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93" r:id="rId2"/>
    <p:sldMasterId id="2147483687" r:id="rId3"/>
    <p:sldMasterId id="2147483696" r:id="rId4"/>
    <p:sldMasterId id="2147483662" r:id="rId5"/>
    <p:sldMasterId id="2147483698" r:id="rId6"/>
    <p:sldMasterId id="2147483676" r:id="rId7"/>
  </p:sldMasterIdLst>
  <p:notesMasterIdLst>
    <p:notesMasterId r:id="rId30"/>
  </p:notesMasterIdLst>
  <p:sldIdLst>
    <p:sldId id="262" r:id="rId8"/>
    <p:sldId id="258" r:id="rId9"/>
    <p:sldId id="265" r:id="rId10"/>
    <p:sldId id="263" r:id="rId11"/>
    <p:sldId id="264" r:id="rId12"/>
    <p:sldId id="272" r:id="rId13"/>
    <p:sldId id="266" r:id="rId14"/>
    <p:sldId id="261" r:id="rId15"/>
    <p:sldId id="267" r:id="rId16"/>
    <p:sldId id="270" r:id="rId17"/>
    <p:sldId id="276" r:id="rId18"/>
    <p:sldId id="260" r:id="rId19"/>
    <p:sldId id="275" r:id="rId20"/>
    <p:sldId id="273" r:id="rId21"/>
    <p:sldId id="274" r:id="rId22"/>
    <p:sldId id="283" r:id="rId23"/>
    <p:sldId id="268" r:id="rId24"/>
    <p:sldId id="279" r:id="rId25"/>
    <p:sldId id="280" r:id="rId26"/>
    <p:sldId id="282" r:id="rId27"/>
    <p:sldId id="277" r:id="rId28"/>
    <p:sldId id="281" r:id="rId2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7646" autoAdjust="0"/>
  </p:normalViewPr>
  <p:slideViewPr>
    <p:cSldViewPr snapToGrid="0" snapToObjects="1">
      <p:cViewPr varScale="1">
        <p:scale>
          <a:sx n="80" d="100"/>
          <a:sy n="80" d="100"/>
        </p:scale>
        <p:origin x="896" y="4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4FA84-963F-8F4A-A820-49C32FFAF14C}" type="datetimeFigureOut">
              <a:rPr lang="en-US" smtClean="0"/>
              <a:t>4/1/2020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BBBEF-7C3A-6940-9D3F-59239A52B2D6}" type="slidenum">
              <a:rPr lang="en-US" smtClean="0"/>
              <a:t>‹#›</a:t>
            </a:fld>
            <a:endParaRPr lang="en-US"/>
          </a:p>
        </p:txBody>
      </p:sp>
    </p:spTree>
    <p:extLst>
      <p:ext uri="{BB962C8B-B14F-4D97-AF65-F5344CB8AC3E}">
        <p14:creationId xmlns:p14="http://schemas.microsoft.com/office/powerpoint/2010/main" val="282577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A04BBBEF-7C3A-6940-9D3F-59239A52B2D6}" type="slidenum">
              <a:rPr lang="en-US" smtClean="0"/>
              <a:t>1</a:t>
            </a:fld>
            <a:endParaRPr lang="en-US"/>
          </a:p>
        </p:txBody>
      </p:sp>
    </p:spTree>
    <p:extLst>
      <p:ext uri="{BB962C8B-B14F-4D97-AF65-F5344CB8AC3E}">
        <p14:creationId xmlns:p14="http://schemas.microsoft.com/office/powerpoint/2010/main" val="124451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10</a:t>
            </a:fld>
            <a:endParaRPr lang="en-US"/>
          </a:p>
        </p:txBody>
      </p:sp>
    </p:spTree>
    <p:extLst>
      <p:ext uri="{BB962C8B-B14F-4D97-AF65-F5344CB8AC3E}">
        <p14:creationId xmlns:p14="http://schemas.microsoft.com/office/powerpoint/2010/main" val="197687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11</a:t>
            </a:fld>
            <a:endParaRPr lang="en-US"/>
          </a:p>
        </p:txBody>
      </p:sp>
    </p:spTree>
    <p:extLst>
      <p:ext uri="{BB962C8B-B14F-4D97-AF65-F5344CB8AC3E}">
        <p14:creationId xmlns:p14="http://schemas.microsoft.com/office/powerpoint/2010/main" val="183682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12</a:t>
            </a:fld>
            <a:endParaRPr lang="en-US"/>
          </a:p>
        </p:txBody>
      </p:sp>
    </p:spTree>
    <p:extLst>
      <p:ext uri="{BB962C8B-B14F-4D97-AF65-F5344CB8AC3E}">
        <p14:creationId xmlns:p14="http://schemas.microsoft.com/office/powerpoint/2010/main" val="3871615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13</a:t>
            </a:fld>
            <a:endParaRPr lang="en-US"/>
          </a:p>
        </p:txBody>
      </p:sp>
    </p:spTree>
    <p:extLst>
      <p:ext uri="{BB962C8B-B14F-4D97-AF65-F5344CB8AC3E}">
        <p14:creationId xmlns:p14="http://schemas.microsoft.com/office/powerpoint/2010/main" val="3981565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14</a:t>
            </a:fld>
            <a:endParaRPr lang="en-US"/>
          </a:p>
        </p:txBody>
      </p:sp>
    </p:spTree>
    <p:extLst>
      <p:ext uri="{BB962C8B-B14F-4D97-AF65-F5344CB8AC3E}">
        <p14:creationId xmlns:p14="http://schemas.microsoft.com/office/powerpoint/2010/main" val="1526300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15</a:t>
            </a:fld>
            <a:endParaRPr lang="en-US"/>
          </a:p>
        </p:txBody>
      </p:sp>
    </p:spTree>
    <p:extLst>
      <p:ext uri="{BB962C8B-B14F-4D97-AF65-F5344CB8AC3E}">
        <p14:creationId xmlns:p14="http://schemas.microsoft.com/office/powerpoint/2010/main" val="3200034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16</a:t>
            </a:fld>
            <a:endParaRPr lang="en-US"/>
          </a:p>
        </p:txBody>
      </p:sp>
    </p:spTree>
    <p:extLst>
      <p:ext uri="{BB962C8B-B14F-4D97-AF65-F5344CB8AC3E}">
        <p14:creationId xmlns:p14="http://schemas.microsoft.com/office/powerpoint/2010/main" val="3970751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18</a:t>
            </a:fld>
            <a:endParaRPr lang="en-US"/>
          </a:p>
        </p:txBody>
      </p:sp>
    </p:spTree>
    <p:extLst>
      <p:ext uri="{BB962C8B-B14F-4D97-AF65-F5344CB8AC3E}">
        <p14:creationId xmlns:p14="http://schemas.microsoft.com/office/powerpoint/2010/main" val="1455339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19</a:t>
            </a:fld>
            <a:endParaRPr lang="en-US"/>
          </a:p>
        </p:txBody>
      </p:sp>
    </p:spTree>
    <p:extLst>
      <p:ext uri="{BB962C8B-B14F-4D97-AF65-F5344CB8AC3E}">
        <p14:creationId xmlns:p14="http://schemas.microsoft.com/office/powerpoint/2010/main" val="3692594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21</a:t>
            </a:fld>
            <a:endParaRPr lang="en-US"/>
          </a:p>
        </p:txBody>
      </p:sp>
    </p:spTree>
    <p:extLst>
      <p:ext uri="{BB962C8B-B14F-4D97-AF65-F5344CB8AC3E}">
        <p14:creationId xmlns:p14="http://schemas.microsoft.com/office/powerpoint/2010/main" val="258804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2</a:t>
            </a:fld>
            <a:endParaRPr lang="en-US"/>
          </a:p>
        </p:txBody>
      </p:sp>
    </p:spTree>
    <p:extLst>
      <p:ext uri="{BB962C8B-B14F-4D97-AF65-F5344CB8AC3E}">
        <p14:creationId xmlns:p14="http://schemas.microsoft.com/office/powerpoint/2010/main" val="229853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3</a:t>
            </a:fld>
            <a:endParaRPr lang="en-US"/>
          </a:p>
        </p:txBody>
      </p:sp>
    </p:spTree>
    <p:extLst>
      <p:ext uri="{BB962C8B-B14F-4D97-AF65-F5344CB8AC3E}">
        <p14:creationId xmlns:p14="http://schemas.microsoft.com/office/powerpoint/2010/main" val="345042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4</a:t>
            </a:fld>
            <a:endParaRPr lang="en-US"/>
          </a:p>
        </p:txBody>
      </p:sp>
    </p:spTree>
    <p:extLst>
      <p:ext uri="{BB962C8B-B14F-4D97-AF65-F5344CB8AC3E}">
        <p14:creationId xmlns:p14="http://schemas.microsoft.com/office/powerpoint/2010/main" val="324657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5</a:t>
            </a:fld>
            <a:endParaRPr lang="en-US"/>
          </a:p>
        </p:txBody>
      </p:sp>
    </p:spTree>
    <p:extLst>
      <p:ext uri="{BB962C8B-B14F-4D97-AF65-F5344CB8AC3E}">
        <p14:creationId xmlns:p14="http://schemas.microsoft.com/office/powerpoint/2010/main" val="265115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6</a:t>
            </a:fld>
            <a:endParaRPr lang="en-US"/>
          </a:p>
        </p:txBody>
      </p:sp>
    </p:spTree>
    <p:extLst>
      <p:ext uri="{BB962C8B-B14F-4D97-AF65-F5344CB8AC3E}">
        <p14:creationId xmlns:p14="http://schemas.microsoft.com/office/powerpoint/2010/main" val="303166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7</a:t>
            </a:fld>
            <a:endParaRPr lang="en-US"/>
          </a:p>
        </p:txBody>
      </p:sp>
    </p:spTree>
    <p:extLst>
      <p:ext uri="{BB962C8B-B14F-4D97-AF65-F5344CB8AC3E}">
        <p14:creationId xmlns:p14="http://schemas.microsoft.com/office/powerpoint/2010/main" val="364451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8</a:t>
            </a:fld>
            <a:endParaRPr lang="en-US"/>
          </a:p>
        </p:txBody>
      </p:sp>
    </p:spTree>
    <p:extLst>
      <p:ext uri="{BB962C8B-B14F-4D97-AF65-F5344CB8AC3E}">
        <p14:creationId xmlns:p14="http://schemas.microsoft.com/office/powerpoint/2010/main" val="356399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BBBEF-7C3A-6940-9D3F-59239A52B2D6}" type="slidenum">
              <a:rPr lang="en-US" smtClean="0"/>
              <a:t>9</a:t>
            </a:fld>
            <a:endParaRPr lang="en-US"/>
          </a:p>
        </p:txBody>
      </p:sp>
    </p:spTree>
    <p:extLst>
      <p:ext uri="{BB962C8B-B14F-4D97-AF65-F5344CB8AC3E}">
        <p14:creationId xmlns:p14="http://schemas.microsoft.com/office/powerpoint/2010/main" val="216721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9186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0"/>
          </p:nvPr>
        </p:nvSpPr>
        <p:spPr>
          <a:xfrm>
            <a:off x="455613"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337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p>
        </p:txBody>
      </p:sp>
      <p:sp>
        <p:nvSpPr>
          <p:cNvPr id="3" name="Content Placeholder 3"/>
          <p:cNvSpPr>
            <a:spLocks noGrp="1"/>
          </p:cNvSpPr>
          <p:nvPr>
            <p:ph sz="half" idx="2"/>
          </p:nvPr>
        </p:nvSpPr>
        <p:spPr>
          <a:xfrm>
            <a:off x="457200" y="1063626"/>
            <a:ext cx="4040188" cy="32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4605338" y="1063625"/>
            <a:ext cx="4081462" cy="3267075"/>
          </a:xfrm>
        </p:spPr>
        <p:txBody>
          <a:bodyPr/>
          <a:lstStyle/>
          <a:p>
            <a:endParaRPr lang="en-US"/>
          </a:p>
        </p:txBody>
      </p:sp>
    </p:spTree>
    <p:extLst>
      <p:ext uri="{BB962C8B-B14F-4D97-AF65-F5344CB8AC3E}">
        <p14:creationId xmlns:p14="http://schemas.microsoft.com/office/powerpoint/2010/main" val="9990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Objec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1024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457201" y="1076326"/>
            <a:ext cx="3008313" cy="32309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09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9000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4913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3915057"/>
            <a:ext cx="5486400" cy="3291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527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0575"/>
            <a:ext cx="8229600" cy="857250"/>
          </a:xfrm>
        </p:spPr>
        <p:txBody>
          <a:bodyPr/>
          <a:lstStyle/>
          <a:p>
            <a:r>
              <a:rPr lang="en-US" dirty="0"/>
              <a:t>Click to edit Master title style</a:t>
            </a:r>
          </a:p>
        </p:txBody>
      </p:sp>
      <p:sp>
        <p:nvSpPr>
          <p:cNvPr id="5" name="Subtitle 2"/>
          <p:cNvSpPr>
            <a:spLocks noGrp="1"/>
          </p:cNvSpPr>
          <p:nvPr>
            <p:ph type="subTitle" idx="1"/>
          </p:nvPr>
        </p:nvSpPr>
        <p:spPr>
          <a:xfrm>
            <a:off x="1371600" y="1938055"/>
            <a:ext cx="6400800" cy="631104"/>
          </a:xfrm>
          <a:prstGeom prst="rect">
            <a:avLst/>
          </a:prstGeom>
        </p:spPr>
        <p:txBody>
          <a:bodyPr/>
          <a:lstStyle>
            <a:lvl1pPr marL="0" indent="0" algn="ctr">
              <a:buNone/>
              <a:defRPr sz="3000">
                <a:solidFill>
                  <a:schemeClr val="tx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16020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351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image, chart, smart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457200" y="987425"/>
            <a:ext cx="8229600" cy="327183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8629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0"/>
          </p:nvPr>
        </p:nvSpPr>
        <p:spPr>
          <a:xfrm>
            <a:off x="455613"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106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p>
        </p:txBody>
      </p:sp>
      <p:sp>
        <p:nvSpPr>
          <p:cNvPr id="3" name="Content Placeholder 3"/>
          <p:cNvSpPr>
            <a:spLocks noGrp="1"/>
          </p:cNvSpPr>
          <p:nvPr>
            <p:ph sz="half" idx="2"/>
          </p:nvPr>
        </p:nvSpPr>
        <p:spPr>
          <a:xfrm>
            <a:off x="457200" y="1063626"/>
            <a:ext cx="4040188" cy="32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4605338" y="1063625"/>
            <a:ext cx="4081462" cy="3267075"/>
          </a:xfrm>
        </p:spPr>
        <p:txBody>
          <a:bodyPr/>
          <a:lstStyle/>
          <a:p>
            <a:endParaRPr lang="en-US"/>
          </a:p>
        </p:txBody>
      </p:sp>
    </p:spTree>
    <p:extLst>
      <p:ext uri="{BB962C8B-B14F-4D97-AF65-F5344CB8AC3E}">
        <p14:creationId xmlns:p14="http://schemas.microsoft.com/office/powerpoint/2010/main" val="356353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jec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1024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457201" y="1076326"/>
            <a:ext cx="3008313" cy="32309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421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611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9000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4913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3915057"/>
            <a:ext cx="5486400" cy="3291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2665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59406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randed 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75"/>
            <a:ext cx="8229600" cy="857250"/>
          </a:xfrm>
          <a:prstGeom prst="rect">
            <a:avLst/>
          </a:prstGeom>
        </p:spPr>
        <p:txBody>
          <a:bodyPr vert="horz"/>
          <a:lstStyle>
            <a:lvl1pPr>
              <a:defRPr>
                <a:solidFill>
                  <a:schemeClr val="bg1"/>
                </a:solidFill>
                <a:latin typeface="+mj-lt"/>
                <a:cs typeface="Lato Semibold"/>
              </a:defRPr>
            </a:lvl1pPr>
          </a:lstStyle>
          <a:p>
            <a:r>
              <a:rPr lang="en-US" dirty="0"/>
              <a:t>Click to edit Master title style</a:t>
            </a:r>
          </a:p>
        </p:txBody>
      </p:sp>
      <p:sp>
        <p:nvSpPr>
          <p:cNvPr id="3" name="TextBox 1"/>
          <p:cNvSpPr txBox="1">
            <a:spLocks noChangeArrowheads="1"/>
          </p:cNvSpPr>
          <p:nvPr userDrawn="1"/>
        </p:nvSpPr>
        <p:spPr bwMode="auto">
          <a:xfrm>
            <a:off x="991394" y="4425950"/>
            <a:ext cx="71612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en-US" sz="2400" dirty="0">
                <a:solidFill>
                  <a:schemeClr val="tx2"/>
                </a:solidFill>
                <a:latin typeface="+mn-lt"/>
              </a:rPr>
              <a:t>Helping you deliver on your online promise </a:t>
            </a:r>
          </a:p>
        </p:txBody>
      </p:sp>
    </p:spTree>
    <p:extLst>
      <p:ext uri="{BB962C8B-B14F-4D97-AF65-F5344CB8AC3E}">
        <p14:creationId xmlns:p14="http://schemas.microsoft.com/office/powerpoint/2010/main" val="1639054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out QM Content">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855134" y="2027238"/>
            <a:ext cx="7433732" cy="963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en-US" sz="1400" dirty="0">
                <a:solidFill>
                  <a:schemeClr val="bg1"/>
                </a:solidFill>
                <a:latin typeface="Calibri" charset="0"/>
                <a:ea typeface="Calibri" charset="0"/>
                <a:cs typeface="Calibri" charset="0"/>
              </a:rPr>
              <a:t>Quality Matters (QM) is an international non-profit organization that provides tools and professional development for quality assurance in online and blended learning. When you see the QM Certification Mark, it means that courses have successfully met QM Rubric Standards for Course Design in an official course review.</a:t>
            </a:r>
          </a:p>
        </p:txBody>
      </p:sp>
      <p:sp>
        <p:nvSpPr>
          <p:cNvPr id="3" name="TextBox 5"/>
          <p:cNvSpPr txBox="1">
            <a:spLocks noChangeArrowheads="1"/>
          </p:cNvSpPr>
          <p:nvPr/>
        </p:nvSpPr>
        <p:spPr bwMode="auto">
          <a:xfrm>
            <a:off x="2410619" y="3336925"/>
            <a:ext cx="43227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en-US" sz="1200" dirty="0" err="1">
                <a:solidFill>
                  <a:schemeClr val="bg1"/>
                </a:solidFill>
                <a:latin typeface="Calibri" charset="0"/>
                <a:cs typeface="Calibri" charset="0"/>
              </a:rPr>
              <a:t>qualitymatters.org</a:t>
            </a:r>
            <a:endParaRPr lang="en-US" sz="1200" dirty="0">
              <a:solidFill>
                <a:schemeClr val="bg1"/>
              </a:solidFill>
              <a:latin typeface="Calibri" charset="0"/>
              <a:cs typeface="Calibri" charset="0"/>
            </a:endParaRPr>
          </a:p>
          <a:p>
            <a:pPr algn="ctr"/>
            <a:r>
              <a:rPr lang="en-US" sz="1200" dirty="0">
                <a:solidFill>
                  <a:schemeClr val="bg1"/>
                </a:solidFill>
                <a:latin typeface="Calibri" charset="0"/>
                <a:cs typeface="Calibri" charset="0"/>
              </a:rPr>
              <a:t>1997 Annapolis Exchange </a:t>
            </a:r>
            <a:r>
              <a:rPr lang="en-US" sz="1200" dirty="0" err="1">
                <a:solidFill>
                  <a:schemeClr val="bg1"/>
                </a:solidFill>
                <a:latin typeface="Calibri" charset="0"/>
                <a:cs typeface="Calibri" charset="0"/>
              </a:rPr>
              <a:t>Pkway</a:t>
            </a:r>
            <a:r>
              <a:rPr lang="en-US" sz="1200" dirty="0">
                <a:solidFill>
                  <a:schemeClr val="bg1"/>
                </a:solidFill>
                <a:latin typeface="Calibri" charset="0"/>
                <a:cs typeface="Calibri" charset="0"/>
              </a:rPr>
              <a:t>, Suite 300</a:t>
            </a:r>
          </a:p>
          <a:p>
            <a:pPr algn="ctr"/>
            <a:r>
              <a:rPr lang="en-US" sz="1200" dirty="0">
                <a:solidFill>
                  <a:schemeClr val="bg1"/>
                </a:solidFill>
                <a:latin typeface="Calibri" charset="0"/>
                <a:cs typeface="Calibri" charset="0"/>
              </a:rPr>
              <a:t>Annapolis, MD 21401</a:t>
            </a:r>
          </a:p>
        </p:txBody>
      </p:sp>
      <p:sp>
        <p:nvSpPr>
          <p:cNvPr id="4" name="TextBox 1"/>
          <p:cNvSpPr txBox="1">
            <a:spLocks noChangeArrowheads="1"/>
          </p:cNvSpPr>
          <p:nvPr userDrawn="1"/>
        </p:nvSpPr>
        <p:spPr bwMode="auto">
          <a:xfrm>
            <a:off x="991394" y="4425950"/>
            <a:ext cx="71612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en-US" sz="2400" dirty="0">
                <a:solidFill>
                  <a:schemeClr val="tx2"/>
                </a:solidFill>
                <a:latin typeface="+mn-lt"/>
              </a:rPr>
              <a:t>Helping you deliver on your online promise </a:t>
            </a:r>
          </a:p>
        </p:txBody>
      </p:sp>
    </p:spTree>
    <p:extLst>
      <p:ext uri="{BB962C8B-B14F-4D97-AF65-F5344CB8AC3E}">
        <p14:creationId xmlns:p14="http://schemas.microsoft.com/office/powerpoint/2010/main" val="744558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with staff contact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45332" y="4386263"/>
            <a:ext cx="7653337" cy="584200"/>
          </a:xfrm>
          <a:prstGeom prst="rect">
            <a:avLst/>
          </a:prstGeom>
        </p:spPr>
        <p:txBody>
          <a:bodyPr vert="horz"/>
          <a:lstStyle>
            <a:lvl1pPr marL="0" indent="0" algn="ctr">
              <a:buNone/>
              <a:defRPr sz="2400">
                <a:solidFill>
                  <a:schemeClr val="accent2"/>
                </a:solidFill>
                <a:latin typeface="+mn-lt"/>
                <a:cs typeface="Lato Regular"/>
              </a:defRPr>
            </a:lvl1pPr>
          </a:lstStyle>
          <a:p>
            <a:pPr lvl="0"/>
            <a:r>
              <a:rPr lang="en-US" dirty="0"/>
              <a:t>Click to edit Master text</a:t>
            </a:r>
          </a:p>
        </p:txBody>
      </p:sp>
      <p:sp>
        <p:nvSpPr>
          <p:cNvPr id="6" name="Picture Placeholder 5"/>
          <p:cNvSpPr>
            <a:spLocks noGrp="1"/>
          </p:cNvSpPr>
          <p:nvPr>
            <p:ph type="pic" sz="quarter" idx="11"/>
          </p:nvPr>
        </p:nvSpPr>
        <p:spPr>
          <a:xfrm>
            <a:off x="1201738" y="1973263"/>
            <a:ext cx="1109662" cy="1108075"/>
          </a:xfrm>
          <a:prstGeom prst="rect">
            <a:avLst/>
          </a:prstGeom>
          <a:ln>
            <a:solidFill>
              <a:schemeClr val="tx1"/>
            </a:solidFill>
          </a:ln>
        </p:spPr>
        <p:txBody>
          <a:bodyPr vert="horz"/>
          <a:lstStyle>
            <a:lvl1pPr marL="0" indent="0">
              <a:buNone/>
              <a:defRPr sz="1200">
                <a:solidFill>
                  <a:schemeClr val="bg1"/>
                </a:solidFill>
                <a:latin typeface="Calibri"/>
              </a:defRPr>
            </a:lvl1pPr>
          </a:lstStyle>
          <a:p>
            <a:endParaRPr lang="en-US" dirty="0"/>
          </a:p>
        </p:txBody>
      </p:sp>
      <p:sp>
        <p:nvSpPr>
          <p:cNvPr id="7" name="Picture Placeholder 5"/>
          <p:cNvSpPr>
            <a:spLocks noGrp="1"/>
          </p:cNvSpPr>
          <p:nvPr>
            <p:ph type="pic" sz="quarter" idx="12"/>
          </p:nvPr>
        </p:nvSpPr>
        <p:spPr>
          <a:xfrm>
            <a:off x="3132138" y="1973263"/>
            <a:ext cx="1109662" cy="1108075"/>
          </a:xfrm>
          <a:prstGeom prst="rect">
            <a:avLst/>
          </a:prstGeom>
          <a:ln>
            <a:solidFill>
              <a:schemeClr val="tx1"/>
            </a:solidFill>
          </a:ln>
        </p:spPr>
        <p:txBody>
          <a:bodyPr vert="horz"/>
          <a:lstStyle>
            <a:lvl1pPr marL="0" indent="0">
              <a:buNone/>
              <a:defRPr sz="1200">
                <a:solidFill>
                  <a:schemeClr val="bg1"/>
                </a:solidFill>
                <a:latin typeface="Calibri"/>
              </a:defRPr>
            </a:lvl1pPr>
          </a:lstStyle>
          <a:p>
            <a:endParaRPr lang="en-US" dirty="0"/>
          </a:p>
        </p:txBody>
      </p:sp>
      <p:sp>
        <p:nvSpPr>
          <p:cNvPr id="8" name="Picture Placeholder 5"/>
          <p:cNvSpPr>
            <a:spLocks noGrp="1"/>
          </p:cNvSpPr>
          <p:nvPr>
            <p:ph type="pic" sz="quarter" idx="13"/>
          </p:nvPr>
        </p:nvSpPr>
        <p:spPr>
          <a:xfrm>
            <a:off x="5062538" y="1973263"/>
            <a:ext cx="1109662" cy="1108075"/>
          </a:xfrm>
          <a:prstGeom prst="rect">
            <a:avLst/>
          </a:prstGeom>
          <a:ln>
            <a:solidFill>
              <a:schemeClr val="tx1"/>
            </a:solidFill>
          </a:ln>
        </p:spPr>
        <p:txBody>
          <a:bodyPr vert="horz"/>
          <a:lstStyle>
            <a:lvl1pPr marL="0" indent="0">
              <a:buNone/>
              <a:defRPr sz="1200">
                <a:solidFill>
                  <a:schemeClr val="bg1"/>
                </a:solidFill>
                <a:latin typeface="Calibri"/>
              </a:defRPr>
            </a:lvl1pPr>
          </a:lstStyle>
          <a:p>
            <a:endParaRPr lang="en-US" dirty="0"/>
          </a:p>
        </p:txBody>
      </p:sp>
      <p:sp>
        <p:nvSpPr>
          <p:cNvPr id="9" name="Picture Placeholder 5"/>
          <p:cNvSpPr>
            <a:spLocks noGrp="1"/>
          </p:cNvSpPr>
          <p:nvPr>
            <p:ph type="pic" sz="quarter" idx="14"/>
          </p:nvPr>
        </p:nvSpPr>
        <p:spPr>
          <a:xfrm>
            <a:off x="6992938" y="1973263"/>
            <a:ext cx="1109662" cy="1108075"/>
          </a:xfrm>
          <a:prstGeom prst="rect">
            <a:avLst/>
          </a:prstGeom>
          <a:ln>
            <a:solidFill>
              <a:schemeClr val="tx1"/>
            </a:solidFill>
          </a:ln>
        </p:spPr>
        <p:txBody>
          <a:bodyPr vert="horz"/>
          <a:lstStyle>
            <a:lvl1pPr marL="0" indent="0">
              <a:buNone/>
              <a:defRPr sz="1200">
                <a:solidFill>
                  <a:schemeClr val="bg1"/>
                </a:solidFill>
                <a:latin typeface="Calibri"/>
              </a:defRPr>
            </a:lvl1pPr>
          </a:lstStyle>
          <a:p>
            <a:endParaRPr lang="en-US" dirty="0"/>
          </a:p>
        </p:txBody>
      </p:sp>
      <p:sp>
        <p:nvSpPr>
          <p:cNvPr id="13" name="Text Placeholder 12"/>
          <p:cNvSpPr>
            <a:spLocks noGrp="1"/>
          </p:cNvSpPr>
          <p:nvPr>
            <p:ph type="body" sz="quarter" idx="15"/>
          </p:nvPr>
        </p:nvSpPr>
        <p:spPr>
          <a:xfrm>
            <a:off x="1201738" y="3192463"/>
            <a:ext cx="1109662" cy="904875"/>
          </a:xfrm>
          <a:prstGeom prst="rect">
            <a:avLst/>
          </a:prstGeom>
        </p:spPr>
        <p:txBody>
          <a:bodyPr vert="horz"/>
          <a:lstStyle>
            <a:lvl1pPr marL="0" indent="0">
              <a:buFontTx/>
              <a:buNone/>
              <a:defRPr sz="1200">
                <a:solidFill>
                  <a:schemeClr val="bg1"/>
                </a:solidFill>
                <a:latin typeface="Calibri"/>
              </a:defRPr>
            </a:lvl1pPr>
            <a:lvl2pPr marL="457200" indent="0">
              <a:buFontTx/>
              <a:buNone/>
              <a:defRPr sz="1200">
                <a:solidFill>
                  <a:schemeClr val="bg1"/>
                </a:solidFill>
                <a:latin typeface="Calibri"/>
              </a:defRPr>
            </a:lvl2pPr>
            <a:lvl3pPr marL="914400" indent="0">
              <a:buFontTx/>
              <a:buNone/>
              <a:defRPr sz="1200">
                <a:solidFill>
                  <a:schemeClr val="bg1"/>
                </a:solidFill>
                <a:latin typeface="Calibri"/>
              </a:defRPr>
            </a:lvl3pPr>
            <a:lvl4pPr marL="1371600" indent="0">
              <a:buFontTx/>
              <a:buNone/>
              <a:defRPr sz="1200">
                <a:solidFill>
                  <a:schemeClr val="bg1"/>
                </a:solidFill>
                <a:latin typeface="Calibri"/>
              </a:defRPr>
            </a:lvl4pPr>
            <a:lvl5pPr marL="1828800" indent="0">
              <a:buFontTx/>
              <a:buNone/>
              <a:defRPr sz="1200">
                <a:solidFill>
                  <a:schemeClr val="bg1"/>
                </a:solidFill>
                <a:latin typeface="Calibri"/>
              </a:defRPr>
            </a:lvl5pPr>
          </a:lstStyle>
          <a:p>
            <a:pPr lvl="0"/>
            <a:r>
              <a:rPr lang="en-US" dirty="0"/>
              <a:t>Click to edit Master text </a:t>
            </a:r>
          </a:p>
        </p:txBody>
      </p:sp>
      <p:sp>
        <p:nvSpPr>
          <p:cNvPr id="14" name="Text Placeholder 12"/>
          <p:cNvSpPr>
            <a:spLocks noGrp="1"/>
          </p:cNvSpPr>
          <p:nvPr>
            <p:ph type="body" sz="quarter" idx="16"/>
          </p:nvPr>
        </p:nvSpPr>
        <p:spPr>
          <a:xfrm>
            <a:off x="3132138" y="3192463"/>
            <a:ext cx="1109662" cy="904875"/>
          </a:xfrm>
          <a:prstGeom prst="rect">
            <a:avLst/>
          </a:prstGeom>
        </p:spPr>
        <p:txBody>
          <a:bodyPr vert="horz"/>
          <a:lstStyle>
            <a:lvl1pPr marL="0" indent="0">
              <a:buFontTx/>
              <a:buNone/>
              <a:defRPr sz="1200">
                <a:solidFill>
                  <a:schemeClr val="bg1"/>
                </a:solidFill>
                <a:latin typeface="Calibri"/>
              </a:defRPr>
            </a:lvl1pPr>
            <a:lvl2pPr marL="457200" indent="0">
              <a:buFontTx/>
              <a:buNone/>
              <a:defRPr sz="1200">
                <a:solidFill>
                  <a:schemeClr val="bg1"/>
                </a:solidFill>
                <a:latin typeface="Calibri"/>
              </a:defRPr>
            </a:lvl2pPr>
            <a:lvl3pPr marL="914400" indent="0">
              <a:buFontTx/>
              <a:buNone/>
              <a:defRPr sz="1200">
                <a:solidFill>
                  <a:schemeClr val="bg1"/>
                </a:solidFill>
                <a:latin typeface="Calibri"/>
              </a:defRPr>
            </a:lvl3pPr>
            <a:lvl4pPr marL="1371600" indent="0">
              <a:buFontTx/>
              <a:buNone/>
              <a:defRPr sz="1200">
                <a:solidFill>
                  <a:schemeClr val="bg1"/>
                </a:solidFill>
                <a:latin typeface="Calibri"/>
              </a:defRPr>
            </a:lvl4pPr>
            <a:lvl5pPr marL="1828800" indent="0">
              <a:buFontTx/>
              <a:buNone/>
              <a:defRPr sz="1200">
                <a:solidFill>
                  <a:schemeClr val="bg1"/>
                </a:solidFill>
                <a:latin typeface="Calibri"/>
              </a:defRPr>
            </a:lvl5pPr>
          </a:lstStyle>
          <a:p>
            <a:pPr lvl="0"/>
            <a:r>
              <a:rPr lang="en-US" dirty="0"/>
              <a:t>Click to edit Master text </a:t>
            </a:r>
          </a:p>
        </p:txBody>
      </p:sp>
      <p:sp>
        <p:nvSpPr>
          <p:cNvPr id="15" name="Text Placeholder 12"/>
          <p:cNvSpPr>
            <a:spLocks noGrp="1"/>
          </p:cNvSpPr>
          <p:nvPr>
            <p:ph type="body" sz="quarter" idx="17"/>
          </p:nvPr>
        </p:nvSpPr>
        <p:spPr>
          <a:xfrm>
            <a:off x="5062538" y="3192463"/>
            <a:ext cx="1109662" cy="904875"/>
          </a:xfrm>
          <a:prstGeom prst="rect">
            <a:avLst/>
          </a:prstGeom>
        </p:spPr>
        <p:txBody>
          <a:bodyPr vert="horz"/>
          <a:lstStyle>
            <a:lvl1pPr marL="0" indent="0">
              <a:buFontTx/>
              <a:buNone/>
              <a:defRPr sz="1200">
                <a:solidFill>
                  <a:schemeClr val="bg1"/>
                </a:solidFill>
                <a:latin typeface="Calibri"/>
              </a:defRPr>
            </a:lvl1pPr>
            <a:lvl2pPr marL="457200" indent="0">
              <a:buFontTx/>
              <a:buNone/>
              <a:defRPr sz="1200">
                <a:solidFill>
                  <a:schemeClr val="bg1"/>
                </a:solidFill>
                <a:latin typeface="Calibri"/>
              </a:defRPr>
            </a:lvl2pPr>
            <a:lvl3pPr marL="914400" indent="0">
              <a:buFontTx/>
              <a:buNone/>
              <a:defRPr sz="1200">
                <a:solidFill>
                  <a:schemeClr val="bg1"/>
                </a:solidFill>
                <a:latin typeface="Calibri"/>
              </a:defRPr>
            </a:lvl3pPr>
            <a:lvl4pPr marL="1371600" indent="0">
              <a:buFontTx/>
              <a:buNone/>
              <a:defRPr sz="1200">
                <a:solidFill>
                  <a:schemeClr val="bg1"/>
                </a:solidFill>
                <a:latin typeface="Calibri"/>
              </a:defRPr>
            </a:lvl4pPr>
            <a:lvl5pPr marL="1828800" indent="0">
              <a:buFontTx/>
              <a:buNone/>
              <a:defRPr sz="1200">
                <a:solidFill>
                  <a:schemeClr val="bg1"/>
                </a:solidFill>
                <a:latin typeface="Calibri"/>
              </a:defRPr>
            </a:lvl5pPr>
          </a:lstStyle>
          <a:p>
            <a:pPr lvl="0"/>
            <a:r>
              <a:rPr lang="en-US" dirty="0"/>
              <a:t>Click to edit Master text </a:t>
            </a:r>
          </a:p>
        </p:txBody>
      </p:sp>
      <p:sp>
        <p:nvSpPr>
          <p:cNvPr id="16" name="Text Placeholder 12"/>
          <p:cNvSpPr>
            <a:spLocks noGrp="1"/>
          </p:cNvSpPr>
          <p:nvPr>
            <p:ph type="body" sz="quarter" idx="18"/>
          </p:nvPr>
        </p:nvSpPr>
        <p:spPr>
          <a:xfrm>
            <a:off x="6992938" y="3192463"/>
            <a:ext cx="1109662" cy="904875"/>
          </a:xfrm>
          <a:prstGeom prst="rect">
            <a:avLst/>
          </a:prstGeom>
        </p:spPr>
        <p:txBody>
          <a:bodyPr vert="horz"/>
          <a:lstStyle>
            <a:lvl1pPr marL="0" indent="0">
              <a:buFontTx/>
              <a:buNone/>
              <a:defRPr sz="1200">
                <a:solidFill>
                  <a:schemeClr val="bg1"/>
                </a:solidFill>
                <a:latin typeface="Calibri"/>
              </a:defRPr>
            </a:lvl1pPr>
            <a:lvl2pPr marL="457200" indent="0">
              <a:buFontTx/>
              <a:buNone/>
              <a:defRPr sz="1200">
                <a:solidFill>
                  <a:schemeClr val="bg1"/>
                </a:solidFill>
                <a:latin typeface="Calibri"/>
              </a:defRPr>
            </a:lvl2pPr>
            <a:lvl3pPr marL="914400" indent="0">
              <a:buFontTx/>
              <a:buNone/>
              <a:defRPr sz="1200">
                <a:solidFill>
                  <a:schemeClr val="bg1"/>
                </a:solidFill>
                <a:latin typeface="Calibri"/>
              </a:defRPr>
            </a:lvl3pPr>
            <a:lvl4pPr marL="1371600" indent="0">
              <a:buFontTx/>
              <a:buNone/>
              <a:defRPr sz="1200">
                <a:solidFill>
                  <a:schemeClr val="bg1"/>
                </a:solidFill>
                <a:latin typeface="Calibri"/>
              </a:defRPr>
            </a:lvl4pPr>
            <a:lvl5pPr marL="1828800" indent="0">
              <a:buFontTx/>
              <a:buNone/>
              <a:defRPr sz="1200">
                <a:solidFill>
                  <a:schemeClr val="bg1"/>
                </a:solidFill>
                <a:latin typeface="Calibri"/>
              </a:defRPr>
            </a:lvl5pPr>
          </a:lstStyle>
          <a:p>
            <a:pPr lvl="0"/>
            <a:r>
              <a:rPr lang="en-US" dirty="0"/>
              <a:t>Click to edit Master text </a:t>
            </a:r>
          </a:p>
        </p:txBody>
      </p:sp>
    </p:spTree>
    <p:extLst>
      <p:ext uri="{BB962C8B-B14F-4D97-AF65-F5344CB8AC3E}">
        <p14:creationId xmlns:p14="http://schemas.microsoft.com/office/powerpoint/2010/main" val="410389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7672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4745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5867"/>
            <a:ext cx="7772400" cy="1521391"/>
          </a:xfrm>
          <a:prstGeom prst="rect">
            <a:avLst/>
          </a:prstGeom>
        </p:spPr>
        <p:txBody>
          <a:bodyPr/>
          <a:lstStyle>
            <a:lvl1pPr>
              <a:defRPr>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734460"/>
            <a:ext cx="6400800" cy="631104"/>
          </a:xfrm>
          <a:prstGeom prst="rect">
            <a:avLst/>
          </a:prstGeom>
        </p:spPr>
        <p:txBody>
          <a:bodyPr/>
          <a:lstStyle>
            <a:lvl1pPr marL="0" indent="0" algn="ctr">
              <a:buNone/>
              <a:defRPr sz="30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4225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5867"/>
            <a:ext cx="7772400" cy="1521391"/>
          </a:xfrm>
          <a:prstGeom prst="rect">
            <a:avLst/>
          </a:prstGeom>
        </p:spPr>
        <p:txBody>
          <a:bodyPr/>
          <a:lstStyle>
            <a:lvl1pPr>
              <a:defRPr>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734460"/>
            <a:ext cx="6400800" cy="631104"/>
          </a:xfrm>
          <a:prstGeom prst="rect">
            <a:avLst/>
          </a:prstGeom>
        </p:spPr>
        <p:txBody>
          <a:bodyPr/>
          <a:lstStyle>
            <a:lvl1pPr marL="0" indent="0" algn="ctr">
              <a:buNone/>
              <a:defRPr sz="30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5212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0575"/>
            <a:ext cx="8229600" cy="857250"/>
          </a:xfrm>
        </p:spPr>
        <p:txBody>
          <a:bodyPr/>
          <a:lstStyle/>
          <a:p>
            <a:r>
              <a:rPr lang="en-US" dirty="0"/>
              <a:t>Click to edit Master title style</a:t>
            </a:r>
          </a:p>
        </p:txBody>
      </p:sp>
      <p:sp>
        <p:nvSpPr>
          <p:cNvPr id="5" name="Subtitle 2"/>
          <p:cNvSpPr>
            <a:spLocks noGrp="1"/>
          </p:cNvSpPr>
          <p:nvPr>
            <p:ph type="subTitle" idx="1"/>
          </p:nvPr>
        </p:nvSpPr>
        <p:spPr>
          <a:xfrm>
            <a:off x="1371600" y="1938055"/>
            <a:ext cx="6400800" cy="631104"/>
          </a:xfrm>
          <a:prstGeom prst="rect">
            <a:avLst/>
          </a:prstGeom>
        </p:spPr>
        <p:txBody>
          <a:bodyPr/>
          <a:lstStyle>
            <a:lvl1pPr marL="0" indent="0" algn="ctr">
              <a:buNone/>
              <a:defRPr sz="3000">
                <a:solidFill>
                  <a:schemeClr val="tx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403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10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image, chart, smart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457200" y="987425"/>
            <a:ext cx="8229600" cy="327183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34349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7.png"/><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3841750"/>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Typographic logo that represents Quality Matters" title="QM Quality Matt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371" y="195262"/>
            <a:ext cx="1786533" cy="1588029"/>
          </a:xfrm>
          <a:prstGeom prst="rect">
            <a:avLst/>
          </a:prstGeom>
          <a:effectLst>
            <a:outerShdw blurRad="82550" dist="88900" dir="2700000" algn="tl" rotWithShape="0">
              <a:prstClr val="black">
                <a:alpha val="30000"/>
              </a:prstClr>
            </a:outerShdw>
          </a:effectLst>
        </p:spPr>
      </p:pic>
      <p:pic>
        <p:nvPicPr>
          <p:cNvPr id="1028" name="Picture 10" descr="Magnifying glass atop a globe encircled by a yellow ring." title="Research"/>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4025" y="4137025"/>
            <a:ext cx="873125" cy="81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11" descr="Three figures framed by a circle with QM in the background" title="Community"/>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06638" y="4137025"/>
            <a:ext cx="811212" cy="81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2" descr="Checkmark atop a document with QM on it; all framed in a blue rectangle." title="Rubrics and Standard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98925" y="4105275"/>
            <a:ext cx="788988"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13" descr="Three figures framed by arrows of differing colors forming a circular pattern." title="Quality Assurance &amp; Peer Review"/>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8988" y="4075113"/>
            <a:ext cx="935037"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descr="Female figure inside a blue frame holding a pointer positioned atop the letters QM. " title="Professional Development"/>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85100" y="4186238"/>
            <a:ext cx="935038"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2"/>
          <p:cNvSpPr txBox="1">
            <a:spLocks noChangeArrowheads="1"/>
          </p:cNvSpPr>
          <p:nvPr userDrawn="1"/>
        </p:nvSpPr>
        <p:spPr bwMode="auto">
          <a:xfrm>
            <a:off x="7621589" y="493289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©2019 </a:t>
            </a:r>
            <a:r>
              <a:rPr lang="en-US" sz="800" dirty="0" err="1">
                <a:solidFill>
                  <a:schemeClr val="accent2"/>
                </a:solidFill>
                <a:latin typeface="Calibri" charset="0"/>
              </a:rPr>
              <a:t>MarylandOnline</a:t>
            </a:r>
            <a:r>
              <a:rPr lang="en-US" sz="800" dirty="0">
                <a:solidFill>
                  <a:schemeClr val="accent2"/>
                </a:solidFill>
                <a:latin typeface="Calibri" charset="0"/>
              </a:rPr>
              <a:t>, Inc.</a:t>
            </a:r>
          </a:p>
        </p:txBody>
      </p:sp>
    </p:spTree>
  </p:cSld>
  <p:clrMap bg1="lt1" tx1="dk1" bg2="lt2" tx2="dk2" accent1="accent1" accent2="accent2" accent3="accent3" accent4="accent4" accent5="accent5" accent6="accent6" hlink="hlink" folHlink="folHlink"/>
  <p:sldLayoutIdLst>
    <p:sldLayoutId id="2147483679" r:id="rId1"/>
    <p:sldLayoutId id="2147483692"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3841750"/>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Typographic logo that represents Quality Matters" title="QM Quality Matt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8734" y="300038"/>
            <a:ext cx="1786533" cy="1588029"/>
          </a:xfrm>
          <a:prstGeom prst="rect">
            <a:avLst/>
          </a:prstGeom>
          <a:effectLst>
            <a:outerShdw blurRad="82550" dist="88900" dir="2700000" algn="tl" rotWithShape="0">
              <a:prstClr val="black">
                <a:alpha val="30000"/>
              </a:prstClr>
            </a:outerShdw>
          </a:effectLst>
        </p:spPr>
      </p:pic>
      <p:pic>
        <p:nvPicPr>
          <p:cNvPr id="1028" name="Picture 10" descr="Magnifying glass atop a globe encircled by a yellow ring." title="Research"/>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4025" y="4137025"/>
            <a:ext cx="873125" cy="81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11" descr="Three figures framed by a circle with QM in the background" title="Community"/>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06638" y="4137025"/>
            <a:ext cx="811212" cy="81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2" descr="Checkmark atop a document with QM on it; all framed in a blue rectangle." title="Rubrics and Standard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98925" y="4105275"/>
            <a:ext cx="788988"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13" descr="Three figures framed by arrows of differing colors forming a circular pattern." title="Quality Assurance &amp; Peer Review"/>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8988" y="4075113"/>
            <a:ext cx="935037"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descr="Female figure inside a blue frame holding a pointer positioned atop the letters QM. " title="Professional Development"/>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85100" y="4186238"/>
            <a:ext cx="935038"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2"/>
          <p:cNvSpPr txBox="1">
            <a:spLocks noChangeArrowheads="1"/>
          </p:cNvSpPr>
          <p:nvPr userDrawn="1"/>
        </p:nvSpPr>
        <p:spPr bwMode="auto">
          <a:xfrm>
            <a:off x="7621589" y="493289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©2019 </a:t>
            </a:r>
            <a:r>
              <a:rPr lang="en-US" sz="800" dirty="0" err="1">
                <a:solidFill>
                  <a:schemeClr val="accent2"/>
                </a:solidFill>
                <a:latin typeface="Calibri" charset="0"/>
              </a:rPr>
              <a:t>MarylandOnline</a:t>
            </a:r>
            <a:r>
              <a:rPr lang="en-US" sz="800" dirty="0">
                <a:solidFill>
                  <a:schemeClr val="accent2"/>
                </a:solidFill>
                <a:latin typeface="Calibri" charset="0"/>
              </a:rPr>
              <a:t>, Inc.</a:t>
            </a:r>
          </a:p>
        </p:txBody>
      </p:sp>
    </p:spTree>
    <p:extLst>
      <p:ext uri="{BB962C8B-B14F-4D97-AF65-F5344CB8AC3E}">
        <p14:creationId xmlns:p14="http://schemas.microsoft.com/office/powerpoint/2010/main" val="1607641809"/>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837267"/>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Typographic logo that represents Quality Matters" title="QM Quality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063" y="333905"/>
            <a:ext cx="1285875" cy="1143000"/>
          </a:xfrm>
          <a:prstGeom prst="rect">
            <a:avLst/>
          </a:prstGeom>
          <a:effectLst>
            <a:outerShdw blurRad="82550" dist="88900" dir="2700000" algn="tl" rotWithShape="0">
              <a:prstClr val="black">
                <a:alpha val="30000"/>
              </a:prstClr>
            </a:outerShdw>
          </a:effectLst>
        </p:spPr>
      </p:pic>
      <p:sp>
        <p:nvSpPr>
          <p:cNvPr id="5" name="TextBox 12"/>
          <p:cNvSpPr txBox="1">
            <a:spLocks noChangeArrowheads="1"/>
          </p:cNvSpPr>
          <p:nvPr userDrawn="1"/>
        </p:nvSpPr>
        <p:spPr bwMode="auto">
          <a:xfrm>
            <a:off x="7621589" y="493289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©2019 </a:t>
            </a:r>
            <a:r>
              <a:rPr lang="en-US" sz="800" dirty="0" err="1">
                <a:solidFill>
                  <a:schemeClr val="accent2"/>
                </a:solidFill>
                <a:latin typeface="Calibri" charset="0"/>
              </a:rPr>
              <a:t>MarylandOnline</a:t>
            </a:r>
            <a:r>
              <a:rPr lang="en-US" sz="800" dirty="0">
                <a:solidFill>
                  <a:schemeClr val="accent2"/>
                </a:solidFill>
                <a:latin typeface="Calibri" charset="0"/>
              </a:rPr>
              <a:t>, Inc.</a:t>
            </a:r>
          </a:p>
        </p:txBody>
      </p:sp>
    </p:spTree>
    <p:extLst>
      <p:ext uri="{BB962C8B-B14F-4D97-AF65-F5344CB8AC3E}">
        <p14:creationId xmlns:p14="http://schemas.microsoft.com/office/powerpoint/2010/main" val="212296631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837267"/>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Typographic logo that represents Quality Matters" title="QM Quality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063" y="333905"/>
            <a:ext cx="1285875" cy="1143000"/>
          </a:xfrm>
          <a:prstGeom prst="rect">
            <a:avLst/>
          </a:prstGeom>
          <a:effectLst>
            <a:outerShdw blurRad="82550" dist="88900" dir="2700000" algn="tl" rotWithShape="0">
              <a:prstClr val="black">
                <a:alpha val="30000"/>
              </a:prstClr>
            </a:outerShdw>
          </a:effectLst>
        </p:spPr>
      </p:pic>
      <p:sp>
        <p:nvSpPr>
          <p:cNvPr id="5" name="TextBox 12"/>
          <p:cNvSpPr txBox="1">
            <a:spLocks noChangeArrowheads="1"/>
          </p:cNvSpPr>
          <p:nvPr userDrawn="1"/>
        </p:nvSpPr>
        <p:spPr bwMode="auto">
          <a:xfrm>
            <a:off x="7621589" y="493289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©2019 </a:t>
            </a:r>
            <a:r>
              <a:rPr lang="en-US" sz="800" dirty="0" err="1">
                <a:solidFill>
                  <a:schemeClr val="accent2"/>
                </a:solidFill>
                <a:latin typeface="Calibri" charset="0"/>
              </a:rPr>
              <a:t>MarylandOnline</a:t>
            </a:r>
            <a:r>
              <a:rPr lang="en-US" sz="800" dirty="0">
                <a:solidFill>
                  <a:schemeClr val="accent2"/>
                </a:solidFill>
                <a:latin typeface="Calibri" charset="0"/>
              </a:rPr>
              <a:t>, Inc.</a:t>
            </a:r>
          </a:p>
        </p:txBody>
      </p:sp>
    </p:spTree>
    <p:extLst>
      <p:ext uri="{BB962C8B-B14F-4D97-AF65-F5344CB8AC3E}">
        <p14:creationId xmlns:p14="http://schemas.microsoft.com/office/powerpoint/2010/main" val="4170329383"/>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425950"/>
            <a:ext cx="9144000" cy="717550"/>
          </a:xfrm>
          <a:prstGeom prst="rect">
            <a:avLst/>
          </a:prstGeom>
          <a:solidFill>
            <a:schemeClr val="bg2"/>
          </a:solidFill>
          <a:ln w="9525" cap="flat" cmpd="sng" algn="ctr">
            <a:noFill/>
            <a:prstDash val="solid"/>
          </a:ln>
          <a:effectLst>
            <a:outerShdw blurRad="50800" dist="38100" dir="16200000" rotWithShape="0">
              <a:srgbClr val="000000">
                <a:alpha val="30000"/>
              </a:srgbClr>
            </a:outerShdw>
          </a:effectLst>
        </p:spPr>
        <p:txBody>
          <a:bodyPr anchor="ctr"/>
          <a:lstStyle/>
          <a:p>
            <a:pPr algn="ctr" defTabSz="914400" fontAlgn="auto">
              <a:spcBef>
                <a:spcPts val="0"/>
              </a:spcBef>
              <a:spcAft>
                <a:spcPts val="0"/>
              </a:spcAft>
              <a:defRPr/>
            </a:pPr>
            <a:endParaRPr lang="en-US" kern="0">
              <a:solidFill>
                <a:sysClr val="window" lastClr="FFFFFF"/>
              </a:solidFill>
              <a:latin typeface="Trebuchet MS"/>
              <a:ea typeface="+mn-ea"/>
              <a:cs typeface="+mn-cs"/>
            </a:endParaRPr>
          </a:p>
        </p:txBody>
      </p:sp>
      <p:sp>
        <p:nvSpPr>
          <p:cNvPr id="2051" name="Title Placeholder 1"/>
          <p:cNvSpPr>
            <a:spLocks noGrp="1"/>
          </p:cNvSpPr>
          <p:nvPr>
            <p:ph type="title"/>
          </p:nvPr>
        </p:nvSpPr>
        <p:spPr bwMode="auto">
          <a:xfrm>
            <a:off x="457200" y="130172"/>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57200" y="1090079"/>
            <a:ext cx="8229600" cy="308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Typographic logo that represents Quality Matters" title="QM Quality Matter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938" y="4481513"/>
            <a:ext cx="644525" cy="571500"/>
          </a:xfrm>
          <a:prstGeom prst="rect">
            <a:avLst/>
          </a:prstGeom>
          <a:effectLst>
            <a:outerShdw blurRad="82550" dist="88900" dir="2700000" algn="tl" rotWithShape="0">
              <a:prstClr val="black">
                <a:alpha val="30000"/>
              </a:prstClr>
            </a:outerShdw>
          </a:effectLst>
        </p:spPr>
      </p:pic>
      <p:sp>
        <p:nvSpPr>
          <p:cNvPr id="2054" name="TextBox 11"/>
          <p:cNvSpPr txBox="1">
            <a:spLocks noChangeArrowheads="1"/>
          </p:cNvSpPr>
          <p:nvPr/>
        </p:nvSpPr>
        <p:spPr bwMode="auto">
          <a:xfrm>
            <a:off x="876300" y="4594229"/>
            <a:ext cx="5040313" cy="46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spcBef>
                <a:spcPts val="300"/>
              </a:spcBef>
            </a:pPr>
            <a:r>
              <a:rPr lang="en-US" sz="1200" dirty="0">
                <a:solidFill>
                  <a:schemeClr val="tx2"/>
                </a:solidFill>
                <a:latin typeface="Calibri"/>
                <a:cs typeface="Calibri"/>
              </a:rPr>
              <a:t>Helping you deliver on your online promise</a:t>
            </a:r>
          </a:p>
          <a:p>
            <a:pPr>
              <a:spcBef>
                <a:spcPts val="300"/>
              </a:spcBef>
            </a:pPr>
            <a:r>
              <a:rPr lang="en-US" sz="1000" dirty="0" err="1">
                <a:solidFill>
                  <a:schemeClr val="tx2"/>
                </a:solidFill>
                <a:latin typeface="Calibri"/>
                <a:cs typeface="Calibri"/>
              </a:rPr>
              <a:t>qualitymatters.org</a:t>
            </a:r>
            <a:endParaRPr lang="en-US" sz="1000" dirty="0">
              <a:solidFill>
                <a:schemeClr val="tx2"/>
              </a:solidFill>
              <a:latin typeface="Calibri"/>
              <a:cs typeface="Calibri"/>
            </a:endParaRPr>
          </a:p>
        </p:txBody>
      </p:sp>
      <p:sp>
        <p:nvSpPr>
          <p:cNvPr id="8" name="TextBox 12"/>
          <p:cNvSpPr txBox="1">
            <a:spLocks noChangeArrowheads="1"/>
          </p:cNvSpPr>
          <p:nvPr userDrawn="1"/>
        </p:nvSpPr>
        <p:spPr bwMode="auto">
          <a:xfrm>
            <a:off x="7621589" y="493289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©2019 </a:t>
            </a:r>
            <a:r>
              <a:rPr lang="en-US" sz="800" dirty="0" err="1">
                <a:solidFill>
                  <a:schemeClr val="accent2"/>
                </a:solidFill>
                <a:latin typeface="Calibri" charset="0"/>
              </a:rPr>
              <a:t>MarylandOnline</a:t>
            </a:r>
            <a:r>
              <a:rPr lang="en-US" sz="800" dirty="0">
                <a:solidFill>
                  <a:schemeClr val="accent2"/>
                </a:solidFill>
                <a:latin typeface="Calibri" charset="0"/>
              </a:rPr>
              <a:t>, Inc.</a:t>
            </a:r>
          </a:p>
        </p:txBody>
      </p:sp>
    </p:spTree>
  </p:cSld>
  <p:clrMap bg1="lt1" tx1="dk1" bg2="lt2" tx2="dk2" accent1="accent1" accent2="accent2" accent3="accent3" accent4="accent4" accent5="accent5" accent6="accent6" hlink="hlink" folHlink="folHlink"/>
  <p:sldLayoutIdLst>
    <p:sldLayoutId id="2147483682" r:id="rId1"/>
    <p:sldLayoutId id="2147483680" r:id="rId2"/>
    <p:sldLayoutId id="2147483691" r:id="rId3"/>
    <p:sldLayoutId id="2147483681" r:id="rId4"/>
    <p:sldLayoutId id="2147483683" r:id="rId5"/>
    <p:sldLayoutId id="2147483684" r:id="rId6"/>
    <p:sldLayoutId id="2147483685" r:id="rId7"/>
  </p:sldLayoutIdLst>
  <p:txStyles>
    <p:titleStyle>
      <a:lvl1pPr algn="ctr" defTabSz="457200" rtl="0" fontAlgn="base">
        <a:spcBef>
          <a:spcPct val="0"/>
        </a:spcBef>
        <a:spcAft>
          <a:spcPct val="0"/>
        </a:spcAft>
        <a:defRPr sz="44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p:titleStyle>
    <p:bodyStyle>
      <a:lvl1pPr marL="228600" indent="-228600" algn="l" defTabSz="457200" rtl="0" fontAlgn="base">
        <a:spcBef>
          <a:spcPct val="20000"/>
        </a:spcBef>
        <a:spcAft>
          <a:spcPct val="0"/>
        </a:spcAft>
        <a:buFont typeface="+mj-lt"/>
        <a:buAutoNum type="romanUcPeriod"/>
        <a:defRPr sz="3200" kern="1200">
          <a:solidFill>
            <a:schemeClr val="tx1"/>
          </a:solidFill>
          <a:latin typeface="+mn-lt"/>
          <a:ea typeface="ＭＳ Ｐゴシック" charset="0"/>
          <a:cs typeface="ＭＳ Ｐゴシック" charset="0"/>
        </a:defRPr>
      </a:lvl1pPr>
      <a:lvl2pPr marL="640080" indent="-365760" algn="l" defTabSz="457200" rtl="0" fontAlgn="base">
        <a:spcBef>
          <a:spcPct val="20000"/>
        </a:spcBef>
        <a:spcAft>
          <a:spcPct val="0"/>
        </a:spcAft>
        <a:buFont typeface="+mj-lt"/>
        <a:buAutoNum type="alphaUcPeriod"/>
        <a:defRPr sz="2800" kern="1200">
          <a:solidFill>
            <a:schemeClr val="tx1"/>
          </a:solidFill>
          <a:latin typeface="+mn-lt"/>
          <a:ea typeface="ＭＳ Ｐゴシック" charset="0"/>
          <a:cs typeface="+mn-cs"/>
        </a:defRPr>
      </a:lvl2pPr>
      <a:lvl3pPr marL="822960" indent="-182880" algn="l" defTabSz="457200" rtl="0" fontAlgn="base">
        <a:spcBef>
          <a:spcPct val="20000"/>
        </a:spcBef>
        <a:spcAft>
          <a:spcPct val="0"/>
        </a:spcAft>
        <a:buSzPct val="120000"/>
        <a:buFont typeface="Arial" charset="0"/>
        <a:buChar char="•"/>
        <a:defRPr sz="2400" kern="1200">
          <a:solidFill>
            <a:schemeClr val="tx1"/>
          </a:solidFill>
          <a:latin typeface="+mn-lt"/>
          <a:ea typeface="ＭＳ Ｐゴシック" charset="0"/>
          <a:cs typeface="+mn-cs"/>
        </a:defRPr>
      </a:lvl3pPr>
      <a:lvl4pPr marL="1097280" indent="-228600" algn="l" defTabSz="457200" rtl="0" fontAlgn="base">
        <a:spcBef>
          <a:spcPct val="20000"/>
        </a:spcBef>
        <a:spcAft>
          <a:spcPct val="0"/>
        </a:spcAft>
        <a:buSzPct val="90000"/>
        <a:buFont typeface="Lucida Grande"/>
        <a:buChar char="»"/>
        <a:defRPr sz="2000" kern="1200">
          <a:solidFill>
            <a:schemeClr val="tx1"/>
          </a:solidFill>
          <a:latin typeface="+mn-lt"/>
          <a:ea typeface="ＭＳ Ｐゴシック" charset="0"/>
          <a:cs typeface="+mn-cs"/>
        </a:defRPr>
      </a:lvl4pPr>
      <a:lvl5pPr marL="1261872" indent="-182880" algn="l" defTabSz="457200" rtl="0" fontAlgn="base">
        <a:spcBef>
          <a:spcPct val="20000"/>
        </a:spcBef>
        <a:spcAft>
          <a:spcPct val="0"/>
        </a:spcAft>
        <a:buSzPct val="80000"/>
        <a:buFont typeface="Courier New"/>
        <a:buChar char="o"/>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425950"/>
            <a:ext cx="9144000" cy="717550"/>
          </a:xfrm>
          <a:prstGeom prst="rect">
            <a:avLst/>
          </a:prstGeom>
          <a:solidFill>
            <a:schemeClr val="bg2"/>
          </a:solidFill>
          <a:ln w="9525" cap="flat" cmpd="sng" algn="ctr">
            <a:noFill/>
            <a:prstDash val="solid"/>
          </a:ln>
          <a:effectLst>
            <a:outerShdw blurRad="50800" dist="38100" dir="16200000" rotWithShape="0">
              <a:srgbClr val="000000">
                <a:alpha val="30000"/>
              </a:srgbClr>
            </a:outerShdw>
          </a:effectLst>
        </p:spPr>
        <p:txBody>
          <a:bodyPr anchor="ctr"/>
          <a:lstStyle/>
          <a:p>
            <a:pPr algn="ctr" defTabSz="914400" fontAlgn="auto">
              <a:spcBef>
                <a:spcPts val="0"/>
              </a:spcBef>
              <a:spcAft>
                <a:spcPts val="0"/>
              </a:spcAft>
              <a:defRPr/>
            </a:pPr>
            <a:endParaRPr lang="en-US" kern="0">
              <a:solidFill>
                <a:sysClr val="window" lastClr="FFFFFF"/>
              </a:solidFill>
              <a:latin typeface="Trebuchet MS"/>
              <a:ea typeface="+mn-ea"/>
              <a:cs typeface="+mn-cs"/>
            </a:endParaRPr>
          </a:p>
        </p:txBody>
      </p:sp>
      <p:sp>
        <p:nvSpPr>
          <p:cNvPr id="2051" name="Title Placeholder 1"/>
          <p:cNvSpPr>
            <a:spLocks noGrp="1"/>
          </p:cNvSpPr>
          <p:nvPr>
            <p:ph type="title"/>
          </p:nvPr>
        </p:nvSpPr>
        <p:spPr bwMode="auto">
          <a:xfrm>
            <a:off x="457200" y="130172"/>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57200" y="1090079"/>
            <a:ext cx="8229600" cy="308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Typographic logo that represents Quality Matters" title="QM Quality Matter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938" y="4481513"/>
            <a:ext cx="644525" cy="571500"/>
          </a:xfrm>
          <a:prstGeom prst="rect">
            <a:avLst/>
          </a:prstGeom>
          <a:effectLst>
            <a:outerShdw blurRad="82550" dist="88900" dir="2700000" algn="tl" rotWithShape="0">
              <a:prstClr val="black">
                <a:alpha val="30000"/>
              </a:prstClr>
            </a:outerShdw>
          </a:effectLst>
        </p:spPr>
      </p:pic>
      <p:sp>
        <p:nvSpPr>
          <p:cNvPr id="2054" name="TextBox 11"/>
          <p:cNvSpPr txBox="1">
            <a:spLocks noChangeArrowheads="1"/>
          </p:cNvSpPr>
          <p:nvPr/>
        </p:nvSpPr>
        <p:spPr bwMode="auto">
          <a:xfrm>
            <a:off x="876300" y="4594229"/>
            <a:ext cx="5040313" cy="46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spcBef>
                <a:spcPts val="300"/>
              </a:spcBef>
            </a:pPr>
            <a:r>
              <a:rPr lang="en-US" sz="1200" dirty="0">
                <a:solidFill>
                  <a:schemeClr val="tx2"/>
                </a:solidFill>
                <a:latin typeface="Calibri"/>
                <a:cs typeface="Calibri"/>
              </a:rPr>
              <a:t>Helping you deliver on your online promise</a:t>
            </a:r>
          </a:p>
          <a:p>
            <a:pPr>
              <a:spcBef>
                <a:spcPts val="300"/>
              </a:spcBef>
            </a:pPr>
            <a:r>
              <a:rPr lang="en-US" sz="1000" dirty="0" err="1">
                <a:solidFill>
                  <a:schemeClr val="tx2"/>
                </a:solidFill>
                <a:latin typeface="Calibri"/>
                <a:cs typeface="Calibri"/>
              </a:rPr>
              <a:t>qualitymatters.org</a:t>
            </a:r>
            <a:endParaRPr lang="en-US" sz="1000" dirty="0">
              <a:solidFill>
                <a:schemeClr val="tx2"/>
              </a:solidFill>
              <a:latin typeface="Calibri"/>
              <a:cs typeface="Calibri"/>
            </a:endParaRPr>
          </a:p>
        </p:txBody>
      </p:sp>
      <p:sp>
        <p:nvSpPr>
          <p:cNvPr id="8" name="TextBox 12"/>
          <p:cNvSpPr txBox="1">
            <a:spLocks noChangeArrowheads="1"/>
          </p:cNvSpPr>
          <p:nvPr userDrawn="1"/>
        </p:nvSpPr>
        <p:spPr bwMode="auto">
          <a:xfrm>
            <a:off x="2177883" y="4860290"/>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©2019 </a:t>
            </a:r>
            <a:r>
              <a:rPr lang="en-US" sz="800" dirty="0" err="1">
                <a:solidFill>
                  <a:schemeClr val="accent2"/>
                </a:solidFill>
                <a:latin typeface="Calibri" charset="0"/>
              </a:rPr>
              <a:t>MarylandOnline</a:t>
            </a:r>
            <a:r>
              <a:rPr lang="en-US" sz="800" dirty="0">
                <a:solidFill>
                  <a:schemeClr val="accent2"/>
                </a:solidFill>
                <a:latin typeface="Calibri" charset="0"/>
              </a:rPr>
              <a:t>, Inc.</a:t>
            </a:r>
          </a:p>
        </p:txBody>
      </p:sp>
      <p:sp>
        <p:nvSpPr>
          <p:cNvPr id="4" name="Rectangle 3">
            <a:extLst>
              <a:ext uri="{FF2B5EF4-FFF2-40B4-BE49-F238E27FC236}">
                <a16:creationId xmlns:a16="http://schemas.microsoft.com/office/drawing/2014/main" id="{C6A21792-8868-8842-9511-6A21D0314837}"/>
              </a:ext>
            </a:extLst>
          </p:cNvPr>
          <p:cNvSpPr/>
          <p:nvPr userDrawn="1"/>
        </p:nvSpPr>
        <p:spPr>
          <a:xfrm>
            <a:off x="7281644" y="4481513"/>
            <a:ext cx="1727418" cy="5942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84919A-71E3-8D41-84A0-95A304C1C32F}"/>
              </a:ext>
            </a:extLst>
          </p:cNvPr>
          <p:cNvPicPr>
            <a:picLocks noChangeAspect="1"/>
          </p:cNvPicPr>
          <p:nvPr userDrawn="1"/>
        </p:nvPicPr>
        <p:blipFill>
          <a:blip r:embed="rId11"/>
          <a:stretch>
            <a:fillRect/>
          </a:stretch>
        </p:blipFill>
        <p:spPr>
          <a:xfrm>
            <a:off x="7352969" y="4552284"/>
            <a:ext cx="1630925" cy="481864"/>
          </a:xfrm>
          <a:prstGeom prst="rect">
            <a:avLst/>
          </a:prstGeom>
        </p:spPr>
      </p:pic>
    </p:spTree>
    <p:extLst>
      <p:ext uri="{BB962C8B-B14F-4D97-AF65-F5344CB8AC3E}">
        <p14:creationId xmlns:p14="http://schemas.microsoft.com/office/powerpoint/2010/main" val="158004376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xStyles>
    <p:titleStyle>
      <a:lvl1pPr algn="ctr" defTabSz="457200" rtl="0" fontAlgn="base">
        <a:spcBef>
          <a:spcPct val="0"/>
        </a:spcBef>
        <a:spcAft>
          <a:spcPct val="0"/>
        </a:spcAft>
        <a:defRPr sz="44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p:titleStyle>
    <p:bodyStyle>
      <a:lvl1pPr marL="228600" indent="-228600" algn="l" defTabSz="457200" rtl="0" fontAlgn="base">
        <a:spcBef>
          <a:spcPct val="20000"/>
        </a:spcBef>
        <a:spcAft>
          <a:spcPct val="0"/>
        </a:spcAft>
        <a:buFont typeface="+mj-lt"/>
        <a:buAutoNum type="romanUcPeriod"/>
        <a:defRPr sz="3200" kern="1200">
          <a:solidFill>
            <a:schemeClr val="tx1"/>
          </a:solidFill>
          <a:latin typeface="+mn-lt"/>
          <a:ea typeface="ＭＳ Ｐゴシック" charset="0"/>
          <a:cs typeface="ＭＳ Ｐゴシック" charset="0"/>
        </a:defRPr>
      </a:lvl1pPr>
      <a:lvl2pPr marL="640080" indent="-365760" algn="l" defTabSz="457200" rtl="0" fontAlgn="base">
        <a:spcBef>
          <a:spcPct val="20000"/>
        </a:spcBef>
        <a:spcAft>
          <a:spcPct val="0"/>
        </a:spcAft>
        <a:buFont typeface="+mj-lt"/>
        <a:buAutoNum type="alphaUcPeriod"/>
        <a:defRPr sz="2800" kern="1200">
          <a:solidFill>
            <a:schemeClr val="tx1"/>
          </a:solidFill>
          <a:latin typeface="+mn-lt"/>
          <a:ea typeface="ＭＳ Ｐゴシック" charset="0"/>
          <a:cs typeface="+mn-cs"/>
        </a:defRPr>
      </a:lvl2pPr>
      <a:lvl3pPr marL="822960" indent="-182880" algn="l" defTabSz="457200" rtl="0" fontAlgn="base">
        <a:spcBef>
          <a:spcPct val="20000"/>
        </a:spcBef>
        <a:spcAft>
          <a:spcPct val="0"/>
        </a:spcAft>
        <a:buSzPct val="120000"/>
        <a:buFont typeface="Arial" charset="0"/>
        <a:buChar char="•"/>
        <a:defRPr sz="2400" kern="1200">
          <a:solidFill>
            <a:schemeClr val="tx1"/>
          </a:solidFill>
          <a:latin typeface="+mn-lt"/>
          <a:ea typeface="ＭＳ Ｐゴシック" charset="0"/>
          <a:cs typeface="+mn-cs"/>
        </a:defRPr>
      </a:lvl3pPr>
      <a:lvl4pPr marL="1097280" indent="-228600" algn="l" defTabSz="457200" rtl="0" fontAlgn="base">
        <a:spcBef>
          <a:spcPct val="20000"/>
        </a:spcBef>
        <a:spcAft>
          <a:spcPct val="0"/>
        </a:spcAft>
        <a:buSzPct val="90000"/>
        <a:buFont typeface="Lucida Grande"/>
        <a:buChar char="»"/>
        <a:defRPr sz="2000" kern="1200">
          <a:solidFill>
            <a:schemeClr val="tx1"/>
          </a:solidFill>
          <a:latin typeface="+mn-lt"/>
          <a:ea typeface="ＭＳ Ｐゴシック" charset="0"/>
          <a:cs typeface="+mn-cs"/>
        </a:defRPr>
      </a:lvl4pPr>
      <a:lvl5pPr marL="1261872" indent="-182880" algn="l" defTabSz="457200" rtl="0" fontAlgn="base">
        <a:spcBef>
          <a:spcPct val="20000"/>
        </a:spcBef>
        <a:spcAft>
          <a:spcPct val="0"/>
        </a:spcAft>
        <a:buSzPct val="80000"/>
        <a:buFont typeface="Courier New"/>
        <a:buChar char="o"/>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4197350"/>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Typographic logo that represents Quality Matters" title="QM Quality Matter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0469" y="300038"/>
            <a:ext cx="1643063" cy="1458912"/>
          </a:xfrm>
          <a:prstGeom prst="rect">
            <a:avLst/>
          </a:prstGeom>
          <a:effectLst>
            <a:outerShdw blurRad="82550" dist="88900" dir="2700000" algn="tl" rotWithShape="0">
              <a:prstClr val="black">
                <a:alpha val="30000"/>
              </a:prstClr>
            </a:outerShdw>
          </a:effectLst>
        </p:spPr>
      </p:pic>
      <p:sp>
        <p:nvSpPr>
          <p:cNvPr id="5" name="TextBox 12"/>
          <p:cNvSpPr txBox="1">
            <a:spLocks noChangeArrowheads="1"/>
          </p:cNvSpPr>
          <p:nvPr userDrawn="1"/>
        </p:nvSpPr>
        <p:spPr bwMode="auto">
          <a:xfrm>
            <a:off x="7621589" y="493289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526C7C"/>
                </a:solidFill>
                <a:effectLst/>
                <a:uLnTx/>
                <a:uFillTx/>
                <a:latin typeface="Calibri" charset="0"/>
                <a:ea typeface="ＭＳ Ｐゴシック" charset="0"/>
                <a:cs typeface="ＭＳ Ｐゴシック" charset="0"/>
              </a:rPr>
              <a:t>©2019 </a:t>
            </a:r>
            <a:r>
              <a:rPr kumimoji="0" lang="en-US" sz="800" b="0" i="0" u="none" strike="noStrike" kern="0" cap="none" spc="0" normalizeH="0" baseline="0" noProof="0" dirty="0" err="1">
                <a:ln>
                  <a:noFill/>
                </a:ln>
                <a:solidFill>
                  <a:srgbClr val="526C7C"/>
                </a:solidFill>
                <a:effectLst/>
                <a:uLnTx/>
                <a:uFillTx/>
                <a:latin typeface="Calibri" charset="0"/>
                <a:ea typeface="ＭＳ Ｐゴシック" charset="0"/>
                <a:cs typeface="ＭＳ Ｐゴシック" charset="0"/>
              </a:rPr>
              <a:t>MarylandOnline</a:t>
            </a:r>
            <a:r>
              <a:rPr kumimoji="0" lang="en-US" sz="800" b="0" i="0" u="none" strike="noStrike" kern="0" cap="none" spc="0" normalizeH="0" baseline="0" noProof="0" dirty="0">
                <a:ln>
                  <a:noFill/>
                </a:ln>
                <a:solidFill>
                  <a:srgbClr val="526C7C"/>
                </a:solidFill>
                <a:effectLst/>
                <a:uLnTx/>
                <a:uFillTx/>
                <a:latin typeface="Calibri" charset="0"/>
                <a:ea typeface="ＭＳ Ｐゴシック" charset="0"/>
                <a:cs typeface="ＭＳ Ｐゴシック" charset="0"/>
              </a:rPr>
              <a:t>, Inc.</a:t>
            </a:r>
          </a:p>
        </p:txBody>
      </p:sp>
    </p:spTree>
  </p:cSld>
  <p:clrMap bg1="lt1" tx1="dk1" bg2="lt2" tx2="dk2" accent1="accent1" accent2="accent2" accent3="accent3" accent4="accent4" accent5="accent5" accent6="accent6" hlink="hlink" folHlink="folHlink"/>
  <p:sldLayoutIdLst>
    <p:sldLayoutId id="2147483689" r:id="rId1"/>
    <p:sldLayoutId id="2147483686" r:id="rId2"/>
    <p:sldLayoutId id="2147483690" r:id="rId3"/>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6HwXhG8fmJpPYG4yHBI6xfL8dEgelxDS/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csueastbay.edu/online/course-design-system.htm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5F9C72-718F-1042-84B6-2D49D2C4300E}"/>
              </a:ext>
            </a:extLst>
          </p:cNvPr>
          <p:cNvSpPr>
            <a:spLocks noGrp="1"/>
          </p:cNvSpPr>
          <p:nvPr>
            <p:ph type="ctrTitle"/>
          </p:nvPr>
        </p:nvSpPr>
        <p:spPr>
          <a:xfrm>
            <a:off x="685800" y="2193116"/>
            <a:ext cx="3766930" cy="1583754"/>
          </a:xfrm>
        </p:spPr>
        <p:txBody>
          <a:bodyPr/>
          <a:lstStyle/>
          <a:p>
            <a:r>
              <a:rPr lang="en-US" sz="1800" dirty="0" smtClean="0"/>
              <a:t>Dr. Erick Kong</a:t>
            </a:r>
            <a:r>
              <a:rPr lang="en-US" sz="1800" dirty="0"/>
              <a:t/>
            </a:r>
            <a:br>
              <a:rPr lang="en-US" sz="1800" dirty="0"/>
            </a:br>
            <a:r>
              <a:rPr lang="en-US" sz="1800" dirty="0" smtClean="0"/>
              <a:t>Assistant Professor</a:t>
            </a:r>
            <a:r>
              <a:rPr lang="en-US" sz="1800" dirty="0"/>
              <a:t/>
            </a:r>
            <a:br>
              <a:rPr lang="en-US" sz="1800" dirty="0"/>
            </a:br>
            <a:r>
              <a:rPr lang="en-US" sz="1800" dirty="0"/>
              <a:t> </a:t>
            </a:r>
            <a:r>
              <a:rPr lang="en-US" sz="1800" dirty="0" smtClean="0"/>
              <a:t>Dept. Hospitality, Recreation </a:t>
            </a:r>
            <a:br>
              <a:rPr lang="en-US" sz="1800" dirty="0" smtClean="0"/>
            </a:br>
            <a:r>
              <a:rPr lang="en-US" sz="1800" dirty="0" smtClean="0"/>
              <a:t>&amp; Tourism</a:t>
            </a:r>
            <a:endParaRPr lang="en-US" sz="1800" dirty="0"/>
          </a:p>
        </p:txBody>
      </p:sp>
      <p:sp>
        <p:nvSpPr>
          <p:cNvPr id="2" name="TextBox 1"/>
          <p:cNvSpPr txBox="1"/>
          <p:nvPr/>
        </p:nvSpPr>
        <p:spPr>
          <a:xfrm>
            <a:off x="4532242" y="2199623"/>
            <a:ext cx="3991555" cy="923330"/>
          </a:xfrm>
          <a:prstGeom prst="rect">
            <a:avLst/>
          </a:prstGeom>
          <a:noFill/>
        </p:spPr>
        <p:txBody>
          <a:bodyPr wrap="square" rtlCol="0">
            <a:spAutoFit/>
          </a:bodyPr>
          <a:lstStyle/>
          <a:p>
            <a:pPr algn="ctr"/>
            <a:r>
              <a:rPr lang="en-US" dirty="0" smtClean="0">
                <a:solidFill>
                  <a:schemeClr val="bg1"/>
                </a:solidFill>
              </a:rPr>
              <a:t>Dr</a:t>
            </a:r>
            <a:r>
              <a:rPr lang="en-US" dirty="0">
                <a:solidFill>
                  <a:schemeClr val="bg1"/>
                </a:solidFill>
              </a:rPr>
              <a:t>. Roger Wen</a:t>
            </a:r>
            <a:br>
              <a:rPr lang="en-US" dirty="0">
                <a:solidFill>
                  <a:schemeClr val="bg1"/>
                </a:solidFill>
              </a:rPr>
            </a:br>
            <a:r>
              <a:rPr lang="en-US" dirty="0">
                <a:solidFill>
                  <a:schemeClr val="bg1"/>
                </a:solidFill>
              </a:rPr>
              <a:t>Sr. Director of the Online </a:t>
            </a:r>
            <a:r>
              <a:rPr lang="en-US" dirty="0" smtClean="0">
                <a:solidFill>
                  <a:schemeClr val="bg1"/>
                </a:solidFill>
              </a:rPr>
              <a:t>Campus &amp;</a:t>
            </a:r>
            <a:r>
              <a:rPr lang="en-US" dirty="0">
                <a:solidFill>
                  <a:schemeClr val="bg1"/>
                </a:solidFill>
              </a:rPr>
              <a:t/>
            </a:r>
            <a:br>
              <a:rPr lang="en-US" dirty="0">
                <a:solidFill>
                  <a:schemeClr val="bg1"/>
                </a:solidFill>
              </a:rPr>
            </a:br>
            <a:r>
              <a:rPr lang="en-US" dirty="0">
                <a:solidFill>
                  <a:schemeClr val="bg1"/>
                </a:solidFill>
              </a:rPr>
              <a:t> MS in eLearning Program Director</a:t>
            </a:r>
          </a:p>
        </p:txBody>
      </p:sp>
    </p:spTree>
    <p:extLst>
      <p:ext uri="{BB962C8B-B14F-4D97-AF65-F5344CB8AC3E}">
        <p14:creationId xmlns:p14="http://schemas.microsoft.com/office/powerpoint/2010/main" val="1834147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11500" b="1" u="sng" dirty="0">
                <a:hlinkClick r:id="rId3"/>
              </a:rPr>
              <a:t>Data</a:t>
            </a:r>
            <a:endParaRPr lang="en-US" sz="11500" dirty="0">
              <a:effectLst/>
            </a:endParaRPr>
          </a:p>
        </p:txBody>
      </p:sp>
    </p:spTree>
    <p:extLst>
      <p:ext uri="{BB962C8B-B14F-4D97-AF65-F5344CB8AC3E}">
        <p14:creationId xmlns:p14="http://schemas.microsoft.com/office/powerpoint/2010/main" val="4033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407945"/>
            <a:ext cx="7772400" cy="1521391"/>
          </a:xfrm>
        </p:spPr>
        <p:txBody>
          <a:bodyPr/>
          <a:lstStyle/>
          <a:p>
            <a:r>
              <a:rPr lang="en-US" sz="6000" dirty="0">
                <a:effectLst/>
              </a:rPr>
              <a:t>Departmental Analysis</a:t>
            </a:r>
            <a:br>
              <a:rPr lang="en-US" sz="6000" dirty="0">
                <a:effectLst/>
              </a:rPr>
            </a:br>
            <a:r>
              <a:rPr lang="en-US" dirty="0">
                <a:solidFill>
                  <a:schemeClr val="accent6"/>
                </a:solidFill>
                <a:effectLst/>
              </a:rPr>
              <a:t>(Office of the Online Campus)</a:t>
            </a:r>
            <a:endParaRPr lang="en-US" sz="6000" dirty="0">
              <a:solidFill>
                <a:schemeClr val="accent6"/>
              </a:solidFill>
              <a:effectLst/>
            </a:endParaRPr>
          </a:p>
        </p:txBody>
      </p:sp>
    </p:spTree>
    <p:extLst>
      <p:ext uri="{BB962C8B-B14F-4D97-AF65-F5344CB8AC3E}">
        <p14:creationId xmlns:p14="http://schemas.microsoft.com/office/powerpoint/2010/main" val="374175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873812" y="987422"/>
            <a:ext cx="7584623" cy="3082925"/>
          </a:xfrm>
        </p:spPr>
        <p:txBody>
          <a:bodyPr/>
          <a:lstStyle/>
          <a:p>
            <a:pPr marL="0" indent="0">
              <a:buNone/>
            </a:pPr>
            <a:r>
              <a:rPr lang="en-US" sz="2800" dirty="0"/>
              <a:t>Between Fall 2014 and Spring 2016, %DWF on courses taught by faculty who participated in QA activities [9.01%] is significantly lower than courses taught by faculty without participation in QA activities [10.77%].  </a:t>
            </a:r>
            <a:br>
              <a:rPr lang="en-US" sz="2800" dirty="0"/>
            </a:br>
            <a:r>
              <a:rPr lang="en-US" sz="2800" dirty="0"/>
              <a:t>[F(1, 1940)=11.031, p=.001]</a:t>
            </a:r>
            <a:r>
              <a:rPr lang="en-US" dirty="0"/>
              <a:t/>
            </a:r>
            <a:br>
              <a:rPr lang="en-US" dirty="0"/>
            </a:br>
            <a:endParaRPr lang="en-US" dirty="0">
              <a:latin typeface="Calibri" charset="0"/>
            </a:endParaRPr>
          </a:p>
        </p:txBody>
      </p:sp>
      <p:sp>
        <p:nvSpPr>
          <p:cNvPr id="4" name="Title 1">
            <a:extLst>
              <a:ext uri="{FF2B5EF4-FFF2-40B4-BE49-F238E27FC236}">
                <a16:creationId xmlns:a16="http://schemas.microsoft.com/office/drawing/2014/main" id="{25374539-5613-874E-A0F7-B5D525684C83}"/>
              </a:ext>
            </a:extLst>
          </p:cNvPr>
          <p:cNvSpPr>
            <a:spLocks noGrp="1"/>
          </p:cNvSpPr>
          <p:nvPr>
            <p:ph type="title"/>
          </p:nvPr>
        </p:nvSpPr>
        <p:spPr>
          <a:xfrm>
            <a:off x="457200" y="130172"/>
            <a:ext cx="8229600" cy="857250"/>
          </a:xfrm>
        </p:spPr>
        <p:txBody>
          <a:bodyPr/>
          <a:lstStyle/>
          <a:p>
            <a:r>
              <a:rPr lang="en-US" dirty="0">
                <a:latin typeface="Calibri" charset="0"/>
              </a:rPr>
              <a:t>Year 1 Analysis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407945"/>
            <a:ext cx="7772400" cy="1521391"/>
          </a:xfrm>
        </p:spPr>
        <p:txBody>
          <a:bodyPr/>
          <a:lstStyle/>
          <a:p>
            <a:r>
              <a:rPr lang="en-US" sz="6000" dirty="0">
                <a:effectLst/>
              </a:rPr>
              <a:t>Faculty Research Associates Analysis</a:t>
            </a:r>
          </a:p>
        </p:txBody>
      </p:sp>
    </p:spTree>
    <p:extLst>
      <p:ext uri="{BB962C8B-B14F-4D97-AF65-F5344CB8AC3E}">
        <p14:creationId xmlns:p14="http://schemas.microsoft.com/office/powerpoint/2010/main" val="1462054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a:latin typeface="Calibri" charset="0"/>
              </a:rPr>
              <a:t>Dr. Eric Kong (2017)</a:t>
            </a:r>
          </a:p>
        </p:txBody>
      </p:sp>
      <p:sp>
        <p:nvSpPr>
          <p:cNvPr id="6146" name="Content Placeholder 2"/>
          <p:cNvSpPr>
            <a:spLocks noGrp="1"/>
          </p:cNvSpPr>
          <p:nvPr>
            <p:ph idx="1"/>
          </p:nvPr>
        </p:nvSpPr>
        <p:spPr>
          <a:xfrm>
            <a:off x="840920" y="1090079"/>
            <a:ext cx="7584623" cy="3082925"/>
          </a:xfrm>
        </p:spPr>
        <p:txBody>
          <a:bodyPr/>
          <a:lstStyle/>
          <a:p>
            <a:r>
              <a:rPr lang="en-US" sz="2000" dirty="0"/>
              <a:t>“Underrepresented Minority students had a significant lower percentage (24%) of D/F/W in QM certified courses versus non-certified courses (34%)”. </a:t>
            </a:r>
          </a:p>
          <a:p>
            <a:r>
              <a:rPr lang="en-US" sz="2000" dirty="0"/>
              <a:t>“Pell Grant Eligible students have a lower percentage (34%) of D/F/W in QM certified courses versus non-certified courses (42%)”.</a:t>
            </a:r>
          </a:p>
          <a:p>
            <a:r>
              <a:rPr lang="en-US" sz="2000" dirty="0"/>
              <a:t>“Students needed Remediation have a lower percentage (12%) in QM certified courses versus non-certified courses (20%)”. </a:t>
            </a:r>
          </a:p>
        </p:txBody>
      </p:sp>
    </p:spTree>
    <p:extLst>
      <p:ext uri="{BB962C8B-B14F-4D97-AF65-F5344CB8AC3E}">
        <p14:creationId xmlns:p14="http://schemas.microsoft.com/office/powerpoint/2010/main" val="202588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a:latin typeface="Calibri" charset="0"/>
              </a:rPr>
              <a:t>Dr. Shirley Yap (2018)</a:t>
            </a:r>
          </a:p>
        </p:txBody>
      </p:sp>
      <p:sp>
        <p:nvSpPr>
          <p:cNvPr id="6146" name="Content Placeholder 2"/>
          <p:cNvSpPr>
            <a:spLocks noGrp="1"/>
          </p:cNvSpPr>
          <p:nvPr>
            <p:ph idx="1"/>
          </p:nvPr>
        </p:nvSpPr>
        <p:spPr>
          <a:xfrm>
            <a:off x="840920" y="1090079"/>
            <a:ext cx="7584623" cy="3082925"/>
          </a:xfrm>
        </p:spPr>
        <p:txBody>
          <a:bodyPr/>
          <a:lstStyle/>
          <a:p>
            <a:pPr marL="0" indent="0">
              <a:buNone/>
            </a:pPr>
            <a:r>
              <a:rPr lang="en-US" sz="2400" dirty="0"/>
              <a:t>Percentage of grade A received in the courses taught by QM participating faculty is lower than the non QM participating faculty. Dr. Yap also reconfirmed Dr. Kong’s study on URM, Pell, and Remedial students learning as to the courses taught by QM or non-QM participating faculty. </a:t>
            </a:r>
          </a:p>
          <a:p>
            <a:pPr marL="0" indent="0">
              <a:buNone/>
            </a:pPr>
            <a:r>
              <a:rPr lang="en-US" sz="2400" dirty="0"/>
              <a:t> </a:t>
            </a:r>
          </a:p>
        </p:txBody>
      </p:sp>
    </p:spTree>
    <p:extLst>
      <p:ext uri="{BB962C8B-B14F-4D97-AF65-F5344CB8AC3E}">
        <p14:creationId xmlns:p14="http://schemas.microsoft.com/office/powerpoint/2010/main" val="69516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407945"/>
            <a:ext cx="7772400" cy="1521391"/>
          </a:xfrm>
        </p:spPr>
        <p:txBody>
          <a:bodyPr/>
          <a:lstStyle/>
          <a:p>
            <a:r>
              <a:rPr lang="en-US" sz="6000" dirty="0">
                <a:effectLst/>
              </a:rPr>
              <a:t>Departmental Analysis</a:t>
            </a:r>
            <a:br>
              <a:rPr lang="en-US" sz="6000" dirty="0">
                <a:effectLst/>
              </a:rPr>
            </a:br>
            <a:r>
              <a:rPr lang="en-US" dirty="0">
                <a:solidFill>
                  <a:schemeClr val="accent6"/>
                </a:solidFill>
                <a:effectLst/>
              </a:rPr>
              <a:t>(Office of the Online Campus)</a:t>
            </a:r>
            <a:endParaRPr lang="en-US" sz="6000" dirty="0">
              <a:solidFill>
                <a:schemeClr val="accent6"/>
              </a:solidFill>
              <a:effectLst/>
            </a:endParaRPr>
          </a:p>
        </p:txBody>
      </p:sp>
    </p:spTree>
    <p:extLst>
      <p:ext uri="{BB962C8B-B14F-4D97-AF65-F5344CB8AC3E}">
        <p14:creationId xmlns:p14="http://schemas.microsoft.com/office/powerpoint/2010/main" val="2904396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a:latin typeface="Calibri" charset="0"/>
              </a:rPr>
              <a:t>3-Year Analysis</a:t>
            </a:r>
          </a:p>
        </p:txBody>
      </p:sp>
      <p:sp>
        <p:nvSpPr>
          <p:cNvPr id="6146" name="Content Placeholder 2"/>
          <p:cNvSpPr>
            <a:spLocks noGrp="1"/>
          </p:cNvSpPr>
          <p:nvPr>
            <p:ph idx="1"/>
          </p:nvPr>
        </p:nvSpPr>
        <p:spPr>
          <a:xfrm>
            <a:off x="840920" y="1090079"/>
            <a:ext cx="7584623" cy="3082925"/>
          </a:xfrm>
        </p:spPr>
        <p:txBody>
          <a:bodyPr/>
          <a:lstStyle/>
          <a:p>
            <a:pPr marL="0" indent="0">
              <a:buNone/>
            </a:pPr>
            <a:r>
              <a:rPr lang="en-US" sz="2800" dirty="0"/>
              <a:t>Between Summer 2014 and Summer 2017, %DWF on online courses taught by faculty who participated in QA activities [9.60%] is significantly lower than courses taught by faculty without participation in QA activities [10.47%].  [F(1, 3261)=4.162, p=.041]</a:t>
            </a:r>
          </a:p>
        </p:txBody>
      </p:sp>
    </p:spTree>
    <p:extLst>
      <p:ext uri="{BB962C8B-B14F-4D97-AF65-F5344CB8AC3E}">
        <p14:creationId xmlns:p14="http://schemas.microsoft.com/office/powerpoint/2010/main" val="910133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847498" y="987422"/>
            <a:ext cx="7584623" cy="3082925"/>
          </a:xfrm>
        </p:spPr>
        <p:txBody>
          <a:bodyPr/>
          <a:lstStyle/>
          <a:p>
            <a:pPr marL="0" indent="0">
              <a:buNone/>
            </a:pPr>
            <a:r>
              <a:rPr lang="en-US" sz="2400" dirty="0"/>
              <a:t>How has our quality assurance training (either through QM, QOLT, or OLC) helped with your courses (online, hybrid, and/or in-class) in the following areas (Preparation/Design, Teaching, and Students' Learning)? Please be as specific as possible, provide examples, and/or provide students' feedback.</a:t>
            </a:r>
          </a:p>
        </p:txBody>
      </p:sp>
      <p:sp>
        <p:nvSpPr>
          <p:cNvPr id="3" name="Title 1">
            <a:extLst>
              <a:ext uri="{FF2B5EF4-FFF2-40B4-BE49-F238E27FC236}">
                <a16:creationId xmlns:a16="http://schemas.microsoft.com/office/drawing/2014/main" id="{D2F4634A-C31D-0046-B50C-A086DDD1CAA2}"/>
              </a:ext>
            </a:extLst>
          </p:cNvPr>
          <p:cNvSpPr>
            <a:spLocks noGrp="1"/>
          </p:cNvSpPr>
          <p:nvPr>
            <p:ph type="title"/>
          </p:nvPr>
        </p:nvSpPr>
        <p:spPr>
          <a:xfrm>
            <a:off x="457200" y="130172"/>
            <a:ext cx="8229600" cy="857250"/>
          </a:xfrm>
        </p:spPr>
        <p:txBody>
          <a:bodyPr/>
          <a:lstStyle/>
          <a:p>
            <a:r>
              <a:rPr lang="en-US" dirty="0">
                <a:latin typeface="Calibri" charset="0"/>
              </a:rPr>
              <a:t>Dr. Kevin </a:t>
            </a:r>
            <a:r>
              <a:rPr lang="en-US" dirty="0" err="1">
                <a:latin typeface="Calibri" charset="0"/>
              </a:rPr>
              <a:t>Kaatz</a:t>
            </a:r>
            <a:r>
              <a:rPr lang="en-US" dirty="0">
                <a:latin typeface="Calibri" charset="0"/>
              </a:rPr>
              <a:t>(2019)</a:t>
            </a:r>
          </a:p>
        </p:txBody>
      </p:sp>
    </p:spTree>
    <p:extLst>
      <p:ext uri="{BB962C8B-B14F-4D97-AF65-F5344CB8AC3E}">
        <p14:creationId xmlns:p14="http://schemas.microsoft.com/office/powerpoint/2010/main" val="252900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4"/>
          </p:nvPr>
        </p:nvSpPr>
        <p:spPr>
          <a:xfrm>
            <a:off x="530225" y="927706"/>
            <a:ext cx="4041775" cy="3239339"/>
          </a:xfrm>
        </p:spPr>
        <p:txBody>
          <a:bodyPr/>
          <a:lstStyle/>
          <a:p>
            <a:pPr marL="342900" indent="-342900">
              <a:buFont typeface="Arial" panose="020B0604020202020204" pitchFamily="34" charset="0"/>
              <a:buChar char="•"/>
            </a:pPr>
            <a:r>
              <a:rPr lang="en-US" sz="2400" dirty="0"/>
              <a:t>Course Organization</a:t>
            </a:r>
          </a:p>
          <a:p>
            <a:pPr marL="342900" indent="-342900">
              <a:buFont typeface="Arial" panose="020B0604020202020204" pitchFamily="34" charset="0"/>
              <a:buChar char="•"/>
            </a:pPr>
            <a:r>
              <a:rPr lang="en-US" sz="2400" dirty="0"/>
              <a:t>Alignment</a:t>
            </a:r>
          </a:p>
          <a:p>
            <a:pPr marL="342900" indent="-342900">
              <a:buFont typeface="Arial" panose="020B0604020202020204" pitchFamily="34" charset="0"/>
              <a:buChar char="•"/>
            </a:pPr>
            <a:r>
              <a:rPr lang="en-US" sz="2400" dirty="0"/>
              <a:t>Accessibility</a:t>
            </a:r>
          </a:p>
          <a:p>
            <a:pPr marL="342900" indent="-342900">
              <a:buFont typeface="Arial" panose="020B0604020202020204" pitchFamily="34" charset="0"/>
              <a:buChar char="•"/>
            </a:pPr>
            <a:r>
              <a:rPr lang="en-US" sz="2400" dirty="0"/>
              <a:t>Use of Other Rubrics</a:t>
            </a:r>
          </a:p>
          <a:p>
            <a:pPr marL="342900" indent="-342900">
              <a:buFont typeface="Arial" panose="020B0604020202020204" pitchFamily="34" charset="0"/>
              <a:buChar char="•"/>
            </a:pPr>
            <a:r>
              <a:rPr lang="en-US" sz="2400" dirty="0"/>
              <a:t>Support from eLearning Specialists</a:t>
            </a:r>
          </a:p>
          <a:p>
            <a:pPr marL="342900" indent="-342900">
              <a:buFont typeface="Arial" panose="020B0604020202020204" pitchFamily="34" charset="0"/>
              <a:buChar char="•"/>
            </a:pPr>
            <a:r>
              <a:rPr lang="en-US" sz="2400" dirty="0"/>
              <a:t>Student Benefits</a:t>
            </a:r>
          </a:p>
          <a:p>
            <a:pPr marL="342900" indent="-342900">
              <a:buFont typeface="Arial" panose="020B0604020202020204" pitchFamily="34" charset="0"/>
              <a:buChar char="•"/>
            </a:pPr>
            <a:endParaRPr lang="en-US" sz="2400" dirty="0"/>
          </a:p>
        </p:txBody>
      </p:sp>
      <p:sp>
        <p:nvSpPr>
          <p:cNvPr id="5" name="Content Placeholder 4">
            <a:extLst>
              <a:ext uri="{FF2B5EF4-FFF2-40B4-BE49-F238E27FC236}">
                <a16:creationId xmlns:a16="http://schemas.microsoft.com/office/drawing/2014/main" id="{50671E8F-C9BF-4A40-8EED-1A49EFC3F359}"/>
              </a:ext>
            </a:extLst>
          </p:cNvPr>
          <p:cNvSpPr>
            <a:spLocks noGrp="1"/>
          </p:cNvSpPr>
          <p:nvPr>
            <p:ph sz="quarter" idx="10"/>
          </p:nvPr>
        </p:nvSpPr>
        <p:spPr>
          <a:xfrm>
            <a:off x="4645025" y="927706"/>
            <a:ext cx="4041775" cy="2699797"/>
          </a:xfrm>
        </p:spPr>
        <p:txBody>
          <a:bodyPr/>
          <a:lstStyle/>
          <a:p>
            <a:pPr marL="342900" indent="-342900">
              <a:buFont typeface="Arial" panose="020B0604020202020204" pitchFamily="34" charset="0"/>
              <a:buChar char="•"/>
            </a:pPr>
            <a:r>
              <a:rPr lang="en-US" dirty="0"/>
              <a:t>Not Sure </a:t>
            </a:r>
          </a:p>
          <a:p>
            <a:pPr marL="342900" indent="-342900">
              <a:buFont typeface="Arial" panose="020B0604020202020204" pitchFamily="34" charset="0"/>
              <a:buChar char="•"/>
            </a:pPr>
            <a:r>
              <a:rPr lang="en-US" dirty="0"/>
              <a:t>Criticisms – not related to QA</a:t>
            </a:r>
          </a:p>
        </p:txBody>
      </p:sp>
      <p:sp>
        <p:nvSpPr>
          <p:cNvPr id="6" name="TextBox 5">
            <a:extLst>
              <a:ext uri="{FF2B5EF4-FFF2-40B4-BE49-F238E27FC236}">
                <a16:creationId xmlns:a16="http://schemas.microsoft.com/office/drawing/2014/main" id="{5C4C4AF8-27CC-874F-928F-FF2C28FCE079}"/>
              </a:ext>
            </a:extLst>
          </p:cNvPr>
          <p:cNvSpPr txBox="1"/>
          <p:nvPr/>
        </p:nvSpPr>
        <p:spPr>
          <a:xfrm>
            <a:off x="5328518" y="1947212"/>
            <a:ext cx="2940553" cy="1200329"/>
          </a:xfrm>
          <a:prstGeom prst="rect">
            <a:avLst/>
          </a:prstGeom>
          <a:noFill/>
        </p:spPr>
        <p:txBody>
          <a:bodyPr wrap="square" rtlCol="0">
            <a:spAutoFit/>
          </a:bodyPr>
          <a:lstStyle/>
          <a:p>
            <a:r>
              <a:rPr lang="en-US" sz="7200" dirty="0">
                <a:solidFill>
                  <a:schemeClr val="accent1"/>
                </a:solidFill>
              </a:rPr>
              <a:t>NEXT? </a:t>
            </a:r>
          </a:p>
        </p:txBody>
      </p:sp>
      <p:sp>
        <p:nvSpPr>
          <p:cNvPr id="7" name="Title 1">
            <a:extLst>
              <a:ext uri="{FF2B5EF4-FFF2-40B4-BE49-F238E27FC236}">
                <a16:creationId xmlns:a16="http://schemas.microsoft.com/office/drawing/2014/main" id="{478A4757-6C91-DB41-9EF3-FF135F8F3939}"/>
              </a:ext>
            </a:extLst>
          </p:cNvPr>
          <p:cNvSpPr>
            <a:spLocks noGrp="1"/>
          </p:cNvSpPr>
          <p:nvPr>
            <p:ph type="title"/>
          </p:nvPr>
        </p:nvSpPr>
        <p:spPr>
          <a:xfrm>
            <a:off x="457200" y="130172"/>
            <a:ext cx="8229600" cy="857250"/>
          </a:xfrm>
        </p:spPr>
        <p:txBody>
          <a:bodyPr/>
          <a:lstStyle/>
          <a:p>
            <a:r>
              <a:rPr lang="en-US" dirty="0">
                <a:latin typeface="Calibri" charset="0"/>
              </a:rPr>
              <a:t>Dr. Kevin </a:t>
            </a:r>
            <a:r>
              <a:rPr lang="en-US" dirty="0" err="1">
                <a:latin typeface="Calibri" charset="0"/>
              </a:rPr>
              <a:t>Kaatz</a:t>
            </a:r>
            <a:r>
              <a:rPr lang="en-US" dirty="0">
                <a:latin typeface="Calibri" charset="0"/>
              </a:rPr>
              <a:t>(2019)</a:t>
            </a:r>
          </a:p>
        </p:txBody>
      </p:sp>
    </p:spTree>
    <p:extLst>
      <p:ext uri="{BB962C8B-B14F-4D97-AF65-F5344CB8AC3E}">
        <p14:creationId xmlns:p14="http://schemas.microsoft.com/office/powerpoint/2010/main" val="217657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87B9D9-2563-5D46-9464-FA04C8C8C464}"/>
              </a:ext>
            </a:extLst>
          </p:cNvPr>
          <p:cNvSpPr/>
          <p:nvPr/>
        </p:nvSpPr>
        <p:spPr>
          <a:xfrm>
            <a:off x="3506598" y="192947"/>
            <a:ext cx="4639112" cy="15770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1" name="Title 3"/>
          <p:cNvSpPr>
            <a:spLocks noGrp="1"/>
          </p:cNvSpPr>
          <p:nvPr>
            <p:ph type="ctrTitle"/>
          </p:nvPr>
        </p:nvSpPr>
        <p:spPr bwMode="auto">
          <a:xfrm>
            <a:off x="685800" y="1914583"/>
            <a:ext cx="7772400" cy="911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4000" dirty="0"/>
              <a:t>Data and Analysis on QM Impact to students' Learning</a:t>
            </a:r>
            <a:endParaRPr lang="en-US" sz="4000" dirty="0">
              <a:latin typeface="Lato Semibold" charset="0"/>
            </a:endParaRPr>
          </a:p>
        </p:txBody>
      </p:sp>
      <p:pic>
        <p:nvPicPr>
          <p:cNvPr id="6" name="Picture 5">
            <a:extLst>
              <a:ext uri="{FF2B5EF4-FFF2-40B4-BE49-F238E27FC236}">
                <a16:creationId xmlns:a16="http://schemas.microsoft.com/office/drawing/2014/main" id="{E203BE2A-8DD7-7040-B37F-828C1FB7A69B}"/>
              </a:ext>
            </a:extLst>
          </p:cNvPr>
          <p:cNvPicPr>
            <a:picLocks noChangeAspect="1"/>
          </p:cNvPicPr>
          <p:nvPr/>
        </p:nvPicPr>
        <p:blipFill>
          <a:blip r:embed="rId3">
            <a:clrChange>
              <a:clrFrom>
                <a:srgbClr val="ACAEB1"/>
              </a:clrFrom>
              <a:clrTo>
                <a:srgbClr val="ACAEB1">
                  <a:alpha val="0"/>
                </a:srgbClr>
              </a:clrTo>
            </a:clrChange>
            <a:alphaModFix/>
          </a:blip>
          <a:stretch>
            <a:fillRect/>
          </a:stretch>
        </p:blipFill>
        <p:spPr>
          <a:xfrm>
            <a:off x="3593103" y="367111"/>
            <a:ext cx="4464132" cy="1318948"/>
          </a:xfrm>
          <a:prstGeom prst="rect">
            <a:avLst/>
          </a:prstGeom>
          <a:solidFill>
            <a:schemeClr val="bg1"/>
          </a:solid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387965"/>
            <a:ext cx="7772400" cy="1950407"/>
          </a:xfrm>
        </p:spPr>
        <p:txBody>
          <a:bodyPr/>
          <a:lstStyle/>
          <a:p>
            <a:r>
              <a:rPr lang="en-US" sz="5400" b="1" dirty="0"/>
              <a:t>Another View at the Impact to </a:t>
            </a:r>
            <a:br>
              <a:rPr lang="en-US" sz="5400" b="1" dirty="0"/>
            </a:br>
            <a:r>
              <a:rPr lang="en-US" sz="5400" b="1" dirty="0"/>
              <a:t>Students’ Learning</a:t>
            </a:r>
            <a:br>
              <a:rPr lang="en-US" sz="5400" b="1" dirty="0"/>
            </a:br>
            <a:endParaRPr lang="en-US" sz="5400" dirty="0">
              <a:effectLst/>
            </a:endParaRPr>
          </a:p>
        </p:txBody>
      </p:sp>
    </p:spTree>
    <p:extLst>
      <p:ext uri="{BB962C8B-B14F-4D97-AF65-F5344CB8AC3E}">
        <p14:creationId xmlns:p14="http://schemas.microsoft.com/office/powerpoint/2010/main" val="3301212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847498" y="688796"/>
            <a:ext cx="7584623" cy="3082925"/>
          </a:xfrm>
        </p:spPr>
        <p:txBody>
          <a:bodyPr/>
          <a:lstStyle/>
          <a:p>
            <a:pPr marL="0" indent="0">
              <a:buNone/>
            </a:pPr>
            <a:r>
              <a:rPr lang="en-US" sz="2400" dirty="0"/>
              <a:t>A total of 4,452 online and hybrid sections that have been offered by the CSUEB between over 3 years period. Approximately 18% of those courses with an average course size of 18 students, are taught by faculty who have involved in the Quality Assurance initiative. This affects total 14,400 student counts who are taught by those faculty members and/or Quality Design courses.</a:t>
            </a:r>
          </a:p>
        </p:txBody>
      </p:sp>
    </p:spTree>
    <p:extLst>
      <p:ext uri="{BB962C8B-B14F-4D97-AF65-F5344CB8AC3E}">
        <p14:creationId xmlns:p14="http://schemas.microsoft.com/office/powerpoint/2010/main" val="288676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87B9D9-2563-5D46-9464-FA04C8C8C464}"/>
              </a:ext>
            </a:extLst>
          </p:cNvPr>
          <p:cNvSpPr/>
          <p:nvPr/>
        </p:nvSpPr>
        <p:spPr>
          <a:xfrm>
            <a:off x="3506598" y="192947"/>
            <a:ext cx="4639112" cy="15770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1" name="Title 3"/>
          <p:cNvSpPr>
            <a:spLocks noGrp="1"/>
          </p:cNvSpPr>
          <p:nvPr>
            <p:ph type="ctrTitle"/>
          </p:nvPr>
        </p:nvSpPr>
        <p:spPr bwMode="auto">
          <a:xfrm>
            <a:off x="685800" y="1860223"/>
            <a:ext cx="7772400" cy="112637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7200" dirty="0"/>
              <a:t>Q &amp; A</a:t>
            </a:r>
            <a:endParaRPr lang="en-US" sz="7200" dirty="0">
              <a:latin typeface="Lato Semibold" charset="0"/>
            </a:endParaRPr>
          </a:p>
        </p:txBody>
      </p:sp>
      <p:pic>
        <p:nvPicPr>
          <p:cNvPr id="6" name="Picture 5">
            <a:extLst>
              <a:ext uri="{FF2B5EF4-FFF2-40B4-BE49-F238E27FC236}">
                <a16:creationId xmlns:a16="http://schemas.microsoft.com/office/drawing/2014/main" id="{E203BE2A-8DD7-7040-B37F-828C1FB7A69B}"/>
              </a:ext>
            </a:extLst>
          </p:cNvPr>
          <p:cNvPicPr>
            <a:picLocks noChangeAspect="1"/>
          </p:cNvPicPr>
          <p:nvPr/>
        </p:nvPicPr>
        <p:blipFill>
          <a:blip r:embed="rId2">
            <a:clrChange>
              <a:clrFrom>
                <a:srgbClr val="ACAEB1"/>
              </a:clrFrom>
              <a:clrTo>
                <a:srgbClr val="ACAEB1">
                  <a:alpha val="0"/>
                </a:srgbClr>
              </a:clrTo>
            </a:clrChange>
            <a:alphaModFix/>
          </a:blip>
          <a:stretch>
            <a:fillRect/>
          </a:stretch>
        </p:blipFill>
        <p:spPr>
          <a:xfrm>
            <a:off x="3593103" y="367111"/>
            <a:ext cx="4464132" cy="1318948"/>
          </a:xfrm>
          <a:prstGeom prst="rect">
            <a:avLst/>
          </a:prstGeom>
          <a:solidFill>
            <a:schemeClr val="bg1"/>
          </a:solidFill>
        </p:spPr>
      </p:pic>
      <p:sp>
        <p:nvSpPr>
          <p:cNvPr id="5" name="Subtitle 1">
            <a:extLst>
              <a:ext uri="{FF2B5EF4-FFF2-40B4-BE49-F238E27FC236}">
                <a16:creationId xmlns:a16="http://schemas.microsoft.com/office/drawing/2014/main" id="{6C480D25-0A15-2549-9695-E3178CC5AF34}"/>
              </a:ext>
            </a:extLst>
          </p:cNvPr>
          <p:cNvSpPr>
            <a:spLocks noGrp="1"/>
          </p:cNvSpPr>
          <p:nvPr>
            <p:ph type="subTitle" idx="1"/>
          </p:nvPr>
        </p:nvSpPr>
        <p:spPr>
          <a:xfrm>
            <a:off x="228599" y="3131855"/>
            <a:ext cx="8703129" cy="631104"/>
          </a:xfrm>
        </p:spPr>
        <p:txBody>
          <a:bodyPr/>
          <a:lstStyle/>
          <a:p>
            <a:r>
              <a:rPr lang="en-US" dirty="0"/>
              <a:t>Dr. Roger Wen   </a:t>
            </a:r>
            <a:r>
              <a:rPr lang="en-US" dirty="0" err="1"/>
              <a:t>roger.wen@csueastbay.edu</a:t>
            </a:r>
            <a:endParaRPr lang="en-US" dirty="0"/>
          </a:p>
        </p:txBody>
      </p:sp>
    </p:spTree>
    <p:extLst>
      <p:ext uri="{BB962C8B-B14F-4D97-AF65-F5344CB8AC3E}">
        <p14:creationId xmlns:p14="http://schemas.microsoft.com/office/powerpoint/2010/main" val="33268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1E18-57E2-5747-B5F5-D0601F4B3996}"/>
              </a:ext>
            </a:extLst>
          </p:cNvPr>
          <p:cNvSpPr>
            <a:spLocks noGrp="1"/>
          </p:cNvSpPr>
          <p:nvPr>
            <p:ph type="title"/>
          </p:nvPr>
        </p:nvSpPr>
        <p:spPr>
          <a:xfrm>
            <a:off x="457200" y="130171"/>
            <a:ext cx="8229600" cy="3418371"/>
          </a:xfrm>
        </p:spPr>
        <p:txBody>
          <a:bodyPr/>
          <a:lstStyle/>
          <a:p>
            <a:r>
              <a:rPr lang="en-US" dirty="0"/>
              <a:t>Setting the Stage: Governing Policy, Support, and Services </a:t>
            </a:r>
          </a:p>
        </p:txBody>
      </p:sp>
    </p:spTree>
    <p:extLst>
      <p:ext uri="{BB962C8B-B14F-4D97-AF65-F5344CB8AC3E}">
        <p14:creationId xmlns:p14="http://schemas.microsoft.com/office/powerpoint/2010/main" val="211617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CA119-8F24-194B-806A-A666BB41DEF0}"/>
              </a:ext>
            </a:extLst>
          </p:cNvPr>
          <p:cNvSpPr>
            <a:spLocks noGrp="1"/>
          </p:cNvSpPr>
          <p:nvPr>
            <p:ph type="title"/>
          </p:nvPr>
        </p:nvSpPr>
        <p:spPr/>
        <p:txBody>
          <a:bodyPr/>
          <a:lstStyle/>
          <a:p>
            <a:r>
              <a:rPr lang="en-US" dirty="0"/>
              <a:t>Policy</a:t>
            </a:r>
          </a:p>
        </p:txBody>
      </p:sp>
      <p:pic>
        <p:nvPicPr>
          <p:cNvPr id="10" name="Picture 9">
            <a:extLst>
              <a:ext uri="{FF2B5EF4-FFF2-40B4-BE49-F238E27FC236}">
                <a16:creationId xmlns:a16="http://schemas.microsoft.com/office/drawing/2014/main" id="{31BB6B68-C726-E549-B525-38A951333323}"/>
              </a:ext>
            </a:extLst>
          </p:cNvPr>
          <p:cNvPicPr>
            <a:picLocks noChangeAspect="1"/>
          </p:cNvPicPr>
          <p:nvPr/>
        </p:nvPicPr>
        <p:blipFill>
          <a:blip r:embed="rId3"/>
          <a:stretch>
            <a:fillRect/>
          </a:stretch>
        </p:blipFill>
        <p:spPr>
          <a:xfrm>
            <a:off x="1680565" y="962546"/>
            <a:ext cx="5782869" cy="3147245"/>
          </a:xfrm>
          <a:prstGeom prst="rect">
            <a:avLst/>
          </a:prstGeom>
        </p:spPr>
      </p:pic>
    </p:spTree>
    <p:extLst>
      <p:ext uri="{BB962C8B-B14F-4D97-AF65-F5344CB8AC3E}">
        <p14:creationId xmlns:p14="http://schemas.microsoft.com/office/powerpoint/2010/main" val="123616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E7D8-B020-0A4F-89BA-BD6F34AF7FD7}"/>
              </a:ext>
            </a:extLst>
          </p:cNvPr>
          <p:cNvSpPr>
            <a:spLocks noGrp="1"/>
          </p:cNvSpPr>
          <p:nvPr>
            <p:ph type="title"/>
          </p:nvPr>
        </p:nvSpPr>
        <p:spPr/>
        <p:txBody>
          <a:bodyPr/>
          <a:lstStyle/>
          <a:p>
            <a:r>
              <a:rPr lang="en-US" dirty="0"/>
              <a:t>Support and Services</a:t>
            </a:r>
          </a:p>
        </p:txBody>
      </p:sp>
      <p:pic>
        <p:nvPicPr>
          <p:cNvPr id="5" name="Content Placeholder 4">
            <a:extLst>
              <a:ext uri="{FF2B5EF4-FFF2-40B4-BE49-F238E27FC236}">
                <a16:creationId xmlns:a16="http://schemas.microsoft.com/office/drawing/2014/main" id="{BDAC3411-0712-2A4E-A6B5-BE8BF7A5389F}"/>
              </a:ext>
            </a:extLst>
          </p:cNvPr>
          <p:cNvPicPr>
            <a:picLocks noGrp="1" noChangeAspect="1"/>
          </p:cNvPicPr>
          <p:nvPr>
            <p:ph idx="1"/>
          </p:nvPr>
        </p:nvPicPr>
        <p:blipFill>
          <a:blip r:embed="rId3"/>
          <a:stretch>
            <a:fillRect/>
          </a:stretch>
        </p:blipFill>
        <p:spPr>
          <a:xfrm>
            <a:off x="1451296" y="900009"/>
            <a:ext cx="6258187" cy="3441309"/>
          </a:xfrm>
        </p:spPr>
      </p:pic>
    </p:spTree>
    <p:extLst>
      <p:ext uri="{BB962C8B-B14F-4D97-AF65-F5344CB8AC3E}">
        <p14:creationId xmlns:p14="http://schemas.microsoft.com/office/powerpoint/2010/main" val="55254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1E18-57E2-5747-B5F5-D0601F4B3996}"/>
              </a:ext>
            </a:extLst>
          </p:cNvPr>
          <p:cNvSpPr>
            <a:spLocks noGrp="1"/>
          </p:cNvSpPr>
          <p:nvPr>
            <p:ph type="title"/>
          </p:nvPr>
        </p:nvSpPr>
        <p:spPr>
          <a:xfrm>
            <a:off x="457200" y="130171"/>
            <a:ext cx="8229600" cy="3418371"/>
          </a:xfrm>
        </p:spPr>
        <p:txBody>
          <a:bodyPr/>
          <a:lstStyle/>
          <a:p>
            <a:r>
              <a:rPr lang="en-US" dirty="0"/>
              <a:t>Online/Hybrid Quality Transformation Grants</a:t>
            </a:r>
          </a:p>
        </p:txBody>
      </p:sp>
    </p:spTree>
    <p:extLst>
      <p:ext uri="{BB962C8B-B14F-4D97-AF65-F5344CB8AC3E}">
        <p14:creationId xmlns:p14="http://schemas.microsoft.com/office/powerpoint/2010/main" val="184422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311F-0E6C-A647-9E6C-88255DC6F9C3}"/>
              </a:ext>
            </a:extLst>
          </p:cNvPr>
          <p:cNvSpPr>
            <a:spLocks noGrp="1"/>
          </p:cNvSpPr>
          <p:nvPr>
            <p:ph type="title"/>
          </p:nvPr>
        </p:nvSpPr>
        <p:spPr/>
        <p:txBody>
          <a:bodyPr/>
          <a:lstStyle/>
          <a:p>
            <a:r>
              <a:rPr lang="en-US" dirty="0"/>
              <a:t>2014 - Today</a:t>
            </a:r>
          </a:p>
        </p:txBody>
      </p:sp>
      <p:sp>
        <p:nvSpPr>
          <p:cNvPr id="3" name="Content Placeholder 2">
            <a:extLst>
              <a:ext uri="{FF2B5EF4-FFF2-40B4-BE49-F238E27FC236}">
                <a16:creationId xmlns:a16="http://schemas.microsoft.com/office/drawing/2014/main" id="{334E80A6-B609-0E45-9EA8-2841C50E6378}"/>
              </a:ext>
            </a:extLst>
          </p:cNvPr>
          <p:cNvSpPr>
            <a:spLocks noGrp="1"/>
          </p:cNvSpPr>
          <p:nvPr>
            <p:ph idx="1"/>
          </p:nvPr>
        </p:nvSpPr>
        <p:spPr>
          <a:xfrm>
            <a:off x="457200" y="987422"/>
            <a:ext cx="8229600" cy="3082925"/>
          </a:xfrm>
        </p:spPr>
        <p:txBody>
          <a:bodyPr/>
          <a:lstStyle/>
          <a:p>
            <a:r>
              <a:rPr lang="en-US" dirty="0"/>
              <a:t>Today: </a:t>
            </a:r>
            <a:r>
              <a:rPr lang="en-US" sz="5400" dirty="0">
                <a:solidFill>
                  <a:srgbClr val="C00000"/>
                </a:solidFill>
              </a:rPr>
              <a:t>133</a:t>
            </a:r>
            <a:r>
              <a:rPr lang="en-US" dirty="0"/>
              <a:t> certified courses. More than 70% of CSU system (23 Universities) certified courses are produced by CSUEB. </a:t>
            </a:r>
          </a:p>
          <a:p>
            <a:r>
              <a:rPr lang="en-US" dirty="0"/>
              <a:t>Today: </a:t>
            </a:r>
            <a:r>
              <a:rPr lang="en-US" sz="4800" dirty="0">
                <a:solidFill>
                  <a:srgbClr val="C00000"/>
                </a:solidFill>
              </a:rPr>
              <a:t>600+</a:t>
            </a:r>
            <a:r>
              <a:rPr lang="en-US" dirty="0"/>
              <a:t> workshop participants (APPQMR/IYOC/PRC/MRC)</a:t>
            </a:r>
          </a:p>
        </p:txBody>
      </p:sp>
    </p:spTree>
    <p:extLst>
      <p:ext uri="{BB962C8B-B14F-4D97-AF65-F5344CB8AC3E}">
        <p14:creationId xmlns:p14="http://schemas.microsoft.com/office/powerpoint/2010/main" val="114083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039309"/>
            <a:ext cx="7772400" cy="2855033"/>
          </a:xfrm>
        </p:spPr>
        <p:txBody>
          <a:bodyPr/>
          <a:lstStyle/>
          <a:p>
            <a:r>
              <a:rPr lang="en-US" sz="6000" b="1" dirty="0"/>
              <a:t>Curriculum Design/Re-design</a:t>
            </a:r>
            <a:r>
              <a:rPr lang="en-US" sz="2400" b="1" dirty="0"/>
              <a:t/>
            </a:r>
            <a:br>
              <a:rPr lang="en-US" sz="2400" b="1" dirty="0"/>
            </a:br>
            <a:r>
              <a:rPr lang="en-US" sz="2400" b="1" dirty="0"/>
              <a:t/>
            </a:r>
            <a:br>
              <a:rPr lang="en-US" sz="2400" b="1" dirty="0"/>
            </a:br>
            <a:r>
              <a:rPr lang="en-US" sz="1400" b="1" dirty="0">
                <a:hlinkClick r:id="rId3"/>
              </a:rPr>
              <a:t>https://www.csueastbay.edu/online/course-design-system.html</a:t>
            </a:r>
            <a:endParaRPr lang="en-US" sz="1800" dirty="0">
              <a:effectLst/>
            </a:endParaRPr>
          </a:p>
        </p:txBody>
      </p:sp>
    </p:spTree>
    <p:extLst>
      <p:ext uri="{BB962C8B-B14F-4D97-AF65-F5344CB8AC3E}">
        <p14:creationId xmlns:p14="http://schemas.microsoft.com/office/powerpoint/2010/main" val="91026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87B9D9-2563-5D46-9464-FA04C8C8C464}"/>
              </a:ext>
            </a:extLst>
          </p:cNvPr>
          <p:cNvSpPr/>
          <p:nvPr/>
        </p:nvSpPr>
        <p:spPr>
          <a:xfrm>
            <a:off x="3506598" y="192947"/>
            <a:ext cx="4639112" cy="15770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1" name="Title 3"/>
          <p:cNvSpPr>
            <a:spLocks noGrp="1"/>
          </p:cNvSpPr>
          <p:nvPr>
            <p:ph type="ctrTitle"/>
          </p:nvPr>
        </p:nvSpPr>
        <p:spPr bwMode="auto">
          <a:xfrm>
            <a:off x="432707" y="1860223"/>
            <a:ext cx="8245929" cy="1862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200" dirty="0"/>
              <a:t>Faculty participation in QA activities impacts student learning by reducing the percentage of repeatable grades in courses.</a:t>
            </a:r>
            <a:endParaRPr lang="en-US" sz="2800" dirty="0">
              <a:effectLst/>
            </a:endParaRPr>
          </a:p>
        </p:txBody>
      </p:sp>
      <p:pic>
        <p:nvPicPr>
          <p:cNvPr id="6" name="Picture 5">
            <a:extLst>
              <a:ext uri="{FF2B5EF4-FFF2-40B4-BE49-F238E27FC236}">
                <a16:creationId xmlns:a16="http://schemas.microsoft.com/office/drawing/2014/main" id="{E203BE2A-8DD7-7040-B37F-828C1FB7A69B}"/>
              </a:ext>
            </a:extLst>
          </p:cNvPr>
          <p:cNvPicPr>
            <a:picLocks noChangeAspect="1"/>
          </p:cNvPicPr>
          <p:nvPr/>
        </p:nvPicPr>
        <p:blipFill>
          <a:blip r:embed="rId3">
            <a:clrChange>
              <a:clrFrom>
                <a:srgbClr val="ACAEB1"/>
              </a:clrFrom>
              <a:clrTo>
                <a:srgbClr val="ACAEB1">
                  <a:alpha val="0"/>
                </a:srgbClr>
              </a:clrTo>
            </a:clrChange>
            <a:alphaModFix/>
          </a:blip>
          <a:stretch>
            <a:fillRect/>
          </a:stretch>
        </p:blipFill>
        <p:spPr>
          <a:xfrm>
            <a:off x="3593103" y="367111"/>
            <a:ext cx="4464132" cy="1318948"/>
          </a:xfrm>
          <a:prstGeom prst="rect">
            <a:avLst/>
          </a:prstGeom>
          <a:solidFill>
            <a:schemeClr val="bg1"/>
          </a:solidFill>
        </p:spPr>
      </p:pic>
    </p:spTree>
    <p:extLst>
      <p:ext uri="{BB962C8B-B14F-4D97-AF65-F5344CB8AC3E}">
        <p14:creationId xmlns:p14="http://schemas.microsoft.com/office/powerpoint/2010/main" val="485600034"/>
      </p:ext>
    </p:extLst>
  </p:cSld>
  <p:clrMapOvr>
    <a:masterClrMapping/>
  </p:clrMapOvr>
</p:sld>
</file>

<file path=ppt/theme/theme1.xml><?xml version="1.0" encoding="utf-8"?>
<a:theme xmlns:a="http://schemas.openxmlformats.org/drawingml/2006/main" name="Introduction">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9EA847BE-26B3-3C44-812A-D1753267F215}"/>
    </a:ext>
  </a:extLst>
</a:theme>
</file>

<file path=ppt/theme/theme2.xml><?xml version="1.0" encoding="utf-8"?>
<a:theme xmlns:a="http://schemas.openxmlformats.org/drawingml/2006/main" name="1_Introduction">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9EA847BE-26B3-3C44-812A-D1753267F215}"/>
    </a:ext>
  </a:extLst>
</a:theme>
</file>

<file path=ppt/theme/theme3.xml><?xml version="1.0" encoding="utf-8"?>
<a:theme xmlns:a="http://schemas.openxmlformats.org/drawingml/2006/main" name="New Section">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B6030885-44CB-A44D-BBD2-54F912134A40}"/>
    </a:ext>
  </a:extLst>
</a:theme>
</file>

<file path=ppt/theme/theme4.xml><?xml version="1.0" encoding="utf-8"?>
<a:theme xmlns:a="http://schemas.openxmlformats.org/drawingml/2006/main" name="1_New Section">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B6030885-44CB-A44D-BBD2-54F912134A40}"/>
    </a:ext>
  </a:extLst>
</a:theme>
</file>

<file path=ppt/theme/theme5.xml><?xml version="1.0" encoding="utf-8"?>
<a:theme xmlns:a="http://schemas.openxmlformats.org/drawingml/2006/main" name="Content Slides">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18103125-7CE2-DF49-9577-31B8FFC2BC7E}"/>
    </a:ext>
  </a:extLst>
</a:theme>
</file>

<file path=ppt/theme/theme6.xml><?xml version="1.0" encoding="utf-8"?>
<a:theme xmlns:a="http://schemas.openxmlformats.org/drawingml/2006/main" name="1_Content Slides">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18103125-7CE2-DF49-9577-31B8FFC2BC7E}"/>
    </a:ext>
  </a:extLst>
</a:theme>
</file>

<file path=ppt/theme/theme7.xml><?xml version="1.0" encoding="utf-8"?>
<a:theme xmlns:a="http://schemas.openxmlformats.org/drawingml/2006/main" name="Closing Slide">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A7554AA2-3C38-2E40-9D99-EF68E37B295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2019-QM-PPT-Template-widescreen</Template>
  <TotalTime>1153</TotalTime>
  <Words>450</Words>
  <Application>Microsoft Office PowerPoint</Application>
  <PresentationFormat>On-screen Show (16:9)</PresentationFormat>
  <Paragraphs>62</Paragraphs>
  <Slides>22</Slides>
  <Notes>19</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22</vt:i4>
      </vt:variant>
    </vt:vector>
  </HeadingPairs>
  <TitlesOfParts>
    <vt:vector size="38" baseType="lpstr">
      <vt:lpstr>ＭＳ Ｐゴシック</vt:lpstr>
      <vt:lpstr>Arial</vt:lpstr>
      <vt:lpstr>Calibri</vt:lpstr>
      <vt:lpstr>Courier New</vt:lpstr>
      <vt:lpstr>Lato</vt:lpstr>
      <vt:lpstr>Lato Regular</vt:lpstr>
      <vt:lpstr>Lato Semibold</vt:lpstr>
      <vt:lpstr>Lucida Grande</vt:lpstr>
      <vt:lpstr>Trebuchet MS</vt:lpstr>
      <vt:lpstr>Introduction</vt:lpstr>
      <vt:lpstr>1_Introduction</vt:lpstr>
      <vt:lpstr>New Section</vt:lpstr>
      <vt:lpstr>1_New Section</vt:lpstr>
      <vt:lpstr>Content Slides</vt:lpstr>
      <vt:lpstr>1_Content Slides</vt:lpstr>
      <vt:lpstr>Closing Slide</vt:lpstr>
      <vt:lpstr>Dr. Erick Kong Assistant Professor  Dept. Hospitality, Recreation  &amp; Tourism</vt:lpstr>
      <vt:lpstr>Data and Analysis on QM Impact to students' Learning</vt:lpstr>
      <vt:lpstr>Setting the Stage: Governing Policy, Support, and Services </vt:lpstr>
      <vt:lpstr>Policy</vt:lpstr>
      <vt:lpstr>Support and Services</vt:lpstr>
      <vt:lpstr>Online/Hybrid Quality Transformation Grants</vt:lpstr>
      <vt:lpstr>2014 - Today</vt:lpstr>
      <vt:lpstr>Curriculum Design/Re-design  https://www.csueastbay.edu/online/course-design-system.html</vt:lpstr>
      <vt:lpstr>Faculty participation in QA activities impacts student learning by reducing the percentage of repeatable grades in courses.</vt:lpstr>
      <vt:lpstr>Data</vt:lpstr>
      <vt:lpstr>Departmental Analysis (Office of the Online Campus)</vt:lpstr>
      <vt:lpstr>Year 1 Analysis</vt:lpstr>
      <vt:lpstr>Faculty Research Associates Analysis</vt:lpstr>
      <vt:lpstr>Dr. Eric Kong (2017)</vt:lpstr>
      <vt:lpstr>Dr. Shirley Yap (2018)</vt:lpstr>
      <vt:lpstr>Departmental Analysis (Office of the Online Campus)</vt:lpstr>
      <vt:lpstr>3-Year Analysis</vt:lpstr>
      <vt:lpstr>Dr. Kevin Kaatz(2019)</vt:lpstr>
      <vt:lpstr>Dr. Kevin Kaatz(2019)</vt:lpstr>
      <vt:lpstr>Another View at the Impact to  Students’ Learning </vt:lpstr>
      <vt:lpstr>PowerPoint Presentation</vt:lpstr>
      <vt:lpstr>Q &amp; 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Barbra Burch</dc:creator>
  <cp:keywords/>
  <dc:description/>
  <cp:lastModifiedBy>Erick Kong</cp:lastModifiedBy>
  <cp:revision>38</cp:revision>
  <dcterms:created xsi:type="dcterms:W3CDTF">2019-02-22T22:06:50Z</dcterms:created>
  <dcterms:modified xsi:type="dcterms:W3CDTF">2020-04-01T23:03:12Z</dcterms:modified>
  <cp:category/>
</cp:coreProperties>
</file>