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  <p:sldMasterId id="2147483664" r:id="rId4"/>
  </p:sldMasterIdLst>
  <p:notesMasterIdLst>
    <p:notesMasterId r:id="rId37"/>
  </p:notesMasterIdLst>
  <p:sldIdLst>
    <p:sldId id="256" r:id="rId5"/>
    <p:sldId id="257" r:id="rId6"/>
    <p:sldId id="260" r:id="rId7"/>
    <p:sldId id="258" r:id="rId8"/>
    <p:sldId id="262" r:id="rId9"/>
    <p:sldId id="265" r:id="rId10"/>
    <p:sldId id="278" r:id="rId11"/>
    <p:sldId id="274" r:id="rId12"/>
    <p:sldId id="279" r:id="rId13"/>
    <p:sldId id="275" r:id="rId14"/>
    <p:sldId id="273" r:id="rId15"/>
    <p:sldId id="280" r:id="rId16"/>
    <p:sldId id="259" r:id="rId17"/>
    <p:sldId id="261" r:id="rId18"/>
    <p:sldId id="269" r:id="rId19"/>
    <p:sldId id="268" r:id="rId20"/>
    <p:sldId id="267" r:id="rId21"/>
    <p:sldId id="271" r:id="rId22"/>
    <p:sldId id="272" r:id="rId23"/>
    <p:sldId id="276" r:id="rId24"/>
    <p:sldId id="277" r:id="rId25"/>
    <p:sldId id="263" r:id="rId26"/>
    <p:sldId id="266" r:id="rId27"/>
    <p:sldId id="285" r:id="rId28"/>
    <p:sldId id="286" r:id="rId29"/>
    <p:sldId id="287" r:id="rId30"/>
    <p:sldId id="282" r:id="rId31"/>
    <p:sldId id="281" r:id="rId32"/>
    <p:sldId id="289" r:id="rId33"/>
    <p:sldId id="288" r:id="rId34"/>
    <p:sldId id="290" r:id="rId35"/>
    <p:sldId id="283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60" userDrawn="1">
          <p15:clr>
            <a:srgbClr val="A4A3A4"/>
          </p15:clr>
        </p15:guide>
        <p15:guide id="2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08" y="252"/>
      </p:cViewPr>
      <p:guideLst>
        <p:guide orient="horz" pos="1860"/>
        <p:guide pos="1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F676F-C435-45AE-9FE3-2B3722C3BF5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0E73B6-D5CF-455F-80ED-BD95E1E60A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/>
            <a:t>1. Define quality learning experiences and situate them in the broader educational context.</a:t>
          </a:r>
          <a:endParaRPr lang="en-US" sz="2000" dirty="0"/>
        </a:p>
      </dgm:t>
    </dgm:pt>
    <dgm:pt modelId="{D4901F3C-515B-4CA8-BBBE-C6A5CD3D2E71}" type="parTrans" cxnId="{7D5A807E-71AA-4705-ACB4-A949C57A6585}">
      <dgm:prSet/>
      <dgm:spPr/>
      <dgm:t>
        <a:bodyPr/>
        <a:lstStyle/>
        <a:p>
          <a:endParaRPr lang="en-US"/>
        </a:p>
      </dgm:t>
    </dgm:pt>
    <dgm:pt modelId="{07465C14-193F-40C2-B7A2-1224FE6E395B}" type="sibTrans" cxnId="{7D5A807E-71AA-4705-ACB4-A949C57A6585}">
      <dgm:prSet phldrT="1" phldr="0"/>
      <dgm:spPr/>
      <dgm:t>
        <a:bodyPr/>
        <a:lstStyle/>
        <a:p>
          <a:endParaRPr lang="en-US"/>
        </a:p>
      </dgm:t>
    </dgm:pt>
    <dgm:pt modelId="{954E53D0-86E3-4DA9-BE48-BA0A1F511C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/>
            <a:t>2. Distinguish academic rigor from confounded variables including mode of delivery, course grades, student characteristics, and idiosyncratic experiences.</a:t>
          </a:r>
          <a:endParaRPr lang="en-US" sz="2000" dirty="0"/>
        </a:p>
      </dgm:t>
    </dgm:pt>
    <dgm:pt modelId="{CF11BA68-0FB8-4286-B5DB-2CDF63D9785D}" type="parTrans" cxnId="{DE73F290-26FF-4B82-8A53-322694197301}">
      <dgm:prSet/>
      <dgm:spPr/>
      <dgm:t>
        <a:bodyPr/>
        <a:lstStyle/>
        <a:p>
          <a:endParaRPr lang="en-US"/>
        </a:p>
      </dgm:t>
    </dgm:pt>
    <dgm:pt modelId="{1C940FFD-618C-41C7-BDB0-3A4E1B4AD044}" type="sibTrans" cxnId="{DE73F290-26FF-4B82-8A53-322694197301}">
      <dgm:prSet phldrT="2" phldr="0"/>
      <dgm:spPr/>
      <dgm:t>
        <a:bodyPr/>
        <a:lstStyle/>
        <a:p>
          <a:endParaRPr lang="en-US"/>
        </a:p>
      </dgm:t>
    </dgm:pt>
    <dgm:pt modelId="{96C7B9D4-DD8D-419F-99B7-3D66A68736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/>
            <a:t>3. Apply session content to analyze learning experiences at your own institution. </a:t>
          </a:r>
          <a:endParaRPr lang="en-US" sz="2000" dirty="0"/>
        </a:p>
      </dgm:t>
    </dgm:pt>
    <dgm:pt modelId="{E68D1C28-375A-478A-AA22-834C735FA23C}" type="parTrans" cxnId="{4593A12C-4C33-47A4-968E-C7BA8E08ED75}">
      <dgm:prSet/>
      <dgm:spPr/>
      <dgm:t>
        <a:bodyPr/>
        <a:lstStyle/>
        <a:p>
          <a:endParaRPr lang="en-US"/>
        </a:p>
      </dgm:t>
    </dgm:pt>
    <dgm:pt modelId="{723C3D9A-5961-40AD-A1E2-502507C6BD18}" type="sibTrans" cxnId="{4593A12C-4C33-47A4-968E-C7BA8E08ED75}">
      <dgm:prSet phldrT="3" phldr="0"/>
      <dgm:spPr/>
      <dgm:t>
        <a:bodyPr/>
        <a:lstStyle/>
        <a:p>
          <a:endParaRPr lang="en-US"/>
        </a:p>
      </dgm:t>
    </dgm:pt>
    <dgm:pt modelId="{B7743DC1-6E60-4C54-A6C8-694230298017}" type="pres">
      <dgm:prSet presAssocID="{D2CF676F-C435-45AE-9FE3-2B3722C3BF5C}" presName="root" presStyleCnt="0">
        <dgm:presLayoutVars>
          <dgm:dir/>
          <dgm:resizeHandles val="exact"/>
        </dgm:presLayoutVars>
      </dgm:prSet>
      <dgm:spPr/>
    </dgm:pt>
    <dgm:pt modelId="{6B38A103-A9DF-41C5-B746-7740819A4FA2}" type="pres">
      <dgm:prSet presAssocID="{360E73B6-D5CF-455F-80ED-BD95E1E60A3F}" presName="compNode" presStyleCnt="0"/>
      <dgm:spPr/>
    </dgm:pt>
    <dgm:pt modelId="{D797BD38-FDF9-45C3-B7F7-E0E9A705EA4C}" type="pres">
      <dgm:prSet presAssocID="{360E73B6-D5CF-455F-80ED-BD95E1E60A3F}" presName="bgRect" presStyleLbl="bgShp" presStyleIdx="0" presStyleCnt="3"/>
      <dgm:spPr/>
    </dgm:pt>
    <dgm:pt modelId="{FAD01917-B247-45B6-980D-74AC46166ACB}" type="pres">
      <dgm:prSet presAssocID="{360E73B6-D5CF-455F-80ED-BD95E1E60A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C7FFDA8-C75E-47E2-9B9F-BDD7C92B8C8B}" type="pres">
      <dgm:prSet presAssocID="{360E73B6-D5CF-455F-80ED-BD95E1E60A3F}" presName="spaceRect" presStyleCnt="0"/>
      <dgm:spPr/>
    </dgm:pt>
    <dgm:pt modelId="{931BE1BD-17F2-40D1-9F7E-B9B3ACDB13B1}" type="pres">
      <dgm:prSet presAssocID="{360E73B6-D5CF-455F-80ED-BD95E1E60A3F}" presName="parTx" presStyleLbl="revTx" presStyleIdx="0" presStyleCnt="3">
        <dgm:presLayoutVars>
          <dgm:chMax val="0"/>
          <dgm:chPref val="0"/>
        </dgm:presLayoutVars>
      </dgm:prSet>
      <dgm:spPr/>
    </dgm:pt>
    <dgm:pt modelId="{9A172892-09D1-45F9-8CF1-A72D2AD60263}" type="pres">
      <dgm:prSet presAssocID="{07465C14-193F-40C2-B7A2-1224FE6E395B}" presName="sibTrans" presStyleCnt="0"/>
      <dgm:spPr/>
    </dgm:pt>
    <dgm:pt modelId="{72C5F807-8B7D-4702-BC08-C32D848C79BF}" type="pres">
      <dgm:prSet presAssocID="{954E53D0-86E3-4DA9-BE48-BA0A1F511CF1}" presName="compNode" presStyleCnt="0"/>
      <dgm:spPr/>
    </dgm:pt>
    <dgm:pt modelId="{206658FE-B7D9-4478-930A-F9D5D619F478}" type="pres">
      <dgm:prSet presAssocID="{954E53D0-86E3-4DA9-BE48-BA0A1F511CF1}" presName="bgRect" presStyleLbl="bgShp" presStyleIdx="1" presStyleCnt="3"/>
      <dgm:spPr/>
    </dgm:pt>
    <dgm:pt modelId="{8FDD6035-E623-48E0-A903-CE0FAF84A1C2}" type="pres">
      <dgm:prSet presAssocID="{954E53D0-86E3-4DA9-BE48-BA0A1F511C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14060C2-AFD3-4C73-87B4-A55C782B49BD}" type="pres">
      <dgm:prSet presAssocID="{954E53D0-86E3-4DA9-BE48-BA0A1F511CF1}" presName="spaceRect" presStyleCnt="0"/>
      <dgm:spPr/>
    </dgm:pt>
    <dgm:pt modelId="{65C59305-9127-4704-9625-FF1606A5EFA6}" type="pres">
      <dgm:prSet presAssocID="{954E53D0-86E3-4DA9-BE48-BA0A1F511CF1}" presName="parTx" presStyleLbl="revTx" presStyleIdx="1" presStyleCnt="3">
        <dgm:presLayoutVars>
          <dgm:chMax val="0"/>
          <dgm:chPref val="0"/>
        </dgm:presLayoutVars>
      </dgm:prSet>
      <dgm:spPr/>
    </dgm:pt>
    <dgm:pt modelId="{5A8D98E8-1F5C-41E0-9FEB-BC623DF06298}" type="pres">
      <dgm:prSet presAssocID="{1C940FFD-618C-41C7-BDB0-3A4E1B4AD044}" presName="sibTrans" presStyleCnt="0"/>
      <dgm:spPr/>
    </dgm:pt>
    <dgm:pt modelId="{D1A6C59B-3C69-4375-9483-5D46320B468C}" type="pres">
      <dgm:prSet presAssocID="{96C7B9D4-DD8D-419F-99B7-3D66A6873611}" presName="compNode" presStyleCnt="0"/>
      <dgm:spPr/>
    </dgm:pt>
    <dgm:pt modelId="{3E7B742D-F02F-4ED8-BB9D-8CB2EF65F3B5}" type="pres">
      <dgm:prSet presAssocID="{96C7B9D4-DD8D-419F-99B7-3D66A6873611}" presName="bgRect" presStyleLbl="bgShp" presStyleIdx="2" presStyleCnt="3"/>
      <dgm:spPr/>
    </dgm:pt>
    <dgm:pt modelId="{0749035D-6398-4BDF-8C7B-F34D2AC243A7}" type="pres">
      <dgm:prSet presAssocID="{96C7B9D4-DD8D-419F-99B7-3D66A68736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B24AA22-004E-4A28-BA62-77C47619D01F}" type="pres">
      <dgm:prSet presAssocID="{96C7B9D4-DD8D-419F-99B7-3D66A6873611}" presName="spaceRect" presStyleCnt="0"/>
      <dgm:spPr/>
    </dgm:pt>
    <dgm:pt modelId="{E2C30648-ECF5-4D41-BB2D-F5A7449B1AC7}" type="pres">
      <dgm:prSet presAssocID="{96C7B9D4-DD8D-419F-99B7-3D66A687361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EE1E2B-3E5B-479F-A6E0-FA09D905D7DA}" type="presOf" srcId="{954E53D0-86E3-4DA9-BE48-BA0A1F511CF1}" destId="{65C59305-9127-4704-9625-FF1606A5EFA6}" srcOrd="0" destOrd="0" presId="urn:microsoft.com/office/officeart/2018/2/layout/IconVerticalSolidList"/>
    <dgm:cxn modelId="{4593A12C-4C33-47A4-968E-C7BA8E08ED75}" srcId="{D2CF676F-C435-45AE-9FE3-2B3722C3BF5C}" destId="{96C7B9D4-DD8D-419F-99B7-3D66A6873611}" srcOrd="2" destOrd="0" parTransId="{E68D1C28-375A-478A-AA22-834C735FA23C}" sibTransId="{723C3D9A-5961-40AD-A1E2-502507C6BD18}"/>
    <dgm:cxn modelId="{5AB8F34A-99B1-499F-9B40-92A3A80CC513}" type="presOf" srcId="{D2CF676F-C435-45AE-9FE3-2B3722C3BF5C}" destId="{B7743DC1-6E60-4C54-A6C8-694230298017}" srcOrd="0" destOrd="0" presId="urn:microsoft.com/office/officeart/2018/2/layout/IconVerticalSolidList"/>
    <dgm:cxn modelId="{19AEEA7B-3596-4AD8-B8F6-978C461C972D}" type="presOf" srcId="{96C7B9D4-DD8D-419F-99B7-3D66A6873611}" destId="{E2C30648-ECF5-4D41-BB2D-F5A7449B1AC7}" srcOrd="0" destOrd="0" presId="urn:microsoft.com/office/officeart/2018/2/layout/IconVerticalSolidList"/>
    <dgm:cxn modelId="{7D5A807E-71AA-4705-ACB4-A949C57A6585}" srcId="{D2CF676F-C435-45AE-9FE3-2B3722C3BF5C}" destId="{360E73B6-D5CF-455F-80ED-BD95E1E60A3F}" srcOrd="0" destOrd="0" parTransId="{D4901F3C-515B-4CA8-BBBE-C6A5CD3D2E71}" sibTransId="{07465C14-193F-40C2-B7A2-1224FE6E395B}"/>
    <dgm:cxn modelId="{DE73F290-26FF-4B82-8A53-322694197301}" srcId="{D2CF676F-C435-45AE-9FE3-2B3722C3BF5C}" destId="{954E53D0-86E3-4DA9-BE48-BA0A1F511CF1}" srcOrd="1" destOrd="0" parTransId="{CF11BA68-0FB8-4286-B5DB-2CDF63D9785D}" sibTransId="{1C940FFD-618C-41C7-BDB0-3A4E1B4AD044}"/>
    <dgm:cxn modelId="{859D85DB-9211-4938-9BAA-624B533DBDB7}" type="presOf" srcId="{360E73B6-D5CF-455F-80ED-BD95E1E60A3F}" destId="{931BE1BD-17F2-40D1-9F7E-B9B3ACDB13B1}" srcOrd="0" destOrd="0" presId="urn:microsoft.com/office/officeart/2018/2/layout/IconVerticalSolidList"/>
    <dgm:cxn modelId="{4E7E0A43-6B7A-4164-82BA-EF11ABF3665A}" type="presParOf" srcId="{B7743DC1-6E60-4C54-A6C8-694230298017}" destId="{6B38A103-A9DF-41C5-B746-7740819A4FA2}" srcOrd="0" destOrd="0" presId="urn:microsoft.com/office/officeart/2018/2/layout/IconVerticalSolidList"/>
    <dgm:cxn modelId="{95EC75C9-8A2A-4687-9148-AFD5804147D3}" type="presParOf" srcId="{6B38A103-A9DF-41C5-B746-7740819A4FA2}" destId="{D797BD38-FDF9-45C3-B7F7-E0E9A705EA4C}" srcOrd="0" destOrd="0" presId="urn:microsoft.com/office/officeart/2018/2/layout/IconVerticalSolidList"/>
    <dgm:cxn modelId="{C2C9C44F-5F00-4971-8968-F67F98E681FF}" type="presParOf" srcId="{6B38A103-A9DF-41C5-B746-7740819A4FA2}" destId="{FAD01917-B247-45B6-980D-74AC46166ACB}" srcOrd="1" destOrd="0" presId="urn:microsoft.com/office/officeart/2018/2/layout/IconVerticalSolidList"/>
    <dgm:cxn modelId="{4FD64507-5F08-42AA-9DBB-8F8CD086F89B}" type="presParOf" srcId="{6B38A103-A9DF-41C5-B746-7740819A4FA2}" destId="{4C7FFDA8-C75E-47E2-9B9F-BDD7C92B8C8B}" srcOrd="2" destOrd="0" presId="urn:microsoft.com/office/officeart/2018/2/layout/IconVerticalSolidList"/>
    <dgm:cxn modelId="{5A5AD27A-A217-45D1-AECD-4D264FBB92C8}" type="presParOf" srcId="{6B38A103-A9DF-41C5-B746-7740819A4FA2}" destId="{931BE1BD-17F2-40D1-9F7E-B9B3ACDB13B1}" srcOrd="3" destOrd="0" presId="urn:microsoft.com/office/officeart/2018/2/layout/IconVerticalSolidList"/>
    <dgm:cxn modelId="{FD959D17-D482-4736-ACB7-A43741E2D8D7}" type="presParOf" srcId="{B7743DC1-6E60-4C54-A6C8-694230298017}" destId="{9A172892-09D1-45F9-8CF1-A72D2AD60263}" srcOrd="1" destOrd="0" presId="urn:microsoft.com/office/officeart/2018/2/layout/IconVerticalSolidList"/>
    <dgm:cxn modelId="{AE3DB0BF-55CC-461A-8791-BF67C168141F}" type="presParOf" srcId="{B7743DC1-6E60-4C54-A6C8-694230298017}" destId="{72C5F807-8B7D-4702-BC08-C32D848C79BF}" srcOrd="2" destOrd="0" presId="urn:microsoft.com/office/officeart/2018/2/layout/IconVerticalSolidList"/>
    <dgm:cxn modelId="{07B4472D-1134-49D5-8759-8EF8498039E5}" type="presParOf" srcId="{72C5F807-8B7D-4702-BC08-C32D848C79BF}" destId="{206658FE-B7D9-4478-930A-F9D5D619F478}" srcOrd="0" destOrd="0" presId="urn:microsoft.com/office/officeart/2018/2/layout/IconVerticalSolidList"/>
    <dgm:cxn modelId="{646A2135-724D-4234-BE34-3A7F37DCB110}" type="presParOf" srcId="{72C5F807-8B7D-4702-BC08-C32D848C79BF}" destId="{8FDD6035-E623-48E0-A903-CE0FAF84A1C2}" srcOrd="1" destOrd="0" presId="urn:microsoft.com/office/officeart/2018/2/layout/IconVerticalSolidList"/>
    <dgm:cxn modelId="{6A883854-9475-4663-9017-103E7765E13C}" type="presParOf" srcId="{72C5F807-8B7D-4702-BC08-C32D848C79BF}" destId="{014060C2-AFD3-4C73-87B4-A55C782B49BD}" srcOrd="2" destOrd="0" presId="urn:microsoft.com/office/officeart/2018/2/layout/IconVerticalSolidList"/>
    <dgm:cxn modelId="{4F878D0C-D49C-459E-ACC4-AF3B379F5CC1}" type="presParOf" srcId="{72C5F807-8B7D-4702-BC08-C32D848C79BF}" destId="{65C59305-9127-4704-9625-FF1606A5EFA6}" srcOrd="3" destOrd="0" presId="urn:microsoft.com/office/officeart/2018/2/layout/IconVerticalSolidList"/>
    <dgm:cxn modelId="{798F1235-643D-4CF1-B761-F7DC7F0011CD}" type="presParOf" srcId="{B7743DC1-6E60-4C54-A6C8-694230298017}" destId="{5A8D98E8-1F5C-41E0-9FEB-BC623DF06298}" srcOrd="3" destOrd="0" presId="urn:microsoft.com/office/officeart/2018/2/layout/IconVerticalSolidList"/>
    <dgm:cxn modelId="{467EAF40-1744-41E2-9E9B-D48E8E1204B1}" type="presParOf" srcId="{B7743DC1-6E60-4C54-A6C8-694230298017}" destId="{D1A6C59B-3C69-4375-9483-5D46320B468C}" srcOrd="4" destOrd="0" presId="urn:microsoft.com/office/officeart/2018/2/layout/IconVerticalSolidList"/>
    <dgm:cxn modelId="{F6A02809-8D6F-4161-9E2C-4F56C7505956}" type="presParOf" srcId="{D1A6C59B-3C69-4375-9483-5D46320B468C}" destId="{3E7B742D-F02F-4ED8-BB9D-8CB2EF65F3B5}" srcOrd="0" destOrd="0" presId="urn:microsoft.com/office/officeart/2018/2/layout/IconVerticalSolidList"/>
    <dgm:cxn modelId="{00D13B6D-A3E5-4629-9BEE-9FC3DFE15706}" type="presParOf" srcId="{D1A6C59B-3C69-4375-9483-5D46320B468C}" destId="{0749035D-6398-4BDF-8C7B-F34D2AC243A7}" srcOrd="1" destOrd="0" presId="urn:microsoft.com/office/officeart/2018/2/layout/IconVerticalSolidList"/>
    <dgm:cxn modelId="{3DBBBCB5-F1B8-48BC-8FAF-5E754B50798D}" type="presParOf" srcId="{D1A6C59B-3C69-4375-9483-5D46320B468C}" destId="{8B24AA22-004E-4A28-BA62-77C47619D01F}" srcOrd="2" destOrd="0" presId="urn:microsoft.com/office/officeart/2018/2/layout/IconVerticalSolidList"/>
    <dgm:cxn modelId="{5FB9435A-D292-45B1-9ADC-62CA43D9D380}" type="presParOf" srcId="{D1A6C59B-3C69-4375-9483-5D46320B468C}" destId="{E2C30648-ECF5-4D41-BB2D-F5A7449B1A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7BD38-FDF9-45C3-B7F7-E0E9A705EA4C}">
      <dsp:nvSpPr>
        <dsp:cNvPr id="0" name=""/>
        <dsp:cNvSpPr/>
      </dsp:nvSpPr>
      <dsp:spPr>
        <a:xfrm>
          <a:off x="0" y="1670"/>
          <a:ext cx="8229600" cy="936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01917-B247-45B6-980D-74AC46166ACB}">
      <dsp:nvSpPr>
        <dsp:cNvPr id="0" name=""/>
        <dsp:cNvSpPr/>
      </dsp:nvSpPr>
      <dsp:spPr>
        <a:xfrm>
          <a:off x="283171" y="212293"/>
          <a:ext cx="515361" cy="514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BE1BD-17F2-40D1-9F7E-B9B3ACDB13B1}">
      <dsp:nvSpPr>
        <dsp:cNvPr id="0" name=""/>
        <dsp:cNvSpPr/>
      </dsp:nvSpPr>
      <dsp:spPr>
        <a:xfrm>
          <a:off x="1081705" y="1670"/>
          <a:ext cx="7047909" cy="93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68" tIns="99168" rIns="99168" bIns="991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1. Define quality learning experiences and situate them in the broader educational context.</a:t>
          </a:r>
          <a:endParaRPr lang="en-US" sz="2000" kern="1200" dirty="0"/>
        </a:p>
      </dsp:txBody>
      <dsp:txXfrm>
        <a:off x="1081705" y="1670"/>
        <a:ext cx="7047909" cy="937020"/>
      </dsp:txXfrm>
    </dsp:sp>
    <dsp:sp modelId="{206658FE-B7D9-4478-930A-F9D5D619F478}">
      <dsp:nvSpPr>
        <dsp:cNvPr id="0" name=""/>
        <dsp:cNvSpPr/>
      </dsp:nvSpPr>
      <dsp:spPr>
        <a:xfrm>
          <a:off x="0" y="1141289"/>
          <a:ext cx="8229600" cy="936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D6035-E623-48E0-A903-CE0FAF84A1C2}">
      <dsp:nvSpPr>
        <dsp:cNvPr id="0" name=""/>
        <dsp:cNvSpPr/>
      </dsp:nvSpPr>
      <dsp:spPr>
        <a:xfrm>
          <a:off x="283171" y="1351913"/>
          <a:ext cx="515361" cy="514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59305-9127-4704-9625-FF1606A5EFA6}">
      <dsp:nvSpPr>
        <dsp:cNvPr id="0" name=""/>
        <dsp:cNvSpPr/>
      </dsp:nvSpPr>
      <dsp:spPr>
        <a:xfrm>
          <a:off x="1081705" y="1141289"/>
          <a:ext cx="7047909" cy="93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68" tIns="99168" rIns="99168" bIns="991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2. Distinguish academic rigor from confounded variables including mode of delivery, course grades, student characteristics, and idiosyncratic experiences.</a:t>
          </a:r>
          <a:endParaRPr lang="en-US" sz="2000" kern="1200" dirty="0"/>
        </a:p>
      </dsp:txBody>
      <dsp:txXfrm>
        <a:off x="1081705" y="1141289"/>
        <a:ext cx="7047909" cy="937020"/>
      </dsp:txXfrm>
    </dsp:sp>
    <dsp:sp modelId="{3E7B742D-F02F-4ED8-BB9D-8CB2EF65F3B5}">
      <dsp:nvSpPr>
        <dsp:cNvPr id="0" name=""/>
        <dsp:cNvSpPr/>
      </dsp:nvSpPr>
      <dsp:spPr>
        <a:xfrm>
          <a:off x="0" y="2280909"/>
          <a:ext cx="8229600" cy="9361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9035D-6398-4BDF-8C7B-F34D2AC243A7}">
      <dsp:nvSpPr>
        <dsp:cNvPr id="0" name=""/>
        <dsp:cNvSpPr/>
      </dsp:nvSpPr>
      <dsp:spPr>
        <a:xfrm>
          <a:off x="283171" y="2491532"/>
          <a:ext cx="515361" cy="514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30648-ECF5-4D41-BB2D-F5A7449B1AC7}">
      <dsp:nvSpPr>
        <dsp:cNvPr id="0" name=""/>
        <dsp:cNvSpPr/>
      </dsp:nvSpPr>
      <dsp:spPr>
        <a:xfrm>
          <a:off x="1081705" y="2280909"/>
          <a:ext cx="7047909" cy="93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68" tIns="99168" rIns="99168" bIns="991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3. Apply session content to analyze learning experiences at your own institution. </a:t>
          </a:r>
          <a:endParaRPr lang="en-US" sz="2000" kern="1200" dirty="0"/>
        </a:p>
      </dsp:txBody>
      <dsp:txXfrm>
        <a:off x="1081705" y="2280909"/>
        <a:ext cx="7047909" cy="937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017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588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340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Caption">
  <p:cSld name="Image +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0" y="3776380"/>
            <a:ext cx="9144000" cy="89569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1377244" y="4040970"/>
            <a:ext cx="6395156" cy="51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298575" y="134938"/>
            <a:ext cx="6473825" cy="35004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ate">
  <p:cSld name="Backgrou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286" cy="32035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88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462" cy="32670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1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23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826" y="252905"/>
            <a:ext cx="2280287" cy="1429139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411"/>
              </a:srgbClr>
            </a:outerShdw>
          </a:effectLst>
        </p:spPr>
      </p:pic>
      <p:sp>
        <p:nvSpPr>
          <p:cNvPr id="8" name="Google Shape;8;p1"/>
          <p:cNvSpPr txBox="1"/>
          <p:nvPr/>
        </p:nvSpPr>
        <p:spPr>
          <a:xfrm>
            <a:off x="7596524" y="4899475"/>
            <a:ext cx="145097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©2022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9333" y="4476093"/>
            <a:ext cx="912286" cy="571762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95000" sy="95000" algn="tl" rotWithShape="0">
              <a:srgbClr val="000000">
                <a:alpha val="29411"/>
              </a:srgbClr>
            </a:outerShdw>
          </a:effectLst>
        </p:spPr>
      </p:pic>
      <p:sp>
        <p:nvSpPr>
          <p:cNvPr id="22" name="Google Shape;22;p5"/>
          <p:cNvSpPr txBox="1"/>
          <p:nvPr/>
        </p:nvSpPr>
        <p:spPr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©2022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/>
          <p:nvPr/>
        </p:nvSpPr>
        <p:spPr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Active/Applied Research on Online Learning and Quality Assurance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February 17 |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9850" dist="889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8310" y="202050"/>
            <a:ext cx="2415468" cy="1513861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411"/>
              </a:srgbClr>
            </a:outerShdw>
          </a:effectLst>
        </p:spPr>
      </p:pic>
      <p:sp>
        <p:nvSpPr>
          <p:cNvPr id="54" name="Google Shape;54;p13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©2022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©2021 Quality Matters.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u.org/trending-topics/high-impact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alitymatters.org/qa-resources/resource-center/articles-resources/academic-rigor-white-paper-part-one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qualitymatters.org/qa-resources/resource-center/articles-resources/academic-rigor-white-paper-part-two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rschstat/eval/tech/evidence-based-practices/finalreport.pdf" TargetMode="External"/><Relationship Id="rId2" Type="http://schemas.openxmlformats.org/officeDocument/2006/relationships/hyperlink" Target="https://www.nationalcouncil.online/news/emergency-remote-instruction-is-not-quality-online-learning-op-ed-in-inside-higher-ed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taresearch.org/research-support/no-significant-differenc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Assumptions: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1113185" y="2591661"/>
            <a:ext cx="6930887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Research into Practice to Document Quality Learning Experiences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Idiosyncratic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Assumption: “My courses are rigorous because they are comparable to those I took.”</a:t>
            </a:r>
          </a:p>
          <a:p>
            <a:r>
              <a:rPr lang="en-US" sz="2400" dirty="0"/>
              <a:t>Research: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Schwegler (2013)</a:t>
            </a:r>
          </a:p>
          <a:p>
            <a:pPr marL="685800" lvl="1" indent="0">
              <a:buNone/>
            </a:pPr>
            <a:r>
              <a:rPr lang="en-US" sz="1600" dirty="0"/>
              <a:t>	We may believe that how we were taught is how we </a:t>
            </a:r>
            <a:r>
              <a:rPr lang="en-US" sz="1600" b="1" i="1" dirty="0"/>
              <a:t>should</a:t>
            </a:r>
            <a:r>
              <a:rPr lang="en-US" sz="1600" dirty="0"/>
              <a:t> teach.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Schnee (2008) </a:t>
            </a:r>
          </a:p>
          <a:p>
            <a:r>
              <a:rPr lang="en-US" sz="1600" dirty="0"/>
              <a:t>		Discrepancy between faculty and student perceptions of rigor.</a:t>
            </a:r>
          </a:p>
          <a:p>
            <a:pPr marL="1539875"/>
            <a:r>
              <a:rPr lang="en-US" sz="1600" dirty="0"/>
              <a:t>Judgments are based on one’s own educational experiences which are highly variable.</a:t>
            </a:r>
          </a:p>
        </p:txBody>
      </p:sp>
    </p:spTree>
    <p:extLst>
      <p:ext uri="{BB962C8B-B14F-4D97-AF65-F5344CB8AC3E}">
        <p14:creationId xmlns:p14="http://schemas.microsoft.com/office/powerpoint/2010/main" val="320531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Assumption: “Students’ grades are evidence our courses are rigorous.”</a:t>
            </a:r>
          </a:p>
          <a:p>
            <a:r>
              <a:rPr lang="en-US" sz="2400" dirty="0"/>
              <a:t>Research: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Schnee (2008)</a:t>
            </a:r>
          </a:p>
          <a:p>
            <a:pPr marL="685800" lvl="1" indent="0">
              <a:buNone/>
            </a:pPr>
            <a:r>
              <a:rPr lang="en-US" sz="1800" dirty="0"/>
              <a:t>“feel entitled to good grades in exchange for tuition” (p. 68)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Schutz, Drake, &amp; </a:t>
            </a:r>
            <a:r>
              <a:rPr lang="en-US" sz="1800" dirty="0" err="1"/>
              <a:t>Lessner</a:t>
            </a:r>
            <a:r>
              <a:rPr lang="en-US" sz="1800" dirty="0"/>
              <a:t> (2013)</a:t>
            </a:r>
          </a:p>
          <a:p>
            <a:pPr marL="914400" indent="0"/>
            <a:r>
              <a:rPr lang="en-US" sz="1800" dirty="0"/>
              <a:t>45.69% of faculty in their sample (</a:t>
            </a:r>
            <a:r>
              <a:rPr lang="en-US" sz="1800" i="1" dirty="0"/>
              <a:t>N</a:t>
            </a:r>
            <a:r>
              <a:rPr lang="en-US" sz="1800" dirty="0"/>
              <a:t> = 1556) reported assigning higher final grades than students actually earned.</a:t>
            </a:r>
          </a:p>
        </p:txBody>
      </p:sp>
    </p:spTree>
    <p:extLst>
      <p:ext uri="{BB962C8B-B14F-4D97-AF65-F5344CB8AC3E}">
        <p14:creationId xmlns:p14="http://schemas.microsoft.com/office/powerpoint/2010/main" val="414968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Please respond in the chat:</a:t>
            </a:r>
          </a:p>
          <a:p>
            <a:endParaRPr lang="en-US" sz="2400" dirty="0"/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800" dirty="0"/>
              <a:t>After reviewing this list of assumption, did you think of other questionable or concerning assumptions about which you’d like to learn more?</a:t>
            </a:r>
          </a:p>
        </p:txBody>
      </p:sp>
    </p:spTree>
    <p:extLst>
      <p:ext uri="{BB962C8B-B14F-4D97-AF65-F5344CB8AC3E}">
        <p14:creationId xmlns:p14="http://schemas.microsoft.com/office/powerpoint/2010/main" val="419265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Quality Learning Experiences</a:t>
            </a:r>
            <a:endParaRPr dirty="0"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1802294" y="2974804"/>
            <a:ext cx="5552661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Characteristics and Context of Academic Rigor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areas describing quality learning experiences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dirty="0"/>
              <a:t>Teaching and Learning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dirty="0"/>
              <a:t>High-Impact Practices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dirty="0"/>
              <a:t>Cognitive Psychology</a:t>
            </a:r>
          </a:p>
        </p:txBody>
      </p:sp>
    </p:spTree>
    <p:extLst>
      <p:ext uri="{BB962C8B-B14F-4D97-AF65-F5344CB8AC3E}">
        <p14:creationId xmlns:p14="http://schemas.microsoft.com/office/powerpoint/2010/main" val="410227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and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2400" dirty="0"/>
              <a:t>Draeger, Hill, Hunter, &amp; Mahler (2013)</a:t>
            </a:r>
          </a:p>
          <a:p>
            <a:pPr marL="685800" lvl="1" indent="0">
              <a:buNone/>
            </a:pPr>
            <a:r>
              <a:rPr lang="en-US" sz="1600" dirty="0"/>
              <a:t>Higher-order thinking</a:t>
            </a:r>
          </a:p>
          <a:p>
            <a:pPr marL="685800" lvl="1" indent="0">
              <a:buNone/>
            </a:pPr>
            <a:r>
              <a:rPr lang="en-US" sz="1600" dirty="0"/>
              <a:t>Active learning</a:t>
            </a:r>
          </a:p>
          <a:p>
            <a:pPr marL="685800" lvl="1" indent="0">
              <a:buNone/>
            </a:pPr>
            <a:r>
              <a:rPr lang="en-US" sz="1600" dirty="0"/>
              <a:t>Appropriate expectations </a:t>
            </a:r>
          </a:p>
          <a:p>
            <a:pPr marL="685800" lvl="1" indent="0">
              <a:buNone/>
            </a:pPr>
            <a:r>
              <a:rPr lang="en-US" sz="1600" dirty="0"/>
              <a:t>Meaningful content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2400" dirty="0"/>
              <a:t>Schnee (2008)</a:t>
            </a:r>
          </a:p>
          <a:p>
            <a:pPr marL="685800" lvl="1" indent="0">
              <a:buNone/>
            </a:pPr>
            <a:r>
              <a:rPr lang="en-US" sz="1600" dirty="0"/>
              <a:t>Deep, critical, inquiry-based learning</a:t>
            </a:r>
          </a:p>
          <a:p>
            <a:pPr marL="685800" lvl="1" indent="0">
              <a:buNone/>
            </a:pPr>
            <a:r>
              <a:rPr lang="en-US" sz="1600" dirty="0"/>
              <a:t>Sufficient scaffolding for all students</a:t>
            </a:r>
          </a:p>
          <a:p>
            <a:pPr marL="685800" lvl="1" indent="0">
              <a:buNone/>
            </a:pPr>
            <a:r>
              <a:rPr lang="en-US" sz="1600" dirty="0"/>
              <a:t>High standards</a:t>
            </a:r>
          </a:p>
          <a:p>
            <a:pPr marL="685800" lvl="1" indent="0">
              <a:buNone/>
            </a:pPr>
            <a:r>
              <a:rPr lang="en-US" sz="1600" dirty="0"/>
              <a:t>Integration of lived experiences with knowledge from research</a:t>
            </a:r>
          </a:p>
          <a:p>
            <a:pPr marL="22860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40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High-Impact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/>
              <a:t>AAC&amp;U</a:t>
            </a:r>
          </a:p>
          <a:p>
            <a:pPr indent="231775"/>
            <a:r>
              <a:rPr lang="en-US" sz="1800" dirty="0">
                <a:hlinkClick r:id="rId2"/>
              </a:rPr>
              <a:t>High-Impact Practices</a:t>
            </a:r>
            <a:endParaRPr lang="en-US" sz="1800" dirty="0"/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Kuh</a:t>
            </a:r>
            <a:r>
              <a:rPr lang="en-US" sz="2400" dirty="0"/>
              <a:t>, O’Donnell, &amp; Reed (2013)</a:t>
            </a:r>
          </a:p>
          <a:p>
            <a:pPr marL="746125" indent="0"/>
            <a:r>
              <a:rPr lang="en-US" sz="1800" dirty="0"/>
              <a:t>High expectations</a:t>
            </a:r>
          </a:p>
          <a:p>
            <a:pPr marL="746125" indent="0"/>
            <a:r>
              <a:rPr lang="en-US" sz="1800" dirty="0"/>
              <a:t>Ongoing, substantive interactions with faculty and peers (time, feedback)</a:t>
            </a:r>
          </a:p>
          <a:p>
            <a:pPr marL="746125" indent="0"/>
            <a:r>
              <a:rPr lang="en-US" sz="1800" dirty="0"/>
              <a:t>Structured reflection on and synthesis of learning</a:t>
            </a:r>
          </a:p>
          <a:p>
            <a:pPr marL="746125" indent="0"/>
            <a:r>
              <a:rPr lang="en-US" sz="1800" dirty="0"/>
              <a:t>Real-world application </a:t>
            </a:r>
          </a:p>
        </p:txBody>
      </p:sp>
    </p:spTree>
    <p:extLst>
      <p:ext uri="{BB962C8B-B14F-4D97-AF65-F5344CB8AC3E}">
        <p14:creationId xmlns:p14="http://schemas.microsoft.com/office/powerpoint/2010/main" val="211736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Psychology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Kornell</a:t>
            </a:r>
            <a:r>
              <a:rPr lang="en-US" sz="2400" dirty="0"/>
              <a:t> &amp; Bjork (2008)</a:t>
            </a:r>
          </a:p>
          <a:p>
            <a:pPr marL="688975" indent="0"/>
            <a:r>
              <a:rPr lang="en-US" sz="1800" dirty="0"/>
              <a:t>Perceptions of learning efficacy are not accurate.</a:t>
            </a:r>
            <a:endParaRPr lang="en-US" sz="800" dirty="0"/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Kornell</a:t>
            </a:r>
            <a:r>
              <a:rPr lang="en-US" sz="2400" dirty="0"/>
              <a:t> &amp; Bjork (2009)</a:t>
            </a:r>
          </a:p>
          <a:p>
            <a:pPr marL="688975" indent="0"/>
            <a:r>
              <a:rPr lang="en-US" sz="1800" dirty="0"/>
              <a:t>Stability bias in human memory:</a:t>
            </a:r>
          </a:p>
          <a:p>
            <a:pPr marL="228600" indent="0"/>
            <a:r>
              <a:rPr lang="en-US" sz="1800" dirty="0"/>
              <a:t>	underestimate what we can learn from studying,</a:t>
            </a:r>
          </a:p>
          <a:p>
            <a:pPr marL="228600" indent="0"/>
            <a:r>
              <a:rPr lang="en-US" sz="1800" dirty="0"/>
              <a:t>	overestimate what we will remember.</a:t>
            </a:r>
            <a:endParaRPr lang="en-US" sz="800" dirty="0"/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/>
              <a:t>Bjork &amp; Bjork (2011)</a:t>
            </a:r>
          </a:p>
          <a:p>
            <a:pPr marL="688975" indent="0"/>
            <a:r>
              <a:rPr lang="en-US" sz="1800" dirty="0"/>
              <a:t>“We can be misled by our subjective impressions” (p. 57).</a:t>
            </a:r>
          </a:p>
          <a:p>
            <a:pPr marL="228600" indent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082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Psychology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/>
              <a:t>Smith &amp; Vela (2001) meta-analysis</a:t>
            </a:r>
          </a:p>
          <a:p>
            <a:pPr marL="685800" indent="3175"/>
            <a:r>
              <a:rPr lang="en-US" sz="1800" dirty="0"/>
              <a:t>Context affects memory of information, but the effects can be suppressed.</a:t>
            </a:r>
          </a:p>
          <a:p>
            <a:pPr marL="685800" indent="3175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/>
              <a:t>Donovan &amp; </a:t>
            </a:r>
            <a:r>
              <a:rPr lang="en-US" sz="2400" dirty="0" err="1"/>
              <a:t>Radosevich</a:t>
            </a:r>
            <a:r>
              <a:rPr lang="en-US" sz="2400" dirty="0"/>
              <a:t> (1999) meta-analysis</a:t>
            </a:r>
          </a:p>
          <a:p>
            <a:pPr marL="688975" indent="0"/>
            <a:r>
              <a:rPr lang="en-US" sz="1800" dirty="0"/>
              <a:t>Performance is better after spaced practice of information than massed practice.</a:t>
            </a:r>
          </a:p>
          <a:p>
            <a:pPr marL="22860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4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Psychology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Roediger &amp; Karpicke (2006)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sz="1800" dirty="0"/>
              <a:t>Testing improves memory of information.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sz="1800" dirty="0"/>
              <a:t>“Testing not only measures knowledge, but also changes it…”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28600" indent="0"/>
            <a:r>
              <a:rPr lang="en-US" sz="2400" dirty="0"/>
              <a:t>Bjork &amp; Bjork (2011)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sz="1800" dirty="0"/>
              <a:t>“Desirable difficulties” can improve long-term retention though they reduce perceived ease of learning and short-term recall.</a:t>
            </a:r>
          </a:p>
        </p:txBody>
      </p:sp>
    </p:spTree>
    <p:extLst>
      <p:ext uri="{BB962C8B-B14F-4D97-AF65-F5344CB8AC3E}">
        <p14:creationId xmlns:p14="http://schemas.microsoft.com/office/powerpoint/2010/main" val="412337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Active/Applied Research on Online Learning and</a:t>
            </a:r>
            <a:endParaRPr>
              <a:solidFill>
                <a:srgbClr val="526C7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Quality Assurance</a:t>
            </a: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/>
              <a:t>February 17, 2022| Online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Integration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Schwegler (2019a)</a:t>
            </a:r>
            <a:endParaRPr lang="en-US" sz="2400" dirty="0"/>
          </a:p>
          <a:p>
            <a:pPr marL="688975" indent="0"/>
            <a:r>
              <a:rPr lang="en-US" sz="1800" dirty="0"/>
              <a:t>Teachers</a:t>
            </a:r>
          </a:p>
          <a:p>
            <a:pPr marL="688975" indent="0"/>
            <a:r>
              <a:rPr lang="en-US" sz="1800" dirty="0"/>
              <a:t>	Identify and create research evidence as basis for instruction</a:t>
            </a:r>
          </a:p>
          <a:p>
            <a:pPr marL="688975" indent="0"/>
            <a:r>
              <a:rPr lang="en-US" sz="1800" dirty="0"/>
              <a:t>	Intentionally craft and sequence learning activities and interactions</a:t>
            </a:r>
          </a:p>
          <a:p>
            <a:pPr marL="688975" indent="0"/>
            <a:r>
              <a:rPr lang="en-US" sz="1800" dirty="0"/>
              <a:t>Students</a:t>
            </a:r>
          </a:p>
          <a:p>
            <a:pPr marL="688975" indent="0"/>
            <a:r>
              <a:rPr lang="en-US" sz="1800" dirty="0"/>
              <a:t>	Create own interpretation </a:t>
            </a:r>
          </a:p>
          <a:p>
            <a:pPr marL="688975" indent="0"/>
            <a:r>
              <a:rPr lang="en-US" sz="1800" dirty="0"/>
              <a:t>	Demonstrate own interpretation</a:t>
            </a:r>
          </a:p>
          <a:p>
            <a:pPr marL="688975" indent="0"/>
            <a:r>
              <a:rPr lang="en-US" sz="1800" dirty="0"/>
              <a:t>	Provide evidential support for their interpretation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1816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Schwegler (2019b)</a:t>
            </a:r>
            <a:endParaRPr lang="en-US" sz="2400" dirty="0"/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087EF-2B48-42DD-8BD0-B65DF9EBC47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235" r="5000" b="8499"/>
          <a:stretch/>
        </p:blipFill>
        <p:spPr bwMode="auto">
          <a:xfrm>
            <a:off x="3298869" y="1063625"/>
            <a:ext cx="4614203" cy="307931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6AC71-C66A-4FC0-8D49-A3BAC51E5AA9}"/>
              </a:ext>
            </a:extLst>
          </p:cNvPr>
          <p:cNvSpPr txBox="1"/>
          <p:nvPr/>
        </p:nvSpPr>
        <p:spPr>
          <a:xfrm>
            <a:off x="2764303" y="4126460"/>
            <a:ext cx="54713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https://www.qualitymatters.org/qa-resources/resource-center/articles-resources/academic-rigor-white-paper-part-two</a:t>
            </a:r>
          </a:p>
        </p:txBody>
      </p:sp>
    </p:spTree>
    <p:extLst>
      <p:ext uri="{BB962C8B-B14F-4D97-AF65-F5344CB8AC3E}">
        <p14:creationId xmlns:p14="http://schemas.microsoft.com/office/powerpoint/2010/main" val="137612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Applications to Your Institution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31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Evaluations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What qualities are measured on the teaching evaluations used at your institution?</a:t>
            </a:r>
          </a:p>
          <a:p>
            <a:pPr marL="514350" indent="-1588">
              <a:buFont typeface="Wingdings" panose="05000000000000000000" pitchFamily="2" charset="2"/>
              <a:buChar char="§"/>
            </a:pPr>
            <a:r>
              <a:rPr lang="en-US" sz="1800" dirty="0"/>
              <a:t>	Mannerisms (e.g., inflection, saying “um” - assumes lecture)?</a:t>
            </a:r>
          </a:p>
          <a:p>
            <a:pPr marL="514350" indent="-1588">
              <a:buFont typeface="Wingdings" panose="05000000000000000000" pitchFamily="2" charset="2"/>
              <a:buChar char="§"/>
            </a:pPr>
            <a:r>
              <a:rPr lang="en-US" sz="1800" dirty="0"/>
              <a:t>	Personality characteristics (e.g., caring, approachable)?</a:t>
            </a:r>
          </a:p>
          <a:p>
            <a:pPr marL="1371600" lvl="1" indent="-401638">
              <a:buFont typeface="Wingdings" panose="05000000000000000000" pitchFamily="2" charset="2"/>
              <a:buChar char="§"/>
            </a:pPr>
            <a:r>
              <a:rPr lang="en-US" sz="1400" dirty="0"/>
              <a:t>Schnee (2008) care was expressed as lowering academic expectations</a:t>
            </a:r>
          </a:p>
          <a:p>
            <a:pPr marL="1371600" lvl="1" indent="-401638">
              <a:buFont typeface="Wingdings" panose="05000000000000000000" pitchFamily="2" charset="2"/>
              <a:buChar char="§"/>
            </a:pPr>
            <a:r>
              <a:rPr lang="en-US" sz="1400" dirty="0"/>
              <a:t>Arum &amp; </a:t>
            </a:r>
            <a:r>
              <a:rPr lang="en-US" sz="1400" dirty="0" err="1"/>
              <a:t>Roksa</a:t>
            </a:r>
            <a:r>
              <a:rPr lang="en-US" sz="1400" dirty="0"/>
              <a:t> (2011) approachable did not predict student learning</a:t>
            </a:r>
          </a:p>
          <a:p>
            <a:pPr marL="914400" indent="-401638">
              <a:buFont typeface="Wingdings" panose="05000000000000000000" pitchFamily="2" charset="2"/>
              <a:buChar char="§"/>
            </a:pPr>
            <a:r>
              <a:rPr lang="en-US" sz="1800" dirty="0"/>
              <a:t>Characteristic of the learning context (i.e., research support)?</a:t>
            </a:r>
          </a:p>
          <a:p>
            <a:pPr marL="231775" indent="0">
              <a:tabLst>
                <a:tab pos="112713" algn="l"/>
              </a:tabLst>
            </a:pPr>
            <a:r>
              <a:rPr lang="en-US" sz="2400" dirty="0"/>
              <a:t>Are revisions needed?</a:t>
            </a:r>
          </a:p>
          <a:p>
            <a:pPr marL="512762" indent="0"/>
            <a:endParaRPr lang="en-US" sz="1800" dirty="0"/>
          </a:p>
          <a:p>
            <a:pPr marL="914400" indent="-401638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941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Ratings of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What qualities are measured on the end-of-semester student evaluation forms used at your institution?</a:t>
            </a:r>
          </a:p>
          <a:p>
            <a:pPr marL="514350" indent="-1588">
              <a:buFont typeface="Wingdings" panose="05000000000000000000" pitchFamily="2" charset="2"/>
              <a:buChar char="§"/>
            </a:pPr>
            <a:r>
              <a:rPr lang="en-US" sz="1800" dirty="0"/>
              <a:t>	Idiosyncratic experiences (e.g., more rigorous than other courses)?</a:t>
            </a:r>
          </a:p>
          <a:p>
            <a:pPr marL="914400" indent="-401638">
              <a:buFont typeface="Wingdings" panose="05000000000000000000" pitchFamily="2" charset="2"/>
              <a:buChar char="§"/>
            </a:pPr>
            <a:r>
              <a:rPr lang="en-US" sz="1800" dirty="0"/>
              <a:t>Teacher popularity or positive relations with students</a:t>
            </a:r>
          </a:p>
          <a:p>
            <a:pPr marL="1371600" lvl="1" indent="-401638">
              <a:buFont typeface="Wingdings" panose="05000000000000000000" pitchFamily="2" charset="2"/>
              <a:buChar char="§"/>
            </a:pPr>
            <a:r>
              <a:rPr lang="en-US" sz="1400" dirty="0" err="1"/>
              <a:t>Rugutt</a:t>
            </a:r>
            <a:r>
              <a:rPr lang="en-US" sz="1400" dirty="0"/>
              <a:t>, Ellet &amp; </a:t>
            </a:r>
            <a:r>
              <a:rPr lang="en-US" sz="1400" dirty="0" err="1"/>
              <a:t>Culross</a:t>
            </a:r>
            <a:r>
              <a:rPr lang="en-US" sz="1400" dirty="0"/>
              <a:t> (1998) relationship quality was negatively correlated with higher-order thinking</a:t>
            </a:r>
          </a:p>
          <a:p>
            <a:pPr marL="914400" indent="-401638">
              <a:buFont typeface="Wingdings" panose="05000000000000000000" pitchFamily="2" charset="2"/>
              <a:buChar char="§"/>
            </a:pPr>
            <a:r>
              <a:rPr lang="en-US" sz="1800" dirty="0"/>
              <a:t>Characteristics of the learning context (i.e., supporting interpretations with evidence)?</a:t>
            </a:r>
          </a:p>
          <a:p>
            <a:pPr marL="231775" indent="0">
              <a:tabLst>
                <a:tab pos="112713" algn="l"/>
              </a:tabLst>
            </a:pPr>
            <a:r>
              <a:rPr lang="en-US" sz="2400" dirty="0"/>
              <a:t>Are revisions needed?</a:t>
            </a:r>
          </a:p>
          <a:p>
            <a:pPr marL="914400" indent="-401638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914400" indent="-401638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857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Student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What evidence is used for assessment at your institution?</a:t>
            </a:r>
          </a:p>
          <a:p>
            <a:pPr marL="514350" indent="-1588">
              <a:buFont typeface="Wingdings" panose="05000000000000000000" pitchFamily="2" charset="2"/>
              <a:buChar char="§"/>
            </a:pPr>
            <a:r>
              <a:rPr lang="en-US" sz="1800" dirty="0"/>
              <a:t>	Perceived learning?</a:t>
            </a:r>
          </a:p>
          <a:p>
            <a:pPr marL="1371600" lvl="1" indent="-401638">
              <a:buFont typeface="Wingdings" panose="05000000000000000000" pitchFamily="2" charset="2"/>
              <a:buChar char="§"/>
            </a:pPr>
            <a:r>
              <a:rPr lang="en-US" sz="1400" dirty="0" err="1"/>
              <a:t>Sitzmann</a:t>
            </a:r>
            <a:r>
              <a:rPr lang="en-US" sz="1400" dirty="0"/>
              <a:t>, Ely, Brown, &amp; Bauer (2010) higher correlations with affect than learning</a:t>
            </a:r>
          </a:p>
          <a:p>
            <a:pPr marL="514350" indent="-1588">
              <a:buFont typeface="Wingdings" panose="05000000000000000000" pitchFamily="2" charset="2"/>
              <a:buChar char="§"/>
            </a:pPr>
            <a:r>
              <a:rPr lang="en-US" sz="1800" dirty="0"/>
              <a:t> 	Students’ grades or pass/fail rates?</a:t>
            </a:r>
          </a:p>
          <a:p>
            <a:pPr marL="914400" indent="-401638">
              <a:buFont typeface="Wingdings" panose="05000000000000000000" pitchFamily="2" charset="2"/>
              <a:buChar char="§"/>
            </a:pPr>
            <a:r>
              <a:rPr lang="en-US" sz="1800" dirty="0"/>
              <a:t>Actual learning on contrived or genuine tasks?</a:t>
            </a:r>
          </a:p>
          <a:p>
            <a:pPr marL="1371600" lvl="1" indent="-401638">
              <a:buFont typeface="Wingdings" panose="05000000000000000000" pitchFamily="2" charset="2"/>
              <a:buChar char="§"/>
            </a:pPr>
            <a:r>
              <a:rPr lang="en-US" sz="1400" dirty="0"/>
              <a:t>Pan &amp; Rickard (2018) similarity of responses across contexts associated with transfer of learning</a:t>
            </a:r>
          </a:p>
          <a:p>
            <a:pPr marL="231775" indent="0">
              <a:tabLst>
                <a:tab pos="112713" algn="l"/>
              </a:tabLst>
            </a:pPr>
            <a:r>
              <a:rPr lang="en-US" sz="2400" dirty="0"/>
              <a:t>Are revisions needed?</a:t>
            </a:r>
          </a:p>
          <a:p>
            <a:pPr marL="914400" indent="-401638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914400" indent="-401638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082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What support is provided to help faculty improve memory for information in their courses at your institution?</a:t>
            </a:r>
          </a:p>
          <a:p>
            <a:pPr marL="514350" indent="-1588">
              <a:buFont typeface="Wingdings" panose="05000000000000000000" pitchFamily="2" charset="2"/>
              <a:buChar char="§"/>
            </a:pPr>
            <a:r>
              <a:rPr lang="en-US" sz="1800" dirty="0"/>
              <a:t>	Research-based teaching tips?</a:t>
            </a:r>
          </a:p>
          <a:p>
            <a:pPr marL="514350" indent="-1588">
              <a:buFont typeface="Wingdings" panose="05000000000000000000" pitchFamily="2" charset="2"/>
              <a:buChar char="§"/>
            </a:pPr>
            <a:r>
              <a:rPr lang="en-US" sz="1800" dirty="0"/>
              <a:t> 	Presentations from learning researchers?</a:t>
            </a:r>
          </a:p>
          <a:p>
            <a:pPr marL="914400" indent="-401638">
              <a:buFont typeface="Wingdings" panose="05000000000000000000" pitchFamily="2" charset="2"/>
              <a:buChar char="§"/>
            </a:pPr>
            <a:r>
              <a:rPr lang="en-US" sz="1800" dirty="0"/>
              <a:t>Instruction on implementing high-impact practices?</a:t>
            </a:r>
          </a:p>
          <a:p>
            <a:pPr marL="231775" indent="0">
              <a:tabLst>
                <a:tab pos="112713" algn="l"/>
              </a:tabLst>
            </a:pPr>
            <a:r>
              <a:rPr lang="en-US" sz="2400" dirty="0"/>
              <a:t>Are revisions needed?</a:t>
            </a:r>
            <a:endParaRPr lang="en-US" sz="1800" dirty="0"/>
          </a:p>
          <a:p>
            <a:pPr marL="914400" indent="-401638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0989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Please respond in the chat:</a:t>
            </a:r>
          </a:p>
          <a:p>
            <a:endParaRPr lang="en-US" sz="2400" dirty="0"/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800" dirty="0"/>
              <a:t>Which concepts reviewed here will you apply to analyze the quality of the learning environments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135922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en-US" sz="1000" dirty="0">
                <a:latin typeface="+mn-lt"/>
              </a:rPr>
              <a:t>American Association of Colleges &amp; Universities. (2022). </a:t>
            </a:r>
            <a:r>
              <a:rPr lang="en-US" sz="1000" i="1" dirty="0">
                <a:latin typeface="+mn-lt"/>
              </a:rPr>
              <a:t>High-impact practices</a:t>
            </a:r>
            <a:r>
              <a:rPr lang="en-US" sz="1000" dirty="0">
                <a:latin typeface="+mn-lt"/>
              </a:rPr>
              <a:t>. https://www.aacu.org/trending-topics/high-impact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Arum, R., &amp;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Roksa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(2011).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Academically adrift: Limited learning on college campuses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Chicago, IL: University of Chicago Press.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Bjork, E. L., &amp; Bjork, R. A. (2011). Making things hard on yourself, but in a good way: Creating desirable difficulties to enhance learning. In M. A.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Gernsbacher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R. W. Pew, L. M. Hough, &amp; J. R. Pomerantz (Eds.)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Psychology and the real world: Essays illustrating fundamental contributions to society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(pp. 56-64). New York, NY: Worth.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Donovan, J. J., &amp;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Radosevich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D. J. (1999). A meta-analytic review of the distribution of practice effect: Now you see it, now you don’t.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Journal of Applied Psychology, 84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(5), 795-805.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Draeger, J., del Prado Hill P., Hunter, L. R., &amp; Mahler, R. (2013). The anatomy of academic rigor: The story of one institutional journey.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Innovative Higher Education, 38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267-279.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Kornell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N., &amp; Bjork, R. A. (2008). Learning concepts and categories: Is spacing the “enemy of induction”?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Psychological Science, 19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(6), 585-592.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Kornell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N., &amp; Bjork, R. A. (2009). A stability bias in human memory: Overestimating remembering and underestimating learning.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Journal of Experimental Psychology: General, 138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(4), 449-468.</a:t>
            </a:r>
          </a:p>
          <a:p>
            <a:pPr indent="-457200">
              <a:spcBef>
                <a:spcPts val="0"/>
              </a:spcBef>
              <a:spcAft>
                <a:spcPts val="1000"/>
              </a:spcAft>
            </a:pPr>
            <a:endParaRPr lang="en-US" sz="100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en-US" sz="1000" dirty="0" err="1">
                <a:latin typeface="+mn-lt"/>
              </a:rPr>
              <a:t>Kuh</a:t>
            </a:r>
            <a:r>
              <a:rPr lang="en-US" sz="1000" dirty="0">
                <a:latin typeface="+mn-lt"/>
              </a:rPr>
              <a:t>, G. D., O’Donnell, K., &amp; Reed, S. (2013). </a:t>
            </a:r>
            <a:r>
              <a:rPr lang="en-US" sz="1000" i="1" dirty="0">
                <a:latin typeface="+mn-lt"/>
              </a:rPr>
              <a:t>Ensuring quality and taking high-impact practices to scale</a:t>
            </a:r>
            <a:r>
              <a:rPr lang="en-US" sz="1000" dirty="0">
                <a:latin typeface="+mn-lt"/>
              </a:rPr>
              <a:t>. American Association of Colleges &amp; Universities. https://secure.aacu.org/imis/ItemDetail?iProductCode=E-HIPQUAL&amp;Category=</a:t>
            </a:r>
          </a:p>
          <a:p>
            <a:pPr marL="228600"/>
            <a:endParaRPr lang="en-US" sz="100" dirty="0">
              <a:latin typeface="+mn-lt"/>
            </a:endParaRPr>
          </a:p>
          <a:p>
            <a:pPr marL="228600"/>
            <a:r>
              <a:rPr lang="en-US" sz="1000" dirty="0">
                <a:latin typeface="+mn-lt"/>
              </a:rPr>
              <a:t>Mayer, R. E. (2019). Thirty years of research on online learning. </a:t>
            </a:r>
            <a:r>
              <a:rPr lang="en-US" sz="1000" i="1" dirty="0">
                <a:latin typeface="+mn-lt"/>
              </a:rPr>
              <a:t>Applied Cognitive Psychology, 33</a:t>
            </a:r>
            <a:r>
              <a:rPr lang="en-US" sz="1000" dirty="0">
                <a:latin typeface="+mn-lt"/>
              </a:rPr>
              <a:t>, 152-159. </a:t>
            </a:r>
            <a:r>
              <a:rPr lang="en-US" sz="1000" dirty="0" err="1">
                <a:latin typeface="+mn-lt"/>
              </a:rPr>
              <a:t>doi</a:t>
            </a:r>
            <a:r>
              <a:rPr lang="en-US" sz="1000" dirty="0">
                <a:latin typeface="+mn-lt"/>
              </a:rPr>
              <a:t>: 10.1002/acp.3482</a:t>
            </a:r>
          </a:p>
          <a:p>
            <a:pPr marL="228600"/>
            <a:r>
              <a:rPr lang="en-US" sz="1000" dirty="0">
                <a:latin typeface="+mn-lt"/>
              </a:rPr>
              <a:t>Means, B., Toyama, Y., Murphy, R., </a:t>
            </a:r>
            <a:r>
              <a:rPr lang="en-US" sz="1000" dirty="0" err="1">
                <a:latin typeface="+mn-lt"/>
              </a:rPr>
              <a:t>Bakia</a:t>
            </a:r>
            <a:r>
              <a:rPr lang="en-US" sz="1000" dirty="0">
                <a:latin typeface="+mn-lt"/>
              </a:rPr>
              <a:t>, M., &amp; Jones, K. (2010). Evaluation of evidence-based practices in online learning: A meta-analysis and review of online learning studies. U.S. Department of Education Office of Planning, Evaluation, and Policy Development. https://www2.ed.gov/rschstat/eval/tech/evidence-based-practices/finalreport.pdf</a:t>
            </a:r>
          </a:p>
          <a:p>
            <a:pPr marL="228600"/>
            <a:endParaRPr lang="en-US" sz="100" dirty="0">
              <a:latin typeface="+mn-lt"/>
            </a:endParaRPr>
          </a:p>
          <a:p>
            <a:pPr marL="228600"/>
            <a:r>
              <a:rPr lang="en-US" sz="1000" dirty="0">
                <a:latin typeface="+mn-lt"/>
              </a:rPr>
              <a:t>National Council for Online Education (2022, February 3). </a:t>
            </a:r>
            <a:r>
              <a:rPr lang="en-US" sz="1000" i="1" dirty="0">
                <a:latin typeface="+mn-lt"/>
              </a:rPr>
              <a:t>Emergency remote instruction is not quality online learning </a:t>
            </a:r>
            <a:r>
              <a:rPr lang="en-US" sz="1000" dirty="0">
                <a:latin typeface="+mn-lt"/>
              </a:rPr>
              <a:t>(Op-Ed in </a:t>
            </a:r>
            <a:r>
              <a:rPr lang="en-US" sz="1000" i="1" dirty="0">
                <a:latin typeface="+mn-lt"/>
              </a:rPr>
              <a:t>Inside Higher Ed</a:t>
            </a:r>
            <a:r>
              <a:rPr lang="en-US" sz="1000" dirty="0">
                <a:latin typeface="+mn-lt"/>
              </a:rPr>
              <a:t>). https://www.nationalcouncil.online/news/emergency-remote-instruction-is-not-quality-online-learning-op-ed-in-inside-higher-ed</a:t>
            </a:r>
          </a:p>
          <a:p>
            <a:pPr marL="228600"/>
            <a:endParaRPr lang="en-US" sz="100" dirty="0">
              <a:latin typeface="+mn-lt"/>
            </a:endParaRPr>
          </a:p>
          <a:p>
            <a:pPr marL="228600"/>
            <a:r>
              <a:rPr lang="en-US" sz="1000" dirty="0">
                <a:latin typeface="+mn-lt"/>
              </a:rPr>
              <a:t>National Research Center for Distance Education and Technology Advancement. (2019). </a:t>
            </a:r>
            <a:r>
              <a:rPr lang="en-US" sz="1000" i="1" dirty="0">
                <a:latin typeface="+mn-lt"/>
              </a:rPr>
              <a:t>No significant difference</a:t>
            </a:r>
            <a:r>
              <a:rPr lang="en-US" sz="1000" dirty="0">
                <a:latin typeface="+mn-lt"/>
              </a:rPr>
              <a:t>. https://detaresearch.org/research-support/no-significant-difference/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endParaRPr lang="en-US" sz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Pan, S. C., &amp; Rickard, T. C. (2018). Transfer of test-enhanced learning: Meta-analytic review and synthesis.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Psychological Bulletin, 144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(7), 710-756.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10.1037/bul0000151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 err="1">
                <a:latin typeface="+mn-lt"/>
              </a:rPr>
              <a:t>Pashler</a:t>
            </a:r>
            <a:r>
              <a:rPr lang="en-US" sz="1000" dirty="0">
                <a:latin typeface="+mn-lt"/>
              </a:rPr>
              <a:t>, H., McDaniel, M., Rohrer, D., &amp; Bjork, R. (2009) Learning styles: Concepts and evidence. </a:t>
            </a:r>
            <a:r>
              <a:rPr lang="en-US" sz="1000" i="1" dirty="0">
                <a:latin typeface="+mn-lt"/>
              </a:rPr>
              <a:t>Psychological Science in the Public Interest, 9</a:t>
            </a:r>
            <a:r>
              <a:rPr lang="en-US" sz="1000" dirty="0">
                <a:latin typeface="+mn-lt"/>
              </a:rPr>
              <a:t>(3), 105-119. </a:t>
            </a:r>
            <a:endParaRPr lang="en-US" sz="100" dirty="0">
              <a:latin typeface="+mn-lt"/>
            </a:endParaRPr>
          </a:p>
          <a:p>
            <a:pPr marL="228600"/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65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209B-524C-49FD-95F0-58B5B125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8CF9B-9BFF-4DAA-95BD-4F92AA8C0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Andria Schwegler</a:t>
            </a:r>
          </a:p>
          <a:p>
            <a:r>
              <a:rPr lang="en-US" dirty="0"/>
              <a:t>Associate Professor of Psychology</a:t>
            </a:r>
          </a:p>
          <a:p>
            <a:r>
              <a:rPr lang="en-US" dirty="0"/>
              <a:t>Program Coordinator, MS Educational Psychology</a:t>
            </a:r>
          </a:p>
        </p:txBody>
      </p:sp>
      <p:pic>
        <p:nvPicPr>
          <p:cNvPr id="8" name="Picture Placeholder 7" descr="Photo of Dr. Andria Schwegler, a white female with blonde hair.&#10;&#10;Description automatically generated with medium confidence">
            <a:extLst>
              <a:ext uri="{FF2B5EF4-FFF2-40B4-BE49-F238E27FC236}">
                <a16:creationId xmlns:a16="http://schemas.microsoft.com/office/drawing/2014/main" id="{C959DE36-F4CB-4118-939E-9B8E7B54087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0646" r="10646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7C059-85C9-4E10-930B-5428E3D14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64" y="3200400"/>
            <a:ext cx="3146111" cy="1074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8932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Roediger, H. L., &amp; Karpicke, J. D. (2006). The power of testing memory: Basic research and implications for educational practice.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Perspectives on Psychological Science, 1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181-210.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10.1111/j.1745-6916.2006.00012.x</a:t>
            </a:r>
          </a:p>
          <a:p>
            <a:pPr marL="228600"/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Rugutt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K.,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Ellett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C. D., &amp;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Culross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R. R (1998, January).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Discriminating student learning and efficacy levels in higher education: Contributions of classroom environment and teaching and learning effectiveness.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Paper presented at the Annual Meeting of the Southwest Educational Research Association, Houston, TX.</a:t>
            </a:r>
          </a:p>
          <a:p>
            <a:pPr marL="228600"/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Schnee, E. (2008). “In the real world no one drops their standards for you”: Academic rigor in a college worker education program.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Equity &amp; Excellence in Education, 41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(1), 62-80.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10.1080/10665680701764502</a:t>
            </a:r>
          </a:p>
          <a:p>
            <a:pPr marL="228600"/>
            <a:endParaRPr lang="en-US" sz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Schutz, K. R., Drake, B. M., &amp; </a:t>
            </a: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Lessner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(2013). Do community college full-time and adjunct faculties differ in their perceptions of rigor in assigning grades?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American Journal of Educational Studies, 6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(2), 59-77.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latin typeface="+mn-lt"/>
              </a:rPr>
              <a:t>Schwegler, A. F. (2013). From lessons learned the hard way to lessons learned the harder way. </a:t>
            </a:r>
            <a:r>
              <a:rPr lang="en-US" sz="1000" i="1" dirty="0">
                <a:latin typeface="+mn-lt"/>
              </a:rPr>
              <a:t>Insight: A Journal of Scholarly Teaching, 8</a:t>
            </a:r>
            <a:r>
              <a:rPr lang="en-US" sz="1000" dirty="0">
                <a:latin typeface="+mn-lt"/>
              </a:rPr>
              <a:t>, 26-31.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latin typeface="+mn-lt"/>
              </a:rPr>
              <a:t>Schwegler, A. F. (2019a). </a:t>
            </a:r>
            <a:r>
              <a:rPr lang="en-US" sz="1000" i="1" dirty="0">
                <a:latin typeface="+mn-lt"/>
              </a:rPr>
              <a:t>Academic rigor white paper 1: A comprehensive definition</a:t>
            </a:r>
            <a:r>
              <a:rPr lang="en-US" sz="1000" dirty="0">
                <a:latin typeface="+mn-lt"/>
              </a:rPr>
              <a:t>. Quality Matters. https://www.qualitymatters.org/qa-resources/resource-center/articles-resources/academic-rigor-white-paper-part-one</a:t>
            </a:r>
          </a:p>
          <a:p>
            <a:pPr marL="228600"/>
            <a:r>
              <a:rPr lang="en-US" sz="1000" dirty="0">
                <a:latin typeface="+mn-lt"/>
              </a:rPr>
              <a:t>Schwegler, A. F. (2019b). </a:t>
            </a:r>
            <a:r>
              <a:rPr lang="en-US" sz="1000" i="1" dirty="0">
                <a:latin typeface="+mn-lt"/>
              </a:rPr>
              <a:t>Academic rigor white paper 2: Contextualizing academic rigor</a:t>
            </a:r>
            <a:r>
              <a:rPr lang="en-US" sz="1000" dirty="0">
                <a:latin typeface="+mn-lt"/>
              </a:rPr>
              <a:t>. Quality Matters. https://www.qualitymatters.org/qa-resources/resource-center/articles-resources/academic-rigor-white-paper-part-two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38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Sitzmann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T., Ely, K., Brown, K. G., &amp; Bauer, K. N. (2010). Self-assessment of knowledge: A cognitive learning or affective measure?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Academy of Management Learning &amp; Education, 9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(2), 169-191.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Smith, S. M., &amp; Vela, E. (2001). Environmental context-dependent memory: A review and meta-analysis.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Psychonomic Bulleting &amp; Review, 8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(2), 203-220.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latin typeface="+mn-lt"/>
              </a:rPr>
              <a:t>Sternberg, R. J. (2014). </a:t>
            </a:r>
            <a:r>
              <a:rPr lang="en-US" sz="1000" i="1" dirty="0">
                <a:latin typeface="+mn-lt"/>
              </a:rPr>
              <a:t>Teaching about the nature of intelligence, 42</a:t>
            </a:r>
            <a:r>
              <a:rPr lang="en-US" sz="1000" dirty="0">
                <a:latin typeface="+mn-lt"/>
              </a:rPr>
              <a:t>, 176-179. http://dx.doi.org/10.1016/j.intel.2013.08.010</a:t>
            </a:r>
          </a:p>
          <a:p>
            <a:pPr marL="228600"/>
            <a:endParaRPr lang="en-US" sz="1000" dirty="0">
              <a:latin typeface="+mn-lt"/>
            </a:endParaRPr>
          </a:p>
          <a:p>
            <a:pPr marL="228600"/>
            <a:endParaRPr lang="en-US" sz="100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8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26C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Thank you for attending!</a:t>
            </a:r>
            <a:br>
              <a:rPr lang="en-US" sz="3200" dirty="0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sz="3200" dirty="0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200" dirty="0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Beyond Assumptions: </a:t>
            </a:r>
            <a:br>
              <a:rPr lang="en-US" sz="3200" dirty="0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200" dirty="0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Putting Research into Practice to Document Quality Learning Experiences</a:t>
            </a:r>
            <a:endParaRPr sz="3200"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 b="1" dirty="0"/>
              <a:t>schwegler@tamuct.edu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345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Session Outcomes</a:t>
            </a:r>
            <a:endParaRPr dirty="0"/>
          </a:p>
        </p:txBody>
      </p:sp>
      <p:graphicFrame>
        <p:nvGraphicFramePr>
          <p:cNvPr id="86" name="Google Shape;82;p20">
            <a:extLst>
              <a:ext uri="{FF2B5EF4-FFF2-40B4-BE49-F238E27FC236}">
                <a16:creationId xmlns:a16="http://schemas.microsoft.com/office/drawing/2014/main" id="{25584E48-7433-47B8-A0DA-352DE8234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78231"/>
              </p:ext>
            </p:extLst>
          </p:nvPr>
        </p:nvGraphicFramePr>
        <p:xfrm>
          <a:off x="457200" y="1063625"/>
          <a:ext cx="8229600" cy="32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Quality Learning</a:t>
            </a:r>
            <a:br>
              <a:rPr lang="en-US" dirty="0"/>
            </a:br>
            <a:endParaRPr dirty="0"/>
          </a:p>
        </p:txBody>
      </p:sp>
      <p:sp>
        <p:nvSpPr>
          <p:cNvPr id="3" name="Google Shape;88;p21">
            <a:extLst>
              <a:ext uri="{FF2B5EF4-FFF2-40B4-BE49-F238E27FC236}">
                <a16:creationId xmlns:a16="http://schemas.microsoft.com/office/drawing/2014/main" id="{94488D73-DC3B-491C-931F-3E22878600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02294" y="2974804"/>
            <a:ext cx="5552661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Assumptions and Confounds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82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625"/>
            <a:ext cx="7167489" cy="3219600"/>
          </a:xfrm>
        </p:spPr>
        <p:txBody>
          <a:bodyPr/>
          <a:lstStyle/>
          <a:p>
            <a:r>
              <a:rPr lang="en-US" sz="2400" dirty="0"/>
              <a:t>Please respond in the chat:</a:t>
            </a:r>
          </a:p>
          <a:p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What are some concerning or questionable assumptions you’ve heard regarding what makes for quality learning? </a:t>
            </a:r>
          </a:p>
        </p:txBody>
      </p:sp>
    </p:spTree>
    <p:extLst>
      <p:ext uri="{BB962C8B-B14F-4D97-AF65-F5344CB8AC3E}">
        <p14:creationId xmlns:p14="http://schemas.microsoft.com/office/powerpoint/2010/main" val="288173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of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Assumption: “In person learning is the gold standard.”</a:t>
            </a:r>
          </a:p>
          <a:p>
            <a:r>
              <a:rPr lang="en-US" sz="2400" dirty="0"/>
              <a:t>Research: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National Council for Online Education (2022)</a:t>
            </a:r>
          </a:p>
          <a:p>
            <a:pPr marL="228600" indent="0"/>
            <a:r>
              <a:rPr lang="en-US" sz="1600" dirty="0"/>
              <a:t>	</a:t>
            </a:r>
            <a:r>
              <a:rPr lang="en-US" sz="1600" dirty="0">
                <a:hlinkClick r:id="rId2"/>
              </a:rPr>
              <a:t>Emergency Remote Instruction Is Not Quality Online Learning</a:t>
            </a:r>
            <a:endParaRPr lang="en-US" sz="1600" dirty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US Dept of Education (2010)</a:t>
            </a:r>
          </a:p>
          <a:p>
            <a:pPr marL="228600" indent="0"/>
            <a:r>
              <a:rPr lang="en-US" sz="1600" dirty="0"/>
              <a:t>	</a:t>
            </a:r>
            <a:r>
              <a:rPr lang="en-US" sz="1600" dirty="0">
                <a:hlinkClick r:id="rId3"/>
              </a:rPr>
              <a:t>Meta-Analysis and Review of Online Learning Studies</a:t>
            </a:r>
            <a:endParaRPr lang="en-US" sz="1600" dirty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National Research Center for Distance Education and Technological Advancement (DETA) </a:t>
            </a:r>
          </a:p>
          <a:p>
            <a:pPr marL="228600" indent="0"/>
            <a:r>
              <a:rPr lang="en-US" sz="1600" dirty="0"/>
              <a:t>	</a:t>
            </a:r>
            <a:r>
              <a:rPr lang="en-US" sz="1600" dirty="0">
                <a:hlinkClick r:id="rId4"/>
              </a:rPr>
              <a:t>No Significant Difference Database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716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Assumption: “Our programs are rigorous because we admit only the most qualified applicants.”</a:t>
            </a:r>
          </a:p>
          <a:p>
            <a:r>
              <a:rPr lang="en-US" sz="2400" dirty="0"/>
              <a:t>Research: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1800" dirty="0"/>
              <a:t>Sternberg (2014) </a:t>
            </a:r>
          </a:p>
          <a:p>
            <a:r>
              <a:rPr lang="en-US" sz="1600" dirty="0"/>
              <a:t>		Intelligence includes a general factor (</a:t>
            </a:r>
            <a:r>
              <a:rPr lang="en-US" sz="1600" i="1" dirty="0"/>
              <a:t>g</a:t>
            </a:r>
            <a:r>
              <a:rPr lang="en-US" sz="1600" dirty="0"/>
              <a:t>)</a:t>
            </a:r>
          </a:p>
          <a:p>
            <a:r>
              <a:rPr lang="en-US" sz="1600" dirty="0"/>
              <a:t>		Intelligence is heritable, which increases with age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/>
              <a:t>Schnee (2008)</a:t>
            </a:r>
          </a:p>
          <a:p>
            <a:pPr marL="914400"/>
            <a:r>
              <a:rPr lang="en-US" sz="1600" dirty="0"/>
              <a:t>	“Implementing rigor is complicated by the range of students’ abilities and backgrounds” (p. 72).</a:t>
            </a:r>
          </a:p>
        </p:txBody>
      </p:sp>
    </p:spTree>
    <p:extLst>
      <p:ext uri="{BB962C8B-B14F-4D97-AF65-F5344CB8AC3E}">
        <p14:creationId xmlns:p14="http://schemas.microsoft.com/office/powerpoint/2010/main" val="401070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182E-DC5D-437D-819E-40E5EA6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F4E1-21A2-4DFB-8168-CBDC9E076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Assumption: “We optimize learning by matching instruction to each student’s learning style.”</a:t>
            </a:r>
          </a:p>
          <a:p>
            <a:r>
              <a:rPr lang="en-US" sz="2400" dirty="0"/>
              <a:t>Research: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dirty="0" err="1"/>
              <a:t>Pashler</a:t>
            </a:r>
            <a:r>
              <a:rPr lang="en-US" sz="1800" dirty="0"/>
              <a:t>, McDaniel, Rohrer, &amp; Bjork (2009)</a:t>
            </a:r>
          </a:p>
          <a:p>
            <a:pPr marL="914400"/>
            <a:r>
              <a:rPr lang="en-US" sz="1600" dirty="0"/>
              <a:t>	Individuals can report preferences when studying (e.g., VARK).</a:t>
            </a:r>
          </a:p>
          <a:p>
            <a:pPr marL="914400"/>
            <a:r>
              <a:rPr lang="en-US" sz="1600" dirty="0"/>
              <a:t>	But, no clear evidence that preference is related to learning.</a:t>
            </a:r>
          </a:p>
          <a:p>
            <a:pPr marL="1258888"/>
            <a:r>
              <a:rPr lang="en-US" sz="1400" dirty="0"/>
              <a:t>	Its popularity given lack of credible evidence is “striking and disturbing.”</a:t>
            </a:r>
          </a:p>
          <a:p>
            <a:pPr marL="512763" indent="-285750">
              <a:buFont typeface="Wingdings" panose="05000000000000000000" pitchFamily="2" charset="2"/>
              <a:buChar char="Ø"/>
            </a:pPr>
            <a:r>
              <a:rPr lang="en-US" sz="1800" dirty="0"/>
              <a:t>Mayer (2019)</a:t>
            </a:r>
          </a:p>
          <a:p>
            <a:pPr marL="914400"/>
            <a:r>
              <a:rPr lang="en-US" sz="1600" dirty="0"/>
              <a:t>	Instructional methods are related to learning.</a:t>
            </a:r>
          </a:p>
        </p:txBody>
      </p:sp>
    </p:spTree>
    <p:extLst>
      <p:ext uri="{BB962C8B-B14F-4D97-AF65-F5344CB8AC3E}">
        <p14:creationId xmlns:p14="http://schemas.microsoft.com/office/powerpoint/2010/main" val="309562118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Section or Closing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mo/Blank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18556</TotalTime>
  <Words>2197</Words>
  <Application>Microsoft Office PowerPoint</Application>
  <PresentationFormat>On-screen Show (16:9)</PresentationFormat>
  <Paragraphs>194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Trebuchet MS</vt:lpstr>
      <vt:lpstr>Courier New</vt:lpstr>
      <vt:lpstr>Arial</vt:lpstr>
      <vt:lpstr>Calibri</vt:lpstr>
      <vt:lpstr>Lato</vt:lpstr>
      <vt:lpstr>Wingdings</vt:lpstr>
      <vt:lpstr>Title Master</vt:lpstr>
      <vt:lpstr>Body master 1</vt:lpstr>
      <vt:lpstr>New Section or Closing</vt:lpstr>
      <vt:lpstr>Promo/Blank</vt:lpstr>
      <vt:lpstr>Beyond Assumptions:</vt:lpstr>
      <vt:lpstr>Active/Applied Research on Online Learning and Quality Assurance</vt:lpstr>
      <vt:lpstr>Presenter</vt:lpstr>
      <vt:lpstr>Session Outcomes</vt:lpstr>
      <vt:lpstr>Quality Learning </vt:lpstr>
      <vt:lpstr>Audience Poll</vt:lpstr>
      <vt:lpstr>Mode of Delivery</vt:lpstr>
      <vt:lpstr>Student Characteristics</vt:lpstr>
      <vt:lpstr>Student Characteristics</vt:lpstr>
      <vt:lpstr>Idiosyncratic Experiences</vt:lpstr>
      <vt:lpstr>Students’ Grades</vt:lpstr>
      <vt:lpstr>Audience Poll</vt:lpstr>
      <vt:lpstr>Quality Learning Experiences</vt:lpstr>
      <vt:lpstr>Research Review</vt:lpstr>
      <vt:lpstr>Teaching and Learning</vt:lpstr>
      <vt:lpstr>High-Impact Practices</vt:lpstr>
      <vt:lpstr>Cognitive Psychology</vt:lpstr>
      <vt:lpstr>Cognitive Psychology</vt:lpstr>
      <vt:lpstr>Cognitive Psychology</vt:lpstr>
      <vt:lpstr>Research Integration</vt:lpstr>
      <vt:lpstr>Context</vt:lpstr>
      <vt:lpstr>Applications to Your Institution</vt:lpstr>
      <vt:lpstr>Teaching Evaluations</vt:lpstr>
      <vt:lpstr>Student Ratings of Instruction</vt:lpstr>
      <vt:lpstr>Assessment of Student Learning</vt:lpstr>
      <vt:lpstr>Professional Development</vt:lpstr>
      <vt:lpstr>Audience Poll</vt:lpstr>
      <vt:lpstr>References</vt:lpstr>
      <vt:lpstr>References</vt:lpstr>
      <vt:lpstr>References</vt:lpstr>
      <vt:lpstr>References</vt:lpstr>
      <vt:lpstr>Thank you for attending!  Beyond Assumptions:  Putting Research into Practice to Document Quality Learning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Andria Schwegler</dc:creator>
  <cp:lastModifiedBy>Schwegler, Andria F</cp:lastModifiedBy>
  <cp:revision>87</cp:revision>
  <dcterms:modified xsi:type="dcterms:W3CDTF">2022-02-09T21:38:16Z</dcterms:modified>
</cp:coreProperties>
</file>