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60" r:id="rId5"/>
    <p:sldMasterId id="2147483662" r:id="rId6"/>
    <p:sldMasterId id="2147483676" r:id="rId7"/>
  </p:sldMasterIdLst>
  <p:sldIdLst>
    <p:sldId id="260" r:id="rId8"/>
    <p:sldId id="261" r:id="rId9"/>
    <p:sldId id="304" r:id="rId10"/>
    <p:sldId id="262" r:id="rId11"/>
    <p:sldId id="263" r:id="rId12"/>
    <p:sldId id="310" r:id="rId13"/>
    <p:sldId id="264" r:id="rId14"/>
    <p:sldId id="265" r:id="rId15"/>
    <p:sldId id="297" r:id="rId16"/>
    <p:sldId id="266" r:id="rId17"/>
    <p:sldId id="303" r:id="rId18"/>
    <p:sldId id="298" r:id="rId19"/>
    <p:sldId id="294" r:id="rId20"/>
    <p:sldId id="308" r:id="rId21"/>
    <p:sldId id="309" r:id="rId22"/>
    <p:sldId id="307" r:id="rId23"/>
    <p:sldId id="279" r:id="rId24"/>
    <p:sldId id="296" r:id="rId25"/>
    <p:sldId id="295" r:id="rId26"/>
    <p:sldId id="291" r:id="rId27"/>
    <p:sldId id="305" r:id="rId28"/>
    <p:sldId id="299" r:id="rId29"/>
    <p:sldId id="275" r:id="rId30"/>
    <p:sldId id="301" r:id="rId31"/>
    <p:sldId id="287" r:id="rId32"/>
    <p:sldId id="288" r:id="rId33"/>
    <p:sldId id="280" r:id="rId34"/>
    <p:sldId id="281" r:id="rId35"/>
    <p:sldId id="282" r:id="rId36"/>
    <p:sldId id="283" r:id="rId37"/>
    <p:sldId id="306" r:id="rId38"/>
    <p:sldId id="302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9628B-FBB6-42E9-A430-886879B0B753}" v="1" dt="2023-11-07T21:03:08.916"/>
    <p1510:client id="{9EB07D9C-A98C-4963-9607-0BADA924E107}" v="4" dt="2023-11-07T20:21:18.633"/>
    <p1510:client id="{F120C0BA-4FD3-7A43-9311-0A749EB0450A}" v="1" dt="2023-11-07T21:00:28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7"/>
    <p:restoredTop sz="94669"/>
  </p:normalViewPr>
  <p:slideViewPr>
    <p:cSldViewPr snapToGrid="0">
      <p:cViewPr varScale="1">
        <p:scale>
          <a:sx n="119" d="100"/>
          <a:sy n="119" d="100"/>
        </p:scale>
        <p:origin x="200" y="6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M Regio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3846"/>
            <a:ext cx="7772400" cy="9108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1855"/>
            <a:ext cx="6400800" cy="6311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accent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86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024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309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9000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49135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15057"/>
            <a:ext cx="5486400" cy="3291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2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68613"/>
            <a:ext cx="7772400" cy="1360300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chemeClr val="accent1"/>
                </a:solidFill>
                <a:effectLst>
                  <a:outerShdw blurRad="50800" dist="38100" dir="10800000" algn="r" rotWithShape="0">
                    <a:schemeClr val="bg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/>
              <a:t>“Milestones, Momentum &amp; Innovation”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78285"/>
            <a:ext cx="7772400" cy="11579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effectLst>
                  <a:outerShdw blurRad="50800" dist="38100" dir="10800000" algn="r" rotWithShape="0">
                    <a:schemeClr val="bg1">
                      <a:alpha val="40000"/>
                    </a:scheme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November 5 – 8, 2023</a:t>
            </a:r>
          </a:p>
          <a:p>
            <a:r>
              <a:rPr lang="en-US"/>
              <a:t>Bloomington, Minnesota</a:t>
            </a:r>
          </a:p>
        </p:txBody>
      </p:sp>
    </p:spTree>
    <p:extLst>
      <p:ext uri="{BB962C8B-B14F-4D97-AF65-F5344CB8AC3E}">
        <p14:creationId xmlns:p14="http://schemas.microsoft.com/office/powerpoint/2010/main" val="105065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description">
  <p:cSld name="1_Image with 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539049" y="1063626"/>
            <a:ext cx="4147751" cy="32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marL="2286000" lvl="4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Char char="o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8"/>
          <p:cNvSpPr>
            <a:spLocks noGrp="1"/>
          </p:cNvSpPr>
          <p:nvPr>
            <p:ph type="pic" idx="2"/>
          </p:nvPr>
        </p:nvSpPr>
        <p:spPr>
          <a:xfrm>
            <a:off x="457200" y="1063625"/>
            <a:ext cx="3785286" cy="32035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37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QM Regio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3846"/>
            <a:ext cx="7772400" cy="9108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1855"/>
            <a:ext cx="6400800" cy="6311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accent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749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FEB3A-451F-2740-9BB6-417F738C5910}"/>
              </a:ext>
            </a:extLst>
          </p:cNvPr>
          <p:cNvSpPr/>
          <p:nvPr userDrawn="1"/>
        </p:nvSpPr>
        <p:spPr>
          <a:xfrm>
            <a:off x="0" y="3776380"/>
            <a:ext cx="9144000" cy="89569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</a:ln>
          <a:effectLst>
            <a:outerShdw blurRad="50800" dist="38100" dir="16200000" rotWithShape="0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244" y="4040970"/>
            <a:ext cx="6395156" cy="519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9154B1-5066-A346-B2A4-06B7E2BF5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8575" y="134938"/>
            <a:ext cx="6473825" cy="350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65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68613"/>
            <a:ext cx="7772400" cy="1360300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chemeClr val="accent1"/>
                </a:solidFill>
                <a:effectLst>
                  <a:outerShdw blurRad="50800" dist="38100" dir="10800000" algn="r" rotWithShape="0">
                    <a:schemeClr val="bg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/>
              <a:t>“Milestones, Momentum &amp; Innovation”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78285"/>
            <a:ext cx="7772400" cy="11579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effectLst>
                  <a:outerShdw blurRad="50800" dist="38100" dir="10800000" algn="r" rotWithShape="0">
                    <a:schemeClr val="bg1">
                      <a:alpha val="40000"/>
                    </a:scheme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November 5 – 8, 2023</a:t>
            </a:r>
          </a:p>
          <a:p>
            <a:r>
              <a:rPr lang="en-US"/>
              <a:t>Bloomington, Minnesota</a:t>
            </a:r>
          </a:p>
        </p:txBody>
      </p:sp>
    </p:spTree>
    <p:extLst>
      <p:ext uri="{BB962C8B-B14F-4D97-AF65-F5344CB8AC3E}">
        <p14:creationId xmlns:p14="http://schemas.microsoft.com/office/powerpoint/2010/main" val="311203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M Regional Titl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645208" y="1832578"/>
            <a:ext cx="2028763" cy="18519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52523" y="1832578"/>
            <a:ext cx="2028763" cy="18519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55580" y="1832578"/>
            <a:ext cx="2028763" cy="18519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74AA38-87D6-3240-AAE4-55C2E695D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475" y="3800475"/>
            <a:ext cx="2028825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Caption goes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50A5DC9-7D1C-EB4D-BB0D-A4C7C1A79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7915" y="3800475"/>
            <a:ext cx="2028825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Caption goes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D543ED-76D5-7348-9AE0-5ADC753E1B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2395" y="3800475"/>
            <a:ext cx="2028825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84247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5867"/>
            <a:ext cx="7772400" cy="15213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4460"/>
            <a:ext cx="6400800" cy="6311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25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0575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938055"/>
            <a:ext cx="6400800" cy="6311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403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10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39049" y="1063626"/>
            <a:ext cx="4147751" cy="32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" y="1063625"/>
            <a:ext cx="3785286" cy="320357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2027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455613" y="1631156"/>
            <a:ext cx="4041775" cy="2699797"/>
          </a:xfrm>
        </p:spPr>
        <p:txBody>
          <a:bodyPr/>
          <a:lstStyle>
            <a:lvl1pPr marL="228600" indent="-228600">
              <a:defRPr sz="2000"/>
            </a:lvl1pPr>
            <a:lvl2pPr marL="188913" indent="-188913">
              <a:tabLst/>
              <a:defRPr sz="2000"/>
            </a:lvl2pPr>
            <a:lvl3pPr marL="404813" indent="-180975">
              <a:tabLst/>
              <a:defRPr sz="1800"/>
            </a:lvl3pPr>
            <a:lvl4pPr marL="577850" indent="-138113">
              <a:tabLst/>
              <a:defRPr sz="1600"/>
            </a:lvl4pPr>
            <a:lvl5pPr marL="742950" indent="-165100"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A36A4BF-A5E9-D245-849C-B92193B17E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53145" y="1631156"/>
            <a:ext cx="4041775" cy="2699797"/>
          </a:xfrm>
        </p:spPr>
        <p:txBody>
          <a:bodyPr/>
          <a:lstStyle>
            <a:lvl1pPr marL="228600" indent="-228600">
              <a:defRPr sz="2000"/>
            </a:lvl1pPr>
            <a:lvl2pPr marL="188913" indent="-188913">
              <a:tabLst/>
              <a:defRPr sz="2000"/>
            </a:lvl2pPr>
            <a:lvl3pPr marL="404813" indent="-180975">
              <a:tabLst/>
              <a:defRPr sz="1800"/>
            </a:lvl3pPr>
            <a:lvl4pPr marL="577850" indent="-138113">
              <a:tabLst/>
              <a:defRPr sz="1600"/>
            </a:lvl4pPr>
            <a:lvl5pPr marL="742950" indent="-165100"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37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63626"/>
            <a:ext cx="4040188" cy="32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05338" y="1063625"/>
            <a:ext cx="4081462" cy="326707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990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28628"/>
            <a:ext cx="9144000" cy="514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731" y="292719"/>
            <a:ext cx="2103880" cy="1183433"/>
          </a:xfrm>
          <a:prstGeom prst="rect">
            <a:avLst/>
          </a:prstGeom>
          <a:effectLst>
            <a:outerShdw blurRad="82550" dist="76200" dir="2700000" sx="99000" sy="99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596524" y="4899475"/>
            <a:ext cx="1450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chemeClr val="bg2"/>
                </a:solidFill>
                <a:latin typeface="Calibri" charset="0"/>
              </a:rPr>
              <a:t>©2023 Quality Matters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750482" y="4760975"/>
            <a:ext cx="59789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>
                <a:solidFill>
                  <a:schemeClr val="bg1"/>
                </a:solidFill>
                <a:latin typeface="Calibri"/>
                <a:cs typeface="Calibri"/>
              </a:rPr>
              <a:t>Join the community</a:t>
            </a:r>
            <a:r>
              <a:rPr lang="en-US" sz="1200" baseline="0">
                <a:solidFill>
                  <a:schemeClr val="bg1"/>
                </a:solidFill>
                <a:latin typeface="Calibri"/>
                <a:cs typeface="Calibri"/>
              </a:rPr>
              <a:t> of people that believes quality matters | </a:t>
            </a:r>
            <a:r>
              <a:rPr lang="en-US" sz="1000" err="1">
                <a:solidFill>
                  <a:schemeClr val="bg1"/>
                </a:solidFill>
                <a:latin typeface="Calibri"/>
                <a:cs typeface="Calibri"/>
              </a:rPr>
              <a:t>qualitymatters.org</a:t>
            </a:r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/events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D7C69-6940-B703-984B-95A5457AAA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935" y="4507371"/>
            <a:ext cx="607547" cy="6075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4" r:id="rId2"/>
    <p:sldLayoutId id="2147483673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83726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9850" dist="889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7604879" y="4874410"/>
            <a:ext cx="1450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chemeClr val="bg1"/>
                </a:solidFill>
                <a:latin typeface="Calibri" charset="0"/>
              </a:rPr>
              <a:t>©2023 Quality Matters.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3B086-60FF-EA42-B570-A51F9ACA96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9406" y="373640"/>
            <a:ext cx="1965187" cy="1105418"/>
          </a:xfrm>
          <a:prstGeom prst="rect">
            <a:avLst/>
          </a:prstGeom>
          <a:effectLst>
            <a:outerShdw blurRad="82550" dist="76200" dir="2700000" sx="99000" sy="99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96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425950"/>
            <a:ext cx="9144000" cy="71755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</a:ln>
          <a:effectLst>
            <a:outerShdw blurRad="50800" dist="38100" dir="16200000" rotWithShape="0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0829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67149" y="4512545"/>
            <a:ext cx="1002616" cy="563972"/>
          </a:xfrm>
          <a:prstGeom prst="rect">
            <a:avLst/>
          </a:prstGeom>
          <a:effectLst>
            <a:outerShdw blurRad="63500" dist="50800" dir="2700000" sx="94000" sy="94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7604879" y="4899475"/>
            <a:ext cx="1450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chemeClr val="accent2"/>
                </a:solidFill>
                <a:latin typeface="Calibri" charset="0"/>
              </a:rPr>
              <a:t>©2023 Quality Matters.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179597" y="4542041"/>
            <a:ext cx="5840461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/>
                </a:solidFill>
                <a:latin typeface="Calibri"/>
                <a:cs typeface="Calibri"/>
              </a:rPr>
              <a:t>Milestones, Momentum &amp; Innovation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Calibri"/>
                <a:cs typeface="Calibri"/>
              </a:rPr>
              <a:t>November 5 – 8, 2023 | Bloomington, Minnesota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5" r:id="rId3"/>
    <p:sldLayoutId id="2147483665" r:id="rId4"/>
    <p:sldLayoutId id="2147483666" r:id="rId5"/>
    <p:sldLayoutId id="2147483667" r:id="rId6"/>
    <p:sldLayoutId id="2147483668" r:id="rId7"/>
    <p:sldLayoutId id="2147483679" r:id="rId8"/>
    <p:sldLayoutId id="2147483680" r:id="rId9"/>
    <p:sldLayoutId id="2147483681" r:id="rId1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31775" indent="-223838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57200" indent="-225425" algn="l" defTabSz="457200" rtl="0" eaLnBrk="1" fontAlgn="base" hangingPunct="1">
        <a:spcBef>
          <a:spcPct val="20000"/>
        </a:spcBef>
        <a:spcAft>
          <a:spcPct val="0"/>
        </a:spcAft>
        <a:buSzPct val="10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42950" indent="-225425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74725" indent="-223838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7604879" y="4874410"/>
            <a:ext cx="1450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chemeClr val="accent2"/>
                </a:solidFill>
                <a:latin typeface="Calibri" charset="0"/>
              </a:rPr>
              <a:t>©2023 Quality Matters.</a:t>
            </a:r>
          </a:p>
        </p:txBody>
      </p:sp>
    </p:spTree>
    <p:extLst>
      <p:ext uri="{BB962C8B-B14F-4D97-AF65-F5344CB8AC3E}">
        <p14:creationId xmlns:p14="http://schemas.microsoft.com/office/powerpoint/2010/main" val="4741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online.support@usi.edu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“ABCs of Online Course Development”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884E4-EF56-6248-8C27-76CF4B221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04662"/>
            <a:ext cx="7772400" cy="1157934"/>
          </a:xfrm>
        </p:spPr>
        <p:txBody>
          <a:bodyPr/>
          <a:lstStyle/>
          <a:p>
            <a:r>
              <a:rPr lang="en-US"/>
              <a:t>APPQMR, Backward Design, &amp; Collaboration</a:t>
            </a:r>
          </a:p>
          <a:p>
            <a:pPr algn="ctr" rtl="0" fontAlgn="base"/>
            <a:r>
              <a:rPr lang="en-US" sz="2000" b="0" i="0" u="none" strike="noStrike">
                <a:solidFill>
                  <a:srgbClr val="6B80AA"/>
                </a:solidFill>
                <a:effectLst/>
                <a:latin typeface="Trebuchet MS" panose="020B0703020202090204" pitchFamily="34" charset="0"/>
              </a:rPr>
              <a:t>Lisa Clark, Larissa Cremeens, Christine Nelson, &amp; JD </a:t>
            </a:r>
            <a:r>
              <a:rPr lang="en-US" sz="2000" b="0" i="0" u="none" strike="noStrike" err="1">
                <a:solidFill>
                  <a:srgbClr val="6B80AA"/>
                </a:solidFill>
                <a:effectLst/>
                <a:latin typeface="Trebuchet MS" panose="020B0703020202090204" pitchFamily="34" charset="0"/>
              </a:rPr>
              <a:t>Weagley</a:t>
            </a:r>
            <a:r>
              <a:rPr lang="en-US" sz="2000" b="0" i="0">
                <a:solidFill>
                  <a:srgbClr val="6B80AA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1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4E62-48E3-3FF9-0AED-03E9291B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APPQMR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AAC6-423A-7323-1676-440A03DFC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Benefits of starting with APPQMR</a:t>
            </a:r>
          </a:p>
          <a:p>
            <a:pPr marL="688975" lvl="1" indent="-457200"/>
            <a:r>
              <a:rPr lang="en-US" sz="2000">
                <a:ea typeface="ＭＳ Ｐゴシック"/>
              </a:rPr>
              <a:t>Familiar with QM Rubric</a:t>
            </a:r>
            <a:endParaRPr lang="en-US" sz="2000"/>
          </a:p>
          <a:p>
            <a:pPr marL="688975" lvl="1" indent="-457200"/>
            <a:r>
              <a:rPr lang="en-US" sz="2000">
                <a:ea typeface="ＭＳ Ｐゴシック"/>
              </a:rPr>
              <a:t>Familiar with Online Learning Team</a:t>
            </a:r>
          </a:p>
          <a:p>
            <a:pPr marL="688975" lvl="1" indent="-457200"/>
            <a:r>
              <a:rPr lang="en-US" sz="2000">
                <a:ea typeface="ＭＳ Ｐゴシック"/>
              </a:rPr>
              <a:t>Outside Source</a:t>
            </a:r>
          </a:p>
          <a:p>
            <a:pPr marL="688975" lvl="1" indent="-457200"/>
            <a:r>
              <a:rPr lang="en-US" sz="2000">
                <a:ea typeface="ＭＳ Ｐゴシック"/>
              </a:rPr>
              <a:t>Get a feel for a Peer Review</a:t>
            </a:r>
          </a:p>
          <a:p>
            <a:pPr marL="688975" lvl="1" indent="-457200"/>
            <a:r>
              <a:rPr lang="en-US" sz="2000">
                <a:ea typeface="ＭＳ Ｐゴシック"/>
              </a:rPr>
              <a:t>Compare/Contrast difference between before QM and after QM</a:t>
            </a:r>
          </a:p>
          <a:p>
            <a:pPr marL="688975" lvl="1" indent="-457200"/>
            <a:r>
              <a:rPr lang="en-US" sz="2000">
                <a:ea typeface="ＭＳ Ｐゴシック"/>
              </a:rPr>
              <a:t>Ideas for Course Design</a:t>
            </a:r>
          </a:p>
          <a:p>
            <a:pPr marL="688975" lvl="1" indent="-457200"/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045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F32F-C7CA-6D0F-19B7-03F8E981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62"/>
            <a:ext cx="7772400" cy="910807"/>
          </a:xfrm>
        </p:spPr>
        <p:txBody>
          <a:bodyPr/>
          <a:lstStyle/>
          <a:p>
            <a:r>
              <a:rPr lang="en-US"/>
              <a:t>POLL</a:t>
            </a:r>
            <a:br>
              <a:rPr lang="en-US"/>
            </a:br>
            <a:r>
              <a:rPr lang="en-US"/>
              <a:t>How do you utilize APPQMR at your institution?</a:t>
            </a:r>
          </a:p>
        </p:txBody>
      </p:sp>
      <p:pic>
        <p:nvPicPr>
          <p:cNvPr id="4" name="Picture 4" descr="PollEverywhere Screenshot">
            <a:extLst>
              <a:ext uri="{FF2B5EF4-FFF2-40B4-BE49-F238E27FC236}">
                <a16:creationId xmlns:a16="http://schemas.microsoft.com/office/drawing/2014/main" id="{B2B9AFDB-0DFA-D8D9-2D6D-6FA73279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" y="3515791"/>
            <a:ext cx="91440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9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B: Backwards Design</a:t>
            </a:r>
          </a:p>
        </p:txBody>
      </p:sp>
    </p:spTree>
    <p:extLst>
      <p:ext uri="{BB962C8B-B14F-4D97-AF65-F5344CB8AC3E}">
        <p14:creationId xmlns:p14="http://schemas.microsoft.com/office/powerpoint/2010/main" val="256664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 sz="4000">
                <a:ea typeface="ＭＳ Ｐゴシック"/>
              </a:rPr>
              <a:t>OCDP Schedule – Course Planning</a:t>
            </a:r>
            <a:endParaRPr lang="en-US" sz="4000"/>
          </a:p>
        </p:txBody>
      </p:sp>
      <p:pic>
        <p:nvPicPr>
          <p:cNvPr id="3" name="Picture 2" descr="A schedule of a course&#10;&#10;Description automatically generated">
            <a:extLst>
              <a:ext uri="{FF2B5EF4-FFF2-40B4-BE49-F238E27FC236}">
                <a16:creationId xmlns:a16="http://schemas.microsoft.com/office/drawing/2014/main" id="{E739F698-B9CA-76FE-3B7A-D9D6D46F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19" y="869955"/>
            <a:ext cx="6078195" cy="32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 sz="3600">
                <a:ea typeface="ＭＳ Ｐゴシック"/>
              </a:rPr>
              <a:t>OCDP Schedule – Course Development</a:t>
            </a:r>
            <a:endParaRPr lang="en-US" sz="3600"/>
          </a:p>
        </p:txBody>
      </p:sp>
      <p:pic>
        <p:nvPicPr>
          <p:cNvPr id="4" name="Picture 3" descr="A table with text and images&#10;&#10;Description automatically generated">
            <a:extLst>
              <a:ext uri="{FF2B5EF4-FFF2-40B4-BE49-F238E27FC236}">
                <a16:creationId xmlns:a16="http://schemas.microsoft.com/office/drawing/2014/main" id="{5628DDCD-4BDF-4821-C000-B2CD5D53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27" y="927271"/>
            <a:ext cx="6409345" cy="32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 sz="3600">
                <a:ea typeface="ＭＳ Ｐゴシック"/>
              </a:rPr>
              <a:t>OCDP Schedule – Course Review</a:t>
            </a:r>
            <a:endParaRPr lang="en-US" sz="3600"/>
          </a:p>
        </p:txBody>
      </p:sp>
      <p:pic>
        <p:nvPicPr>
          <p:cNvPr id="3" name="Picture 2" descr="A screenshot of a survey&#10;&#10;Description automatically generated">
            <a:extLst>
              <a:ext uri="{FF2B5EF4-FFF2-40B4-BE49-F238E27FC236}">
                <a16:creationId xmlns:a16="http://schemas.microsoft.com/office/drawing/2014/main" id="{FB1278A6-DAC8-DDF7-6DAB-C950BC38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7" y="1602458"/>
            <a:ext cx="7840765" cy="23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 sz="4000"/>
              <a:t>OCDP Modules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14E3AF8-4410-8AB9-B4D3-C90F23891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1" y="929155"/>
            <a:ext cx="3697050" cy="307425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5D35C81-EC72-14B3-6776-E78E82DA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75" y="914743"/>
            <a:ext cx="4114025" cy="3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3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/>
              <a:t>OCDP Start Here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7AA0CAF-B3B9-A242-C936-C5F41EB9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5" y="773826"/>
            <a:ext cx="5013448" cy="361529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2D69AD7-6B94-31BC-CCB5-8FF677292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47" y="791387"/>
            <a:ext cx="3513157" cy="35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22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05"/>
            <a:ext cx="8229600" cy="857250"/>
          </a:xfrm>
        </p:spPr>
        <p:txBody>
          <a:bodyPr/>
          <a:lstStyle/>
          <a:p>
            <a:r>
              <a:rPr lang="en-US" sz="3200"/>
              <a:t>Module 4 Instructional Technologies &amp; Student-Friendly Course Navigation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98FC4BB-84C3-B2AD-48F2-79A59CE76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817" y="1128058"/>
            <a:ext cx="3037934" cy="318950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30F0C07-F0B7-1335-459B-6BF98F67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9" y="1009815"/>
            <a:ext cx="4791784" cy="3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93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test&#10;&#10;Description automatically generated">
            <a:extLst>
              <a:ext uri="{FF2B5EF4-FFF2-40B4-BE49-F238E27FC236}">
                <a16:creationId xmlns:a16="http://schemas.microsoft.com/office/drawing/2014/main" id="{AB5E034D-6D64-0C94-58A4-6AF44026B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12" y="629440"/>
            <a:ext cx="2375665" cy="3546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069" y="1576015"/>
            <a:ext cx="2212783" cy="1016111"/>
          </a:xfrm>
        </p:spPr>
        <p:txBody>
          <a:bodyPr/>
          <a:lstStyle/>
          <a:p>
            <a:r>
              <a:rPr lang="en-US" sz="2800"/>
              <a:t>OCDP Assignments</a:t>
            </a:r>
          </a:p>
        </p:txBody>
      </p:sp>
      <p:pic>
        <p:nvPicPr>
          <p:cNvPr id="4" name="Picture 3" descr="A screenshot of a survey&#10;&#10;Description automatically generated">
            <a:extLst>
              <a:ext uri="{FF2B5EF4-FFF2-40B4-BE49-F238E27FC236}">
                <a16:creationId xmlns:a16="http://schemas.microsoft.com/office/drawing/2014/main" id="{EB31C231-95EB-AC50-4447-14B194D3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0889"/>
            <a:ext cx="2254354" cy="3823384"/>
          </a:xfrm>
          <a:prstGeom prst="rect">
            <a:avLst/>
          </a:prstGeom>
        </p:spPr>
      </p:pic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6748A402-6AF1-1D38-8AAA-4C358C90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83" y="552676"/>
            <a:ext cx="2903190" cy="3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AEB0-D455-FA32-F97D-50EDC70E6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Overview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F6FAF6-BAAA-F8CC-0F42-70872038E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597" y="861402"/>
            <a:ext cx="8229599" cy="3203575"/>
          </a:xfrm>
        </p:spPr>
        <p:txBody>
          <a:bodyPr/>
          <a:lstStyle/>
          <a:p>
            <a:r>
              <a:rPr lang="en-US"/>
              <a:t>Objectives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16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Identify strategies and support for faculty in online course design and development.  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16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Discuss ways to implement APPQMR as a partnership in course development.  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16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Analyze an online course development program</a:t>
            </a:r>
            <a:endParaRPr lang="en-US" sz="1600">
              <a:solidFill>
                <a:srgbClr val="000000"/>
              </a:solidFill>
              <a:latin typeface="Lato" panose="020F0502020204030203" pitchFamily="34" charset="0"/>
            </a:endParaRPr>
          </a:p>
          <a:p>
            <a:r>
              <a:rPr lang="en-US"/>
              <a:t>Agenda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Overview of the Online Course Development Program</a:t>
            </a:r>
          </a:p>
          <a:p>
            <a:pPr marL="688975" lvl="1" indent="-457200"/>
            <a:r>
              <a:rPr lang="en-US" sz="1200"/>
              <a:t>A: APPQMR</a:t>
            </a:r>
          </a:p>
          <a:p>
            <a:pPr marL="688975" lvl="1" indent="-457200"/>
            <a:r>
              <a:rPr lang="en-US" sz="1200"/>
              <a:t>B: Backward Design</a:t>
            </a:r>
          </a:p>
          <a:p>
            <a:pPr marL="688975" lvl="1" indent="-457200"/>
            <a:r>
              <a:rPr lang="en-US" sz="1200"/>
              <a:t>C: Collaboration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OCDP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Q &amp; A Discussion</a:t>
            </a:r>
          </a:p>
          <a:p>
            <a:pPr algn="l" fontAlgn="base"/>
            <a:endParaRPr lang="en-US" sz="1600" b="0" i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OCDP Capstone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AB38-F078-CE62-C06D-6E7552637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93021"/>
            <a:ext cx="8229600" cy="2734365"/>
          </a:xfrm>
        </p:spPr>
        <p:txBody>
          <a:bodyPr/>
          <a:lstStyle/>
          <a:p>
            <a:pPr marL="228600" indent="0" algn="ctr"/>
            <a:endParaRPr lang="en-US" sz="1800"/>
          </a:p>
          <a:p>
            <a:pPr marL="228600" indent="0" algn="ctr"/>
            <a:r>
              <a:rPr lang="en-US" sz="2000"/>
              <a:t>Submitting for QM-Managed review is the "cumulative final" for the OCDP.</a:t>
            </a:r>
          </a:p>
          <a:p>
            <a:pPr marL="228600" indent="0" algn="ctr"/>
            <a:endParaRPr lang="en-US" sz="1800"/>
          </a:p>
          <a:p>
            <a:pPr marL="228600" indent="0" algn="ctr"/>
            <a:r>
              <a:rPr lang="en-US" sz="2000"/>
              <a:t>The final step before submission is for the ID and faculty to complete the SELF-REVIEW</a:t>
            </a:r>
          </a:p>
          <a:p>
            <a:pPr marL="228600" indent="0" algn="ctr"/>
            <a:endParaRPr lang="en-US" sz="1800"/>
          </a:p>
          <a:p>
            <a:pPr marL="228600" indent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8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F32F-C7CA-6D0F-19B7-03F8E981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97983"/>
            <a:ext cx="7772400" cy="910807"/>
          </a:xfrm>
        </p:spPr>
        <p:txBody>
          <a:bodyPr/>
          <a:lstStyle/>
          <a:p>
            <a:r>
              <a:rPr lang="en-US" sz="3600"/>
              <a:t>POLL</a:t>
            </a:r>
            <a:br>
              <a:rPr lang="en-US" sz="3600"/>
            </a:br>
            <a:r>
              <a:rPr lang="en-US" sz="3600"/>
              <a:t>How do you incentivize your online course development program?</a:t>
            </a:r>
          </a:p>
        </p:txBody>
      </p:sp>
      <p:pic>
        <p:nvPicPr>
          <p:cNvPr id="4" name="Picture 4" descr="PollEverywhere Screenshot">
            <a:extLst>
              <a:ext uri="{FF2B5EF4-FFF2-40B4-BE49-F238E27FC236}">
                <a16:creationId xmlns:a16="http://schemas.microsoft.com/office/drawing/2014/main" id="{B2B9AFDB-0DFA-D8D9-2D6D-6FA73279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" y="3515791"/>
            <a:ext cx="91440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3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C: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5788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06F5-7127-E4CF-E967-1FC4AD29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1400"/>
              <a:t>Disability Resources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Tech Take-Aways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Mid-Point Check-in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Highlights Standard 8 specifically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Reviewing Blackboard Ally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en-US" sz="1200"/>
          </a:p>
          <a:p>
            <a:pPr marL="685800" lvl="1" indent="0">
              <a:buNone/>
            </a:pPr>
            <a:endParaRPr lang="en-US" sz="120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1400"/>
              <a:t>IT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Overview best technical practices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Stay up to date with upcoming events/dates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Tutorials</a:t>
            </a:r>
          </a:p>
          <a:p>
            <a:pPr marL="685800" lvl="1" indent="0">
              <a:buNone/>
            </a:pPr>
            <a:endParaRPr lang="en-US" sz="1200"/>
          </a:p>
          <a:p>
            <a:pPr marL="685800" lvl="1" indent="0">
              <a:buNone/>
            </a:pPr>
            <a:r>
              <a:rPr lang="en-US" sz="1200"/>
              <a:t>+ More opportunities for collaboration! </a:t>
            </a:r>
          </a:p>
          <a:p>
            <a:pPr marL="685800" lvl="1" indent="0">
              <a:buNone/>
            </a:pPr>
            <a:endParaRPr lang="en-US" sz="12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776BDF-798B-9ABA-23A3-9D3C3E8E0024}"/>
              </a:ext>
            </a:extLst>
          </p:cNvPr>
          <p:cNvSpPr txBox="1">
            <a:spLocks/>
          </p:cNvSpPr>
          <p:nvPr/>
        </p:nvSpPr>
        <p:spPr>
          <a:xfrm>
            <a:off x="391298" y="1063626"/>
            <a:ext cx="4147751" cy="32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987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1400"/>
              <a:t>Library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Mid-Point Check In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Embedded Module in Organization Site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Online Resources 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Streaming Services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Research Services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Open Educational Resources (OER)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Incorporating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Modifying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1000"/>
              <a:t>Creating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Share best practices for online course delivery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1200"/>
              <a:t>Copyright overview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6E7A8-D365-08E8-C15E-5A5AA075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Collaboration is Key</a:t>
            </a:r>
          </a:p>
        </p:txBody>
      </p:sp>
    </p:spTree>
    <p:extLst>
      <p:ext uri="{BB962C8B-B14F-4D97-AF65-F5344CB8AC3E}">
        <p14:creationId xmlns:p14="http://schemas.microsoft.com/office/powerpoint/2010/main" val="254835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OCDP Impact</a:t>
            </a:r>
          </a:p>
        </p:txBody>
      </p:sp>
    </p:spTree>
    <p:extLst>
      <p:ext uri="{BB962C8B-B14F-4D97-AF65-F5344CB8AC3E}">
        <p14:creationId xmlns:p14="http://schemas.microsoft.com/office/powerpoint/2010/main" val="334995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22A2-3EAB-E8AE-C32F-1C8F7AAB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20" y="-916214"/>
            <a:ext cx="8229600" cy="857250"/>
          </a:xfrm>
        </p:spPr>
        <p:txBody>
          <a:bodyPr/>
          <a:lstStyle/>
          <a:p>
            <a:r>
              <a:rPr lang="en-US" sz="4400">
                <a:solidFill>
                  <a:srgbClr val="526C7C"/>
                </a:solidFill>
                <a:latin typeface="Trebuchet MS"/>
              </a:rPr>
              <a:t>Courses Developed</a:t>
            </a:r>
            <a:endParaRPr lang="en-US"/>
          </a:p>
        </p:txBody>
      </p:sp>
      <p:grpSp>
        <p:nvGrpSpPr>
          <p:cNvPr id="19" name="Group 18" descr="16 Courses Currently in Development">
            <a:extLst>
              <a:ext uri="{FF2B5EF4-FFF2-40B4-BE49-F238E27FC236}">
                <a16:creationId xmlns:a16="http://schemas.microsoft.com/office/drawing/2014/main" id="{04D39E34-F6E6-D8FE-36BA-83B6E6DEE789}"/>
              </a:ext>
            </a:extLst>
          </p:cNvPr>
          <p:cNvGrpSpPr/>
          <p:nvPr/>
        </p:nvGrpSpPr>
        <p:grpSpPr>
          <a:xfrm>
            <a:off x="2184961" y="1071415"/>
            <a:ext cx="6963763" cy="898071"/>
            <a:chOff x="2184961" y="1097327"/>
            <a:chExt cx="6963763" cy="898071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2D41905-6098-C03C-A51E-3D2888CDE377}"/>
                </a:ext>
              </a:extLst>
            </p:cNvPr>
            <p:cNvSpPr/>
            <p:nvPr/>
          </p:nvSpPr>
          <p:spPr>
            <a:xfrm rot="10800000">
              <a:off x="2184961" y="1097327"/>
              <a:ext cx="6963763" cy="898071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855A89-9A55-845A-C858-407C8E43B017}"/>
                </a:ext>
              </a:extLst>
            </p:cNvPr>
            <p:cNvSpPr txBox="1"/>
            <p:nvPr/>
          </p:nvSpPr>
          <p:spPr>
            <a:xfrm>
              <a:off x="3307401" y="1285618"/>
              <a:ext cx="565339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Courses Currently in Development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368F70-BCD5-2D0B-93EE-75EF3A87175A}"/>
                </a:ext>
              </a:extLst>
            </p:cNvPr>
            <p:cNvSpPr txBox="1"/>
            <p:nvPr/>
          </p:nvSpPr>
          <p:spPr>
            <a:xfrm>
              <a:off x="2669431" y="1192043"/>
              <a:ext cx="68418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mpact"/>
                </a:rPr>
                <a:t>16</a:t>
              </a:r>
              <a:endParaRPr lang="en-US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6" name="Group 25" descr="Nearly 400 Courses Developed *since Spring 2015">
            <a:extLst>
              <a:ext uri="{FF2B5EF4-FFF2-40B4-BE49-F238E27FC236}">
                <a16:creationId xmlns:a16="http://schemas.microsoft.com/office/drawing/2014/main" id="{456247E1-81A2-9086-3DE0-59E5A52C0D64}"/>
              </a:ext>
            </a:extLst>
          </p:cNvPr>
          <p:cNvGrpSpPr/>
          <p:nvPr/>
        </p:nvGrpSpPr>
        <p:grpSpPr>
          <a:xfrm>
            <a:off x="-3092" y="73034"/>
            <a:ext cx="6116390" cy="1241545"/>
            <a:chOff x="-3092" y="73034"/>
            <a:chExt cx="6116390" cy="12415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3710FF-D51E-4274-751B-0FC59270875C}"/>
                </a:ext>
              </a:extLst>
            </p:cNvPr>
            <p:cNvGrpSpPr/>
            <p:nvPr/>
          </p:nvGrpSpPr>
          <p:grpSpPr>
            <a:xfrm>
              <a:off x="290" y="73034"/>
              <a:ext cx="6113008" cy="898071"/>
              <a:chOff x="290" y="132669"/>
              <a:chExt cx="6113008" cy="898071"/>
            </a:xfrm>
          </p:grpSpPr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A142BD87-BF1C-88BF-3A57-AF925309F956}"/>
                  </a:ext>
                </a:extLst>
              </p:cNvPr>
              <p:cNvSpPr/>
              <p:nvPr/>
            </p:nvSpPr>
            <p:spPr>
              <a:xfrm>
                <a:off x="290" y="132669"/>
                <a:ext cx="6113008" cy="898071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5439AF-595D-D889-859F-DA7DF249CBB0}"/>
                  </a:ext>
                </a:extLst>
              </p:cNvPr>
              <p:cNvSpPr txBox="1"/>
              <p:nvPr/>
            </p:nvSpPr>
            <p:spPr>
              <a:xfrm>
                <a:off x="145913" y="320959"/>
                <a:ext cx="5539901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</a:rPr>
                  <a:t>Over </a:t>
                </a:r>
                <a:r>
                  <a:rPr lang="en-US" sz="2800">
                    <a:solidFill>
                      <a:srgbClr val="000000"/>
                    </a:solidFill>
                  </a:rPr>
                  <a:t> </a:t>
                </a:r>
                <a:r>
                  <a:rPr lang="en-US" sz="2800"/>
                  <a:t>       </a:t>
                </a:r>
                <a:r>
                  <a:rPr lang="en-US" sz="2800">
                    <a:solidFill>
                      <a:schemeClr val="bg1"/>
                    </a:solidFill>
                  </a:rPr>
                  <a:t>Courses Developed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9D3BB3-34F6-829E-8F94-EADE949E9B2D}"/>
                  </a:ext>
                </a:extLst>
              </p:cNvPr>
              <p:cNvSpPr txBox="1"/>
              <p:nvPr/>
            </p:nvSpPr>
            <p:spPr>
              <a:xfrm>
                <a:off x="981779" y="240831"/>
                <a:ext cx="992222" cy="70788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>
                    <a:solidFill>
                      <a:srgbClr val="FFDE30"/>
                    </a:solidFill>
                    <a:latin typeface="Impact"/>
                  </a:rPr>
                  <a:t>400</a:t>
                </a:r>
                <a:endParaRPr lang="en-US" sz="1600">
                  <a:latin typeface="Impac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A49693-3AD9-B781-D14F-7E4E246D90F5}"/>
                </a:ext>
              </a:extLst>
            </p:cNvPr>
            <p:cNvSpPr txBox="1"/>
            <p:nvPr/>
          </p:nvSpPr>
          <p:spPr>
            <a:xfrm>
              <a:off x="-3092" y="945247"/>
              <a:ext cx="21853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Since Spring 2015</a:t>
              </a:r>
            </a:p>
          </p:txBody>
        </p:sp>
      </p:grpSp>
      <p:grpSp>
        <p:nvGrpSpPr>
          <p:cNvPr id="25" name="Group 24" descr="More than 275 Faculty *since Spring 2015">
            <a:extLst>
              <a:ext uri="{FF2B5EF4-FFF2-40B4-BE49-F238E27FC236}">
                <a16:creationId xmlns:a16="http://schemas.microsoft.com/office/drawing/2014/main" id="{7DE24975-14FC-691A-AF20-29FACB339065}"/>
              </a:ext>
            </a:extLst>
          </p:cNvPr>
          <p:cNvGrpSpPr/>
          <p:nvPr/>
        </p:nvGrpSpPr>
        <p:grpSpPr>
          <a:xfrm>
            <a:off x="-46277" y="2101660"/>
            <a:ext cx="6113008" cy="1209946"/>
            <a:chOff x="-46277" y="2195789"/>
            <a:chExt cx="6113008" cy="12099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837065-5387-C8B7-57C5-05611095AC74}"/>
                </a:ext>
              </a:extLst>
            </p:cNvPr>
            <p:cNvGrpSpPr/>
            <p:nvPr/>
          </p:nvGrpSpPr>
          <p:grpSpPr>
            <a:xfrm>
              <a:off x="-46277" y="2195789"/>
              <a:ext cx="6113008" cy="898071"/>
              <a:chOff x="-46277" y="2075769"/>
              <a:chExt cx="6113008" cy="898071"/>
            </a:xfrm>
          </p:grpSpPr>
          <p:sp>
            <p:nvSpPr>
              <p:cNvPr id="11" name="Arrow: Pentagon 10">
                <a:extLst>
                  <a:ext uri="{FF2B5EF4-FFF2-40B4-BE49-F238E27FC236}">
                    <a16:creationId xmlns:a16="http://schemas.microsoft.com/office/drawing/2014/main" id="{AD2896F6-2A69-0EE4-6D75-697BFD48774D}"/>
                  </a:ext>
                </a:extLst>
              </p:cNvPr>
              <p:cNvSpPr/>
              <p:nvPr/>
            </p:nvSpPr>
            <p:spPr>
              <a:xfrm>
                <a:off x="-46277" y="2075769"/>
                <a:ext cx="6113008" cy="898071"/>
              </a:xfrm>
              <a:prstGeom prst="homePlate">
                <a:avLst/>
              </a:prstGeom>
              <a:solidFill>
                <a:srgbClr val="E7E7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724CF9-55B9-EE7A-6DE6-BD1A82165FF0}"/>
                  </a:ext>
                </a:extLst>
              </p:cNvPr>
              <p:cNvSpPr txBox="1"/>
              <p:nvPr/>
            </p:nvSpPr>
            <p:spPr>
              <a:xfrm>
                <a:off x="145913" y="2262437"/>
                <a:ext cx="5539901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</a:rPr>
                  <a:t>More Than         Faculty Members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F4619B-09A2-538A-987C-7F9B4B1BF1DB}"/>
                  </a:ext>
                </a:extLst>
              </p:cNvPr>
              <p:cNvSpPr txBox="1"/>
              <p:nvPr/>
            </p:nvSpPr>
            <p:spPr>
              <a:xfrm>
                <a:off x="1972282" y="2168862"/>
                <a:ext cx="992222" cy="70788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>
                    <a:solidFill>
                      <a:srgbClr val="00B0F0"/>
                    </a:solidFill>
                    <a:latin typeface="Impact"/>
                  </a:rPr>
                  <a:t>275</a:t>
                </a:r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85A410-60A4-750C-B4C6-E67FBEFAB0ED}"/>
                </a:ext>
              </a:extLst>
            </p:cNvPr>
            <p:cNvSpPr txBox="1"/>
            <p:nvPr/>
          </p:nvSpPr>
          <p:spPr>
            <a:xfrm>
              <a:off x="-3092" y="3036403"/>
              <a:ext cx="210176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Since Spring 2015</a:t>
              </a:r>
            </a:p>
          </p:txBody>
        </p:sp>
      </p:grpSp>
      <p:grpSp>
        <p:nvGrpSpPr>
          <p:cNvPr id="24" name="Group 23" descr="237 QM-Certified Courses Since 9/2018; +8 Courses currently in review">
            <a:extLst>
              <a:ext uri="{FF2B5EF4-FFF2-40B4-BE49-F238E27FC236}">
                <a16:creationId xmlns:a16="http://schemas.microsoft.com/office/drawing/2014/main" id="{CCD852C9-D3FC-E0F8-5E44-6DF94C59A89F}"/>
              </a:ext>
            </a:extLst>
          </p:cNvPr>
          <p:cNvGrpSpPr/>
          <p:nvPr/>
        </p:nvGrpSpPr>
        <p:grpSpPr>
          <a:xfrm>
            <a:off x="1740016" y="3173998"/>
            <a:ext cx="7499199" cy="1229449"/>
            <a:chOff x="1645887" y="3254681"/>
            <a:chExt cx="7499199" cy="12294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ED056B-BC9D-D8A0-F877-2A4CD71A97FF}"/>
                </a:ext>
              </a:extLst>
            </p:cNvPr>
            <p:cNvGrpSpPr/>
            <p:nvPr/>
          </p:nvGrpSpPr>
          <p:grpSpPr>
            <a:xfrm>
              <a:off x="1645887" y="3254681"/>
              <a:ext cx="7499199" cy="894018"/>
              <a:chOff x="1645887" y="3204985"/>
              <a:chExt cx="7499199" cy="894018"/>
            </a:xfrm>
          </p:grpSpPr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F4545219-B933-A672-2C58-66C61DAA4B1B}"/>
                  </a:ext>
                </a:extLst>
              </p:cNvPr>
              <p:cNvSpPr/>
              <p:nvPr/>
            </p:nvSpPr>
            <p:spPr>
              <a:xfrm rot="10800000">
                <a:off x="1645887" y="3204985"/>
                <a:ext cx="7499199" cy="894018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FF3372-F328-433A-45DA-6230C050EC7F}"/>
                  </a:ext>
                </a:extLst>
              </p:cNvPr>
              <p:cNvSpPr txBox="1"/>
              <p:nvPr/>
            </p:nvSpPr>
            <p:spPr>
              <a:xfrm>
                <a:off x="3189859" y="3409490"/>
                <a:ext cx="5847943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</a:rPr>
                  <a:t>QM-Certified Courses Since 9/2018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EB9043-11A6-F322-A7E8-04D7C87CD02F}"/>
                  </a:ext>
                </a:extLst>
              </p:cNvPr>
              <p:cNvSpPr txBox="1"/>
              <p:nvPr/>
            </p:nvSpPr>
            <p:spPr>
              <a:xfrm>
                <a:off x="2347942" y="3309096"/>
                <a:ext cx="992222" cy="70788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>
                    <a:solidFill>
                      <a:srgbClr val="FFDE30"/>
                    </a:solidFill>
                    <a:latin typeface="Impact"/>
                  </a:rPr>
                  <a:t>242</a:t>
                </a:r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F602A-D582-CE71-77C3-32FA6D8DBB18}"/>
                </a:ext>
              </a:extLst>
            </p:cNvPr>
            <p:cNvSpPr txBox="1"/>
            <p:nvPr/>
          </p:nvSpPr>
          <p:spPr>
            <a:xfrm>
              <a:off x="5394705" y="4114798"/>
              <a:ext cx="358032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+4 Courses Currently in Review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DF86-F342-EE95-3C80-494FA478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AB38-F078-CE62-C06D-6E7552637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12744"/>
            <a:ext cx="8229600" cy="3082925"/>
          </a:xfrm>
        </p:spPr>
        <p:txBody>
          <a:bodyPr/>
          <a:lstStyle/>
          <a:p>
            <a:pPr marL="685800" indent="-457200">
              <a:buChar char="•"/>
            </a:pPr>
            <a:r>
              <a:rPr lang="en-US"/>
              <a:t>Small Sample QM-Reviewed Courses </a:t>
            </a:r>
          </a:p>
          <a:p>
            <a:pPr marL="685800" indent="-457200">
              <a:buChar char="•"/>
            </a:pPr>
            <a:r>
              <a:rPr lang="en-US"/>
              <a:t>4 Key Areas</a:t>
            </a:r>
          </a:p>
          <a:p>
            <a:pPr marL="1143000" lvl="1" indent="-457200"/>
            <a:r>
              <a:rPr lang="en-US"/>
              <a:t>Start of the Course (4 questions)</a:t>
            </a:r>
          </a:p>
          <a:p>
            <a:pPr marL="1143000" lvl="1" indent="-457200"/>
            <a:r>
              <a:rPr lang="en-US"/>
              <a:t>Learning Objectives (7 questions)</a:t>
            </a:r>
          </a:p>
          <a:p>
            <a:pPr marL="1143000" lvl="1" indent="-457200"/>
            <a:r>
              <a:rPr lang="en-US"/>
              <a:t>Tools, Interaction, &amp; Support (7 questions)</a:t>
            </a:r>
          </a:p>
          <a:p>
            <a:pPr marL="1143000" lvl="1" indent="-457200"/>
            <a:r>
              <a:rPr lang="en-US"/>
              <a:t>Grading Policy (3 questions)</a:t>
            </a:r>
          </a:p>
        </p:txBody>
      </p:sp>
    </p:spTree>
    <p:extLst>
      <p:ext uri="{BB962C8B-B14F-4D97-AF65-F5344CB8AC3E}">
        <p14:creationId xmlns:p14="http://schemas.microsoft.com/office/powerpoint/2010/main" val="3884717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7253-72FC-FDC8-1BBD-ACDE1AD4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of the Course 1</a:t>
            </a:r>
          </a:p>
        </p:txBody>
      </p:sp>
      <p:pic>
        <p:nvPicPr>
          <p:cNvPr id="5" name="Picture 4" descr="Start of the Course Graph - Features 4 Stacked Bars representing 4 questions.&#10;Q1: At the beginning of the course, it was clear where to start and what you needed to do. x bar = 4.40; n = 129. Most Strongly agree or agree, with 12 neutral, disagree, or strongly disagree.&#10;Q2: At the beginning of the course, the purpose was clear. x bar = 4.43; n = 129. Most Strongly agree or agree, with 12 neutral, disagree, or strongly disagree.&#10;Q3: At the beginning of the course, there was information on how to navigate the course. x bar = 4.48; n = 129. Most Strongly agree or agree, with 12 neutral, disagree, or strongly disagree.&#10;Q4: The course was easy to navigate; x bar = 4.46 strong majority agree or strongly agree; Most Strongly agree or agree, with 13 neutral, disagree, or strongly disagree.">
            <a:extLst>
              <a:ext uri="{FF2B5EF4-FFF2-40B4-BE49-F238E27FC236}">
                <a16:creationId xmlns:a16="http://schemas.microsoft.com/office/drawing/2014/main" id="{AE758B12-B7D6-C156-4AAE-DBC31E5A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" y="608"/>
            <a:ext cx="9139136" cy="5142284"/>
          </a:xfrm>
          <a:prstGeom prst="rect">
            <a:avLst/>
          </a:prstGeom>
        </p:spPr>
      </p:pic>
      <p:pic>
        <p:nvPicPr>
          <p:cNvPr id="3" name="Picture 2" descr="Start of the Course Data">
            <a:extLst>
              <a:ext uri="{FF2B5EF4-FFF2-40B4-BE49-F238E27FC236}">
                <a16:creationId xmlns:a16="http://schemas.microsoft.com/office/drawing/2014/main" id="{CEDA9AF5-EC1A-66F2-4F30-E4C4A7E3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" y="-1681"/>
            <a:ext cx="9130552" cy="5146861"/>
          </a:xfrm>
          <a:prstGeom prst="rect">
            <a:avLst/>
          </a:prstGeom>
        </p:spPr>
      </p:pic>
      <p:pic>
        <p:nvPicPr>
          <p:cNvPr id="4" name="Picture 3" descr="Start of the Course Data">
            <a:extLst>
              <a:ext uri="{FF2B5EF4-FFF2-40B4-BE49-F238E27FC236}">
                <a16:creationId xmlns:a16="http://schemas.microsoft.com/office/drawing/2014/main" id="{4C442329-FDCE-D80C-FBFD-4BEDE6E1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" y="-1681"/>
            <a:ext cx="9130552" cy="5146861"/>
          </a:xfrm>
          <a:prstGeom prst="rect">
            <a:avLst/>
          </a:prstGeom>
        </p:spPr>
      </p:pic>
      <p:pic>
        <p:nvPicPr>
          <p:cNvPr id="6" name="Picture 5" descr="A graph of a course&#10;&#10;Description automatically generated">
            <a:extLst>
              <a:ext uri="{FF2B5EF4-FFF2-40B4-BE49-F238E27FC236}">
                <a16:creationId xmlns:a16="http://schemas.microsoft.com/office/drawing/2014/main" id="{69A88528-BF27-7DC5-1C5E-ABB3966E3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" y="-1681"/>
            <a:ext cx="9130553" cy="5146861"/>
          </a:xfrm>
          <a:prstGeom prst="rect">
            <a:avLst/>
          </a:prstGeom>
        </p:spPr>
      </p:pic>
      <p:pic>
        <p:nvPicPr>
          <p:cNvPr id="7" name="Picture 6" descr="A graph of a course&#10;&#10;Description automatically generated">
            <a:extLst>
              <a:ext uri="{FF2B5EF4-FFF2-40B4-BE49-F238E27FC236}">
                <a16:creationId xmlns:a16="http://schemas.microsoft.com/office/drawing/2014/main" id="{FF61BD50-26A0-BF55-105C-7D12550D8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" y="-1681"/>
            <a:ext cx="9137277" cy="51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5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1912-7A41-0E53-535C-4F00C646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pic>
        <p:nvPicPr>
          <p:cNvPr id="5" name="Picture 4" descr="Learning Objectives Graph - 7 questions:&#10;&#10;Q1: The course learning objectives match what you are learning in the course. x bar = 4.56; n = 128&#10;&#10;Q2: You can easily find the weekly or module learning objectives. x bar = 4.77; n = 128&#10;&#10;Q3: The weekly or module learning objectives are easy to understand. x bar = 4.52; n = 128&#10;&#10;Q4: The weekly or module learning objectives match what you are learning or doing each week or module. x bar = 4.62; n = 128&#10;&#10;Q5: It is easy to tell how the assignments, exams, quizzes, discussions, etc. match with weekly or module learning objectives. x bar = 4.53; n = 128&#10;&#10;Q6: It was clear how the readings, lectures, videos, and other content relates to the weekly or module learning objectives. x bar = 4.61; n = 128&#10;&#10;Q7: The technology tools (used for video, discussion, activities, etc.) help to support the weekly or module learning objectives in the course. x bar = 4.54; n = 128">
            <a:extLst>
              <a:ext uri="{FF2B5EF4-FFF2-40B4-BE49-F238E27FC236}">
                <a16:creationId xmlns:a16="http://schemas.microsoft.com/office/drawing/2014/main" id="{7B09BD42-4295-25E5-ED61-138B7ED5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" y="0"/>
            <a:ext cx="9139136" cy="5142284"/>
          </a:xfrm>
          <a:prstGeom prst="rect">
            <a:avLst/>
          </a:prstGeom>
        </p:spPr>
      </p:pic>
      <p:pic>
        <p:nvPicPr>
          <p:cNvPr id="3" name="Picture 2" descr="Learning Objectives Slide">
            <a:extLst>
              <a:ext uri="{FF2B5EF4-FFF2-40B4-BE49-F238E27FC236}">
                <a16:creationId xmlns:a16="http://schemas.microsoft.com/office/drawing/2014/main" id="{12F9157F-CEFB-AC53-AF4A-7B2A05E0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" y="0"/>
            <a:ext cx="9137276" cy="5146861"/>
          </a:xfrm>
          <a:prstGeom prst="rect">
            <a:avLst/>
          </a:prstGeom>
        </p:spPr>
      </p:pic>
      <p:pic>
        <p:nvPicPr>
          <p:cNvPr id="4" name="Picture 3" descr="Learning Objectives slide">
            <a:extLst>
              <a:ext uri="{FF2B5EF4-FFF2-40B4-BE49-F238E27FC236}">
                <a16:creationId xmlns:a16="http://schemas.microsoft.com/office/drawing/2014/main" id="{E395E231-109E-2E1A-2082-EAD7784A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" y="-3362"/>
            <a:ext cx="9137276" cy="5146861"/>
          </a:xfrm>
          <a:prstGeom prst="rect">
            <a:avLst/>
          </a:prstGeom>
        </p:spPr>
      </p:pic>
      <p:pic>
        <p:nvPicPr>
          <p:cNvPr id="6" name="Picture 5" descr="Learning Objectives Slide">
            <a:extLst>
              <a:ext uri="{FF2B5EF4-FFF2-40B4-BE49-F238E27FC236}">
                <a16:creationId xmlns:a16="http://schemas.microsoft.com/office/drawing/2014/main" id="{0ECB0E99-7377-36C8-CCF1-749EC2D5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" y="-3362"/>
            <a:ext cx="9137276" cy="5146861"/>
          </a:xfrm>
          <a:prstGeom prst="rect">
            <a:avLst/>
          </a:prstGeom>
        </p:spPr>
      </p:pic>
      <p:pic>
        <p:nvPicPr>
          <p:cNvPr id="7" name="Picture 6" descr="A chart with text and numbers&#10;&#10;Description automatically generated">
            <a:extLst>
              <a:ext uri="{FF2B5EF4-FFF2-40B4-BE49-F238E27FC236}">
                <a16:creationId xmlns:a16="http://schemas.microsoft.com/office/drawing/2014/main" id="{E3B7CEE8-0F0A-2ACA-AA4D-26E67D342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" y="-3362"/>
            <a:ext cx="9137276" cy="5146861"/>
          </a:xfrm>
          <a:prstGeom prst="rect">
            <a:avLst/>
          </a:prstGeom>
        </p:spPr>
      </p:pic>
      <p:pic>
        <p:nvPicPr>
          <p:cNvPr id="8" name="Picture 7" descr="Learning Objectives Slide">
            <a:extLst>
              <a:ext uri="{FF2B5EF4-FFF2-40B4-BE49-F238E27FC236}">
                <a16:creationId xmlns:a16="http://schemas.microsoft.com/office/drawing/2014/main" id="{78A220FC-81C5-5D04-9161-8EA1B7DAC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" y="0"/>
            <a:ext cx="9137276" cy="5146861"/>
          </a:xfrm>
          <a:prstGeom prst="rect">
            <a:avLst/>
          </a:prstGeom>
        </p:spPr>
      </p:pic>
      <p:pic>
        <p:nvPicPr>
          <p:cNvPr id="11" name="Picture 10" descr="Learning Objectives Slide">
            <a:extLst>
              <a:ext uri="{FF2B5EF4-FFF2-40B4-BE49-F238E27FC236}">
                <a16:creationId xmlns:a16="http://schemas.microsoft.com/office/drawing/2014/main" id="{80FFDF4B-B063-18E1-0A69-1EA803A37D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" y="0"/>
            <a:ext cx="9137275" cy="5146861"/>
          </a:xfrm>
          <a:prstGeom prst="rect">
            <a:avLst/>
          </a:prstGeom>
        </p:spPr>
      </p:pic>
      <p:pic>
        <p:nvPicPr>
          <p:cNvPr id="10" name="Picture 9" descr="Learning Objectives Slide">
            <a:extLst>
              <a:ext uri="{FF2B5EF4-FFF2-40B4-BE49-F238E27FC236}">
                <a16:creationId xmlns:a16="http://schemas.microsoft.com/office/drawing/2014/main" id="{5DDCE7B1-DDC7-8975-4421-57690F896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" y="-3362"/>
            <a:ext cx="9137276" cy="51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1912-7A41-0E53-535C-4F00C646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Tools, Interaction, &amp; Support</a:t>
            </a:r>
          </a:p>
        </p:txBody>
      </p:sp>
      <p:pic>
        <p:nvPicPr>
          <p:cNvPr id="4" name="Picture 3" descr="Graph of Tools, Interaction, &amp; Support - 7 questions:&#10;&#10;Q1: The technology tools (used for video, discussion, activities, etc.) are engaging and help you to be active in the course. x bar = 4.39; n = 127&#10;&#10;Q2: There are opportunities to interact with other students in the course. x bar = 4.26; n = 127&#10;&#10;Q3: There are opportunities to interact with your course instructor. x bar = 4.39; n = 127&#10;&#10;Q4: It is clear when your instructor will reply to e-mails. x bar = 4.51; n = 127&#10;&#10;Q5: The readings, lectures, videos, and other content allow you to understand the content. x bar = 4.42; n = 127&#10;&#10;Q6: There is information about how to obtain technical support in the syllabus or course. x bar = 4.58; n = 127&#10;&#10;Q7: There are links to the university's academic support services and resources in the syllabus or course. x bar = 4.59 n = 126 ">
            <a:extLst>
              <a:ext uri="{FF2B5EF4-FFF2-40B4-BE49-F238E27FC236}">
                <a16:creationId xmlns:a16="http://schemas.microsoft.com/office/drawing/2014/main" id="{4A6E65CE-BA19-45A4-9E13-7DCF343A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" y="608"/>
            <a:ext cx="9143189" cy="5142284"/>
          </a:xfrm>
          <a:prstGeom prst="rect">
            <a:avLst/>
          </a:prstGeom>
        </p:spPr>
      </p:pic>
      <p:pic>
        <p:nvPicPr>
          <p:cNvPr id="3" name="Picture 2" descr="A graph of information on a white background&#10;&#10;Description automatically generated">
            <a:extLst>
              <a:ext uri="{FF2B5EF4-FFF2-40B4-BE49-F238E27FC236}">
                <a16:creationId xmlns:a16="http://schemas.microsoft.com/office/drawing/2014/main" id="{43D174C9-64E9-CC13-DECC-668716A9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"/>
            <a:ext cx="9144000" cy="5146861"/>
          </a:xfrm>
          <a:prstGeom prst="rect">
            <a:avLst/>
          </a:prstGeom>
        </p:spPr>
      </p:pic>
      <p:pic>
        <p:nvPicPr>
          <p:cNvPr id="5" name="Picture 4" descr="A graph of information on a white background&#10;&#10;Description automatically generated">
            <a:extLst>
              <a:ext uri="{FF2B5EF4-FFF2-40B4-BE49-F238E27FC236}">
                <a16:creationId xmlns:a16="http://schemas.microsoft.com/office/drawing/2014/main" id="{42F4E827-F6A3-E3EB-7D4E-449AC770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81"/>
            <a:ext cx="9144000" cy="5146861"/>
          </a:xfrm>
          <a:prstGeom prst="rect">
            <a:avLst/>
          </a:prstGeom>
        </p:spPr>
      </p:pic>
      <p:pic>
        <p:nvPicPr>
          <p:cNvPr id="6" name="Picture 5" descr="Tools, Interaction, and Support Slide">
            <a:extLst>
              <a:ext uri="{FF2B5EF4-FFF2-40B4-BE49-F238E27FC236}">
                <a16:creationId xmlns:a16="http://schemas.microsoft.com/office/drawing/2014/main" id="{E2D3F29A-09CB-1812-0C09-BC234E6A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1"/>
            <a:ext cx="9144000" cy="5146861"/>
          </a:xfrm>
          <a:prstGeom prst="rect">
            <a:avLst/>
          </a:prstGeom>
        </p:spPr>
      </p:pic>
      <p:pic>
        <p:nvPicPr>
          <p:cNvPr id="7" name="Picture 6" descr="Tools, Interaction, &amp; Support Slide">
            <a:extLst>
              <a:ext uri="{FF2B5EF4-FFF2-40B4-BE49-F238E27FC236}">
                <a16:creationId xmlns:a16="http://schemas.microsoft.com/office/drawing/2014/main" id="{1A7F9A2C-E6D2-D33C-B3C3-E5FF980FD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80"/>
            <a:ext cx="9144000" cy="5146861"/>
          </a:xfrm>
          <a:prstGeom prst="rect">
            <a:avLst/>
          </a:prstGeom>
        </p:spPr>
      </p:pic>
      <p:pic>
        <p:nvPicPr>
          <p:cNvPr id="8" name="Picture 7" descr="Tools, Interaction, &amp; Support Slide">
            <a:extLst>
              <a:ext uri="{FF2B5EF4-FFF2-40B4-BE49-F238E27FC236}">
                <a16:creationId xmlns:a16="http://schemas.microsoft.com/office/drawing/2014/main" id="{B50C1072-A0B5-B711-5143-6928C47B5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680"/>
            <a:ext cx="9144000" cy="5146861"/>
          </a:xfrm>
          <a:prstGeom prst="rect">
            <a:avLst/>
          </a:prstGeom>
        </p:spPr>
      </p:pic>
      <p:pic>
        <p:nvPicPr>
          <p:cNvPr id="9" name="Picture 8" descr="Tools, Interaction, &amp; Support Slide">
            <a:extLst>
              <a:ext uri="{FF2B5EF4-FFF2-40B4-BE49-F238E27FC236}">
                <a16:creationId xmlns:a16="http://schemas.microsoft.com/office/drawing/2014/main" id="{7B935D9C-2BB1-24E7-3205-F38AD82DF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81"/>
            <a:ext cx="9144000" cy="5146861"/>
          </a:xfrm>
          <a:prstGeom prst="rect">
            <a:avLst/>
          </a:prstGeom>
        </p:spPr>
      </p:pic>
      <p:pic>
        <p:nvPicPr>
          <p:cNvPr id="10" name="Picture 9" descr="Tools, Interaction, &amp; Support Slide">
            <a:extLst>
              <a:ext uri="{FF2B5EF4-FFF2-40B4-BE49-F238E27FC236}">
                <a16:creationId xmlns:a16="http://schemas.microsoft.com/office/drawing/2014/main" id="{2F857894-76F3-F300-79BA-CA61BA41E1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056" y="-1681"/>
            <a:ext cx="9151055" cy="5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6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F32F-C7CA-6D0F-19B7-03F8E981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83600"/>
            <a:ext cx="7772400" cy="910807"/>
          </a:xfrm>
        </p:spPr>
        <p:txBody>
          <a:bodyPr/>
          <a:lstStyle/>
          <a:p>
            <a:r>
              <a:rPr lang="en-US"/>
              <a:t>POLL</a:t>
            </a:r>
            <a:br>
              <a:rPr lang="en-US"/>
            </a:br>
            <a:r>
              <a:rPr lang="en-US"/>
              <a:t>Who do we have with us? </a:t>
            </a:r>
            <a:r>
              <a:rPr lang="en-US" sz="3600"/>
              <a:t>Please tell us your title/position (i.e. ID, Faculty, P-12, Admin) </a:t>
            </a:r>
            <a:endParaRPr lang="en-US"/>
          </a:p>
        </p:txBody>
      </p:sp>
      <p:pic>
        <p:nvPicPr>
          <p:cNvPr id="4" name="Picture 4" descr="PollEverywhere Screenshot">
            <a:extLst>
              <a:ext uri="{FF2B5EF4-FFF2-40B4-BE49-F238E27FC236}">
                <a16:creationId xmlns:a16="http://schemas.microsoft.com/office/drawing/2014/main" id="{2708A1EA-EC3A-91D3-D054-B22C3362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415"/>
            <a:ext cx="91440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48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1912-7A41-0E53-535C-4F00C646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 Policy</a:t>
            </a:r>
          </a:p>
        </p:txBody>
      </p:sp>
      <p:pic>
        <p:nvPicPr>
          <p:cNvPr id="4" name="Picture 3" descr="Grading Policy graph; 3 questions:&#10;&#10;Q1: The course grading policy was clear and available at the beginning of the course. x bar = 4.62; n = 126&#10;&#10;Q2: It is clear when your instructor will grade your individual assignments. x bar = 4.24; n = 126&#10;&#10;Q3: There are rubrics or a clearly defined way your work would/will be assessed or graded. x bar = 4.58, n = 126.">
            <a:extLst>
              <a:ext uri="{FF2B5EF4-FFF2-40B4-BE49-F238E27FC236}">
                <a16:creationId xmlns:a16="http://schemas.microsoft.com/office/drawing/2014/main" id="{15E497C8-301A-DE36-A77D-BE3DAF7F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" y="608"/>
            <a:ext cx="9143189" cy="5142284"/>
          </a:xfrm>
          <a:prstGeom prst="rect">
            <a:avLst/>
          </a:prstGeom>
        </p:spPr>
      </p:pic>
      <p:pic>
        <p:nvPicPr>
          <p:cNvPr id="3" name="Picture 2" descr="Grading Policy Slide">
            <a:extLst>
              <a:ext uri="{FF2B5EF4-FFF2-40B4-BE49-F238E27FC236}">
                <a16:creationId xmlns:a16="http://schemas.microsoft.com/office/drawing/2014/main" id="{60029405-FE21-77B7-72DD-6F2EFB36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"/>
            <a:ext cx="9144000" cy="5146861"/>
          </a:xfrm>
          <a:prstGeom prst="rect">
            <a:avLst/>
          </a:prstGeom>
        </p:spPr>
      </p:pic>
      <p:pic>
        <p:nvPicPr>
          <p:cNvPr id="5" name="Picture 4" descr="Grading Policy Slide">
            <a:extLst>
              <a:ext uri="{FF2B5EF4-FFF2-40B4-BE49-F238E27FC236}">
                <a16:creationId xmlns:a16="http://schemas.microsoft.com/office/drawing/2014/main" id="{ED0C98DF-D9C2-FBDC-1D38-2A843BB8D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80"/>
            <a:ext cx="9144000" cy="5146861"/>
          </a:xfrm>
          <a:prstGeom prst="rect">
            <a:avLst/>
          </a:prstGeom>
        </p:spPr>
      </p:pic>
      <p:pic>
        <p:nvPicPr>
          <p:cNvPr id="6" name="Picture 5" descr="Grading Policy Slide">
            <a:extLst>
              <a:ext uri="{FF2B5EF4-FFF2-40B4-BE49-F238E27FC236}">
                <a16:creationId xmlns:a16="http://schemas.microsoft.com/office/drawing/2014/main" id="{1261CB75-1C21-CA7B-4992-7E3FDB41E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1"/>
            <a:ext cx="9144000" cy="51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F32F-C7CA-6D0F-19B7-03F8E981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346" y="1172305"/>
            <a:ext cx="7772400" cy="910807"/>
          </a:xfrm>
        </p:spPr>
        <p:txBody>
          <a:bodyPr/>
          <a:lstStyle/>
          <a:p>
            <a:r>
              <a:rPr lang="en-US" sz="3600"/>
              <a:t>POLL</a:t>
            </a:r>
            <a:br>
              <a:rPr lang="en-US" sz="3600"/>
            </a:br>
            <a:r>
              <a:rPr lang="en-US" sz="3600"/>
              <a:t>How do you measure the impact of your online course development program?</a:t>
            </a:r>
          </a:p>
        </p:txBody>
      </p:sp>
      <p:pic>
        <p:nvPicPr>
          <p:cNvPr id="4" name="Picture 4" descr="Poll Everywhere Screenshot">
            <a:extLst>
              <a:ext uri="{FF2B5EF4-FFF2-40B4-BE49-F238E27FC236}">
                <a16:creationId xmlns:a16="http://schemas.microsoft.com/office/drawing/2014/main" id="{B2B9AFDB-0DFA-D8D9-2D6D-6FA73279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" y="3515791"/>
            <a:ext cx="91440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50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4297"/>
            <a:ext cx="7772400" cy="136030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70EFC-51FC-1CD9-4DB7-AD6C1452268B}"/>
              </a:ext>
            </a:extLst>
          </p:cNvPr>
          <p:cNvSpPr txBox="1"/>
          <p:nvPr/>
        </p:nvSpPr>
        <p:spPr>
          <a:xfrm>
            <a:off x="2576149" y="1419930"/>
            <a:ext cx="44137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strike="noStrike">
                <a:solidFill>
                  <a:srgbClr val="2A5DB0"/>
                </a:solidFill>
                <a:effectLst/>
                <a:latin typeface="Trebuchet MS" panose="020B0703020202090204" pitchFamily="34" charset="0"/>
                <a:hlinkClick r:id="rId2"/>
              </a:rPr>
              <a:t>online.support@usi.edu</a:t>
            </a:r>
            <a:r>
              <a:rPr lang="en-US" sz="2800" b="0" i="0">
                <a:solidFill>
                  <a:srgbClr val="6B80AA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8346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E1892-FC89-B2B7-9CC2-648F5594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8059" y="94678"/>
            <a:ext cx="8229600" cy="857250"/>
          </a:xfrm>
        </p:spPr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DF7B6-6DA6-270C-FBA1-EB4F78033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Founded in 1965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Enrollment: 10,734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University employs: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659 full-time faculty and administrative staff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251 part-time faculty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369 full-time support staff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333 part-time staff</a:t>
            </a:r>
            <a:r>
              <a:rPr lang="en-US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50" name="Picture 2" descr="University of Southern Indiana Logo">
            <a:extLst>
              <a:ext uri="{FF2B5EF4-FFF2-40B4-BE49-F238E27FC236}">
                <a16:creationId xmlns:a16="http://schemas.microsoft.com/office/drawing/2014/main" id="{1DB53B43-EEB4-5DA6-1675-2B7FB8F5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60" y="258557"/>
            <a:ext cx="2030216" cy="6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erial photo of the Quad at USI with many people walking around. The Cone and Rice Library are visible in the picture">
            <a:extLst>
              <a:ext uri="{FF2B5EF4-FFF2-40B4-BE49-F238E27FC236}">
                <a16:creationId xmlns:a16="http://schemas.microsoft.com/office/drawing/2014/main" id="{A0BD1261-60E1-94B8-DB21-DC5F04CC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6" y="860425"/>
            <a:ext cx="5002348" cy="14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 of the Eastern half of the US with a marker on Evansville Indiana">
            <a:extLst>
              <a:ext uri="{FF2B5EF4-FFF2-40B4-BE49-F238E27FC236}">
                <a16:creationId xmlns:a16="http://schemas.microsoft.com/office/drawing/2014/main" id="{CF9786BA-E9B6-72C3-0342-EAEBCC49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9" y="2369978"/>
            <a:ext cx="2489933" cy="19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408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D4C1-4921-F784-D946-7CCC8F64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i="0">
                <a:solidFill>
                  <a:srgbClr val="526C7C"/>
                </a:solidFill>
                <a:effectLst/>
                <a:latin typeface="Trebuchet MS" panose="020B0703020202090204" pitchFamily="34" charset="0"/>
              </a:rPr>
              <a:t>Online Course Development Program (OCDP)</a:t>
            </a:r>
            <a:endParaRPr lang="en-US" sz="6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2D474-BDD4-063C-212E-2016C4AD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686800" cy="3082925"/>
          </a:xfrm>
        </p:spPr>
        <p:txBody>
          <a:bodyPr/>
          <a:lstStyle/>
          <a:p>
            <a:pPr algn="ctr" rtl="0" fontAlgn="base"/>
            <a:r>
              <a:rPr lang="en-US" sz="1800"/>
              <a:t>Stipend-based professional development to support faculty in the design and development of quality online courses​</a:t>
            </a:r>
          </a:p>
          <a:p>
            <a:pPr lvl="1"/>
            <a:r>
              <a:rPr lang="en-US" sz="1600"/>
              <a:t>Target Learners- Faculty across colleges and disciplines ​</a:t>
            </a:r>
          </a:p>
          <a:p>
            <a:pPr lvl="1"/>
            <a:r>
              <a:rPr lang="en-US" sz="1600"/>
              <a:t>Offered 3x a year​</a:t>
            </a:r>
          </a:p>
          <a:p>
            <a:pPr lvl="2"/>
            <a:r>
              <a:rPr lang="en-US" sz="1200"/>
              <a:t>Developing courses for the following semester​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/>
              <a:t>Instructional Designer Support​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/>
              <a:t>Quality Matters Rubric &amp; Peer Review Process​</a:t>
            </a:r>
          </a:p>
          <a:p>
            <a:pPr lvl="1"/>
            <a:r>
              <a:rPr lang="en-US" sz="1400"/>
              <a:t>Phase 1: Course Planning ​</a:t>
            </a:r>
          </a:p>
          <a:p>
            <a:pPr lvl="1"/>
            <a:r>
              <a:rPr lang="en-US" sz="1400"/>
              <a:t>Phase 2: Course Development​</a:t>
            </a:r>
          </a:p>
          <a:p>
            <a:pPr lvl="1"/>
            <a:r>
              <a:rPr lang="en-US" sz="1400"/>
              <a:t>Phase 3: Course Review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4872-EC64-5F3D-A36E-AB524603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By the Numbers</a:t>
            </a:r>
            <a:endParaRPr lang="en-US"/>
          </a:p>
        </p:txBody>
      </p:sp>
      <p:pic>
        <p:nvPicPr>
          <p:cNvPr id="5" name="Picture 4" descr="A number of courses and numbers&#10;&#10;Description automatically generated with medium confidence">
            <a:extLst>
              <a:ext uri="{FF2B5EF4-FFF2-40B4-BE49-F238E27FC236}">
                <a16:creationId xmlns:a16="http://schemas.microsoft.com/office/drawing/2014/main" id="{24E257EB-4DE9-5A5F-FDBF-99E115618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25"/>
          <a:stretch/>
        </p:blipFill>
        <p:spPr>
          <a:xfrm>
            <a:off x="0" y="0"/>
            <a:ext cx="9144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3124ABAE-D34B-0789-0F96-9F2F04AC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328" y="3902329"/>
            <a:ext cx="3582901" cy="425054"/>
          </a:xfrm>
        </p:spPr>
        <p:txBody>
          <a:bodyPr/>
          <a:lstStyle/>
          <a:p>
            <a:r>
              <a:rPr lang="en-US"/>
              <a:t>Spring 2024 OCDP Schedule</a:t>
            </a:r>
          </a:p>
        </p:txBody>
      </p:sp>
      <p:pic>
        <p:nvPicPr>
          <p:cNvPr id="3074" name="Picture 2" descr="A screenshot of the Spring 2024 OCDP Calendar">
            <a:extLst>
              <a:ext uri="{FF2B5EF4-FFF2-40B4-BE49-F238E27FC236}">
                <a16:creationId xmlns:a16="http://schemas.microsoft.com/office/drawing/2014/main" id="{694DBAD3-9FF2-9D92-DAC0-69DD440A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7341" y="101280"/>
            <a:ext cx="3306483" cy="425119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9306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803E-5B64-5284-6698-3008E77C2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EFBC7-34A4-1C26-194A-F107D9BB4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Attend APPQMR QM Workshop 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Attend 2 cohort meetings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Complete all OCDP Modules on Bb site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Attend scheduled meetings w/ ID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Present work at the faculty final showcase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Develop the entire course prior to QM Review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Complete a self-review</a:t>
            </a:r>
            <a:r>
              <a:rPr lang="en-US" sz="1800" b="0" i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Participate in QM review and make changes (as needed)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0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1B18-3CB8-0F4D-92F2-001012092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A: APPQMR</a:t>
            </a:r>
          </a:p>
        </p:txBody>
      </p:sp>
    </p:spTree>
    <p:extLst>
      <p:ext uri="{BB962C8B-B14F-4D97-AF65-F5344CB8AC3E}">
        <p14:creationId xmlns:p14="http://schemas.microsoft.com/office/powerpoint/2010/main" val="3251038456"/>
      </p:ext>
    </p:extLst>
  </p:cSld>
  <p:clrMapOvr>
    <a:masterClrMapping/>
  </p:clrMapOvr>
</p:sld>
</file>

<file path=ppt/theme/theme1.xml><?xml version="1.0" encoding="utf-8"?>
<a:theme xmlns:a="http://schemas.openxmlformats.org/drawingml/2006/main" name="QM Regional Title Master">
  <a:themeElements>
    <a:clrScheme name="QM color palette">
      <a:dk1>
        <a:sysClr val="windowText" lastClr="000000"/>
      </a:dk1>
      <a:lt1>
        <a:sysClr val="window" lastClr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-QM-Connect-Conf-slide-template" id="{B83727D4-01EE-7240-8158-F3C5C9FC9A24}" vid="{A6015926-7151-A845-B132-1E6542743B58}"/>
    </a:ext>
  </a:extLst>
</a:theme>
</file>

<file path=ppt/theme/theme2.xml><?xml version="1.0" encoding="utf-8"?>
<a:theme xmlns:a="http://schemas.openxmlformats.org/drawingml/2006/main" name="New Section or Closing">
  <a:themeElements>
    <a:clrScheme name="QM color palette">
      <a:dk1>
        <a:sysClr val="windowText" lastClr="000000"/>
      </a:dk1>
      <a:lt1>
        <a:sysClr val="window" lastClr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-QM-Connect-Conf-slide-template" id="{B83727D4-01EE-7240-8158-F3C5C9FC9A24}" vid="{3A03E4C4-2F88-2C48-BE76-2E4F8733A500}"/>
    </a:ext>
  </a:extLst>
</a:theme>
</file>

<file path=ppt/theme/theme3.xml><?xml version="1.0" encoding="utf-8"?>
<a:theme xmlns:a="http://schemas.openxmlformats.org/drawingml/2006/main" name="QM Regional Content Slides">
  <a:themeElements>
    <a:clrScheme name="QM color palette">
      <a:dk1>
        <a:sysClr val="windowText" lastClr="000000"/>
      </a:dk1>
      <a:lt1>
        <a:sysClr val="window" lastClr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-QM-Connect-Conf-slide-template" id="{B83727D4-01EE-7240-8158-F3C5C9FC9A24}" vid="{9FC56D75-AF3D-DE40-9D35-EAEF125EEFB7}"/>
    </a:ext>
  </a:extLst>
</a:theme>
</file>

<file path=ppt/theme/theme4.xml><?xml version="1.0" encoding="utf-8"?>
<a:theme xmlns:a="http://schemas.openxmlformats.org/drawingml/2006/main" name="Promo/Blank">
  <a:themeElements>
    <a:clrScheme name="QM color palette">
      <a:dk1>
        <a:sysClr val="windowText" lastClr="000000"/>
      </a:dk1>
      <a:lt1>
        <a:sysClr val="window" lastClr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-QM-Connect-Conf-slide-template" id="{B83727D4-01EE-7240-8158-F3C5C9FC9A24}" vid="{1224140C-3CAD-5D4D-8645-9D3A124B76F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FDF5F93AD9342B62FDAD447E33115" ma:contentTypeVersion="9" ma:contentTypeDescription="Create a new document." ma:contentTypeScope="" ma:versionID="1bc7122d72d3210786dc3f08a8c0dfd7">
  <xsd:schema xmlns:xsd="http://www.w3.org/2001/XMLSchema" xmlns:xs="http://www.w3.org/2001/XMLSchema" xmlns:p="http://schemas.microsoft.com/office/2006/metadata/properties" xmlns:ns2="0061a651-124c-469c-b2c6-c6ab2c735527" xmlns:ns3="6ef447f9-d8fa-496e-b298-7c61eabaab78" targetNamespace="http://schemas.microsoft.com/office/2006/metadata/properties" ma:root="true" ma:fieldsID="35dfbde59e62c3cdd5faa33c3451212b" ns2:_="" ns3:_="">
    <xsd:import namespace="0061a651-124c-469c-b2c6-c6ab2c735527"/>
    <xsd:import namespace="6ef447f9-d8fa-496e-b298-7c61eabaa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1a651-124c-469c-b2c6-c6ab2c735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447f9-d8fa-496e-b298-7c61eabaa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f447f9-d8fa-496e-b298-7c61eabaab78">
      <UserInfo>
        <DisplayName>Nelson, Christine R</DisplayName>
        <AccountId>6</AccountId>
        <AccountType/>
      </UserInfo>
      <UserInfo>
        <DisplayName>Weagley, JD</DisplayName>
        <AccountId>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AF5FD7-9044-4807-A872-5EBC27EF0B86}">
  <ds:schemaRefs>
    <ds:schemaRef ds:uri="0061a651-124c-469c-b2c6-c6ab2c735527"/>
    <ds:schemaRef ds:uri="6ef447f9-d8fa-496e-b298-7c61eabaab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23C3F9-DCDE-432F-AB08-F37BC65D6CC1}">
  <ds:schemaRefs>
    <ds:schemaRef ds:uri="0061a651-124c-469c-b2c6-c6ab2c735527"/>
    <ds:schemaRef ds:uri="6ef447f9-d8fa-496e-b298-7c61eabaab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F9720B-45D6-45AB-ADFC-63675C6DA3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QM Regional Title Master</Template>
  <TotalTime>0</TotalTime>
  <Words>582</Words>
  <Application>Microsoft Macintosh PowerPoint</Application>
  <PresentationFormat>On-screen Show (16:9)</PresentationFormat>
  <Paragraphs>124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Courier New</vt:lpstr>
      <vt:lpstr>Impact</vt:lpstr>
      <vt:lpstr>Lato</vt:lpstr>
      <vt:lpstr>Segoe UI</vt:lpstr>
      <vt:lpstr>Trebuchet MS</vt:lpstr>
      <vt:lpstr>QM Regional Title Master</vt:lpstr>
      <vt:lpstr>New Section or Closing</vt:lpstr>
      <vt:lpstr>QM Regional Content Slides</vt:lpstr>
      <vt:lpstr>Promo/Blank</vt:lpstr>
      <vt:lpstr>“ABCs of Online Course Development”</vt:lpstr>
      <vt:lpstr>Presentation Overview</vt:lpstr>
      <vt:lpstr>POLL Who do we have with us? Please tell us your title/position (i.e. ID, Faculty, P-12, Admin) </vt:lpstr>
      <vt:lpstr>Who We Are</vt:lpstr>
      <vt:lpstr>Online Course Development Program (OCDP)</vt:lpstr>
      <vt:lpstr>By the Numbers</vt:lpstr>
      <vt:lpstr>Spring 2024 OCDP Schedule</vt:lpstr>
      <vt:lpstr>Program Requirements</vt:lpstr>
      <vt:lpstr>A: APPQMR</vt:lpstr>
      <vt:lpstr>APPQMR</vt:lpstr>
      <vt:lpstr>POLL How do you utilize APPQMR at your institution?</vt:lpstr>
      <vt:lpstr>B: Backwards Design</vt:lpstr>
      <vt:lpstr>OCDP Schedule – Course Planning</vt:lpstr>
      <vt:lpstr>OCDP Schedule – Course Development</vt:lpstr>
      <vt:lpstr>OCDP Schedule – Course Review</vt:lpstr>
      <vt:lpstr>OCDP Modules</vt:lpstr>
      <vt:lpstr>OCDP Start Here</vt:lpstr>
      <vt:lpstr>Module 4 Instructional Technologies &amp; Student-Friendly Course Navigation</vt:lpstr>
      <vt:lpstr>OCDP Assignments</vt:lpstr>
      <vt:lpstr>OCDP Capstone</vt:lpstr>
      <vt:lpstr>POLL How do you incentivize your online course development program?</vt:lpstr>
      <vt:lpstr>C: Collaboration</vt:lpstr>
      <vt:lpstr>Collaboration is Key</vt:lpstr>
      <vt:lpstr>OCDP Impact</vt:lpstr>
      <vt:lpstr>Courses Developed</vt:lpstr>
      <vt:lpstr>Course Survey</vt:lpstr>
      <vt:lpstr>Start of the Course 1</vt:lpstr>
      <vt:lpstr>Learning Objectives</vt:lpstr>
      <vt:lpstr>Tools, Interaction, &amp; Support</vt:lpstr>
      <vt:lpstr>Grading Policy</vt:lpstr>
      <vt:lpstr>POLL How do you measure the impact of your online course development program?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“ABCs of Online Course Development”</dc:title>
  <dc:subject/>
  <dc:creator>Cremeens, Larissa A</dc:creator>
  <cp:keywords/>
  <dc:description/>
  <cp:lastModifiedBy>Cremeens, Larissa A</cp:lastModifiedBy>
  <cp:revision>4</cp:revision>
  <dcterms:created xsi:type="dcterms:W3CDTF">2023-10-25T14:12:09Z</dcterms:created>
  <dcterms:modified xsi:type="dcterms:W3CDTF">2023-11-07T21:09:59Z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3932cc9-dea4-49e2-bfe2-7f42b17a9d2b_Enabled">
    <vt:lpwstr>true</vt:lpwstr>
  </property>
  <property fmtid="{D5CDD505-2E9C-101B-9397-08002B2CF9AE}" pid="3" name="MSIP_Label_93932cc9-dea4-49e2-bfe2-7f42b17a9d2b_SetDate">
    <vt:lpwstr>2023-10-25T14:47:12Z</vt:lpwstr>
  </property>
  <property fmtid="{D5CDD505-2E9C-101B-9397-08002B2CF9AE}" pid="4" name="MSIP_Label_93932cc9-dea4-49e2-bfe2-7f42b17a9d2b_Method">
    <vt:lpwstr>Standard</vt:lpwstr>
  </property>
  <property fmtid="{D5CDD505-2E9C-101B-9397-08002B2CF9AE}" pid="5" name="MSIP_Label_93932cc9-dea4-49e2-bfe2-7f42b17a9d2b_Name">
    <vt:lpwstr>USI Internal</vt:lpwstr>
  </property>
  <property fmtid="{D5CDD505-2E9C-101B-9397-08002B2CF9AE}" pid="6" name="MSIP_Label_93932cc9-dea4-49e2-bfe2-7f42b17a9d2b_SiteId">
    <vt:lpwstr>ae1d882c-786b-492c-9095-3d81d0a2f615</vt:lpwstr>
  </property>
  <property fmtid="{D5CDD505-2E9C-101B-9397-08002B2CF9AE}" pid="7" name="MSIP_Label_93932cc9-dea4-49e2-bfe2-7f42b17a9d2b_ActionId">
    <vt:lpwstr>976e845f-ff46-4245-9a21-daa5bac11041</vt:lpwstr>
  </property>
  <property fmtid="{D5CDD505-2E9C-101B-9397-08002B2CF9AE}" pid="8" name="MSIP_Label_93932cc9-dea4-49e2-bfe2-7f42b17a9d2b_ContentBits">
    <vt:lpwstr>0</vt:lpwstr>
  </property>
  <property fmtid="{D5CDD505-2E9C-101B-9397-08002B2CF9AE}" pid="9" name="ContentTypeId">
    <vt:lpwstr>0x01010014BFDF5F93AD9342B62FDAD447E33115</vt:lpwstr>
  </property>
</Properties>
</file>