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8" r:id="rId1"/>
    <p:sldMasterId id="2147483660" r:id="rId2"/>
    <p:sldMasterId id="2147483662" r:id="rId3"/>
  </p:sldMasterIdLst>
  <p:notesMasterIdLst>
    <p:notesMasterId r:id="rId17"/>
  </p:notesMasterIdLst>
  <p:sldIdLst>
    <p:sldId id="257" r:id="rId4"/>
    <p:sldId id="256" r:id="rId5"/>
    <p:sldId id="258" r:id="rId6"/>
    <p:sldId id="260" r:id="rId7"/>
    <p:sldId id="261" r:id="rId8"/>
    <p:sldId id="266" r:id="rId9"/>
    <p:sldId id="263" r:id="rId10"/>
    <p:sldId id="267" r:id="rId11"/>
    <p:sldId id="262" r:id="rId12"/>
    <p:sldId id="265" r:id="rId13"/>
    <p:sldId id="269" r:id="rId14"/>
    <p:sldId id="264" r:id="rId15"/>
    <p:sldId id="259" r:id="rId1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67131" autoAdjust="0"/>
  </p:normalViewPr>
  <p:slideViewPr>
    <p:cSldViewPr snapToGrid="0" snapToObjects="1">
      <p:cViewPr varScale="1">
        <p:scale>
          <a:sx n="66" d="100"/>
          <a:sy n="66" d="100"/>
        </p:scale>
        <p:origin x="1494" y="6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51850-BD9F-4826-8A2B-4C7EFB5420A8}" type="datetimeFigureOut">
              <a:rPr lang="en-US" smtClean="0"/>
              <a:t>9/26/2017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06E0E9-DEF2-47A3-9D47-8FBA62575F38}" type="slidenum">
              <a:rPr lang="en-US" smtClean="0"/>
              <a:t>‹#›</a:t>
            </a:fld>
            <a:endParaRPr lang="en-US"/>
          </a:p>
        </p:txBody>
      </p:sp>
    </p:spTree>
    <p:extLst>
      <p:ext uri="{BB962C8B-B14F-4D97-AF65-F5344CB8AC3E}">
        <p14:creationId xmlns:p14="http://schemas.microsoft.com/office/powerpoint/2010/main" val="45695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6E0E9-DEF2-47A3-9D47-8FBA62575F38}" type="slidenum">
              <a:rPr lang="en-US" smtClean="0"/>
              <a:t>1</a:t>
            </a:fld>
            <a:endParaRPr lang="en-US"/>
          </a:p>
        </p:txBody>
      </p:sp>
    </p:spTree>
    <p:extLst>
      <p:ext uri="{BB962C8B-B14F-4D97-AF65-F5344CB8AC3E}">
        <p14:creationId xmlns:p14="http://schemas.microsoft.com/office/powerpoint/2010/main" val="28026791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arenR"/>
            </a:pPr>
            <a:r>
              <a:rPr lang="en-US" sz="1200" kern="1200" dirty="0" smtClean="0">
                <a:solidFill>
                  <a:schemeClr val="tx1"/>
                </a:solidFill>
                <a:effectLst/>
                <a:latin typeface="+mn-lt"/>
                <a:ea typeface="+mn-ea"/>
                <a:cs typeface="+mn-cs"/>
              </a:rPr>
              <a:t>What does rigor mean to you and at your institution or organization? What is it and what is it not?</a:t>
            </a:r>
          </a:p>
          <a:p>
            <a:pPr marL="914400" lvl="2" indent="0">
              <a:buNone/>
            </a:pPr>
            <a:r>
              <a:rPr lang="en-US" sz="1200" kern="1200" dirty="0" smtClean="0">
                <a:solidFill>
                  <a:schemeClr val="tx1"/>
                </a:solidFill>
                <a:effectLst/>
                <a:latin typeface="+mn-lt"/>
                <a:ea typeface="+mn-ea"/>
                <a:cs typeface="+mn-cs"/>
              </a:rPr>
              <a:t>Andria &amp; Greg:</a:t>
            </a:r>
            <a:r>
              <a:rPr lang="en-US" sz="1200" kern="1200" baseline="0" dirty="0" smtClean="0">
                <a:solidFill>
                  <a:schemeClr val="tx1"/>
                </a:solidFill>
                <a:effectLst/>
                <a:latin typeface="+mn-lt"/>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is it used in determining things like transfer credit or substitutions for prerequisites? </a:t>
            </a:r>
          </a:p>
          <a:p>
            <a:pPr lvl="1"/>
            <a:r>
              <a:rPr lang="en-US" sz="1200" kern="1200" dirty="0" smtClean="0">
                <a:solidFill>
                  <a:schemeClr val="tx1"/>
                </a:solidFill>
                <a:effectLst/>
                <a:latin typeface="+mn-lt"/>
                <a:ea typeface="+mn-ea"/>
                <a:cs typeface="+mn-cs"/>
              </a:rPr>
              <a:t>	What does it mean to students at your institution?</a:t>
            </a:r>
          </a:p>
          <a:p>
            <a:pPr lvl="1"/>
            <a:r>
              <a:rPr lang="en-US" sz="1200" kern="1200" dirty="0" smtClean="0">
                <a:solidFill>
                  <a:schemeClr val="tx1"/>
                </a:solidFill>
                <a:effectLst/>
                <a:latin typeface="+mn-lt"/>
                <a:ea typeface="+mn-ea"/>
                <a:cs typeface="+mn-cs"/>
              </a:rPr>
              <a:t>	How do you/your institution evaluate whether or not a learning experience is rigorous?</a:t>
            </a:r>
          </a:p>
          <a:p>
            <a:pPr lvl="1"/>
            <a:r>
              <a:rPr lang="en-US" sz="1200" kern="1200" dirty="0" smtClean="0">
                <a:solidFill>
                  <a:schemeClr val="tx1"/>
                </a:solidFill>
                <a:effectLst/>
                <a:latin typeface="+mn-lt"/>
                <a:ea typeface="+mn-ea"/>
                <a:cs typeface="+mn-cs"/>
              </a:rPr>
              <a:t>	As larger numbers of students begin to come to academic institutions with alternative learning* experiences (and by this we mean structured learning experiences untethered from a traditional college or university setting), what kinds of challenges do you foresee in evaluating the quality of that experience? </a:t>
            </a:r>
          </a:p>
          <a:p>
            <a:r>
              <a:rPr lang="en-US" dirty="0" smtClean="0"/>
              <a:t>                      Ashley:</a:t>
            </a:r>
          </a:p>
          <a:p>
            <a:r>
              <a:rPr lang="en-US" dirty="0" smtClean="0"/>
              <a:t>	</a:t>
            </a:r>
            <a:r>
              <a:rPr lang="en-US" baseline="0" dirty="0" smtClean="0"/>
              <a:t>  What’s your definition of Rigor?</a:t>
            </a:r>
          </a:p>
          <a:p>
            <a:r>
              <a:rPr lang="en-US" baseline="0" dirty="0" smtClean="0"/>
              <a:t>                        Do students talk about or consider the relative rigor of a course?  It what ways do you think it matters to students?</a:t>
            </a:r>
          </a:p>
          <a:p>
            <a:r>
              <a:rPr lang="en-US" baseline="0" dirty="0" smtClean="0"/>
              <a:t>	  What kind of decisions would the perceived presence or absence of rigor help you make? </a:t>
            </a:r>
          </a:p>
          <a:p>
            <a:r>
              <a:rPr lang="en-US" baseline="0" dirty="0" smtClean="0"/>
              <a:t>	   </a:t>
            </a:r>
            <a:endParaRPr lang="en-US" dirty="0" smtClean="0"/>
          </a:p>
          <a:p>
            <a:r>
              <a:rPr lang="en-US" dirty="0" smtClean="0"/>
              <a:t>	 Paul:</a:t>
            </a:r>
          </a:p>
          <a:p>
            <a:r>
              <a:rPr lang="en-US" dirty="0" smtClean="0"/>
              <a:t>	why</a:t>
            </a:r>
            <a:r>
              <a:rPr lang="en-US" baseline="0" dirty="0" smtClean="0"/>
              <a:t> would a foundation have an interest in rigor?  What is it’s stake?  What IS at stake?</a:t>
            </a:r>
            <a:endParaRPr lang="en-US" dirty="0"/>
          </a:p>
        </p:txBody>
      </p:sp>
      <p:sp>
        <p:nvSpPr>
          <p:cNvPr id="4" name="Slide Number Placeholder 3"/>
          <p:cNvSpPr>
            <a:spLocks noGrp="1"/>
          </p:cNvSpPr>
          <p:nvPr>
            <p:ph type="sldNum" sz="quarter" idx="10"/>
          </p:nvPr>
        </p:nvSpPr>
        <p:spPr/>
        <p:txBody>
          <a:bodyPr/>
          <a:lstStyle/>
          <a:p>
            <a:fld id="{FA06E0E9-DEF2-47A3-9D47-8FBA62575F38}" type="slidenum">
              <a:rPr lang="en-US" smtClean="0"/>
              <a:t>7</a:t>
            </a:fld>
            <a:endParaRPr lang="en-US"/>
          </a:p>
        </p:txBody>
      </p:sp>
    </p:spTree>
    <p:extLst>
      <p:ext uri="{BB962C8B-B14F-4D97-AF65-F5344CB8AC3E}">
        <p14:creationId xmlns:p14="http://schemas.microsoft.com/office/powerpoint/2010/main" val="1645617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AutoNum type="arabicParenR"/>
            </a:pPr>
            <a:r>
              <a:rPr lang="en-US" dirty="0" smtClean="0"/>
              <a:t>Panel Questions: </a:t>
            </a:r>
            <a:br>
              <a:rPr lang="en-US" dirty="0" smtClean="0"/>
            </a:br>
            <a:r>
              <a:rPr lang="en-US" sz="1200" kern="1200" dirty="0" smtClean="0">
                <a:solidFill>
                  <a:schemeClr val="tx1"/>
                </a:solidFill>
                <a:effectLst/>
                <a:latin typeface="+mn-lt"/>
                <a:ea typeface="+mn-ea"/>
                <a:cs typeface="+mn-cs"/>
              </a:rPr>
              <a:t>What does rigor mean to you and at your institution or organization? What is it and what is it not?</a:t>
            </a:r>
          </a:p>
          <a:p>
            <a:pPr marL="914400" lvl="2" indent="0">
              <a:buNone/>
            </a:pPr>
            <a:r>
              <a:rPr lang="en-US" sz="1200" kern="1200" dirty="0" smtClean="0">
                <a:solidFill>
                  <a:schemeClr val="tx1"/>
                </a:solidFill>
                <a:effectLst/>
                <a:latin typeface="+mn-lt"/>
                <a:ea typeface="+mn-ea"/>
                <a:cs typeface="+mn-cs"/>
              </a:rPr>
              <a:t>Andria &amp; Greg:</a:t>
            </a:r>
            <a:r>
              <a:rPr lang="en-US" sz="1200" kern="1200" baseline="0" dirty="0" smtClean="0">
                <a:solidFill>
                  <a:schemeClr val="tx1"/>
                </a:solidFill>
                <a:effectLst/>
                <a:latin typeface="+mn-lt"/>
                <a:ea typeface="+mn-ea"/>
                <a:cs typeface="+mn-cs"/>
              </a:rPr>
              <a:t> </a:t>
            </a: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How is it used in determining things like transfer credit or substitutions for prerequisites? </a:t>
            </a:r>
          </a:p>
          <a:p>
            <a:pPr lvl="1"/>
            <a:r>
              <a:rPr lang="en-US" sz="1200" kern="1200" dirty="0" smtClean="0">
                <a:solidFill>
                  <a:schemeClr val="tx1"/>
                </a:solidFill>
                <a:effectLst/>
                <a:latin typeface="+mn-lt"/>
                <a:ea typeface="+mn-ea"/>
                <a:cs typeface="+mn-cs"/>
              </a:rPr>
              <a:t>	What does it mean to students at your institution?</a:t>
            </a:r>
          </a:p>
          <a:p>
            <a:pPr lvl="1"/>
            <a:r>
              <a:rPr lang="en-US" sz="1200" kern="1200" dirty="0" smtClean="0">
                <a:solidFill>
                  <a:schemeClr val="tx1"/>
                </a:solidFill>
                <a:effectLst/>
                <a:latin typeface="+mn-lt"/>
                <a:ea typeface="+mn-ea"/>
                <a:cs typeface="+mn-cs"/>
              </a:rPr>
              <a:t>	How do you/your institution evaluate whether or not a learning experience is rigorous?</a:t>
            </a:r>
          </a:p>
          <a:p>
            <a:pPr lvl="1"/>
            <a:r>
              <a:rPr lang="en-US" sz="1200" kern="1200" dirty="0" smtClean="0">
                <a:solidFill>
                  <a:schemeClr val="tx1"/>
                </a:solidFill>
                <a:effectLst/>
                <a:latin typeface="+mn-lt"/>
                <a:ea typeface="+mn-ea"/>
                <a:cs typeface="+mn-cs"/>
              </a:rPr>
              <a:t>	As larger numbers of students begin to come to academic institutions with alternative learning* experiences (and by this we mean structured learning experiences untethered from a traditional college or university setting), what kinds of challenges do you foresee in evaluating the quality of that experience? </a:t>
            </a:r>
          </a:p>
          <a:p>
            <a:r>
              <a:rPr lang="en-US" dirty="0" smtClean="0"/>
              <a:t>                      Ashley:</a:t>
            </a:r>
          </a:p>
          <a:p>
            <a:r>
              <a:rPr lang="en-US" dirty="0" smtClean="0"/>
              <a:t>	</a:t>
            </a:r>
            <a:r>
              <a:rPr lang="en-US" baseline="0" dirty="0" smtClean="0"/>
              <a:t>  What’s your definition of Rigor?</a:t>
            </a:r>
          </a:p>
          <a:p>
            <a:r>
              <a:rPr lang="en-US" baseline="0" dirty="0" smtClean="0"/>
              <a:t>                        Do students talk about or consider the relative rigor of a course?  It what ways do you think it matters to students?</a:t>
            </a:r>
          </a:p>
          <a:p>
            <a:r>
              <a:rPr lang="en-US" baseline="0" dirty="0" smtClean="0"/>
              <a:t>	  What kind of decisions would the perceived presence or absence of rigor help you make? </a:t>
            </a:r>
          </a:p>
          <a:p>
            <a:r>
              <a:rPr lang="en-US" baseline="0" dirty="0" smtClean="0"/>
              <a:t>	   </a:t>
            </a:r>
            <a:endParaRPr lang="en-US" dirty="0" smtClean="0"/>
          </a:p>
          <a:p>
            <a:r>
              <a:rPr lang="en-US" dirty="0" smtClean="0"/>
              <a:t>	 Paul:</a:t>
            </a:r>
          </a:p>
          <a:p>
            <a:r>
              <a:rPr lang="en-US" dirty="0" smtClean="0"/>
              <a:t>	why</a:t>
            </a:r>
            <a:r>
              <a:rPr lang="en-US" baseline="0" dirty="0" smtClean="0"/>
              <a:t> would a foundation have an interest in rigor?  What is it’s stake?  What IS at stake?</a:t>
            </a:r>
            <a:endParaRPr lang="en-US" dirty="0" smtClean="0"/>
          </a:p>
          <a:p>
            <a:endParaRPr lang="en-US" dirty="0"/>
          </a:p>
        </p:txBody>
      </p:sp>
      <p:sp>
        <p:nvSpPr>
          <p:cNvPr id="4" name="Slide Number Placeholder 3"/>
          <p:cNvSpPr>
            <a:spLocks noGrp="1"/>
          </p:cNvSpPr>
          <p:nvPr>
            <p:ph type="sldNum" sz="quarter" idx="10"/>
          </p:nvPr>
        </p:nvSpPr>
        <p:spPr/>
        <p:txBody>
          <a:bodyPr/>
          <a:lstStyle/>
          <a:p>
            <a:fld id="{FA06E0E9-DEF2-47A3-9D47-8FBA62575F38}" type="slidenum">
              <a:rPr lang="en-US" smtClean="0"/>
              <a:t>8</a:t>
            </a:fld>
            <a:endParaRPr lang="en-US"/>
          </a:p>
        </p:txBody>
      </p:sp>
    </p:spTree>
    <p:extLst>
      <p:ext uri="{BB962C8B-B14F-4D97-AF65-F5344CB8AC3E}">
        <p14:creationId xmlns:p14="http://schemas.microsoft.com/office/powerpoint/2010/main" val="2164950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06E0E9-DEF2-47A3-9D47-8FBA62575F38}" type="slidenum">
              <a:rPr lang="en-US" smtClean="0"/>
              <a:t>9</a:t>
            </a:fld>
            <a:endParaRPr lang="en-US"/>
          </a:p>
        </p:txBody>
      </p:sp>
    </p:spTree>
    <p:extLst>
      <p:ext uri="{BB962C8B-B14F-4D97-AF65-F5344CB8AC3E}">
        <p14:creationId xmlns:p14="http://schemas.microsoft.com/office/powerpoint/2010/main" val="1921088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Share with</a:t>
            </a:r>
            <a:r>
              <a:rPr lang="en-US" sz="1200" kern="1200" baseline="0" dirty="0" smtClean="0">
                <a:solidFill>
                  <a:schemeClr val="tx1"/>
                </a:solidFill>
                <a:effectLst/>
                <a:latin typeface="+mn-lt"/>
                <a:ea typeface="+mn-ea"/>
                <a:cs typeface="+mn-cs"/>
              </a:rPr>
              <a:t> us the kind of work you are engaged in and the role academic rigor plays in it?</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What is the role of academic rigor in alternative learning* initiatives, such as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MOOCs and boot camps?</a:t>
            </a:r>
          </a:p>
          <a:p>
            <a:pPr lvl="1"/>
            <a:r>
              <a:rPr lang="en-US" sz="1200" kern="1200" dirty="0" smtClean="0">
                <a:solidFill>
                  <a:schemeClr val="tx1"/>
                </a:solidFill>
                <a:effectLst/>
                <a:latin typeface="+mn-lt"/>
                <a:ea typeface="+mn-ea"/>
                <a:cs typeface="+mn-cs"/>
              </a:rPr>
              <a:t>What does quality look like in alternative learning initiatives and how is it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measured?</a:t>
            </a:r>
          </a:p>
          <a:p>
            <a:pPr lvl="1"/>
            <a:r>
              <a:rPr lang="en-US" sz="1200" kern="1200" dirty="0" smtClean="0">
                <a:solidFill>
                  <a:schemeClr val="tx1"/>
                </a:solidFill>
                <a:effectLst/>
                <a:latin typeface="+mn-lt"/>
                <a:ea typeface="+mn-ea"/>
                <a:cs typeface="+mn-cs"/>
              </a:rPr>
              <a:t>Does the current movement towards outcomes assessment make the evaluation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 rigor irrelevant?</a:t>
            </a:r>
          </a:p>
          <a:p>
            <a:pPr lvl="1"/>
            <a:r>
              <a:rPr lang="en-US" sz="1200" kern="1200" dirty="0" smtClean="0">
                <a:solidFill>
                  <a:schemeClr val="tx1"/>
                </a:solidFill>
                <a:effectLst/>
                <a:latin typeface="+mn-lt"/>
                <a:ea typeface="+mn-ea"/>
                <a:cs typeface="+mn-cs"/>
              </a:rPr>
              <a:t>How might academic education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alternative learning productively integrate to provide meaningful and rigorous learning pathways that provide a quality education and an academic credential?</a:t>
            </a:r>
          </a:p>
          <a:p>
            <a:endParaRPr lang="en-US" dirty="0"/>
          </a:p>
        </p:txBody>
      </p:sp>
      <p:sp>
        <p:nvSpPr>
          <p:cNvPr id="4" name="Slide Number Placeholder 3"/>
          <p:cNvSpPr>
            <a:spLocks noGrp="1"/>
          </p:cNvSpPr>
          <p:nvPr>
            <p:ph type="sldNum" sz="quarter" idx="10"/>
          </p:nvPr>
        </p:nvSpPr>
        <p:spPr/>
        <p:txBody>
          <a:bodyPr/>
          <a:lstStyle/>
          <a:p>
            <a:fld id="{FA06E0E9-DEF2-47A3-9D47-8FBA62575F38}" type="slidenum">
              <a:rPr lang="en-US" smtClean="0"/>
              <a:t>10</a:t>
            </a:fld>
            <a:endParaRPr lang="en-US"/>
          </a:p>
        </p:txBody>
      </p:sp>
    </p:spTree>
    <p:extLst>
      <p:ext uri="{BB962C8B-B14F-4D97-AF65-F5344CB8AC3E}">
        <p14:creationId xmlns:p14="http://schemas.microsoft.com/office/powerpoint/2010/main" val="1147001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Panel Questions: </a:t>
            </a:r>
            <a:br>
              <a:rPr lang="en-US" dirty="0" smtClean="0"/>
            </a:br>
            <a:r>
              <a:rPr lang="en-US" sz="1200" kern="1200" dirty="0" smtClean="0">
                <a:solidFill>
                  <a:schemeClr val="tx1"/>
                </a:solidFill>
                <a:effectLst/>
                <a:latin typeface="+mn-lt"/>
                <a:ea typeface="+mn-ea"/>
                <a:cs typeface="+mn-cs"/>
              </a:rPr>
              <a:t>What is the role of academic rigor in alternative learning* initiatives, such as</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MOOCs and boot camps?</a:t>
            </a:r>
          </a:p>
          <a:p>
            <a:pPr lvl="1"/>
            <a:r>
              <a:rPr lang="en-US" sz="1200" kern="1200" dirty="0" smtClean="0">
                <a:solidFill>
                  <a:schemeClr val="tx1"/>
                </a:solidFill>
                <a:effectLst/>
                <a:latin typeface="+mn-lt"/>
                <a:ea typeface="+mn-ea"/>
                <a:cs typeface="+mn-cs"/>
              </a:rPr>
              <a:t>What does quality look like in alternative learning initiatives and how is it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measured?</a:t>
            </a:r>
          </a:p>
          <a:p>
            <a:pPr lvl="1"/>
            <a:r>
              <a:rPr lang="en-US" sz="1200" kern="1200" dirty="0" smtClean="0">
                <a:solidFill>
                  <a:schemeClr val="tx1"/>
                </a:solidFill>
                <a:effectLst/>
                <a:latin typeface="+mn-lt"/>
                <a:ea typeface="+mn-ea"/>
                <a:cs typeface="+mn-cs"/>
              </a:rPr>
              <a:t>Does the current movement towards outcomes assessment make the evaluation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of rigor irrelevant?</a:t>
            </a:r>
          </a:p>
          <a:p>
            <a:pPr lvl="1"/>
            <a:r>
              <a:rPr lang="en-US" sz="1200" kern="1200" dirty="0" smtClean="0">
                <a:solidFill>
                  <a:schemeClr val="tx1"/>
                </a:solidFill>
                <a:effectLst/>
                <a:latin typeface="+mn-lt"/>
                <a:ea typeface="+mn-ea"/>
                <a:cs typeface="+mn-cs"/>
              </a:rPr>
              <a:t>How might academic education</a:t>
            </a:r>
            <a:r>
              <a:rPr lang="en-US" sz="1200" i="1"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alternative learning productively integrate to provide meaningful and rigorous learning pathways that provide a quality education and an academic credential?</a:t>
            </a:r>
          </a:p>
          <a:p>
            <a:endParaRPr lang="en-US" dirty="0"/>
          </a:p>
        </p:txBody>
      </p:sp>
      <p:sp>
        <p:nvSpPr>
          <p:cNvPr id="4" name="Slide Number Placeholder 3"/>
          <p:cNvSpPr>
            <a:spLocks noGrp="1"/>
          </p:cNvSpPr>
          <p:nvPr>
            <p:ph type="sldNum" sz="quarter" idx="10"/>
          </p:nvPr>
        </p:nvSpPr>
        <p:spPr/>
        <p:txBody>
          <a:bodyPr/>
          <a:lstStyle/>
          <a:p>
            <a:fld id="{FA06E0E9-DEF2-47A3-9D47-8FBA62575F38}" type="slidenum">
              <a:rPr lang="en-US" smtClean="0"/>
              <a:t>11</a:t>
            </a:fld>
            <a:endParaRPr lang="en-US"/>
          </a:p>
        </p:txBody>
      </p:sp>
    </p:spTree>
    <p:extLst>
      <p:ext uri="{BB962C8B-B14F-4D97-AF65-F5344CB8AC3E}">
        <p14:creationId xmlns:p14="http://schemas.microsoft.com/office/powerpoint/2010/main" val="986785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QM Regional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73846"/>
            <a:ext cx="7772400" cy="910807"/>
          </a:xfrm>
          <a:prstGeom prst="rect">
            <a:avLst/>
          </a:prstGeom>
        </p:spPr>
        <p:txBody>
          <a:bodyPr/>
          <a:lstStyle>
            <a:lvl1pPr>
              <a:defRPr>
                <a:solidFill>
                  <a:schemeClr val="accent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131855"/>
            <a:ext cx="6400800" cy="631104"/>
          </a:xfrm>
          <a:prstGeom prst="rect">
            <a:avLst/>
          </a:prstGeom>
        </p:spPr>
        <p:txBody>
          <a:bodyPr/>
          <a:lstStyle>
            <a:lvl1pPr marL="0" indent="0" algn="ctr">
              <a:buNone/>
              <a:defRPr sz="3000">
                <a:solidFill>
                  <a:schemeClr val="accent5"/>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9186209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490004"/>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49135"/>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3915057"/>
            <a:ext cx="5486400" cy="32911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527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ground slide">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 name="Title 1"/>
          <p:cNvSpPr>
            <a:spLocks noGrp="1"/>
          </p:cNvSpPr>
          <p:nvPr>
            <p:ph type="ctrTitle" hasCustomPrompt="1"/>
          </p:nvPr>
        </p:nvSpPr>
        <p:spPr>
          <a:xfrm>
            <a:off x="685800" y="1744909"/>
            <a:ext cx="7772400" cy="1203137"/>
          </a:xfrm>
          <a:prstGeom prst="rect">
            <a:avLst/>
          </a:prstGeom>
        </p:spPr>
        <p:txBody>
          <a:bodyPr/>
          <a:lstStyle>
            <a:lvl1pPr algn="ctr">
              <a:defRPr sz="4400" baseline="0">
                <a:solidFill>
                  <a:schemeClr val="tx2"/>
                </a:solidFill>
                <a:latin typeface="+mj-lt"/>
              </a:defRPr>
            </a:lvl1pPr>
          </a:lstStyle>
          <a:p>
            <a:r>
              <a:rPr lang="en-US" dirty="0" smtClean="0"/>
              <a:t>“Pathways to Excellence”</a:t>
            </a:r>
            <a:endParaRPr lang="en-US" dirty="0"/>
          </a:p>
        </p:txBody>
      </p:sp>
      <p:sp>
        <p:nvSpPr>
          <p:cNvPr id="5" name="Subtitle 2"/>
          <p:cNvSpPr>
            <a:spLocks noGrp="1"/>
          </p:cNvSpPr>
          <p:nvPr>
            <p:ph type="subTitle" idx="1" hasCustomPrompt="1"/>
          </p:nvPr>
        </p:nvSpPr>
        <p:spPr>
          <a:xfrm>
            <a:off x="685800" y="2948047"/>
            <a:ext cx="7772400" cy="631104"/>
          </a:xfrm>
          <a:prstGeom prst="rect">
            <a:avLst/>
          </a:prstGeom>
        </p:spPr>
        <p:txBody>
          <a:bodyPr/>
          <a:lstStyle>
            <a:lvl1pPr marL="0" indent="0" algn="ctr">
              <a:buNone/>
              <a:defRPr sz="2800" baseline="0">
                <a:solidFill>
                  <a:schemeClr val="accent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September 24 - 27, 2017 </a:t>
            </a:r>
            <a:r>
              <a:rPr lang="en-US" smtClean="0"/>
              <a:t>| Fort Worth, Texas</a:t>
            </a:r>
            <a:endParaRPr lang="en-US" dirty="0"/>
          </a:p>
        </p:txBody>
      </p:sp>
    </p:spTree>
    <p:extLst>
      <p:ext uri="{BB962C8B-B14F-4D97-AF65-F5344CB8AC3E}">
        <p14:creationId xmlns:p14="http://schemas.microsoft.com/office/powerpoint/2010/main" val="31120349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M Regional Title with images">
    <p:spTree>
      <p:nvGrpSpPr>
        <p:cNvPr id="1" name=""/>
        <p:cNvGrpSpPr/>
        <p:nvPr/>
      </p:nvGrpSpPr>
      <p:grpSpPr>
        <a:xfrm>
          <a:off x="0" y="0"/>
          <a:ext cx="0" cy="0"/>
          <a:chOff x="0" y="0"/>
          <a:chExt cx="0" cy="0"/>
        </a:xfrm>
      </p:grpSpPr>
      <p:sp>
        <p:nvSpPr>
          <p:cNvPr id="3" name="Picture Placeholder 5"/>
          <p:cNvSpPr>
            <a:spLocks noGrp="1"/>
          </p:cNvSpPr>
          <p:nvPr>
            <p:ph type="pic" sz="quarter" idx="11"/>
          </p:nvPr>
        </p:nvSpPr>
        <p:spPr>
          <a:xfrm>
            <a:off x="3645208" y="1832578"/>
            <a:ext cx="2028763" cy="1851944"/>
          </a:xfrm>
          <a:prstGeom prst="rect">
            <a:avLst/>
          </a:prstGeom>
        </p:spPr>
        <p:txBody>
          <a:bodyPr vert="horz"/>
          <a:lstStyle>
            <a:lvl1pPr marL="0" indent="0">
              <a:buNone/>
              <a:defRPr/>
            </a:lvl1pPr>
          </a:lstStyle>
          <a:p>
            <a:r>
              <a:rPr lang="en-US" dirty="0" smtClean="0"/>
              <a:t>Click icon to add picture</a:t>
            </a:r>
            <a:endParaRPr lang="en-US" dirty="0"/>
          </a:p>
        </p:txBody>
      </p:sp>
      <p:sp>
        <p:nvSpPr>
          <p:cNvPr id="4" name="Picture Placeholder 5"/>
          <p:cNvSpPr>
            <a:spLocks noGrp="1"/>
          </p:cNvSpPr>
          <p:nvPr>
            <p:ph type="pic" sz="quarter" idx="12"/>
          </p:nvPr>
        </p:nvSpPr>
        <p:spPr>
          <a:xfrm>
            <a:off x="752523" y="1832578"/>
            <a:ext cx="2028763" cy="1851944"/>
          </a:xfrm>
          <a:prstGeom prst="rect">
            <a:avLst/>
          </a:prstGeom>
        </p:spPr>
        <p:txBody>
          <a:bodyPr vert="horz"/>
          <a:lstStyle>
            <a:lvl1pPr marL="0" indent="0">
              <a:buNone/>
              <a:defRPr/>
            </a:lvl1pPr>
          </a:lstStyle>
          <a:p>
            <a:r>
              <a:rPr lang="en-US" dirty="0" smtClean="0"/>
              <a:t>Click icon to add picture</a:t>
            </a:r>
            <a:endParaRPr lang="en-US" dirty="0"/>
          </a:p>
        </p:txBody>
      </p:sp>
      <p:sp>
        <p:nvSpPr>
          <p:cNvPr id="5" name="Picture Placeholder 5"/>
          <p:cNvSpPr>
            <a:spLocks noGrp="1"/>
          </p:cNvSpPr>
          <p:nvPr>
            <p:ph type="pic" sz="quarter" idx="13"/>
          </p:nvPr>
        </p:nvSpPr>
        <p:spPr>
          <a:xfrm>
            <a:off x="6455580" y="1832578"/>
            <a:ext cx="2028763" cy="1851944"/>
          </a:xfrm>
          <a:prstGeom prst="rect">
            <a:avLst/>
          </a:prstGeom>
        </p:spPr>
        <p:txBody>
          <a:bodyPr vert="horz"/>
          <a:lstStyle>
            <a:lvl1pPr marL="0" indent="0">
              <a:buNone/>
              <a:defRPr/>
            </a:lvl1pPr>
          </a:lstStyle>
          <a:p>
            <a:r>
              <a:rPr lang="en-US" dirty="0" smtClean="0"/>
              <a:t>Click icon to add picture</a:t>
            </a:r>
            <a:endParaRPr lang="en-US" dirty="0"/>
          </a:p>
        </p:txBody>
      </p:sp>
      <p:sp>
        <p:nvSpPr>
          <p:cNvPr id="6" name="Text Placeholder 9"/>
          <p:cNvSpPr>
            <a:spLocks noGrp="1"/>
          </p:cNvSpPr>
          <p:nvPr>
            <p:ph type="body" sz="quarter" idx="14"/>
          </p:nvPr>
        </p:nvSpPr>
        <p:spPr>
          <a:xfrm>
            <a:off x="752523" y="3835760"/>
            <a:ext cx="7948565" cy="609060"/>
          </a:xfrm>
          <a:prstGeom prst="rect">
            <a:avLst/>
          </a:prstGeom>
        </p:spPr>
        <p:txBody>
          <a:bodyPr vert="horz"/>
          <a:lstStyle>
            <a:lvl1pPr marL="0" indent="0">
              <a:buNone/>
              <a:defRPr sz="2800"/>
            </a:lvl1pPr>
          </a:lstStyle>
          <a:p>
            <a:pPr lvl="0"/>
            <a:r>
              <a:rPr lang="en-US" smtClean="0"/>
              <a:t>Edit Master text styles</a:t>
            </a:r>
          </a:p>
        </p:txBody>
      </p:sp>
    </p:spTree>
    <p:extLst>
      <p:ext uri="{BB962C8B-B14F-4D97-AF65-F5344CB8AC3E}">
        <p14:creationId xmlns:p14="http://schemas.microsoft.com/office/powerpoint/2010/main" val="84247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65867"/>
            <a:ext cx="7772400" cy="1521391"/>
          </a:xfrm>
          <a:prstGeom prst="rect">
            <a:avLst/>
          </a:prstGeom>
        </p:spPr>
        <p:txBody>
          <a:bodyPr/>
          <a:lstStyle>
            <a:lvl1pPr>
              <a:defRPr>
                <a:solidFill>
                  <a:schemeClr val="bg1"/>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34460"/>
            <a:ext cx="6400800" cy="631104"/>
          </a:xfrm>
          <a:prstGeom prst="rect">
            <a:avLst/>
          </a:prstGeom>
        </p:spPr>
        <p:txBody>
          <a:bodyPr/>
          <a:lstStyle>
            <a:lvl1pPr marL="0" indent="0" algn="ctr">
              <a:buNone/>
              <a:defRPr sz="30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74225922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ubsection Title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790575"/>
            <a:ext cx="8229600" cy="857250"/>
          </a:xfrm>
        </p:spPr>
        <p:txBody>
          <a:bodyPr/>
          <a:lstStyle/>
          <a:p>
            <a:r>
              <a:rPr lang="en-US" smtClean="0"/>
              <a:t>Click to edit Master title style</a:t>
            </a:r>
            <a:endParaRPr lang="en-US" dirty="0"/>
          </a:p>
        </p:txBody>
      </p:sp>
      <p:sp>
        <p:nvSpPr>
          <p:cNvPr id="5" name="Subtitle 2"/>
          <p:cNvSpPr>
            <a:spLocks noGrp="1"/>
          </p:cNvSpPr>
          <p:nvPr>
            <p:ph type="subTitle" idx="1"/>
          </p:nvPr>
        </p:nvSpPr>
        <p:spPr>
          <a:xfrm>
            <a:off x="1371600" y="1938055"/>
            <a:ext cx="6400800" cy="631104"/>
          </a:xfrm>
          <a:prstGeom prst="rect">
            <a:avLst/>
          </a:prstGeom>
        </p:spPr>
        <p:txBody>
          <a:bodyPr/>
          <a:lstStyle>
            <a:lvl1pPr marL="0" indent="0" algn="ctr">
              <a:buNone/>
              <a:defRPr sz="3000">
                <a:solidFill>
                  <a:schemeClr val="tx1"/>
                </a:solidFill>
                <a:latin typeface="Lat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04033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51106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5"/>
          <p:cNvSpPr>
            <a:spLocks noGrp="1"/>
          </p:cNvSpPr>
          <p:nvPr>
            <p:ph sz="quarter" idx="10"/>
          </p:nvPr>
        </p:nvSpPr>
        <p:spPr>
          <a:xfrm>
            <a:off x="455613" y="1631156"/>
            <a:ext cx="4041775" cy="2699797"/>
          </a:xfrm>
        </p:spPr>
        <p:txBody>
          <a:bodyPr/>
          <a:lstStyle>
            <a:lvl1pPr marL="228600" indent="-228600">
              <a:defRPr sz="2000"/>
            </a:lvl1pPr>
            <a:lvl2pPr marL="603504" indent="-329184">
              <a:defRPr sz="2000"/>
            </a:lvl2pPr>
            <a:lvl3pPr marL="822960" indent="-182880">
              <a:defRPr sz="1800"/>
            </a:lvl3pPr>
            <a:lvl4pPr marL="1005840" indent="-137160">
              <a:defRPr sz="1600"/>
            </a:lvl4pPr>
            <a:lvl5pPr marL="1170432" indent="-164592">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7337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 with bulleted list">
    <p:spTree>
      <p:nvGrpSpPr>
        <p:cNvPr id="1" name=""/>
        <p:cNvGrpSpPr/>
        <p:nvPr/>
      </p:nvGrpSpPr>
      <p:grpSpPr>
        <a:xfrm>
          <a:off x="0" y="0"/>
          <a:ext cx="0" cy="0"/>
          <a:chOff x="0" y="0"/>
          <a:chExt cx="0" cy="0"/>
        </a:xfrm>
      </p:grpSpPr>
      <p:sp>
        <p:nvSpPr>
          <p:cNvPr id="2" name="Title 1"/>
          <p:cNvSpPr>
            <a:spLocks noGrp="1"/>
          </p:cNvSpPr>
          <p:nvPr>
            <p:ph type="title"/>
          </p:nvPr>
        </p:nvSpPr>
        <p:spPr>
          <a:xfrm>
            <a:off x="457200" y="206375"/>
            <a:ext cx="8229600" cy="857250"/>
          </a:xfrm>
        </p:spPr>
        <p:txBody>
          <a:bodyPr/>
          <a:lstStyle>
            <a:lvl1pPr>
              <a:defRPr/>
            </a:lvl1pPr>
          </a:lstStyle>
          <a:p>
            <a:r>
              <a:rPr lang="en-US" smtClean="0"/>
              <a:t>Click to edit Master title style</a:t>
            </a:r>
            <a:endParaRPr lang="en-US"/>
          </a:p>
        </p:txBody>
      </p:sp>
      <p:sp>
        <p:nvSpPr>
          <p:cNvPr id="3" name="Content Placeholder 3"/>
          <p:cNvSpPr>
            <a:spLocks noGrp="1"/>
          </p:cNvSpPr>
          <p:nvPr>
            <p:ph sz="half" idx="2"/>
          </p:nvPr>
        </p:nvSpPr>
        <p:spPr>
          <a:xfrm>
            <a:off x="457200" y="1063626"/>
            <a:ext cx="4040188" cy="32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Picture Placeholder 4"/>
          <p:cNvSpPr>
            <a:spLocks noGrp="1"/>
          </p:cNvSpPr>
          <p:nvPr>
            <p:ph type="pic" sz="quarter" idx="10"/>
          </p:nvPr>
        </p:nvSpPr>
        <p:spPr>
          <a:xfrm>
            <a:off x="4605338" y="1063625"/>
            <a:ext cx="4081462" cy="3267075"/>
          </a:xfrm>
        </p:spPr>
        <p:txBody>
          <a:bodyPr/>
          <a:lstStyle/>
          <a:p>
            <a:r>
              <a:rPr lang="en-US" dirty="0" smtClean="0"/>
              <a:t>Drag picture to placeholder or click icon to add</a:t>
            </a:r>
            <a:endParaRPr lang="en-US" dirty="0"/>
          </a:p>
        </p:txBody>
      </p:sp>
    </p:spTree>
    <p:extLst>
      <p:ext uri="{BB962C8B-B14F-4D97-AF65-F5344CB8AC3E}">
        <p14:creationId xmlns:p14="http://schemas.microsoft.com/office/powerpoint/2010/main" val="99902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04788"/>
            <a:ext cx="5111750" cy="4102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23096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0979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a:xfrm>
            <a:off x="0" y="4628628"/>
            <a:ext cx="9144000" cy="514872"/>
          </a:xfrm>
          <a:prstGeom prst="rect">
            <a:avLst/>
          </a:prstGeom>
          <a:solidFill>
            <a:schemeClr val="accent1"/>
          </a:solidFill>
          <a:ln>
            <a:noFill/>
          </a:ln>
          <a:effectLst>
            <a:outerShdw blurRad="50800" dist="38100" dir="16200000" rotWithShape="0">
              <a:srgbClr val="000000">
                <a:alpha val="30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2469" y="316518"/>
            <a:ext cx="2722705" cy="1219663"/>
          </a:xfrm>
          <a:prstGeom prst="rect">
            <a:avLst/>
          </a:prstGeom>
          <a:effectLst>
            <a:outerShdw blurRad="82550" dist="88900" dir="2700000" algn="tl" rotWithShape="0">
              <a:prstClr val="black">
                <a:alpha val="30000"/>
              </a:prstClr>
            </a:outerShdw>
          </a:effectLst>
        </p:spPr>
      </p:pic>
      <p:sp>
        <p:nvSpPr>
          <p:cNvPr id="10" name="TextBox 12"/>
          <p:cNvSpPr txBox="1">
            <a:spLocks noChangeArrowheads="1"/>
          </p:cNvSpPr>
          <p:nvPr/>
        </p:nvSpPr>
        <p:spPr bwMode="auto">
          <a:xfrm>
            <a:off x="7596524" y="489947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bg2"/>
                </a:solidFill>
                <a:latin typeface="Calibri" charset="0"/>
              </a:rPr>
              <a:t>©2017 MarylandOnline, Inc.</a:t>
            </a:r>
          </a:p>
        </p:txBody>
      </p:sp>
      <p:sp>
        <p:nvSpPr>
          <p:cNvPr id="12" name="TextBox 11"/>
          <p:cNvSpPr txBox="1">
            <a:spLocks noChangeArrowheads="1"/>
          </p:cNvSpPr>
          <p:nvPr userDrawn="1"/>
        </p:nvSpPr>
        <p:spPr bwMode="auto">
          <a:xfrm>
            <a:off x="110425" y="4760975"/>
            <a:ext cx="575510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spcBef>
                <a:spcPts val="300"/>
              </a:spcBef>
            </a:pPr>
            <a:r>
              <a:rPr lang="en-US" sz="1200" dirty="0" smtClean="0">
                <a:solidFill>
                  <a:schemeClr val="bg1"/>
                </a:solidFill>
                <a:latin typeface="Calibri"/>
                <a:cs typeface="Calibri"/>
              </a:rPr>
              <a:t>Join the community</a:t>
            </a:r>
            <a:r>
              <a:rPr lang="en-US" sz="1200" baseline="0" dirty="0" smtClean="0">
                <a:solidFill>
                  <a:schemeClr val="bg1"/>
                </a:solidFill>
                <a:latin typeface="Calibri"/>
                <a:cs typeface="Calibri"/>
              </a:rPr>
              <a:t> of people who believe quality matters | </a:t>
            </a:r>
            <a:r>
              <a:rPr lang="en-US" sz="1000" dirty="0" smtClean="0">
                <a:solidFill>
                  <a:schemeClr val="bg1"/>
                </a:solidFill>
                <a:latin typeface="Calibri"/>
                <a:cs typeface="Calibri"/>
              </a:rPr>
              <a:t>qualitymatters.org/events</a:t>
            </a:r>
            <a:endParaRPr lang="en-US" sz="1000" dirty="0">
              <a:solidFill>
                <a:schemeClr val="bg1"/>
              </a:solidFill>
              <a:latin typeface="Calibri"/>
              <a:cs typeface="Calibri"/>
            </a:endParaRPr>
          </a:p>
        </p:txBody>
      </p:sp>
    </p:spTree>
  </p:cSld>
  <p:clrMap bg1="lt1" tx1="dk1" bg2="lt2" tx2="dk2" accent1="accent1" accent2="accent2" accent3="accent3" accent4="accent4" accent5="accent5" accent6="accent6" hlink="hlink" folHlink="folHlink"/>
  <p:sldLayoutIdLst>
    <p:sldLayoutId id="2147483659" r:id="rId1"/>
    <p:sldLayoutId id="2147483674" r:id="rId2"/>
    <p:sldLayoutId id="2147483673" r:id="rId3"/>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1837267"/>
          </a:xfrm>
          <a:prstGeom prst="rect">
            <a:avLst/>
          </a:prstGeom>
          <a:solidFill>
            <a:schemeClr val="bg2"/>
          </a:solidFill>
          <a:ln>
            <a:noFill/>
          </a:ln>
          <a:effectLst>
            <a:outerShdw blurRad="69850" dist="889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45153" y="430740"/>
            <a:ext cx="2453694" cy="1099156"/>
          </a:xfrm>
          <a:prstGeom prst="rect">
            <a:avLst/>
          </a:prstGeom>
          <a:effectLst>
            <a:outerShdw blurRad="82550" dist="88900" dir="2700000" algn="tl" rotWithShape="0">
              <a:prstClr val="black">
                <a:alpha val="30000"/>
              </a:prstClr>
            </a:outerShdw>
          </a:effectLst>
        </p:spPr>
      </p:pic>
      <p:sp>
        <p:nvSpPr>
          <p:cNvPr id="5" name="TextBox 12"/>
          <p:cNvSpPr txBox="1">
            <a:spLocks noChangeArrowheads="1"/>
          </p:cNvSpPr>
          <p:nvPr/>
        </p:nvSpPr>
        <p:spPr bwMode="auto">
          <a:xfrm>
            <a:off x="7604879" y="4874410"/>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bg1"/>
                </a:solidFill>
                <a:latin typeface="Calibri" charset="0"/>
              </a:rPr>
              <a:t>©2017 MarylandOnline, Inc.</a:t>
            </a:r>
          </a:p>
        </p:txBody>
      </p:sp>
    </p:spTree>
    <p:extLst>
      <p:ext uri="{BB962C8B-B14F-4D97-AF65-F5344CB8AC3E}">
        <p14:creationId xmlns:p14="http://schemas.microsoft.com/office/powerpoint/2010/main" val="2122966317"/>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Trebuchet MS"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4425950"/>
            <a:ext cx="9144000" cy="717550"/>
          </a:xfrm>
          <a:prstGeom prst="rect">
            <a:avLst/>
          </a:prstGeom>
          <a:solidFill>
            <a:schemeClr val="bg2"/>
          </a:solidFill>
          <a:ln w="9525" cap="flat" cmpd="sng" algn="ctr">
            <a:noFill/>
            <a:prstDash val="solid"/>
          </a:ln>
          <a:effectLst>
            <a:outerShdw blurRad="50800" dist="38100" dir="16200000" rotWithShape="0">
              <a:srgbClr val="000000">
                <a:alpha val="30000"/>
              </a:srgbClr>
            </a:outerShdw>
          </a:effectLst>
        </p:spPr>
        <p:txBody>
          <a:bodyPr anchor="ctr"/>
          <a:lstStyle/>
          <a:p>
            <a:pPr algn="ctr" defTabSz="914400" fontAlgn="auto">
              <a:spcBef>
                <a:spcPts val="0"/>
              </a:spcBef>
              <a:spcAft>
                <a:spcPts val="0"/>
              </a:spcAft>
              <a:defRPr/>
            </a:pPr>
            <a:endParaRPr lang="en-US" kern="0" dirty="0">
              <a:solidFill>
                <a:sysClr val="window" lastClr="FFFFFF"/>
              </a:solidFill>
              <a:latin typeface="Trebuchet MS"/>
              <a:ea typeface="+mn-ea"/>
              <a:cs typeface="+mn-cs"/>
            </a:endParaRPr>
          </a:p>
        </p:txBody>
      </p:sp>
      <p:sp>
        <p:nvSpPr>
          <p:cNvPr id="2051"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052" name="Text Placeholder 2"/>
          <p:cNvSpPr>
            <a:spLocks noGrp="1"/>
          </p:cNvSpPr>
          <p:nvPr>
            <p:ph type="body" idx="1"/>
          </p:nvPr>
        </p:nvSpPr>
        <p:spPr bwMode="auto">
          <a:xfrm>
            <a:off x="457200" y="1200150"/>
            <a:ext cx="8229600" cy="308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4939" y="4547038"/>
            <a:ext cx="1034826" cy="463560"/>
          </a:xfrm>
          <a:prstGeom prst="rect">
            <a:avLst/>
          </a:prstGeom>
          <a:effectLst>
            <a:outerShdw blurRad="82550" dist="88900" dir="2700000" algn="tl" rotWithShape="0">
              <a:prstClr val="black">
                <a:alpha val="30000"/>
              </a:prstClr>
            </a:outerShdw>
          </a:effectLst>
        </p:spPr>
      </p:pic>
      <p:sp>
        <p:nvSpPr>
          <p:cNvPr id="8" name="TextBox 12"/>
          <p:cNvSpPr txBox="1">
            <a:spLocks noChangeArrowheads="1"/>
          </p:cNvSpPr>
          <p:nvPr/>
        </p:nvSpPr>
        <p:spPr bwMode="auto">
          <a:xfrm>
            <a:off x="7604879" y="4899475"/>
            <a:ext cx="145097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rIns="0">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algn="r"/>
            <a:r>
              <a:rPr lang="en-US" sz="800" dirty="0">
                <a:solidFill>
                  <a:schemeClr val="accent2"/>
                </a:solidFill>
                <a:latin typeface="Calibri" charset="0"/>
              </a:rPr>
              <a:t>©2017 MarylandOnline, Inc.</a:t>
            </a:r>
          </a:p>
        </p:txBody>
      </p:sp>
      <p:sp>
        <p:nvSpPr>
          <p:cNvPr id="9" name="TextBox 8"/>
          <p:cNvSpPr txBox="1">
            <a:spLocks noChangeArrowheads="1"/>
          </p:cNvSpPr>
          <p:nvPr userDrawn="1"/>
        </p:nvSpPr>
        <p:spPr bwMode="auto">
          <a:xfrm>
            <a:off x="1169765" y="4512545"/>
            <a:ext cx="5840461" cy="4693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a:solidFill>
                  <a:schemeClr val="tx1"/>
                </a:solidFill>
                <a:latin typeface="Trebuchet MS" charset="0"/>
                <a:ea typeface="ＭＳ Ｐゴシック" charset="0"/>
                <a:cs typeface="ＭＳ Ｐゴシック" charset="0"/>
              </a:defRPr>
            </a:lvl1pPr>
            <a:lvl2pPr marL="742950" indent="-285750">
              <a:defRPr>
                <a:solidFill>
                  <a:schemeClr val="tx1"/>
                </a:solidFill>
                <a:latin typeface="Trebuchet MS" charset="0"/>
                <a:ea typeface="ＭＳ Ｐゴシック" charset="0"/>
              </a:defRPr>
            </a:lvl2pPr>
            <a:lvl3pPr marL="1143000" indent="-228600">
              <a:defRPr>
                <a:solidFill>
                  <a:schemeClr val="tx1"/>
                </a:solidFill>
                <a:latin typeface="Trebuchet MS" charset="0"/>
                <a:ea typeface="ＭＳ Ｐゴシック" charset="0"/>
              </a:defRPr>
            </a:lvl3pPr>
            <a:lvl4pPr marL="1600200" indent="-228600">
              <a:defRPr>
                <a:solidFill>
                  <a:schemeClr val="tx1"/>
                </a:solidFill>
                <a:latin typeface="Trebuchet MS" charset="0"/>
                <a:ea typeface="ＭＳ Ｐゴシック" charset="0"/>
              </a:defRPr>
            </a:lvl4pPr>
            <a:lvl5pPr marL="2057400" indent="-228600">
              <a:defRPr>
                <a:solidFill>
                  <a:schemeClr val="tx1"/>
                </a:solidFill>
                <a:latin typeface="Trebuchet MS" charset="0"/>
                <a:ea typeface="ＭＳ Ｐゴシック" charset="0"/>
              </a:defRPr>
            </a:lvl5pPr>
            <a:lvl6pPr marL="2514600" indent="-228600" fontAlgn="base">
              <a:spcBef>
                <a:spcPct val="0"/>
              </a:spcBef>
              <a:spcAft>
                <a:spcPct val="0"/>
              </a:spcAft>
              <a:defRPr>
                <a:solidFill>
                  <a:schemeClr val="tx1"/>
                </a:solidFill>
                <a:latin typeface="Trebuchet MS" charset="0"/>
                <a:ea typeface="ＭＳ Ｐゴシック" charset="0"/>
              </a:defRPr>
            </a:lvl6pPr>
            <a:lvl7pPr marL="2971800" indent="-228600" fontAlgn="base">
              <a:spcBef>
                <a:spcPct val="0"/>
              </a:spcBef>
              <a:spcAft>
                <a:spcPct val="0"/>
              </a:spcAft>
              <a:defRPr>
                <a:solidFill>
                  <a:schemeClr val="tx1"/>
                </a:solidFill>
                <a:latin typeface="Trebuchet MS" charset="0"/>
                <a:ea typeface="ＭＳ Ｐゴシック" charset="0"/>
              </a:defRPr>
            </a:lvl7pPr>
            <a:lvl8pPr marL="3429000" indent="-228600" fontAlgn="base">
              <a:spcBef>
                <a:spcPct val="0"/>
              </a:spcBef>
              <a:spcAft>
                <a:spcPct val="0"/>
              </a:spcAft>
              <a:defRPr>
                <a:solidFill>
                  <a:schemeClr val="tx1"/>
                </a:solidFill>
                <a:latin typeface="Trebuchet MS" charset="0"/>
                <a:ea typeface="ＭＳ Ｐゴシック" charset="0"/>
              </a:defRPr>
            </a:lvl8pPr>
            <a:lvl9pPr marL="3886200" indent="-228600" fontAlgn="base">
              <a:spcBef>
                <a:spcPct val="0"/>
              </a:spcBef>
              <a:spcAft>
                <a:spcPct val="0"/>
              </a:spcAft>
              <a:defRPr>
                <a:solidFill>
                  <a:schemeClr val="tx1"/>
                </a:solidFill>
                <a:latin typeface="Trebuchet MS" charset="0"/>
                <a:ea typeface="ＭＳ Ｐゴシック" charset="0"/>
              </a:defRPr>
            </a:lvl9pPr>
          </a:lstStyle>
          <a:p>
            <a:pPr marL="0" marR="0" indent="0" algn="l" defTabSz="457200" rtl="0" eaLnBrk="1" fontAlgn="auto" latinLnBrk="0" hangingPunct="1">
              <a:lnSpc>
                <a:spcPct val="100000"/>
              </a:lnSpc>
              <a:spcBef>
                <a:spcPts val="300"/>
              </a:spcBef>
              <a:spcAft>
                <a:spcPts val="0"/>
              </a:spcAft>
              <a:buClrTx/>
              <a:buSzTx/>
              <a:buFontTx/>
              <a:buNone/>
              <a:tabLst/>
              <a:defRPr/>
            </a:pPr>
            <a:r>
              <a:rPr lang="en-US" sz="1200" dirty="0" smtClean="0">
                <a:solidFill>
                  <a:schemeClr val="accent1"/>
                </a:solidFill>
                <a:latin typeface="Calibri"/>
                <a:cs typeface="Calibri"/>
              </a:rPr>
              <a:t>Pathways to Excellence</a:t>
            </a:r>
            <a:endParaRPr lang="en-US" sz="1200" baseline="0" dirty="0" smtClean="0">
              <a:solidFill>
                <a:schemeClr val="accent1"/>
              </a:solidFill>
              <a:latin typeface="Calibri"/>
              <a:cs typeface="Calibri"/>
            </a:endParaRPr>
          </a:p>
          <a:p>
            <a:pPr marL="0" marR="0" indent="0" algn="l" defTabSz="457200" rtl="0" eaLnBrk="1" fontAlgn="auto" latinLnBrk="0" hangingPunct="1">
              <a:lnSpc>
                <a:spcPct val="100000"/>
              </a:lnSpc>
              <a:spcBef>
                <a:spcPts val="300"/>
              </a:spcBef>
              <a:spcAft>
                <a:spcPts val="0"/>
              </a:spcAft>
              <a:buClrTx/>
              <a:buSzTx/>
              <a:buFontTx/>
              <a:buNone/>
              <a:tabLst/>
              <a:defRPr/>
            </a:pPr>
            <a:r>
              <a:rPr lang="en-US" sz="1000" dirty="0" smtClean="0">
                <a:solidFill>
                  <a:schemeClr val="accent1"/>
                </a:solidFill>
                <a:latin typeface="Calibri"/>
                <a:cs typeface="Calibri"/>
              </a:rPr>
              <a:t>September</a:t>
            </a:r>
            <a:r>
              <a:rPr lang="en-US" sz="1000" baseline="0" dirty="0" smtClean="0">
                <a:solidFill>
                  <a:schemeClr val="accent1"/>
                </a:solidFill>
                <a:latin typeface="Calibri"/>
                <a:cs typeface="Calibri"/>
              </a:rPr>
              <a:t> 24 - 27</a:t>
            </a:r>
            <a:r>
              <a:rPr lang="en-US" sz="1000" dirty="0" smtClean="0">
                <a:solidFill>
                  <a:schemeClr val="accent1"/>
                </a:solidFill>
                <a:latin typeface="Calibri"/>
                <a:cs typeface="Calibri"/>
              </a:rPr>
              <a:t>, 2017 | Fort Worth, Texas</a:t>
            </a:r>
            <a:endParaRPr lang="en-US" sz="1000" dirty="0">
              <a:solidFill>
                <a:schemeClr val="accent1"/>
              </a:solidFill>
              <a:latin typeface="Calibri"/>
              <a:cs typeface="Calibri"/>
            </a:endParaRP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Lst>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accent2"/>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accent2"/>
          </a:solidFill>
          <a:latin typeface="Calibri" charset="0"/>
          <a:ea typeface="ＭＳ Ｐゴシック" charset="0"/>
          <a:cs typeface="ＭＳ Ｐゴシック" charset="0"/>
        </a:defRPr>
      </a:lvl9pPr>
    </p:titleStyle>
    <p:bodyStyle>
      <a:lvl1pPr marL="228600" indent="-228600" algn="l" defTabSz="457200" rtl="0" eaLnBrk="1" fontAlgn="base" hangingPunct="1">
        <a:spcBef>
          <a:spcPct val="20000"/>
        </a:spcBef>
        <a:spcAft>
          <a:spcPct val="0"/>
        </a:spcAft>
        <a:buFont typeface="+mj-lt"/>
        <a:buAutoNum type="romanUcPeriod"/>
        <a:defRPr sz="3200" kern="1200">
          <a:solidFill>
            <a:schemeClr val="tx1"/>
          </a:solidFill>
          <a:latin typeface="+mn-lt"/>
          <a:ea typeface="ＭＳ Ｐゴシック" charset="0"/>
          <a:cs typeface="ＭＳ Ｐゴシック" charset="0"/>
        </a:defRPr>
      </a:lvl1pPr>
      <a:lvl2pPr marL="640080" indent="-365760" algn="l" defTabSz="457200" rtl="0" eaLnBrk="1" fontAlgn="base" hangingPunct="1">
        <a:spcBef>
          <a:spcPct val="20000"/>
        </a:spcBef>
        <a:spcAft>
          <a:spcPct val="0"/>
        </a:spcAft>
        <a:buFont typeface="+mj-lt"/>
        <a:buAutoNum type="alphaUcPeriod"/>
        <a:defRPr sz="2800" kern="1200">
          <a:solidFill>
            <a:schemeClr val="tx1"/>
          </a:solidFill>
          <a:latin typeface="+mn-lt"/>
          <a:ea typeface="ＭＳ Ｐゴシック" charset="0"/>
          <a:cs typeface="+mn-cs"/>
        </a:defRPr>
      </a:lvl2pPr>
      <a:lvl3pPr marL="822960" indent="-182880" algn="l" defTabSz="457200" rtl="0" eaLnBrk="1" fontAlgn="base" hangingPunct="1">
        <a:spcBef>
          <a:spcPct val="20000"/>
        </a:spcBef>
        <a:spcAft>
          <a:spcPct val="0"/>
        </a:spcAft>
        <a:buSzPct val="120000"/>
        <a:buFont typeface="Arial" charset="0"/>
        <a:buChar char="•"/>
        <a:defRPr sz="2400" kern="1200">
          <a:solidFill>
            <a:schemeClr val="tx1"/>
          </a:solidFill>
          <a:latin typeface="+mn-lt"/>
          <a:ea typeface="ＭＳ Ｐゴシック" charset="0"/>
          <a:cs typeface="+mn-cs"/>
        </a:defRPr>
      </a:lvl3pPr>
      <a:lvl4pPr marL="1097280" indent="-228600" algn="l" defTabSz="457200" rtl="0" eaLnBrk="1" fontAlgn="base" hangingPunct="1">
        <a:spcBef>
          <a:spcPct val="20000"/>
        </a:spcBef>
        <a:spcAft>
          <a:spcPct val="0"/>
        </a:spcAft>
        <a:buSzPct val="90000"/>
        <a:buFont typeface="Lucida Grande"/>
        <a:buChar char="»"/>
        <a:defRPr sz="2000" kern="1200">
          <a:solidFill>
            <a:schemeClr val="tx1"/>
          </a:solidFill>
          <a:latin typeface="+mn-lt"/>
          <a:ea typeface="ＭＳ Ｐゴシック" charset="0"/>
          <a:cs typeface="+mn-cs"/>
        </a:defRPr>
      </a:lvl4pPr>
      <a:lvl5pPr marL="1261872" indent="-182880" algn="l" defTabSz="457200" rtl="0" eaLnBrk="1" fontAlgn="base" hangingPunct="1">
        <a:spcBef>
          <a:spcPct val="20000"/>
        </a:spcBef>
        <a:spcAft>
          <a:spcPct val="0"/>
        </a:spcAft>
        <a:buSzPct val="80000"/>
        <a:buFont typeface="Courier New"/>
        <a:buChar char="o"/>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Quality in Online Education: </a:t>
            </a:r>
            <a:br>
              <a:rPr lang="en-US" sz="3600" dirty="0" smtClean="0"/>
            </a:br>
            <a:r>
              <a:rPr lang="en-US" sz="3600" dirty="0" smtClean="0"/>
              <a:t>What’s Rigor Got to Do with It?</a:t>
            </a:r>
            <a:endParaRPr lang="en-US" sz="3600" dirty="0"/>
          </a:p>
        </p:txBody>
      </p:sp>
      <p:sp>
        <p:nvSpPr>
          <p:cNvPr id="3" name="Subtitle 2"/>
          <p:cNvSpPr>
            <a:spLocks noGrp="1"/>
          </p:cNvSpPr>
          <p:nvPr>
            <p:ph type="subTitle" idx="1"/>
          </p:nvPr>
        </p:nvSpPr>
        <p:spPr/>
        <p:txBody>
          <a:bodyPr/>
          <a:lstStyle/>
          <a:p>
            <a:r>
              <a:rPr lang="en-US" dirty="0" smtClean="0"/>
              <a:t>September 26, 2017 | Fort Worth, Texas</a:t>
            </a:r>
            <a:endParaRPr lang="en-US" dirty="0"/>
          </a:p>
        </p:txBody>
      </p:sp>
    </p:spTree>
    <p:extLst>
      <p:ext uri="{BB962C8B-B14F-4D97-AF65-F5344CB8AC3E}">
        <p14:creationId xmlns:p14="http://schemas.microsoft.com/office/powerpoint/2010/main" val="569051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a:t>
            </a:r>
            <a:r>
              <a:rPr lang="en-US" dirty="0" smtClean="0"/>
              <a:t>2</a:t>
            </a:r>
            <a:endParaRPr lang="en-US" dirty="0"/>
          </a:p>
        </p:txBody>
      </p:sp>
      <p:sp>
        <p:nvSpPr>
          <p:cNvPr id="5" name="Content Placeholder 2"/>
          <p:cNvSpPr>
            <a:spLocks noGrp="1"/>
          </p:cNvSpPr>
          <p:nvPr>
            <p:ph idx="1"/>
          </p:nvPr>
        </p:nvSpPr>
        <p:spPr>
          <a:xfrm>
            <a:off x="457200" y="1200150"/>
            <a:ext cx="8229600" cy="3082925"/>
          </a:xfrm>
        </p:spPr>
        <p:txBody>
          <a:bodyPr/>
          <a:lstStyle/>
          <a:p>
            <a:pPr marL="285750" indent="-285750">
              <a:buFont typeface="Arial" panose="020B0604020202020204" pitchFamily="34" charset="0"/>
              <a:buChar char="•"/>
            </a:pPr>
            <a:r>
              <a:rPr lang="en-US" sz="2000" b="1" dirty="0"/>
              <a:t>Kara Gwaltney, </a:t>
            </a:r>
            <a:r>
              <a:rPr lang="en-US" sz="1600" dirty="0"/>
              <a:t>Director, Credit, American Council on </a:t>
            </a:r>
            <a:r>
              <a:rPr lang="en-US" sz="1600" dirty="0" smtClean="0"/>
              <a:t>Education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Lisa Mahoney</a:t>
            </a:r>
            <a:r>
              <a:rPr lang="en-US" sz="1600" dirty="0"/>
              <a:t>, Director, National College Credit Recommendation </a:t>
            </a:r>
            <a:r>
              <a:rPr lang="en-US" sz="1600" dirty="0" smtClean="0"/>
              <a:t>Service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Leah Matthews</a:t>
            </a:r>
            <a:r>
              <a:rPr lang="en-US" sz="1600" dirty="0"/>
              <a:t>, Executive Director and CEO, Distance Education Accrediting </a:t>
            </a:r>
            <a:r>
              <a:rPr lang="en-US" sz="1600" dirty="0" smtClean="0"/>
              <a:t>Commission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Mary-Celeste Slusser</a:t>
            </a:r>
            <a:r>
              <a:rPr lang="en-US" sz="1600" dirty="0"/>
              <a:t>, Director of Academic Assessment, LearningCounts</a:t>
            </a:r>
            <a:endParaRPr lang="en-US" dirty="0"/>
          </a:p>
        </p:txBody>
      </p:sp>
    </p:spTree>
    <p:extLst>
      <p:ext uri="{BB962C8B-B14F-4D97-AF65-F5344CB8AC3E}">
        <p14:creationId xmlns:p14="http://schemas.microsoft.com/office/powerpoint/2010/main" val="33537654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Academic Rigor?</a:t>
            </a:r>
            <a:endParaRPr lang="en-US" dirty="0"/>
          </a:p>
        </p:txBody>
      </p:sp>
      <p:sp>
        <p:nvSpPr>
          <p:cNvPr id="3" name="Content Placeholder 2"/>
          <p:cNvSpPr>
            <a:spLocks noGrp="1"/>
          </p:cNvSpPr>
          <p:nvPr>
            <p:ph idx="1"/>
          </p:nvPr>
        </p:nvSpPr>
        <p:spPr/>
        <p:txBody>
          <a:bodyPr/>
          <a:lstStyle/>
          <a:p>
            <a:pPr marL="0" indent="0">
              <a:buNone/>
            </a:pPr>
            <a:r>
              <a:rPr lang="en-US" dirty="0" smtClean="0"/>
              <a:t>What is academic rigor (and what is it not)?</a:t>
            </a:r>
            <a:endParaRPr lang="en-US" dirty="0"/>
          </a:p>
        </p:txBody>
      </p:sp>
    </p:spTree>
    <p:extLst>
      <p:ext uri="{BB962C8B-B14F-4D97-AF65-F5344CB8AC3E}">
        <p14:creationId xmlns:p14="http://schemas.microsoft.com/office/powerpoint/2010/main" val="42666271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Q&amp;A</a:t>
            </a:r>
            <a:endParaRPr lang="en-US" dirty="0"/>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787621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Keep the discussion going at #AcademicRigor</a:t>
            </a:r>
            <a:br>
              <a:rPr lang="en-US" dirty="0"/>
            </a:br>
            <a:endParaRPr lang="en-US" dirty="0"/>
          </a:p>
        </p:txBody>
      </p:sp>
      <p:sp>
        <p:nvSpPr>
          <p:cNvPr id="3" name="Subtitle 2"/>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3897700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t>Deb Adair, QM Executive Director, Moderator</a:t>
            </a:r>
            <a:endParaRPr lang="en-US" sz="3600" dirty="0"/>
          </a:p>
        </p:txBody>
      </p:sp>
      <p:sp>
        <p:nvSpPr>
          <p:cNvPr id="3" name="Subtitle 2"/>
          <p:cNvSpPr>
            <a:spLocks noGrp="1"/>
          </p:cNvSpPr>
          <p:nvPr>
            <p:ph type="subTitle" idx="1"/>
          </p:nvPr>
        </p:nvSpPr>
        <p:spPr>
          <a:xfrm>
            <a:off x="1371600" y="3332822"/>
            <a:ext cx="6400800" cy="631104"/>
          </a:xfrm>
        </p:spPr>
        <p:txBody>
          <a:bodyPr/>
          <a:lstStyle/>
          <a:p>
            <a:r>
              <a:rPr lang="en-US" sz="2000" dirty="0" smtClean="0"/>
              <a:t>Kay Shattuck, QM Director of Research, </a:t>
            </a:r>
            <a:br>
              <a:rPr lang="en-US" sz="2000" dirty="0" smtClean="0"/>
            </a:br>
            <a:r>
              <a:rPr lang="en-US" sz="2000" dirty="0" smtClean="0"/>
              <a:t>Group Discussion Facilitator</a:t>
            </a:r>
            <a:r>
              <a:rPr lang="en-US" dirty="0" smtClean="0"/>
              <a:t> </a:t>
            </a:r>
            <a:endParaRPr lang="en-US" dirty="0"/>
          </a:p>
        </p:txBody>
      </p:sp>
    </p:spTree>
    <p:extLst>
      <p:ext uri="{BB962C8B-B14F-4D97-AF65-F5344CB8AC3E}">
        <p14:creationId xmlns:p14="http://schemas.microsoft.com/office/powerpoint/2010/main" val="5920247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1</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000" b="1" dirty="0" smtClean="0"/>
              <a:t>Paul </a:t>
            </a:r>
            <a:r>
              <a:rPr lang="en-US" sz="2000" b="1" dirty="0"/>
              <a:t>Gaston</a:t>
            </a:r>
            <a:r>
              <a:rPr lang="en-US" sz="1400" dirty="0"/>
              <a:t>, Senior Fellow, Lumina Foundation, and Trustees Professor, Provost's Office, Kent State University</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000" b="1" dirty="0" smtClean="0"/>
              <a:t>Ashley </a:t>
            </a:r>
            <a:r>
              <a:rPr lang="en-US" sz="2000" b="1" dirty="0"/>
              <a:t>Hazelwood</a:t>
            </a:r>
            <a:r>
              <a:rPr lang="en-US" sz="1400" dirty="0"/>
              <a:t>, Student, University of North Texas</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2000" b="1" dirty="0"/>
              <a:t>Andria Schwegler</a:t>
            </a:r>
            <a:r>
              <a:rPr lang="en-US" sz="1400" dirty="0"/>
              <a:t>, Associate Professor, Department of Psychology &amp; Counseling, Texas A&amp;M University - Central Texas</a:t>
            </a:r>
          </a:p>
          <a:p>
            <a:pPr marL="0" indent="0">
              <a:buNone/>
            </a:pPr>
            <a:endParaRPr lang="en-US" sz="1400" dirty="0"/>
          </a:p>
          <a:p>
            <a:pPr marL="285750" indent="-285750">
              <a:buFont typeface="Arial" panose="020B0604020202020204" pitchFamily="34" charset="0"/>
              <a:buChar char="•"/>
            </a:pPr>
            <a:r>
              <a:rPr lang="en-US" sz="2000" b="1" dirty="0"/>
              <a:t>Gregory von Lehmen</a:t>
            </a:r>
            <a:r>
              <a:rPr lang="en-US" sz="1400" dirty="0"/>
              <a:t>, Special Assistant to the President, Cybersecurity, University of Maryland-University College</a:t>
            </a:r>
          </a:p>
          <a:p>
            <a:endParaRPr lang="en-US" dirty="0"/>
          </a:p>
        </p:txBody>
      </p:sp>
    </p:spTree>
    <p:extLst>
      <p:ext uri="{BB962C8B-B14F-4D97-AF65-F5344CB8AC3E}">
        <p14:creationId xmlns:p14="http://schemas.microsoft.com/office/powerpoint/2010/main" val="56176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 </a:t>
            </a:r>
            <a:r>
              <a:rPr lang="en-US" dirty="0" smtClean="0"/>
              <a:t>2</a:t>
            </a:r>
            <a:endParaRPr lang="en-US" dirty="0"/>
          </a:p>
        </p:txBody>
      </p:sp>
      <p:sp>
        <p:nvSpPr>
          <p:cNvPr id="3" name="Content Placeholder 2"/>
          <p:cNvSpPr>
            <a:spLocks noGrp="1"/>
          </p:cNvSpPr>
          <p:nvPr>
            <p:ph idx="1"/>
          </p:nvPr>
        </p:nvSpPr>
        <p:spPr/>
        <p:txBody>
          <a:bodyPr/>
          <a:lstStyle/>
          <a:p>
            <a:pPr marL="285750" indent="-285750">
              <a:buFont typeface="Arial" panose="020B0604020202020204" pitchFamily="34" charset="0"/>
              <a:buChar char="•"/>
            </a:pPr>
            <a:r>
              <a:rPr lang="en-US" sz="2000" b="1" dirty="0"/>
              <a:t>Kara Gwaltney, </a:t>
            </a:r>
            <a:r>
              <a:rPr lang="en-US" sz="1600" dirty="0"/>
              <a:t>Director, Credit, American Council on </a:t>
            </a:r>
            <a:r>
              <a:rPr lang="en-US" sz="1600" dirty="0" smtClean="0"/>
              <a:t>Education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Lisa Mahoney</a:t>
            </a:r>
            <a:r>
              <a:rPr lang="en-US" sz="1600" dirty="0"/>
              <a:t>, Director, National College Credit Recommendation </a:t>
            </a:r>
            <a:r>
              <a:rPr lang="en-US" sz="1600" dirty="0" smtClean="0"/>
              <a:t>Service</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Leah Matthews</a:t>
            </a:r>
            <a:r>
              <a:rPr lang="en-US" sz="1600" dirty="0"/>
              <a:t>, Executive Director and CEO, Distance Education Accrediting </a:t>
            </a:r>
            <a:r>
              <a:rPr lang="en-US" sz="1600" dirty="0" smtClean="0"/>
              <a:t>Commission</a:t>
            </a:r>
          </a:p>
          <a:p>
            <a:pPr marL="285750" indent="-285750">
              <a:buFont typeface="Arial" panose="020B0604020202020204" pitchFamily="34" charset="0"/>
              <a:buChar char="•"/>
            </a:pPr>
            <a:endParaRPr lang="en-US" sz="1600" dirty="0"/>
          </a:p>
          <a:p>
            <a:pPr marL="285750" indent="-285750">
              <a:buFont typeface="Arial" panose="020B0604020202020204" pitchFamily="34" charset="0"/>
              <a:buChar char="•"/>
            </a:pPr>
            <a:r>
              <a:rPr lang="en-US" sz="2000" b="1" dirty="0"/>
              <a:t>Mary-Celeste Slusser</a:t>
            </a:r>
            <a:r>
              <a:rPr lang="en-US" sz="1600" dirty="0"/>
              <a:t>, Director of Academic Assessment, LearningCounts</a:t>
            </a:r>
            <a:endParaRPr lang="en-US" dirty="0"/>
          </a:p>
        </p:txBody>
      </p:sp>
    </p:spTree>
    <p:extLst>
      <p:ext uri="{BB962C8B-B14F-4D97-AF65-F5344CB8AC3E}">
        <p14:creationId xmlns:p14="http://schemas.microsoft.com/office/powerpoint/2010/main" val="9768208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sp>
        <p:nvSpPr>
          <p:cNvPr id="3" name="Content Placeholder 2"/>
          <p:cNvSpPr>
            <a:spLocks noGrp="1"/>
          </p:cNvSpPr>
          <p:nvPr>
            <p:ph idx="1"/>
          </p:nvPr>
        </p:nvSpPr>
        <p:spPr/>
        <p:txBody>
          <a:bodyPr/>
          <a:lstStyle/>
          <a:p>
            <a:r>
              <a:rPr lang="en-US" sz="1600" dirty="0" smtClean="0"/>
              <a:t>QM Connect Conference and Zoom </a:t>
            </a:r>
            <a:r>
              <a:rPr lang="en-US" sz="1600" dirty="0"/>
              <a:t>webcast with </a:t>
            </a:r>
            <a:r>
              <a:rPr lang="en-US" sz="1600" dirty="0" smtClean="0"/>
              <a:t>chat:</a:t>
            </a:r>
            <a:r>
              <a:rPr lang="en-US" sz="1600" dirty="0" smtClean="0"/>
              <a:t/>
            </a:r>
            <a:br>
              <a:rPr lang="en-US" sz="1600" dirty="0" smtClean="0"/>
            </a:br>
            <a:r>
              <a:rPr lang="en-US" sz="1600" dirty="0" smtClean="0"/>
              <a:t>Twitter </a:t>
            </a:r>
            <a:r>
              <a:rPr lang="en-US" sz="1600" dirty="0"/>
              <a:t>chat: #</a:t>
            </a:r>
            <a:r>
              <a:rPr lang="en-US" sz="1600" dirty="0" smtClean="0"/>
              <a:t>AcademicRigor</a:t>
            </a:r>
            <a:br>
              <a:rPr lang="en-US" sz="1600" dirty="0" smtClean="0"/>
            </a:br>
            <a:endParaRPr lang="en-US" sz="1600" dirty="0"/>
          </a:p>
          <a:p>
            <a:r>
              <a:rPr lang="en-US" sz="1600" dirty="0" smtClean="0"/>
              <a:t> Stakeholder </a:t>
            </a:r>
            <a:r>
              <a:rPr lang="en-US" sz="1600" dirty="0"/>
              <a:t>Panel - faculty member, student, administrator, and foundation </a:t>
            </a:r>
            <a:r>
              <a:rPr lang="en-US" sz="1600" dirty="0" smtClean="0"/>
              <a:t>rep</a:t>
            </a:r>
            <a:br>
              <a:rPr lang="en-US" sz="1600" dirty="0" smtClean="0"/>
            </a:br>
            <a:endParaRPr lang="en-US" sz="1600" dirty="0"/>
          </a:p>
          <a:p>
            <a:r>
              <a:rPr lang="en-US" sz="1600" dirty="0" smtClean="0"/>
              <a:t> Group </a:t>
            </a:r>
            <a:r>
              <a:rPr lang="en-US" sz="1600" dirty="0"/>
              <a:t>Discussion </a:t>
            </a:r>
            <a:r>
              <a:rPr lang="en-US" sz="1600" dirty="0" smtClean="0"/>
              <a:t>Activity – facilitated by panelists and Kay Shattuck</a:t>
            </a:r>
            <a:br>
              <a:rPr lang="en-US" sz="1600" dirty="0" smtClean="0"/>
            </a:br>
            <a:endParaRPr lang="en-US" sz="1600" dirty="0"/>
          </a:p>
          <a:p>
            <a:r>
              <a:rPr lang="en-US" sz="1600" dirty="0" smtClean="0"/>
              <a:t> Expert </a:t>
            </a:r>
            <a:r>
              <a:rPr lang="en-US" sz="1600" dirty="0"/>
              <a:t>Panel - accreditation, assessment, and credit evaluation </a:t>
            </a:r>
            <a:r>
              <a:rPr lang="en-US" sz="1600" dirty="0" smtClean="0"/>
              <a:t>experts</a:t>
            </a:r>
            <a:br>
              <a:rPr lang="en-US" sz="1600" dirty="0" smtClean="0"/>
            </a:br>
            <a:endParaRPr lang="en-US" sz="1600" dirty="0"/>
          </a:p>
          <a:p>
            <a:r>
              <a:rPr lang="en-US" sz="1600" dirty="0"/>
              <a:t> </a:t>
            </a:r>
            <a:r>
              <a:rPr lang="en-US" sz="1600" dirty="0" smtClean="0"/>
              <a:t>Q&amp;A </a:t>
            </a:r>
            <a:endParaRPr lang="en-US" sz="1600" dirty="0"/>
          </a:p>
        </p:txBody>
      </p:sp>
    </p:spTree>
    <p:extLst>
      <p:ext uri="{BB962C8B-B14F-4D97-AF65-F5344CB8AC3E}">
        <p14:creationId xmlns:p14="http://schemas.microsoft.com/office/powerpoint/2010/main" val="25887448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Discuss Rigor? Why Now?</a:t>
            </a:r>
            <a:endParaRPr lang="en-US" dirty="0"/>
          </a:p>
        </p:txBody>
      </p:sp>
      <p:sp>
        <p:nvSpPr>
          <p:cNvPr id="3" name="Content Placeholder 2"/>
          <p:cNvSpPr>
            <a:spLocks noGrp="1"/>
          </p:cNvSpPr>
          <p:nvPr>
            <p:ph idx="1"/>
          </p:nvPr>
        </p:nvSpPr>
        <p:spPr/>
        <p:txBody>
          <a:bodyPr/>
          <a:lstStyle/>
          <a:p>
            <a:pPr marL="0" indent="0">
              <a:buNone/>
            </a:pPr>
            <a:r>
              <a:rPr lang="en-US" sz="2000" b="1" dirty="0">
                <a:solidFill>
                  <a:srgbClr val="FF0000"/>
                </a:solidFill>
              </a:rPr>
              <a:t>Alternative or innovative providers </a:t>
            </a:r>
            <a:r>
              <a:rPr lang="en-US" sz="1600" dirty="0"/>
              <a:t>are a growing sector of post-secondary education composed of companies and organizations that offer structured learning experiences or proficiency examinations untethered from the traditional college and university setting. In general, these providers offer certificates, badges, certifications and/or credit recommendations for the successful completion of courses, modules, or time-limited programs. They are fairly recent entrants to the field of non-collegiate </a:t>
            </a:r>
            <a:r>
              <a:rPr lang="en-US" sz="1600" dirty="0" smtClean="0"/>
              <a:t>educational </a:t>
            </a:r>
            <a:r>
              <a:rPr lang="en-US" sz="1600" dirty="0"/>
              <a:t>offerings, joining the ranks of large corporations, the military, municipalities (e.g. fire and police training), and other workplace-based programs in providing </a:t>
            </a:r>
            <a:r>
              <a:rPr lang="en-US" sz="1600" dirty="0">
                <a:solidFill>
                  <a:srgbClr val="FF0000"/>
                </a:solidFill>
              </a:rPr>
              <a:t>what many now consider college-level learning outside of the traditional classroom setting</a:t>
            </a:r>
            <a:r>
              <a:rPr lang="en-US" sz="1600" dirty="0"/>
              <a:t>. </a:t>
            </a:r>
            <a:r>
              <a:rPr lang="en-US" sz="1600" dirty="0" smtClean="0"/>
              <a:t/>
            </a:r>
            <a:br>
              <a:rPr lang="en-US" sz="1600" dirty="0" smtClean="0"/>
            </a:br>
            <a:r>
              <a:rPr lang="en-US" sz="1200" i="1" dirty="0" smtClean="0"/>
              <a:t>(</a:t>
            </a:r>
            <a:r>
              <a:rPr lang="en-US" sz="1200" i="1" dirty="0"/>
              <a:t>From Proposal Draft for Comment CQAL: Collaborative for Quality in Alternative Learning, A Strada Education Network Grant Project, Led by the Presidents’ Forum at Excelsior College and the Distance Education Accrediting Commission, Written by Tina Goodyear, March 2017</a:t>
            </a:r>
            <a:r>
              <a:rPr lang="en-US" sz="1200" i="1" dirty="0" smtClean="0"/>
              <a:t>)</a:t>
            </a:r>
            <a:endParaRPr lang="en-US" sz="1200" dirty="0"/>
          </a:p>
          <a:p>
            <a:endParaRPr lang="en-US" dirty="0"/>
          </a:p>
        </p:txBody>
      </p:sp>
    </p:spTree>
    <p:extLst>
      <p:ext uri="{BB962C8B-B14F-4D97-AF65-F5344CB8AC3E}">
        <p14:creationId xmlns:p14="http://schemas.microsoft.com/office/powerpoint/2010/main" val="2320498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Panel 1</a:t>
            </a:r>
            <a:endParaRPr lang="en-US" dirty="0"/>
          </a:p>
        </p:txBody>
      </p:sp>
      <p:sp>
        <p:nvSpPr>
          <p:cNvPr id="4" name="Content Placeholder 2"/>
          <p:cNvSpPr txBox="1">
            <a:spLocks/>
          </p:cNvSpPr>
          <p:nvPr/>
        </p:nvSpPr>
        <p:spPr bwMode="auto">
          <a:xfrm>
            <a:off x="609600" y="1352550"/>
            <a:ext cx="8229600" cy="3082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ct val="20000"/>
              </a:spcBef>
              <a:spcAft>
                <a:spcPct val="0"/>
              </a:spcAft>
              <a:buFont typeface="+mj-lt"/>
              <a:buAutoNum type="romanUcPeriod"/>
              <a:defRPr sz="3200" kern="1200">
                <a:solidFill>
                  <a:schemeClr val="tx1"/>
                </a:solidFill>
                <a:latin typeface="+mn-lt"/>
                <a:ea typeface="ＭＳ Ｐゴシック" charset="0"/>
                <a:cs typeface="ＭＳ Ｐゴシック" charset="0"/>
              </a:defRPr>
            </a:lvl1pPr>
            <a:lvl2pPr marL="640080" indent="-365760" algn="l" defTabSz="457200" rtl="0" eaLnBrk="1" fontAlgn="base" hangingPunct="1">
              <a:spcBef>
                <a:spcPct val="20000"/>
              </a:spcBef>
              <a:spcAft>
                <a:spcPct val="0"/>
              </a:spcAft>
              <a:buFont typeface="+mj-lt"/>
              <a:buAutoNum type="alphaUcPeriod"/>
              <a:defRPr sz="2800" kern="1200">
                <a:solidFill>
                  <a:schemeClr val="tx1"/>
                </a:solidFill>
                <a:latin typeface="+mn-lt"/>
                <a:ea typeface="ＭＳ Ｐゴシック" charset="0"/>
                <a:cs typeface="+mn-cs"/>
              </a:defRPr>
            </a:lvl2pPr>
            <a:lvl3pPr marL="822960" indent="-182880" algn="l" defTabSz="457200" rtl="0" eaLnBrk="1" fontAlgn="base" hangingPunct="1">
              <a:spcBef>
                <a:spcPct val="20000"/>
              </a:spcBef>
              <a:spcAft>
                <a:spcPct val="0"/>
              </a:spcAft>
              <a:buSzPct val="120000"/>
              <a:buFont typeface="Arial" charset="0"/>
              <a:buChar char="•"/>
              <a:defRPr sz="2400" kern="1200">
                <a:solidFill>
                  <a:schemeClr val="tx1"/>
                </a:solidFill>
                <a:latin typeface="+mn-lt"/>
                <a:ea typeface="ＭＳ Ｐゴシック" charset="0"/>
                <a:cs typeface="+mn-cs"/>
              </a:defRPr>
            </a:lvl3pPr>
            <a:lvl4pPr marL="1097280" indent="-228600" algn="l" defTabSz="457200" rtl="0" eaLnBrk="1" fontAlgn="base" hangingPunct="1">
              <a:spcBef>
                <a:spcPct val="20000"/>
              </a:spcBef>
              <a:spcAft>
                <a:spcPct val="0"/>
              </a:spcAft>
              <a:buSzPct val="90000"/>
              <a:buFont typeface="Lucida Grande"/>
              <a:buChar char="»"/>
              <a:defRPr sz="2000" kern="1200">
                <a:solidFill>
                  <a:schemeClr val="tx1"/>
                </a:solidFill>
                <a:latin typeface="+mn-lt"/>
                <a:ea typeface="ＭＳ Ｐゴシック" charset="0"/>
                <a:cs typeface="+mn-cs"/>
              </a:defRPr>
            </a:lvl4pPr>
            <a:lvl5pPr marL="1261872" indent="-182880" algn="l" defTabSz="457200" rtl="0" eaLnBrk="1" fontAlgn="base" hangingPunct="1">
              <a:spcBef>
                <a:spcPct val="20000"/>
              </a:spcBef>
              <a:spcAft>
                <a:spcPct val="0"/>
              </a:spcAft>
              <a:buSzPct val="80000"/>
              <a:buFont typeface="Courier New"/>
              <a:buChar char="o"/>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85750" indent="-285750">
              <a:buFont typeface="Arial" panose="020B0604020202020204" pitchFamily="34" charset="0"/>
              <a:buChar char="•"/>
            </a:pPr>
            <a:r>
              <a:rPr lang="en-US" sz="2000" b="1" smtClean="0"/>
              <a:t>Paul Gaston</a:t>
            </a:r>
            <a:r>
              <a:rPr lang="en-US" sz="1400" smtClean="0"/>
              <a:t>, Senior Fellow, Lumina Foundation, and Trustees Professor, Provost's Office, Kent State University</a:t>
            </a:r>
          </a:p>
          <a:p>
            <a:pPr marL="285750" indent="-285750">
              <a:buFont typeface="Arial" panose="020B0604020202020204" pitchFamily="34" charset="0"/>
              <a:buChar char="•"/>
            </a:pPr>
            <a:endParaRPr lang="en-US" sz="1400" smtClean="0"/>
          </a:p>
          <a:p>
            <a:pPr marL="285750" indent="-285750">
              <a:buFont typeface="Arial" panose="020B0604020202020204" pitchFamily="34" charset="0"/>
              <a:buChar char="•"/>
            </a:pPr>
            <a:r>
              <a:rPr lang="en-US" sz="2000" b="1" smtClean="0"/>
              <a:t>Ashley Hazelwood</a:t>
            </a:r>
            <a:r>
              <a:rPr lang="en-US" sz="1400" smtClean="0"/>
              <a:t>, Student, University of North Texas</a:t>
            </a:r>
          </a:p>
          <a:p>
            <a:pPr marL="285750" indent="-285750">
              <a:buFont typeface="Arial" panose="020B0604020202020204" pitchFamily="34" charset="0"/>
              <a:buChar char="•"/>
            </a:pPr>
            <a:endParaRPr lang="en-US" sz="1400" smtClean="0"/>
          </a:p>
          <a:p>
            <a:pPr marL="285750" indent="-285750">
              <a:buFont typeface="Arial" panose="020B0604020202020204" pitchFamily="34" charset="0"/>
              <a:buChar char="•"/>
            </a:pPr>
            <a:r>
              <a:rPr lang="en-US" sz="2000" b="1" smtClean="0"/>
              <a:t>Andria Schwegler</a:t>
            </a:r>
            <a:r>
              <a:rPr lang="en-US" sz="1400" smtClean="0"/>
              <a:t>, Associate Professor, Department of Psychology &amp; Counseling, Texas A&amp;M University - Central Texas</a:t>
            </a:r>
          </a:p>
          <a:p>
            <a:pPr marL="0" indent="0">
              <a:buFont typeface="+mj-lt"/>
              <a:buNone/>
            </a:pPr>
            <a:endParaRPr lang="en-US" sz="1400" smtClean="0"/>
          </a:p>
          <a:p>
            <a:pPr marL="285750" indent="-285750">
              <a:buFont typeface="Arial" panose="020B0604020202020204" pitchFamily="34" charset="0"/>
              <a:buChar char="•"/>
            </a:pPr>
            <a:r>
              <a:rPr lang="en-US" sz="2000" b="1" smtClean="0"/>
              <a:t>Gregory von Lehmen</a:t>
            </a:r>
            <a:r>
              <a:rPr lang="en-US" sz="1400" smtClean="0"/>
              <a:t>, Special Assistant to the President, Cybersecurity, University of Maryland-University College</a:t>
            </a:r>
          </a:p>
          <a:p>
            <a:endParaRPr lang="en-US" dirty="0"/>
          </a:p>
        </p:txBody>
      </p:sp>
    </p:spTree>
    <p:extLst>
      <p:ext uri="{BB962C8B-B14F-4D97-AF65-F5344CB8AC3E}">
        <p14:creationId xmlns:p14="http://schemas.microsoft.com/office/powerpoint/2010/main" val="200939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Academic Rigor?</a:t>
            </a:r>
            <a:endParaRPr lang="en-US" dirty="0"/>
          </a:p>
        </p:txBody>
      </p:sp>
      <p:sp>
        <p:nvSpPr>
          <p:cNvPr id="3" name="Content Placeholder 2"/>
          <p:cNvSpPr>
            <a:spLocks noGrp="1"/>
          </p:cNvSpPr>
          <p:nvPr>
            <p:ph idx="1"/>
          </p:nvPr>
        </p:nvSpPr>
        <p:spPr/>
        <p:txBody>
          <a:bodyPr/>
          <a:lstStyle/>
          <a:p>
            <a:pPr marL="0" indent="0">
              <a:buNone/>
            </a:pPr>
            <a:r>
              <a:rPr lang="en-US" dirty="0" smtClean="0"/>
              <a:t>What is academic rigor (and what is it not)?</a:t>
            </a:r>
            <a:endParaRPr lang="en-US" dirty="0"/>
          </a:p>
        </p:txBody>
      </p:sp>
    </p:spTree>
    <p:extLst>
      <p:ext uri="{BB962C8B-B14F-4D97-AF65-F5344CB8AC3E}">
        <p14:creationId xmlns:p14="http://schemas.microsoft.com/office/powerpoint/2010/main" val="31655196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Discussion</a:t>
            </a:r>
            <a:endParaRPr lang="en-US" dirty="0"/>
          </a:p>
        </p:txBody>
      </p:sp>
      <p:sp>
        <p:nvSpPr>
          <p:cNvPr id="3" name="Content Placeholder 2"/>
          <p:cNvSpPr>
            <a:spLocks noGrp="1"/>
          </p:cNvSpPr>
          <p:nvPr>
            <p:ph idx="1"/>
          </p:nvPr>
        </p:nvSpPr>
        <p:spPr/>
        <p:txBody>
          <a:bodyPr/>
          <a:lstStyle/>
          <a:p>
            <a:pPr lvl="1">
              <a:buFont typeface="+mj-lt"/>
              <a:buAutoNum type="arabicPeriod"/>
            </a:pPr>
            <a:r>
              <a:rPr lang="en-US" sz="1600" dirty="0"/>
              <a:t>What does the term academic rigor mean?</a:t>
            </a:r>
          </a:p>
          <a:p>
            <a:pPr lvl="1">
              <a:buFont typeface="+mj-lt"/>
              <a:buAutoNum type="arabicPeriod"/>
            </a:pPr>
            <a:r>
              <a:rPr lang="en-US" sz="1600" dirty="0"/>
              <a:t>Who determines what is academically rigorous, and how do they do so?</a:t>
            </a:r>
          </a:p>
          <a:p>
            <a:pPr lvl="1">
              <a:buFont typeface="+mj-lt"/>
              <a:buAutoNum type="arabicPeriod"/>
            </a:pPr>
            <a:r>
              <a:rPr lang="en-US" sz="1600" dirty="0"/>
              <a:t>Does rigor matter in the evaluation for college credit of prior learning and/or </a:t>
            </a:r>
            <a:br>
              <a:rPr lang="en-US" sz="1600" dirty="0"/>
            </a:br>
            <a:r>
              <a:rPr lang="en-US" sz="1600" dirty="0"/>
              <a:t>learning that occurs outside of the academic institution? </a:t>
            </a:r>
            <a:endParaRPr lang="en-US" sz="1600" dirty="0" smtClean="0"/>
          </a:p>
          <a:p>
            <a:pPr lvl="1">
              <a:buFont typeface="+mj-lt"/>
              <a:buAutoNum type="arabicPeriod"/>
            </a:pPr>
            <a:r>
              <a:rPr lang="en-US" sz="1600" dirty="0" smtClean="0"/>
              <a:t>Does </a:t>
            </a:r>
            <a:r>
              <a:rPr lang="en-US" sz="1600" dirty="0"/>
              <a:t>your definition of academic rigor apply in this case</a:t>
            </a:r>
            <a:r>
              <a:rPr lang="en-US" sz="1600" dirty="0" smtClean="0"/>
              <a:t>?</a:t>
            </a:r>
          </a:p>
          <a:p>
            <a:pPr lvl="1">
              <a:buFont typeface="+mj-lt"/>
              <a:buAutoNum type="arabicPeriod"/>
            </a:pPr>
            <a:r>
              <a:rPr lang="en-US" sz="1600" dirty="0" smtClean="0"/>
              <a:t>Is academic rigor an obstacle to the implementation of new ideas?</a:t>
            </a:r>
          </a:p>
          <a:p>
            <a:pPr marL="274320" lvl="1" indent="0">
              <a:buNone/>
            </a:pPr>
            <a:r>
              <a:rPr lang="en-US" sz="1600" dirty="0" smtClean="0"/>
              <a:t>Report Back on</a:t>
            </a:r>
          </a:p>
          <a:p>
            <a:pPr lvl="1">
              <a:buAutoNum type="arabicPeriod"/>
            </a:pPr>
            <a:r>
              <a:rPr lang="en-US" sz="1600" dirty="0" smtClean="0"/>
              <a:t>Did your table share a common understanding of academic rigor? What was it?</a:t>
            </a:r>
          </a:p>
          <a:p>
            <a:pPr lvl="1">
              <a:buAutoNum type="arabicPeriod"/>
            </a:pPr>
            <a:r>
              <a:rPr lang="en-US" sz="1600" dirty="0" smtClean="0"/>
              <a:t>How does your institution identify and evaluate evidence of academic rigor internally and for awarding credit for prior learning? </a:t>
            </a:r>
          </a:p>
          <a:p>
            <a:pPr lvl="1">
              <a:buAutoNum type="arabicPeriod"/>
            </a:pPr>
            <a:r>
              <a:rPr lang="en-US" sz="1600" dirty="0" smtClean="0"/>
              <a:t>Where is rigor important and where is it an obstacle to new ideas?</a:t>
            </a:r>
            <a:endParaRPr lang="en-US" sz="1600" dirty="0"/>
          </a:p>
        </p:txBody>
      </p:sp>
    </p:spTree>
    <p:extLst>
      <p:ext uri="{BB962C8B-B14F-4D97-AF65-F5344CB8AC3E}">
        <p14:creationId xmlns:p14="http://schemas.microsoft.com/office/powerpoint/2010/main" val="394328098"/>
      </p:ext>
    </p:extLst>
  </p:cSld>
  <p:clrMapOvr>
    <a:masterClrMapping/>
  </p:clrMapOvr>
  <p:timing>
    <p:tnLst>
      <p:par>
        <p:cTn id="1" dur="indefinite" restart="never" nodeType="tmRoot"/>
      </p:par>
    </p:tnLst>
  </p:timing>
</p:sld>
</file>

<file path=ppt/theme/theme1.xml><?xml version="1.0" encoding="utf-8"?>
<a:theme xmlns:a="http://schemas.openxmlformats.org/drawingml/2006/main" name="QM Regional Title Master">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Revolution">
      <a:majorFont>
        <a:latin typeface="Trebuchet MS"/>
        <a:ea typeface=""/>
        <a:cs typeface=""/>
        <a:font script="Jpan" typeface="ＭＳ ゴシック"/>
        <a:font script="Hans" typeface="宋体"/>
        <a:font script="Hant" typeface="新細明體"/>
      </a:majorFont>
      <a:minorFont>
        <a:latin typeface="Trebuchet MS"/>
        <a:ea typeface=""/>
        <a:cs typeface=""/>
        <a:font script="Jpan" typeface="ＭＳ ゴシック"/>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M-Connect-Conf-template-widescreen" id="{36DDD20C-DFA5-004A-8F5A-5E85B9EEEF80}" vid="{31E0C95E-4698-C94E-AF01-BD2EA2B611DB}"/>
    </a:ext>
  </a:extLst>
</a:theme>
</file>

<file path=ppt/theme/theme2.xml><?xml version="1.0" encoding="utf-8"?>
<a:theme xmlns:a="http://schemas.openxmlformats.org/drawingml/2006/main" name="New Section or Closing">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M-Connect-Conf-template-widescreen" id="{36DDD20C-DFA5-004A-8F5A-5E85B9EEEF80}" vid="{C60D1AA3-ED0F-E545-AA87-B0CC7ECF27FE}"/>
    </a:ext>
  </a:extLst>
</a:theme>
</file>

<file path=ppt/theme/theme3.xml><?xml version="1.0" encoding="utf-8"?>
<a:theme xmlns:a="http://schemas.openxmlformats.org/drawingml/2006/main" name="QM Regional Content Slides">
  <a:themeElements>
    <a:clrScheme name="QM color palette">
      <a:dk1>
        <a:sysClr val="windowText" lastClr="000000"/>
      </a:dk1>
      <a:lt1>
        <a:sysClr val="window" lastClr="FFFFFF"/>
      </a:lt1>
      <a:dk2>
        <a:srgbClr val="1F497D"/>
      </a:dk2>
      <a:lt2>
        <a:srgbClr val="E7E7E7"/>
      </a:lt2>
      <a:accent1>
        <a:srgbClr val="1F419A"/>
      </a:accent1>
      <a:accent2>
        <a:srgbClr val="526C7C"/>
      </a:accent2>
      <a:accent3>
        <a:srgbClr val="CBD3D8"/>
      </a:accent3>
      <a:accent4>
        <a:srgbClr val="F9F3D7"/>
      </a:accent4>
      <a:accent5>
        <a:srgbClr val="6B80AA"/>
      </a:accent5>
      <a:accent6>
        <a:srgbClr val="A58B00"/>
      </a:accent6>
      <a:hlink>
        <a:srgbClr val="2A5DB0"/>
      </a:hlink>
      <a:folHlink>
        <a:srgbClr val="2A5DB0"/>
      </a:folHlink>
    </a:clrScheme>
    <a:fontScheme name="Slipstream">
      <a:majorFont>
        <a:latin typeface="Trebuchet MS"/>
        <a:ea typeface=""/>
        <a:cs typeface=""/>
        <a:font script="Jpan" typeface="ＭＳ ゴシック"/>
        <a:font script="Hang" typeface="HY그래픽B"/>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ＭＳ ゴシック"/>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QM-Connect-Conf-template-widescreen" id="{36DDD20C-DFA5-004A-8F5A-5E85B9EEEF80}" vid="{4121ABED-9AE5-8A4F-A7A9-683EE64FB66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QM-Connect-Conf-template-widescreen</Template>
  <TotalTime>1347</TotalTime>
  <Words>542</Words>
  <Application>Microsoft Office PowerPoint</Application>
  <PresentationFormat>On-screen Show (16:9)</PresentationFormat>
  <Paragraphs>103</Paragraphs>
  <Slides>13</Slides>
  <Notes>6</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ＭＳ Ｐゴシック</vt:lpstr>
      <vt:lpstr>Arial</vt:lpstr>
      <vt:lpstr>Calibri</vt:lpstr>
      <vt:lpstr>Courier New</vt:lpstr>
      <vt:lpstr>Lato</vt:lpstr>
      <vt:lpstr>Lucida Grande</vt:lpstr>
      <vt:lpstr>Trebuchet MS</vt:lpstr>
      <vt:lpstr>QM Regional Title Master</vt:lpstr>
      <vt:lpstr>New Section or Closing</vt:lpstr>
      <vt:lpstr>QM Regional Content Slides</vt:lpstr>
      <vt:lpstr>Quality in Online Education:  What’s Rigor Got to Do with It?</vt:lpstr>
      <vt:lpstr>Deb Adair, QM Executive Director, Moderator</vt:lpstr>
      <vt:lpstr>Panel 1</vt:lpstr>
      <vt:lpstr>Panel 2</vt:lpstr>
      <vt:lpstr>Schedule</vt:lpstr>
      <vt:lpstr>Why Discuss Rigor? Why Now?</vt:lpstr>
      <vt:lpstr>Panel 1</vt:lpstr>
      <vt:lpstr>What Is Academic Rigor?</vt:lpstr>
      <vt:lpstr>Group Discussion</vt:lpstr>
      <vt:lpstr>Panel 2</vt:lpstr>
      <vt:lpstr>What Is Academic Rigor?</vt:lpstr>
      <vt:lpstr>Q&amp;A</vt:lpstr>
      <vt:lpstr>Keep the discussion going at #AcademicRigor </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“Pathways to Excellence”</dc:title>
  <dc:subject/>
  <dc:creator>Barbra Burch</dc:creator>
  <cp:keywords/>
  <dc:description/>
  <cp:lastModifiedBy>Jim Snyder</cp:lastModifiedBy>
  <cp:revision>17</cp:revision>
  <dcterms:created xsi:type="dcterms:W3CDTF">2017-09-12T15:07:14Z</dcterms:created>
  <dcterms:modified xsi:type="dcterms:W3CDTF">2017-09-26T22:13:47Z</dcterms:modified>
  <cp:category/>
</cp:coreProperties>
</file>