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46"/>
  </p:notesMasterIdLst>
  <p:sldIdLst>
    <p:sldId id="256" r:id="rId5"/>
    <p:sldId id="277" r:id="rId6"/>
    <p:sldId id="408" r:id="rId7"/>
    <p:sldId id="409" r:id="rId8"/>
    <p:sldId id="437" r:id="rId9"/>
    <p:sldId id="446" r:id="rId10"/>
    <p:sldId id="444" r:id="rId11"/>
    <p:sldId id="414" r:id="rId12"/>
    <p:sldId id="445" r:id="rId13"/>
    <p:sldId id="410" r:id="rId14"/>
    <p:sldId id="420" r:id="rId15"/>
    <p:sldId id="415" r:id="rId16"/>
    <p:sldId id="416" r:id="rId17"/>
    <p:sldId id="417" r:id="rId18"/>
    <p:sldId id="418" r:id="rId19"/>
    <p:sldId id="411" r:id="rId20"/>
    <p:sldId id="422" r:id="rId21"/>
    <p:sldId id="448" r:id="rId22"/>
    <p:sldId id="421" r:id="rId23"/>
    <p:sldId id="426" r:id="rId24"/>
    <p:sldId id="425" r:id="rId25"/>
    <p:sldId id="427" r:id="rId26"/>
    <p:sldId id="435" r:id="rId27"/>
    <p:sldId id="449" r:id="rId28"/>
    <p:sldId id="423" r:id="rId29"/>
    <p:sldId id="428" r:id="rId30"/>
    <p:sldId id="434" r:id="rId31"/>
    <p:sldId id="429" r:id="rId32"/>
    <p:sldId id="424" r:id="rId33"/>
    <p:sldId id="419" r:id="rId34"/>
    <p:sldId id="430" r:id="rId35"/>
    <p:sldId id="431" r:id="rId36"/>
    <p:sldId id="438" r:id="rId37"/>
    <p:sldId id="279" r:id="rId38"/>
    <p:sldId id="413" r:id="rId39"/>
    <p:sldId id="439" r:id="rId40"/>
    <p:sldId id="442" r:id="rId41"/>
    <p:sldId id="450" r:id="rId42"/>
    <p:sldId id="443" r:id="rId43"/>
    <p:sldId id="447" r:id="rId44"/>
    <p:sldId id="441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9" autoAdjust="0"/>
    <p:restoredTop sz="86854" autoAdjust="0"/>
  </p:normalViewPr>
  <p:slideViewPr>
    <p:cSldViewPr snapToGrid="0">
      <p:cViewPr varScale="1">
        <p:scale>
          <a:sx n="100" d="100"/>
          <a:sy n="100" d="100"/>
        </p:scale>
        <p:origin x="1038" y="78"/>
      </p:cViewPr>
      <p:guideLst>
        <p:guide orient="horz" pos="11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ADB1-275D-430A-89EE-5C7E6CFF6FF2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5628-3A68-42F4-BA86-981817953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8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5628-3A68-42F4-BA86-98181795314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1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05E26E-BCB2-4FD5-8FD5-81A5EAE94C21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9B8-0487-42E4-B571-744A3D775783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E32D-1E84-43FD-8158-FFFE757EB0E8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11/1/2022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7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C470-CD19-455C-B830-6D252EAD7FE5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C43C-50D9-4F49-A136-0EFF292F93ED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B1A3-0AEF-4064-A724-D27D660C8653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D0F2-BF66-4A24-9384-A0129B196518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A6C-4F6B-48D2-BDB0-D7413B3FDB0A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ECED-6ECE-4989-B917-9D4D7E6D3C76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70E1-CB40-488E-8C6F-EF4211DFFCB0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B6AF-9F5C-43BE-879E-CB9514111250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EE424C-FCA3-4EDD-B274-8E055D649B7D}" type="datetime1">
              <a:rPr lang="en-US" smtClean="0"/>
              <a:t>11/1/2022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562008"/>
            <a:ext cx="7501651" cy="1090938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As Real as it gets: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Leveraging undergraduate research to shape student success initiatives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Andria F. Schwegler and </a:t>
            </a:r>
            <a:r>
              <a:rPr lang="en-US" sz="2800" dirty="0" err="1">
                <a:solidFill>
                  <a:srgbClr val="FFFFFF"/>
                </a:solidFill>
              </a:rPr>
              <a:t>Jesseca</a:t>
            </a:r>
            <a:r>
              <a:rPr lang="en-US" sz="2800" dirty="0">
                <a:solidFill>
                  <a:srgbClr val="FFFFFF"/>
                </a:solidFill>
              </a:rPr>
              <a:t> Thomas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562008"/>
            <a:ext cx="7501651" cy="1090938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Designing course assignments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for impact beyond the classroom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37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48632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PSYC 4435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E68F9D-045D-4530-9A87-493DE91C13D5}"/>
              </a:ext>
            </a:extLst>
          </p:cNvPr>
          <p:cNvSpPr txBox="1"/>
          <p:nvPr/>
        </p:nvSpPr>
        <p:spPr>
          <a:xfrm>
            <a:off x="1627321" y="1627350"/>
            <a:ext cx="84144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Principles of Research for the Behavioral Sciences</a:t>
            </a:r>
          </a:p>
          <a:p>
            <a:r>
              <a:rPr lang="en-US" sz="2400" dirty="0"/>
              <a:t>	Prerequisites</a:t>
            </a:r>
          </a:p>
          <a:p>
            <a:r>
              <a:rPr lang="en-US" sz="2000" dirty="0"/>
              <a:t>		PSYC 3309 (WI) Writing in Psychology</a:t>
            </a:r>
          </a:p>
          <a:p>
            <a:r>
              <a:rPr lang="en-US" sz="2000" dirty="0"/>
              <a:t>		PSYC 3430 Statistics for the Behavioral Sciences (includes lab)</a:t>
            </a:r>
          </a:p>
          <a:p>
            <a:r>
              <a:rPr lang="en-US" sz="2400" dirty="0"/>
              <a:t>	Credit Hours</a:t>
            </a:r>
          </a:p>
          <a:p>
            <a:r>
              <a:rPr lang="en-US" sz="2000" dirty="0"/>
              <a:t>		3-hour course</a:t>
            </a:r>
          </a:p>
          <a:p>
            <a:r>
              <a:rPr lang="en-US" sz="2000" dirty="0"/>
              <a:t>		1-hour lab, includes APA style and SPSS data analysis</a:t>
            </a:r>
          </a:p>
          <a:p>
            <a:r>
              <a:rPr lang="en-US" sz="2400" dirty="0"/>
              <a:t>	Enrollment</a:t>
            </a:r>
          </a:p>
          <a:p>
            <a:r>
              <a:rPr lang="en-US" sz="2400" dirty="0"/>
              <a:t>		</a:t>
            </a:r>
            <a:r>
              <a:rPr lang="en-US" sz="2000" dirty="0"/>
              <a:t>20 students, cap for WI courses</a:t>
            </a:r>
          </a:p>
          <a:p>
            <a:r>
              <a:rPr lang="en-US" sz="2400" dirty="0"/>
              <a:t>	Embedded HIPs</a:t>
            </a:r>
          </a:p>
          <a:p>
            <a:r>
              <a:rPr lang="en-US" sz="2000" dirty="0"/>
              <a:t>		Writing Instructive </a:t>
            </a:r>
          </a:p>
          <a:p>
            <a:r>
              <a:rPr lang="en-US" sz="2000" dirty="0"/>
              <a:t>		Undergraduate Research</a:t>
            </a:r>
          </a:p>
          <a:p>
            <a:r>
              <a:rPr lang="en-US" sz="2000" dirty="0"/>
              <a:t>	</a:t>
            </a:r>
            <a:r>
              <a:rPr lang="en-US" sz="2400" dirty="0"/>
              <a:t>Fully Online, Asynchronous Section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7037B883-2ECA-4540-A722-2142918C4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448" y="4607634"/>
            <a:ext cx="3685060" cy="15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0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PSYC 4435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45B394-667D-4797-9301-B11FD06F812C}"/>
              </a:ext>
            </a:extLst>
          </p:cNvPr>
          <p:cNvSpPr txBox="1"/>
          <p:nvPr/>
        </p:nvSpPr>
        <p:spPr>
          <a:xfrm>
            <a:off x="1198696" y="1609378"/>
            <a:ext cx="100027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Course Learning Outcomes</a:t>
            </a:r>
          </a:p>
          <a:p>
            <a:pPr marL="1430338" indent="-457200"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and describe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methodology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 scientific method, theory, hypotheses, operational definitions, independent and dependent variables, research ethics, sampling, validity, reliability, confounds, between-subjects and within-subjects designs, and counterbalancing in psychological research.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0338" indent="-457200"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Utilize library and online resources to identify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scholarly work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 research topic, identify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design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appropriate for a research project, state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hypotheses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align research methodology with hypotheses.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0338" indent="-457200"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survey questions and identify published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assessments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use a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web-based tool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conduct a research study (e.g., Qualtrics), identify appropriate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statistical analyses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research design, analyze and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interpret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research results, and draw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inferences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the research project. </a:t>
            </a:r>
          </a:p>
          <a:p>
            <a:pPr marL="1430338" indent="-457200"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Apply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protect human research participants (e.g., CITI) by creating an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IRB Protocol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is eligible for Exempt review and evaluating implications of ethical conduct in research. Discuss implications of psychological research for human behavior change.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30338" indent="-457200"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a complete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 style manuscript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research project and create a professional, conference-style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research.</a:t>
            </a:r>
          </a:p>
          <a:p>
            <a:pPr marL="1430338" indent="-457200">
              <a:buFont typeface="+mj-lt"/>
              <a:buAutoNum type="arabicParenR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 statistical analyses using computing software,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collaboratively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groups on research assignments, write and deliver </a:t>
            </a: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reviews 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research projects. </a:t>
            </a:r>
            <a:endParaRPr lang="en-US" sz="1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73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PSYC 4435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6540F-8308-4199-AA7C-AED0D6A8BAB3}"/>
              </a:ext>
            </a:extLst>
          </p:cNvPr>
          <p:cNvSpPr txBox="1"/>
          <p:nvPr/>
        </p:nvSpPr>
        <p:spPr>
          <a:xfrm>
            <a:off x="2100880" y="1572075"/>
            <a:ext cx="9356536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Course Management</a:t>
            </a:r>
          </a:p>
          <a:p>
            <a:r>
              <a:rPr lang="en-US" sz="2400" dirty="0"/>
              <a:t>	Students work in groups of 2-3 and select own variables.</a:t>
            </a:r>
          </a:p>
          <a:p>
            <a:r>
              <a:rPr lang="en-US" sz="2400" dirty="0"/>
              <a:t>	Projects must meet Exempt IRB review requirements.</a:t>
            </a:r>
          </a:p>
          <a:p>
            <a:r>
              <a:rPr lang="en-US" sz="2400" dirty="0"/>
              <a:t>	</a:t>
            </a:r>
            <a:r>
              <a:rPr lang="en-US" sz="2000" dirty="0"/>
              <a:t>	Annotated examples to guide work</a:t>
            </a:r>
          </a:p>
          <a:p>
            <a:r>
              <a:rPr lang="en-US" sz="2000" dirty="0"/>
              <a:t>		Approximately 2-week review time</a:t>
            </a:r>
          </a:p>
          <a:p>
            <a:r>
              <a:rPr lang="en-US" sz="2000" dirty="0"/>
              <a:t>		IRB requirements are pass/fail for the course</a:t>
            </a:r>
          </a:p>
          <a:p>
            <a:r>
              <a:rPr lang="en-US" sz="2400" dirty="0"/>
              <a:t>		</a:t>
            </a:r>
            <a:r>
              <a:rPr lang="en-US" sz="2000" dirty="0"/>
              <a:t>7 projects on average reviewed by IRB</a:t>
            </a:r>
          </a:p>
          <a:p>
            <a:r>
              <a:rPr lang="en-US" sz="2400" dirty="0"/>
              <a:t>	Students work collaboratively on IRB assignments but write own papers.</a:t>
            </a:r>
          </a:p>
          <a:p>
            <a:r>
              <a:rPr lang="en-US" sz="2400" dirty="0"/>
              <a:t>		</a:t>
            </a:r>
            <a:r>
              <a:rPr lang="en-US" sz="2000" dirty="0"/>
              <a:t>No group papers or grades</a:t>
            </a:r>
          </a:p>
          <a:p>
            <a:r>
              <a:rPr lang="en-US" sz="2400" dirty="0"/>
              <a:t>	Requirements for research include applying online information literacy</a:t>
            </a:r>
          </a:p>
          <a:p>
            <a:r>
              <a:rPr lang="en-US" sz="2400" dirty="0"/>
              <a:t>		</a:t>
            </a:r>
            <a:r>
              <a:rPr lang="en-US" sz="2000" dirty="0"/>
              <a:t>Peer-reviewed journal articles</a:t>
            </a:r>
          </a:p>
          <a:p>
            <a:r>
              <a:rPr lang="en-US" sz="2000" dirty="0"/>
              <a:t>		Reputable internet sources</a:t>
            </a:r>
          </a:p>
          <a:p>
            <a:r>
              <a:rPr lang="en-US" sz="2000" dirty="0"/>
              <a:t>	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262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PSYC 4435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D08B9-456A-45DC-96F9-C6E3C917B07F}"/>
              </a:ext>
            </a:extLst>
          </p:cNvPr>
          <p:cNvSpPr txBox="1"/>
          <p:nvPr/>
        </p:nvSpPr>
        <p:spPr>
          <a:xfrm>
            <a:off x="2140420" y="1643269"/>
            <a:ext cx="86435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Course Sequence</a:t>
            </a:r>
          </a:p>
          <a:p>
            <a:endParaRPr lang="en-US" sz="2400" b="1" dirty="0"/>
          </a:p>
          <a:p>
            <a:r>
              <a:rPr lang="en-US" sz="2400" dirty="0"/>
              <a:t>	Week 1: Review project instructions; identify common interests</a:t>
            </a:r>
          </a:p>
          <a:p>
            <a:r>
              <a:rPr lang="en-US" sz="2400" dirty="0"/>
              <a:t>	Week 2: Select topic; write research article summary </a:t>
            </a:r>
          </a:p>
          <a:p>
            <a:r>
              <a:rPr lang="en-US" sz="2400" dirty="0"/>
              <a:t>	Week 3: Complete online literacy modules; identify scales</a:t>
            </a:r>
          </a:p>
          <a:p>
            <a:r>
              <a:rPr lang="en-US" sz="2400" dirty="0"/>
              <a:t>	Week 4: Submit CITI training (human subjects)</a:t>
            </a:r>
          </a:p>
          <a:p>
            <a:r>
              <a:rPr lang="en-US" sz="2400" dirty="0"/>
              <a:t>	Week 5: Submit IRB Protocol Form draft</a:t>
            </a:r>
          </a:p>
          <a:p>
            <a:r>
              <a:rPr lang="en-US" sz="2400" dirty="0"/>
              <a:t>	Week 6: Submit revised IRB Protocol Form, draft online survey</a:t>
            </a:r>
          </a:p>
          <a:p>
            <a:r>
              <a:rPr lang="en-US" sz="2400" dirty="0"/>
              <a:t>	Week 7: Revise online survey (Qualtrics); submit article summaries</a:t>
            </a:r>
          </a:p>
          <a:p>
            <a:r>
              <a:rPr lang="en-US" sz="2400" dirty="0"/>
              <a:t>	Week 8: Integrate revised summaries into Introduction</a:t>
            </a:r>
          </a:p>
        </p:txBody>
      </p:sp>
    </p:spTree>
    <p:extLst>
      <p:ext uri="{BB962C8B-B14F-4D97-AF65-F5344CB8AC3E}">
        <p14:creationId xmlns:p14="http://schemas.microsoft.com/office/powerpoint/2010/main" val="1642563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PSYC 4435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3" y="1634356"/>
            <a:ext cx="81987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Course Sequence</a:t>
            </a:r>
          </a:p>
          <a:p>
            <a:endParaRPr lang="en-US" sz="2400" b="1" dirty="0"/>
          </a:p>
          <a:p>
            <a:r>
              <a:rPr lang="en-US" sz="2400" dirty="0"/>
              <a:t>	Week   9: Submit Method and revised References</a:t>
            </a:r>
          </a:p>
          <a:p>
            <a:r>
              <a:rPr lang="en-US" sz="2400" dirty="0"/>
              <a:t>	Week 10: Collect data</a:t>
            </a:r>
          </a:p>
          <a:p>
            <a:r>
              <a:rPr lang="en-US" sz="2400" dirty="0"/>
              <a:t>	Week 11: Collect data; clean data</a:t>
            </a:r>
          </a:p>
          <a:p>
            <a:r>
              <a:rPr lang="en-US" sz="2400" dirty="0"/>
              <a:t>	Week 12: Submit raw data, SPSS analyses, table or figure</a:t>
            </a:r>
          </a:p>
          <a:p>
            <a:r>
              <a:rPr lang="en-US" sz="2400" dirty="0"/>
              <a:t>	Week 13: Revise analyses; submit Abstract and Discussion</a:t>
            </a:r>
          </a:p>
          <a:p>
            <a:r>
              <a:rPr lang="en-US" sz="2400" dirty="0"/>
              <a:t>	Week 14: Submit revised, integrated manuscript</a:t>
            </a:r>
          </a:p>
          <a:p>
            <a:r>
              <a:rPr lang="en-US" sz="2400" dirty="0"/>
              <a:t>	Week 15: Submit poster presentations</a:t>
            </a:r>
          </a:p>
          <a:p>
            <a:r>
              <a:rPr lang="en-US" sz="2400" dirty="0"/>
              <a:t>	Week 16: Peer review posters; submit IRB Completion Reports</a:t>
            </a:r>
          </a:p>
        </p:txBody>
      </p:sp>
    </p:spTree>
    <p:extLst>
      <p:ext uri="{BB962C8B-B14F-4D97-AF65-F5344CB8AC3E}">
        <p14:creationId xmlns:p14="http://schemas.microsoft.com/office/powerpoint/2010/main" val="262592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562008"/>
            <a:ext cx="7501651" cy="1090938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Deploying course assignments: undergraduate research project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6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Define the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1551217" y="1866900"/>
            <a:ext cx="953588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Connect Interests to Research Variables and Ongoing Activities</a:t>
            </a:r>
          </a:p>
          <a:p>
            <a:pPr marL="688975" indent="0"/>
            <a:r>
              <a:rPr lang="en-US" sz="2000" dirty="0">
                <a:latin typeface="+mn-lt"/>
              </a:rPr>
              <a:t>Teachers - Intentionally craft and sequence learning activities</a:t>
            </a:r>
          </a:p>
          <a:p>
            <a:pPr marL="688975" indent="0"/>
            <a:r>
              <a:rPr lang="en-US" sz="2000" b="1" dirty="0"/>
              <a:t>		Monitor students’ projects to connect to real world issues</a:t>
            </a:r>
            <a:endParaRPr lang="en-US" sz="2000" b="1" dirty="0">
              <a:latin typeface="+mn-lt"/>
            </a:endParaRPr>
          </a:p>
          <a:p>
            <a:pPr marL="688975" indent="0"/>
            <a:r>
              <a:rPr lang="en-US" sz="2000" dirty="0">
                <a:latin typeface="+mn-lt"/>
              </a:rPr>
              <a:t>Students - Create and demonstrate interpretation; provide evidential support</a:t>
            </a:r>
          </a:p>
          <a:p>
            <a:pPr marL="688975" indent="0"/>
            <a:r>
              <a:rPr lang="en-US" sz="2000" dirty="0"/>
              <a:t>		</a:t>
            </a:r>
            <a:r>
              <a:rPr lang="en-US" sz="2000" b="1" dirty="0"/>
              <a:t>Identify Variables</a:t>
            </a:r>
          </a:p>
          <a:p>
            <a:pPr marL="688975" indent="0"/>
            <a:r>
              <a:rPr lang="en-US" sz="2000" dirty="0"/>
              <a:t>			Stress: </a:t>
            </a:r>
            <a:r>
              <a:rPr lang="en-US" sz="2000" i="1" dirty="0"/>
              <a:t> “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I decided to go back to college after being out for a couple of </a:t>
            </a:r>
          </a:p>
          <a:p>
            <a:pPr marL="688975" indent="0"/>
            <a:r>
              <a:rPr lang="en-US" sz="2000" i="1" dirty="0">
                <a:ea typeface="Calibri" panose="020F0502020204030204" pitchFamily="34" charset="0"/>
              </a:rPr>
              <a:t>				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years, and I found it to be quite stressful. I wanted to see how many </a:t>
            </a:r>
          </a:p>
          <a:p>
            <a:pPr marL="688975" indent="0"/>
            <a:r>
              <a:rPr lang="en-US" sz="2000" i="1" dirty="0">
                <a:ea typeface="Calibri" panose="020F0502020204030204" pitchFamily="34" charset="0"/>
              </a:rPr>
              <a:t>				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other students dealt with stress especially since we were going </a:t>
            </a:r>
          </a:p>
          <a:p>
            <a:pPr marL="688975" indent="0"/>
            <a:r>
              <a:rPr lang="en-US" sz="2000" i="1" dirty="0">
                <a:ea typeface="Calibri" panose="020F0502020204030204" pitchFamily="34" charset="0"/>
              </a:rPr>
              <a:t>				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through a pandemic at the time.”</a:t>
            </a:r>
          </a:p>
          <a:p>
            <a:pPr marL="688975" indent="0"/>
            <a:r>
              <a:rPr lang="en-US" dirty="0"/>
              <a:t>			Support Resources</a:t>
            </a:r>
            <a:r>
              <a:rPr lang="en-US" sz="2000" i="1" dirty="0"/>
              <a:t>:  “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I was fortunate enough to be able to get mental health </a:t>
            </a:r>
          </a:p>
          <a:p>
            <a:pPr marL="688975" indent="0"/>
            <a:r>
              <a:rPr lang="en-US" sz="2000" i="1" dirty="0">
                <a:ea typeface="Calibri" panose="020F0502020204030204" pitchFamily="34" charset="0"/>
              </a:rPr>
              <a:t>				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services outside of the school through benefits from my job, but there </a:t>
            </a:r>
          </a:p>
          <a:p>
            <a:pPr marL="688975" indent="0"/>
            <a:r>
              <a:rPr lang="en-US" sz="2000" i="1" dirty="0">
                <a:ea typeface="Calibri" panose="020F0502020204030204" pitchFamily="34" charset="0"/>
              </a:rPr>
              <a:t>				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are so many students who are only working part time or not at all in </a:t>
            </a:r>
          </a:p>
          <a:p>
            <a:pPr marL="688975" indent="0"/>
            <a:r>
              <a:rPr lang="en-US" sz="2000" i="1" dirty="0">
                <a:ea typeface="Calibri" panose="020F0502020204030204" pitchFamily="34" charset="0"/>
              </a:rPr>
              <a:t>				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order to further their education and may not have the funds for these </a:t>
            </a:r>
          </a:p>
          <a:p>
            <a:pPr marL="688975" indent="0"/>
            <a:r>
              <a:rPr lang="en-US" sz="2000" i="1" dirty="0">
                <a:ea typeface="Calibri" panose="020F0502020204030204" pitchFamily="34" charset="0"/>
              </a:rPr>
              <a:t>				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services. I wanted to see how many students used the resources that are </a:t>
            </a:r>
          </a:p>
          <a:p>
            <a:pPr marL="688975" indent="0"/>
            <a:r>
              <a:rPr lang="en-US" sz="2000" i="1" dirty="0">
                <a:ea typeface="Calibri" panose="020F0502020204030204" pitchFamily="34" charset="0"/>
              </a:rPr>
              <a:t>				</a:t>
            </a:r>
            <a:r>
              <a:rPr lang="en-US" sz="2000" i="1" dirty="0">
                <a:effectLst/>
                <a:ea typeface="Calibri" panose="020F0502020204030204" pitchFamily="34" charset="0"/>
              </a:rPr>
              <a:t>available at the campus.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237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plan the research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4" y="1831735"/>
            <a:ext cx="89487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Perform Background Research</a:t>
            </a:r>
          </a:p>
          <a:p>
            <a:r>
              <a:rPr lang="en-US" sz="2400" dirty="0"/>
              <a:t>	Mental health prevention programs are effective for college </a:t>
            </a:r>
          </a:p>
          <a:p>
            <a:r>
              <a:rPr lang="en-US" sz="2400" dirty="0"/>
              <a:t>	students (Conley et al., 2017).</a:t>
            </a:r>
          </a:p>
          <a:p>
            <a:endParaRPr lang="en-US" sz="800" dirty="0"/>
          </a:p>
          <a:p>
            <a:r>
              <a:rPr lang="en-US" sz="2400" b="1" dirty="0"/>
              <a:t>State Hypotheses</a:t>
            </a:r>
          </a:p>
          <a:p>
            <a:r>
              <a:rPr lang="en-US" sz="2400" dirty="0"/>
              <a:t>	Students with high stress levels would have lower GPAs and school</a:t>
            </a:r>
          </a:p>
          <a:p>
            <a:r>
              <a:rPr lang="en-US" sz="2400" dirty="0"/>
              <a:t>		satisfaction than those with low stress.</a:t>
            </a:r>
          </a:p>
          <a:p>
            <a:r>
              <a:rPr lang="en-US" sz="2400" dirty="0"/>
              <a:t>	Students with high stress levels would be more likely to use support</a:t>
            </a:r>
          </a:p>
          <a:p>
            <a:r>
              <a:rPr lang="en-US" sz="2400" dirty="0"/>
              <a:t>		resources than those with low stress.	</a:t>
            </a:r>
          </a:p>
          <a:p>
            <a:endParaRPr lang="en-US" sz="800" dirty="0"/>
          </a:p>
          <a:p>
            <a:r>
              <a:rPr lang="en-US" sz="2400" b="1" dirty="0"/>
              <a:t>Follow Procedure</a:t>
            </a:r>
          </a:p>
          <a:p>
            <a:r>
              <a:rPr lang="en-US" sz="2400" dirty="0"/>
              <a:t>	IRB approval as Exempt project</a:t>
            </a:r>
          </a:p>
          <a:p>
            <a:r>
              <a:rPr lang="en-US" sz="2400" dirty="0"/>
              <a:t>	Recruitment through department courses and personal contacts</a:t>
            </a:r>
          </a:p>
          <a:p>
            <a:r>
              <a:rPr lang="en-US" sz="2400" dirty="0"/>
              <a:t>	Online data collection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9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identify assessments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3" y="1888885"/>
            <a:ext cx="895809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Materials</a:t>
            </a:r>
          </a:p>
          <a:p>
            <a:r>
              <a:rPr lang="en-US" sz="2400" dirty="0"/>
              <a:t>	Demographic Questions </a:t>
            </a:r>
          </a:p>
          <a:p>
            <a:r>
              <a:rPr lang="en-US" sz="2400" dirty="0"/>
              <a:t>		</a:t>
            </a:r>
            <a:r>
              <a:rPr lang="en-US" sz="2000" dirty="0"/>
              <a:t>age, gender, race/ethnicity, enrollment (location, credit hours), classification, </a:t>
            </a:r>
          </a:p>
          <a:p>
            <a:r>
              <a:rPr lang="en-US" sz="2000" dirty="0"/>
              <a:t>		GPA, employment and hours worked, number of children</a:t>
            </a:r>
          </a:p>
          <a:p>
            <a:endParaRPr lang="en-US" sz="800" dirty="0"/>
          </a:p>
          <a:p>
            <a:r>
              <a:rPr lang="en-US" sz="2400" dirty="0"/>
              <a:t>	College Student Stress Scale (Feldt, 2008)</a:t>
            </a:r>
          </a:p>
          <a:p>
            <a:r>
              <a:rPr lang="en-US" sz="2400" dirty="0"/>
              <a:t>	</a:t>
            </a:r>
            <a:r>
              <a:rPr lang="en-US" sz="2000" dirty="0"/>
              <a:t>	10 items rated 1 (</a:t>
            </a:r>
            <a:r>
              <a:rPr lang="en-US" sz="2000" i="1" dirty="0"/>
              <a:t>never</a:t>
            </a:r>
            <a:r>
              <a:rPr lang="en-US" sz="2000" dirty="0"/>
              <a:t>) to 5 (</a:t>
            </a:r>
            <a:r>
              <a:rPr lang="en-US" sz="2000" i="1" dirty="0"/>
              <a:t>very often</a:t>
            </a:r>
            <a:r>
              <a:rPr lang="en-US" sz="2000" dirty="0"/>
              <a:t>)</a:t>
            </a:r>
          </a:p>
          <a:p>
            <a:r>
              <a:rPr lang="en-US" sz="2000" dirty="0"/>
              <a:t>		Example: “This semester, how often have you felt anxious or distressed about </a:t>
            </a:r>
          </a:p>
          <a:p>
            <a:r>
              <a:rPr lang="en-US" sz="2000" dirty="0"/>
              <a:t>			personal relationships?”</a:t>
            </a:r>
          </a:p>
          <a:p>
            <a:endParaRPr lang="en-US" sz="800" dirty="0"/>
          </a:p>
          <a:p>
            <a:r>
              <a:rPr lang="en-US" sz="2400" dirty="0"/>
              <a:t>	School Satisfaction Scale (Butler, 2007)</a:t>
            </a:r>
          </a:p>
          <a:p>
            <a:r>
              <a:rPr lang="en-US" sz="2400" dirty="0"/>
              <a:t>		</a:t>
            </a:r>
            <a:r>
              <a:rPr lang="en-US" sz="2000" dirty="0"/>
              <a:t>6 items rated 1(</a:t>
            </a:r>
            <a:r>
              <a:rPr lang="en-US" sz="2000" i="1" dirty="0"/>
              <a:t>strongly disagree</a:t>
            </a:r>
            <a:r>
              <a:rPr lang="en-US" sz="2000" dirty="0"/>
              <a:t>) to 6 (</a:t>
            </a:r>
            <a:r>
              <a:rPr lang="en-US" sz="2000" i="1" dirty="0"/>
              <a:t>strongly agree</a:t>
            </a:r>
            <a:r>
              <a:rPr lang="en-US" sz="2000" dirty="0"/>
              <a:t>)</a:t>
            </a:r>
          </a:p>
          <a:p>
            <a:r>
              <a:rPr lang="en-US" sz="2000" dirty="0"/>
              <a:t>		Example: “I enjoy being a student on this campus.”</a:t>
            </a:r>
          </a:p>
        </p:txBody>
      </p:sp>
    </p:spTree>
    <p:extLst>
      <p:ext uri="{BB962C8B-B14F-4D97-AF65-F5344CB8AC3E}">
        <p14:creationId xmlns:p14="http://schemas.microsoft.com/office/powerpoint/2010/main" val="189086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BC5CE0-15C2-4BA9-88CE-11093867E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22776" r="52444" b="36248"/>
          <a:stretch/>
        </p:blipFill>
        <p:spPr>
          <a:xfrm>
            <a:off x="0" y="0"/>
            <a:ext cx="12191980" cy="224441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562"/>
            <a:ext cx="9720072" cy="1499616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presenters</a:t>
            </a:r>
          </a:p>
        </p:txBody>
      </p:sp>
      <p:pic>
        <p:nvPicPr>
          <p:cNvPr id="6" name="Picture 5" descr="A picture containing text, person, outdoor, hairpiece&#10;&#10;Description automatically generated">
            <a:extLst>
              <a:ext uri="{FF2B5EF4-FFF2-40B4-BE49-F238E27FC236}">
                <a16:creationId xmlns:a16="http://schemas.microsoft.com/office/drawing/2014/main" id="{4E389C5C-5B71-4FE4-AF29-EFF9FC74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228" y="1933575"/>
            <a:ext cx="2477584" cy="2981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A598A9-2FC2-4B90-82D9-DE64A9716C6E}"/>
              </a:ext>
            </a:extLst>
          </p:cNvPr>
          <p:cNvSpPr txBox="1"/>
          <p:nvPr/>
        </p:nvSpPr>
        <p:spPr>
          <a:xfrm>
            <a:off x="842600" y="4972701"/>
            <a:ext cx="44092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Dr. Andria Schwegler</a:t>
            </a:r>
          </a:p>
          <a:p>
            <a:pPr algn="ctr"/>
            <a:r>
              <a:rPr lang="en-US" dirty="0"/>
              <a:t>Instructor for PSYC 4435</a:t>
            </a:r>
          </a:p>
          <a:p>
            <a:pPr algn="ctr"/>
            <a:r>
              <a:rPr lang="en-US" dirty="0"/>
              <a:t>Associate Professor of Psychology</a:t>
            </a:r>
          </a:p>
          <a:p>
            <a:pPr algn="ctr"/>
            <a:r>
              <a:rPr lang="en-US" dirty="0"/>
              <a:t>Chair, Counseling and Psychology Department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CFD30-DD6B-4AF2-9C1B-E5E3236AEFBA}"/>
              </a:ext>
            </a:extLst>
          </p:cNvPr>
          <p:cNvSpPr txBox="1"/>
          <p:nvPr/>
        </p:nvSpPr>
        <p:spPr>
          <a:xfrm>
            <a:off x="7458300" y="4972700"/>
            <a:ext cx="328590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Ms. </a:t>
            </a:r>
            <a:r>
              <a:rPr lang="en-US" sz="2400" dirty="0" err="1"/>
              <a:t>Jesseca</a:t>
            </a:r>
            <a:r>
              <a:rPr lang="en-US" sz="2400" dirty="0"/>
              <a:t> Thomas</a:t>
            </a:r>
          </a:p>
          <a:p>
            <a:pPr algn="ctr"/>
            <a:r>
              <a:rPr lang="en-US" dirty="0"/>
              <a:t>Student in PSYC 4435</a:t>
            </a:r>
          </a:p>
          <a:p>
            <a:pPr algn="ctr"/>
            <a:r>
              <a:rPr lang="en-US" dirty="0"/>
              <a:t>Spring 2022 Graduate</a:t>
            </a:r>
          </a:p>
          <a:p>
            <a:pPr algn="ctr"/>
            <a:r>
              <a:rPr lang="en-US" dirty="0"/>
              <a:t>Bachelor of Science in Psychology</a:t>
            </a:r>
          </a:p>
        </p:txBody>
      </p:sp>
      <p:pic>
        <p:nvPicPr>
          <p:cNvPr id="4" name="Picture 3" descr="A person wearing a graduation cap&#10;&#10;Description automatically generated with medium confidence">
            <a:extLst>
              <a:ext uri="{FF2B5EF4-FFF2-40B4-BE49-F238E27FC236}">
                <a16:creationId xmlns:a16="http://schemas.microsoft.com/office/drawing/2014/main" id="{230E9E74-F7E7-4FEF-9172-A47DE55B24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4" r="1959"/>
          <a:stretch/>
        </p:blipFill>
        <p:spPr>
          <a:xfrm>
            <a:off x="7734300" y="1933575"/>
            <a:ext cx="28384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41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CreatE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assessments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3" y="1888885"/>
            <a:ext cx="8124660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Materials</a:t>
            </a:r>
          </a:p>
          <a:p>
            <a:r>
              <a:rPr lang="en-US" sz="2400" dirty="0"/>
              <a:t>	Use of and Satisfaction with Student Support Services</a:t>
            </a:r>
          </a:p>
          <a:p>
            <a:r>
              <a:rPr lang="en-US" sz="2000" dirty="0"/>
              <a:t>		1 (</a:t>
            </a:r>
            <a:r>
              <a:rPr lang="en-US" sz="2000" i="1" dirty="0"/>
              <a:t>never</a:t>
            </a:r>
            <a:r>
              <a:rPr lang="en-US" sz="2000" dirty="0"/>
              <a:t>) to 5 (</a:t>
            </a:r>
            <a:r>
              <a:rPr lang="en-US" sz="2000" i="1" dirty="0"/>
              <a:t>very often</a:t>
            </a:r>
            <a:r>
              <a:rPr lang="en-US" sz="2000" dirty="0"/>
              <a:t>)  </a:t>
            </a:r>
            <a:r>
              <a:rPr lang="en-US" sz="2000" dirty="0">
                <a:sym typeface="Wingdings" panose="05000000000000000000" pitchFamily="2" charset="2"/>
              </a:rPr>
              <a:t>  1 (</a:t>
            </a:r>
            <a:r>
              <a:rPr lang="en-US" sz="2000" i="1" dirty="0">
                <a:sym typeface="Wingdings" panose="05000000000000000000" pitchFamily="2" charset="2"/>
              </a:rPr>
              <a:t>very dissatisfied</a:t>
            </a:r>
            <a:r>
              <a:rPr lang="en-US" sz="2000" dirty="0">
                <a:sym typeface="Wingdings" panose="05000000000000000000" pitchFamily="2" charset="2"/>
              </a:rPr>
              <a:t>) to 7 (</a:t>
            </a:r>
            <a:r>
              <a:rPr lang="en-US" sz="2000" i="1" dirty="0">
                <a:sym typeface="Wingdings" panose="05000000000000000000" pitchFamily="2" charset="2"/>
              </a:rPr>
              <a:t>very satisfied</a:t>
            </a:r>
            <a:r>
              <a:rPr lang="en-US" sz="2000" dirty="0">
                <a:sym typeface="Wingdings" panose="05000000000000000000" pitchFamily="2" charset="2"/>
              </a:rPr>
              <a:t>)</a:t>
            </a:r>
            <a:endParaRPr lang="en-US" sz="2000" dirty="0"/>
          </a:p>
          <a:p>
            <a:r>
              <a:rPr lang="en-US" sz="2000" dirty="0"/>
              <a:t>			Writing Center</a:t>
            </a:r>
          </a:p>
          <a:p>
            <a:r>
              <a:rPr lang="en-US" sz="2000" dirty="0"/>
              <a:t>			Tutoring Services</a:t>
            </a:r>
          </a:p>
          <a:p>
            <a:r>
              <a:rPr lang="en-US" sz="2000" dirty="0"/>
              <a:t>			Library Research Assistance</a:t>
            </a:r>
          </a:p>
          <a:p>
            <a:r>
              <a:rPr lang="en-US" sz="2000" dirty="0"/>
              <a:t>			Student Wellness and Counseling Center</a:t>
            </a:r>
          </a:p>
          <a:p>
            <a:r>
              <a:rPr lang="en-US" sz="2000" dirty="0"/>
              <a:t>			Student Success Coaching</a:t>
            </a:r>
          </a:p>
          <a:p>
            <a:endParaRPr lang="en-US" sz="800" dirty="0"/>
          </a:p>
          <a:p>
            <a:r>
              <a:rPr lang="en-US" sz="2400" dirty="0"/>
              <a:t>	Resources Needed to Support Student Success</a:t>
            </a:r>
          </a:p>
          <a:p>
            <a:r>
              <a:rPr lang="en-US" sz="2000" dirty="0"/>
              <a:t>		Resources to assist with stressors (open-ended)</a:t>
            </a:r>
          </a:p>
          <a:p>
            <a:r>
              <a:rPr lang="en-US" sz="24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90313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collect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3" y="1774585"/>
            <a:ext cx="7318991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Participants</a:t>
            </a:r>
            <a:r>
              <a:rPr lang="en-US" sz="2400" dirty="0"/>
              <a:t>, 126 students (</a:t>
            </a:r>
            <a:r>
              <a:rPr lang="en-US" sz="2000" dirty="0"/>
              <a:t>98 women, 24 men, 4 other genders)</a:t>
            </a:r>
          </a:p>
          <a:p>
            <a:r>
              <a:rPr lang="en-US" sz="2000" dirty="0"/>
              <a:t>	Age </a:t>
            </a:r>
          </a:p>
          <a:p>
            <a:r>
              <a:rPr lang="en-US" sz="2000" dirty="0"/>
              <a:t>		18 to 58 years (</a:t>
            </a:r>
            <a:r>
              <a:rPr lang="en-US" sz="2000" i="1" dirty="0"/>
              <a:t>M</a:t>
            </a:r>
            <a:r>
              <a:rPr lang="en-US" sz="2000" dirty="0"/>
              <a:t> = 30.78, </a:t>
            </a:r>
            <a:r>
              <a:rPr lang="en-US" sz="2000" i="1" dirty="0"/>
              <a:t>SD</a:t>
            </a:r>
            <a:r>
              <a:rPr lang="en-US" sz="2000" dirty="0"/>
              <a:t> = 10.19)</a:t>
            </a:r>
          </a:p>
          <a:p>
            <a:r>
              <a:rPr lang="en-US" sz="2000" dirty="0"/>
              <a:t>	Marital Status</a:t>
            </a:r>
          </a:p>
          <a:p>
            <a:r>
              <a:rPr lang="en-US" sz="2000" dirty="0"/>
              <a:t>		Single, divorced, widowed (72, 57.1%) </a:t>
            </a:r>
          </a:p>
          <a:p>
            <a:r>
              <a:rPr lang="en-US" sz="2000" dirty="0"/>
              <a:t>		Married (54, 42.9%)</a:t>
            </a:r>
          </a:p>
          <a:p>
            <a:r>
              <a:rPr lang="en-US" sz="2000" dirty="0"/>
              <a:t>	Children under 18</a:t>
            </a:r>
          </a:p>
          <a:p>
            <a:r>
              <a:rPr lang="en-US" sz="2000" dirty="0"/>
              <a:t>		0 = 37 (29.4%) and missing data = 40 (31.7%)</a:t>
            </a:r>
          </a:p>
          <a:p>
            <a:r>
              <a:rPr lang="en-US" sz="2000" dirty="0"/>
              <a:t>		1 = 14 (11.1%)</a:t>
            </a:r>
          </a:p>
          <a:p>
            <a:r>
              <a:rPr lang="en-US" sz="2000" dirty="0"/>
              <a:t>		2 to 5 = 35 (27.7%)</a:t>
            </a:r>
          </a:p>
          <a:p>
            <a:r>
              <a:rPr lang="en-US" sz="2000" dirty="0"/>
              <a:t>	Employment </a:t>
            </a:r>
          </a:p>
          <a:p>
            <a:r>
              <a:rPr lang="en-US" sz="2000" dirty="0"/>
              <a:t>		Full-time 54 (42.9%)</a:t>
            </a:r>
          </a:p>
          <a:p>
            <a:r>
              <a:rPr lang="en-US" sz="2000" dirty="0"/>
              <a:t>		Part-time 31 (24.6%)</a:t>
            </a:r>
          </a:p>
          <a:p>
            <a:r>
              <a:rPr lang="en-US" sz="2000" dirty="0"/>
              <a:t>		Not employed 41 (32.5%)</a:t>
            </a:r>
          </a:p>
          <a:p>
            <a:r>
              <a:rPr lang="en-US" sz="2000" dirty="0"/>
              <a:t>	 Hours worked per week: 8 to 60 (</a:t>
            </a:r>
            <a:r>
              <a:rPr lang="en-US" sz="2000" i="1" dirty="0"/>
              <a:t>M</a:t>
            </a:r>
            <a:r>
              <a:rPr lang="en-US" sz="2000" dirty="0"/>
              <a:t> = 34.21, </a:t>
            </a:r>
            <a:r>
              <a:rPr lang="en-US" sz="2000" i="1" dirty="0"/>
              <a:t>SD</a:t>
            </a:r>
            <a:r>
              <a:rPr lang="en-US" sz="2000" dirty="0"/>
              <a:t> = 13.15)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22504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analyzE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3" y="1888885"/>
            <a:ext cx="6384761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Education</a:t>
            </a:r>
          </a:p>
          <a:p>
            <a:r>
              <a:rPr lang="en-US" sz="2000" dirty="0"/>
              <a:t>	Classification</a:t>
            </a:r>
          </a:p>
          <a:p>
            <a:r>
              <a:rPr lang="en-US" sz="2000" dirty="0"/>
              <a:t>		Freshman 1 (.8%)</a:t>
            </a:r>
          </a:p>
          <a:p>
            <a:r>
              <a:rPr lang="en-US" sz="2000" dirty="0"/>
              <a:t>		Sophomore 11 (8.7%)</a:t>
            </a:r>
          </a:p>
          <a:p>
            <a:r>
              <a:rPr lang="en-US" sz="2000" dirty="0"/>
              <a:t>		Junior 48 (38.1%)</a:t>
            </a:r>
          </a:p>
          <a:p>
            <a:r>
              <a:rPr lang="en-US" sz="2000" dirty="0"/>
              <a:t>		Senior 64 (50.8%)</a:t>
            </a:r>
          </a:p>
          <a:p>
            <a:r>
              <a:rPr lang="en-US" sz="2000" dirty="0"/>
              <a:t>		Graduate 1 (.8%)</a:t>
            </a:r>
          </a:p>
          <a:p>
            <a:r>
              <a:rPr lang="en-US" sz="2000" dirty="0"/>
              <a:t>	Enrolled in 3 to 25 credit hours (</a:t>
            </a:r>
            <a:r>
              <a:rPr lang="en-US" sz="2000" i="1" dirty="0"/>
              <a:t>M</a:t>
            </a:r>
            <a:r>
              <a:rPr lang="en-US" sz="2000" dirty="0"/>
              <a:t> = 10.70, </a:t>
            </a:r>
            <a:r>
              <a:rPr lang="en-US" sz="2000" i="1" dirty="0"/>
              <a:t>SD</a:t>
            </a:r>
            <a:r>
              <a:rPr lang="en-US" sz="2000" dirty="0"/>
              <a:t> = 3.72) </a:t>
            </a:r>
          </a:p>
          <a:p>
            <a:r>
              <a:rPr lang="en-US" sz="2000" dirty="0"/>
              <a:t>		Full-time  90 (71.4%)</a:t>
            </a:r>
          </a:p>
          <a:p>
            <a:r>
              <a:rPr lang="en-US" sz="2000" dirty="0"/>
              <a:t>		Part-time 35 (27.8%)</a:t>
            </a:r>
          </a:p>
          <a:p>
            <a:r>
              <a:rPr lang="en-US" sz="2000" dirty="0"/>
              <a:t>	GPA: 0.00 to 4.00 (</a:t>
            </a:r>
            <a:r>
              <a:rPr lang="en-US" sz="2000" i="1" dirty="0"/>
              <a:t>M</a:t>
            </a:r>
            <a:r>
              <a:rPr lang="en-US" sz="2000" dirty="0"/>
              <a:t> = 3.07, </a:t>
            </a:r>
            <a:r>
              <a:rPr lang="en-US" sz="2000" i="1" dirty="0"/>
              <a:t>SD</a:t>
            </a:r>
            <a:r>
              <a:rPr lang="en-US" sz="2000" dirty="0"/>
              <a:t> = .59)</a:t>
            </a:r>
          </a:p>
          <a:p>
            <a:r>
              <a:rPr lang="en-US" sz="2400" dirty="0"/>
              <a:t>School Satisfaction</a:t>
            </a:r>
          </a:p>
          <a:p>
            <a:r>
              <a:rPr lang="en-US" sz="2000" dirty="0"/>
              <a:t>	</a:t>
            </a:r>
            <a:r>
              <a:rPr lang="en-US" sz="2000" i="1" dirty="0"/>
              <a:t>M</a:t>
            </a:r>
            <a:r>
              <a:rPr lang="en-US" sz="2000" dirty="0"/>
              <a:t> = 5.04, </a:t>
            </a:r>
            <a:r>
              <a:rPr lang="en-US" sz="2000" i="1" dirty="0"/>
              <a:t>SD</a:t>
            </a:r>
            <a:r>
              <a:rPr lang="en-US" sz="2000" dirty="0"/>
              <a:t> = .79</a:t>
            </a:r>
          </a:p>
          <a:p>
            <a:r>
              <a:rPr lang="en-US" sz="2000" dirty="0"/>
              <a:t>	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85905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College student Stressors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4052B4D-7FF1-4C17-8726-359C85366E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22271"/>
              </p:ext>
            </p:extLst>
          </p:nvPr>
        </p:nvGraphicFramePr>
        <p:xfrm>
          <a:off x="1627321" y="2010596"/>
          <a:ext cx="81279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125">
                  <a:extLst>
                    <a:ext uri="{9D8B030D-6E8A-4147-A177-3AD203B41FA5}">
                      <a16:colId xmlns:a16="http://schemas.microsoft.com/office/drawing/2014/main" val="1190831425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895308629"/>
                    </a:ext>
                  </a:extLst>
                </a:gridCol>
                <a:gridCol w="2454274">
                  <a:extLst>
                    <a:ext uri="{9D8B030D-6E8A-4147-A177-3AD203B41FA5}">
                      <a16:colId xmlns:a16="http://schemas.microsoft.com/office/drawing/2014/main" val="40516888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6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Academic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5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915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Overwhelmed by Difficulties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159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Personal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967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Events Not Going as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38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Family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09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Personal Relationships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50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Longer in Control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936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Housing Matters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68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Being Away from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3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546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College student Stress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3" y="1888885"/>
            <a:ext cx="893610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Stress Groups</a:t>
            </a:r>
          </a:p>
          <a:p>
            <a:r>
              <a:rPr lang="en-US" sz="2000" dirty="0"/>
              <a:t>	Low stress &lt; 3.00 (44.4% of sample)</a:t>
            </a:r>
          </a:p>
          <a:p>
            <a:r>
              <a:rPr lang="en-US" sz="2000" dirty="0"/>
              <a:t>	Excluded = 3.00 (scale midpoint, </a:t>
            </a:r>
            <a:r>
              <a:rPr lang="en-US" sz="2000" i="1" dirty="0"/>
              <a:t>n</a:t>
            </a:r>
            <a:r>
              <a:rPr lang="en-US" sz="2000" dirty="0"/>
              <a:t> = 10)</a:t>
            </a:r>
          </a:p>
          <a:p>
            <a:r>
              <a:rPr lang="en-US" sz="2000" dirty="0"/>
              <a:t>	High stress &gt; 3.00 (42.9% of sample)</a:t>
            </a:r>
          </a:p>
          <a:p>
            <a:r>
              <a:rPr lang="en-US" sz="2400" b="1" dirty="0"/>
              <a:t>GPA</a:t>
            </a:r>
          </a:p>
          <a:p>
            <a:r>
              <a:rPr lang="en-US" sz="2000" dirty="0"/>
              <a:t>	Low stress (</a:t>
            </a:r>
            <a:r>
              <a:rPr lang="en-US" sz="2000" i="1" dirty="0"/>
              <a:t>M</a:t>
            </a:r>
            <a:r>
              <a:rPr lang="en-US" sz="2000" dirty="0"/>
              <a:t> = 3.16, </a:t>
            </a:r>
            <a:r>
              <a:rPr lang="en-US" sz="2000" i="1" dirty="0"/>
              <a:t>SD</a:t>
            </a:r>
            <a:r>
              <a:rPr lang="en-US" sz="2000" dirty="0"/>
              <a:t> = .63) and high stress (</a:t>
            </a:r>
            <a:r>
              <a:rPr lang="en-US" sz="2000" i="1" dirty="0"/>
              <a:t>M</a:t>
            </a:r>
            <a:r>
              <a:rPr lang="en-US" sz="2000" dirty="0"/>
              <a:t> = 2.99, </a:t>
            </a:r>
            <a:r>
              <a:rPr lang="en-US" sz="2000" i="1" dirty="0"/>
              <a:t>SD</a:t>
            </a:r>
            <a:r>
              <a:rPr lang="en-US" sz="2000" dirty="0"/>
              <a:t> = .56) groups </a:t>
            </a:r>
          </a:p>
          <a:p>
            <a:r>
              <a:rPr lang="en-US" sz="2000" dirty="0"/>
              <a:t>		did not differ on GPA, </a:t>
            </a:r>
            <a:r>
              <a:rPr lang="en-US" sz="2000" i="1" dirty="0"/>
              <a:t>ns.</a:t>
            </a:r>
          </a:p>
          <a:p>
            <a:r>
              <a:rPr lang="en-US" sz="2400" b="1" dirty="0"/>
              <a:t>School Satisfaction</a:t>
            </a:r>
          </a:p>
          <a:p>
            <a:r>
              <a:rPr lang="en-US" sz="2000" dirty="0"/>
              <a:t>	Low stress (</a:t>
            </a:r>
            <a:r>
              <a:rPr lang="en-US" sz="2000" i="1" dirty="0"/>
              <a:t>M</a:t>
            </a:r>
            <a:r>
              <a:rPr lang="en-US" sz="2000" dirty="0"/>
              <a:t> = 5.23, </a:t>
            </a:r>
            <a:r>
              <a:rPr lang="en-US" sz="2000" i="1" dirty="0"/>
              <a:t>SD</a:t>
            </a:r>
            <a:r>
              <a:rPr lang="en-US" sz="2000" dirty="0"/>
              <a:t> = .77) had significantly higher satisfaction scores </a:t>
            </a:r>
          </a:p>
          <a:p>
            <a:r>
              <a:rPr lang="en-US" sz="2000" dirty="0"/>
              <a:t>		than high stress (</a:t>
            </a:r>
            <a:r>
              <a:rPr lang="en-US" sz="2000" i="1" dirty="0"/>
              <a:t>M</a:t>
            </a:r>
            <a:r>
              <a:rPr lang="en-US" sz="2000" dirty="0"/>
              <a:t> = 4.92, </a:t>
            </a:r>
            <a:r>
              <a:rPr lang="en-US" sz="2000" i="1" dirty="0"/>
              <a:t>SD</a:t>
            </a:r>
            <a:r>
              <a:rPr lang="en-US" sz="2000" dirty="0"/>
              <a:t> = .80) group, </a:t>
            </a:r>
            <a:r>
              <a:rPr lang="en-US" sz="2000" i="1" dirty="0"/>
              <a:t>t</a:t>
            </a:r>
            <a:r>
              <a:rPr lang="en-US" sz="2000" dirty="0"/>
              <a:t>(114) = 2.11, </a:t>
            </a:r>
            <a:r>
              <a:rPr lang="en-US" sz="2000" i="1" dirty="0"/>
              <a:t>p</a:t>
            </a:r>
            <a:r>
              <a:rPr lang="en-US" sz="2000" dirty="0"/>
              <a:t> &lt; .05, </a:t>
            </a:r>
            <a:r>
              <a:rPr lang="en-US" sz="2000" i="1" dirty="0"/>
              <a:t>d</a:t>
            </a:r>
            <a:r>
              <a:rPr lang="en-US" sz="2000" dirty="0"/>
              <a:t> = .39.</a:t>
            </a:r>
          </a:p>
          <a:p>
            <a:endParaRPr lang="en-US" sz="2400" b="1" dirty="0"/>
          </a:p>
          <a:p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	</a:t>
            </a: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6891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Use of student support resources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BA0B2C6-FD5A-4A85-A6FF-2B83E0251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80425"/>
              </p:ext>
            </p:extLst>
          </p:nvPr>
        </p:nvGraphicFramePr>
        <p:xfrm>
          <a:off x="1608467" y="2534827"/>
          <a:ext cx="9015541" cy="301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4230">
                  <a:extLst>
                    <a:ext uri="{9D8B030D-6E8A-4147-A177-3AD203B41FA5}">
                      <a16:colId xmlns:a16="http://schemas.microsoft.com/office/drawing/2014/main" val="3703673813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496599970"/>
                    </a:ext>
                  </a:extLst>
                </a:gridCol>
                <a:gridCol w="1348033">
                  <a:extLst>
                    <a:ext uri="{9D8B030D-6E8A-4147-A177-3AD203B41FA5}">
                      <a16:colId xmlns:a16="http://schemas.microsoft.com/office/drawing/2014/main" val="373543524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3532053343"/>
                    </a:ext>
                  </a:extLst>
                </a:gridCol>
                <a:gridCol w="1234911">
                  <a:extLst>
                    <a:ext uri="{9D8B030D-6E8A-4147-A177-3AD203B41FA5}">
                      <a16:colId xmlns:a16="http://schemas.microsoft.com/office/drawing/2014/main" val="948441180"/>
                    </a:ext>
                  </a:extLst>
                </a:gridCol>
                <a:gridCol w="1348033">
                  <a:extLst>
                    <a:ext uri="{9D8B030D-6E8A-4147-A177-3AD203B41FA5}">
                      <a16:colId xmlns:a16="http://schemas.microsoft.com/office/drawing/2014/main" val="1816029102"/>
                    </a:ext>
                  </a:extLst>
                </a:gridCol>
              </a:tblGrid>
              <a:tr h="366051">
                <a:tc>
                  <a:txBody>
                    <a:bodyPr/>
                    <a:lstStyle/>
                    <a:p>
                      <a:r>
                        <a:rPr lang="en-US" sz="1800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Rarely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Sometimes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Very Often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054531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Writing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78 (61.9%)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27 (21.4%)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17 (13.5%)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 (3.2%)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0308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Tutoring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104 (82.5%)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 (  8.7%)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9 (  7.1%)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 (1.6%)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744362"/>
                  </a:ext>
                </a:extLst>
              </a:tr>
              <a:tr h="634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Library Research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63 (50.0%)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 (  8.7%)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21 (16.7%)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12 (9.5%)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19 (15.1%)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542217"/>
                  </a:ext>
                </a:extLst>
              </a:tr>
              <a:tr h="634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Student Wellness and Counseling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114 (90.5%)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 (  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 (  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 (  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787372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Student Success Coaching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107 (84.9%)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11 ( 8.7%)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 (  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4 (  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0536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496F939-3D54-40D3-842D-A6F2670919DF}"/>
              </a:ext>
            </a:extLst>
          </p:cNvPr>
          <p:cNvSpPr txBox="1"/>
          <p:nvPr/>
        </p:nvSpPr>
        <p:spPr>
          <a:xfrm>
            <a:off x="1574270" y="1941917"/>
            <a:ext cx="4294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Frequency (Percent) of Students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B31EA-6D4F-4DE5-80CE-B0E2A1DB9349}"/>
              </a:ext>
            </a:extLst>
          </p:cNvPr>
          <p:cNvSpPr txBox="1"/>
          <p:nvPr/>
        </p:nvSpPr>
        <p:spPr>
          <a:xfrm>
            <a:off x="1600200" y="5772150"/>
            <a:ext cx="695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Small sample sizes, so did not compare high and low stress groups.</a:t>
            </a:r>
          </a:p>
        </p:txBody>
      </p:sp>
    </p:spTree>
    <p:extLst>
      <p:ext uri="{BB962C8B-B14F-4D97-AF65-F5344CB8AC3E}">
        <p14:creationId xmlns:p14="http://schemas.microsoft.com/office/powerpoint/2010/main" val="3108476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Use of student support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6F939-3D54-40D3-842D-A6F2670919DF}"/>
              </a:ext>
            </a:extLst>
          </p:cNvPr>
          <p:cNvSpPr txBox="1"/>
          <p:nvPr/>
        </p:nvSpPr>
        <p:spPr>
          <a:xfrm>
            <a:off x="1574270" y="1941917"/>
            <a:ext cx="523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Repeated Measures ANOVA on Ratings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37CAF87-2C0C-43D5-9EEC-9038F2A25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965560"/>
              </p:ext>
            </p:extLst>
          </p:nvPr>
        </p:nvGraphicFramePr>
        <p:xfrm>
          <a:off x="1608467" y="2622847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0675">
                  <a:extLst>
                    <a:ext uri="{9D8B030D-6E8A-4147-A177-3AD203B41FA5}">
                      <a16:colId xmlns:a16="http://schemas.microsoft.com/office/drawing/2014/main" val="3211182030"/>
                    </a:ext>
                  </a:extLst>
                </a:gridCol>
                <a:gridCol w="1772239">
                  <a:extLst>
                    <a:ext uri="{9D8B030D-6E8A-4147-A177-3AD203B41FA5}">
                      <a16:colId xmlns:a16="http://schemas.microsoft.com/office/drawing/2014/main" val="852635256"/>
                    </a:ext>
                  </a:extLst>
                </a:gridCol>
                <a:gridCol w="1865085">
                  <a:extLst>
                    <a:ext uri="{9D8B030D-6E8A-4147-A177-3AD203B41FA5}">
                      <a16:colId xmlns:a16="http://schemas.microsoft.com/office/drawing/2014/main" val="3385823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5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Library Research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2.31 </a:t>
                      </a:r>
                      <a:r>
                        <a:rPr lang="en-US" i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5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Writing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1.58 </a:t>
                      </a:r>
                      <a:r>
                        <a:rPr lang="en-US" i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4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Tutoring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1.28 </a:t>
                      </a:r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20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Student Success Coaching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 </a:t>
                      </a:r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91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Student Wellness and Counseling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1.19 </a:t>
                      </a:r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.64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823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8E495B-F01F-42B3-AECD-8027F5DB8DD8}"/>
              </a:ext>
            </a:extLst>
          </p:cNvPr>
          <p:cNvSpPr txBox="1"/>
          <p:nvPr/>
        </p:nvSpPr>
        <p:spPr>
          <a:xfrm>
            <a:off x="1555422" y="4949072"/>
            <a:ext cx="80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Note</a:t>
            </a:r>
            <a:r>
              <a:rPr lang="en-US" dirty="0"/>
              <a:t>. Means with differing subscripts are significantly different at the p &lt; .005 level.</a:t>
            </a:r>
          </a:p>
        </p:txBody>
      </p:sp>
    </p:spTree>
    <p:extLst>
      <p:ext uri="{BB962C8B-B14F-4D97-AF65-F5344CB8AC3E}">
        <p14:creationId xmlns:p14="http://schemas.microsoft.com/office/powerpoint/2010/main" val="4286993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Satisfaction with support resources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37CAF87-2C0C-43D5-9EEC-9038F2A25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185767"/>
              </p:ext>
            </p:extLst>
          </p:nvPr>
        </p:nvGraphicFramePr>
        <p:xfrm>
          <a:off x="1608467" y="2622847"/>
          <a:ext cx="8127999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800">
                  <a:extLst>
                    <a:ext uri="{9D8B030D-6E8A-4147-A177-3AD203B41FA5}">
                      <a16:colId xmlns:a16="http://schemas.microsoft.com/office/drawing/2014/main" val="3211182030"/>
                    </a:ext>
                  </a:extLst>
                </a:gridCol>
                <a:gridCol w="1454991">
                  <a:extLst>
                    <a:ext uri="{9D8B030D-6E8A-4147-A177-3AD203B41FA5}">
                      <a16:colId xmlns:a16="http://schemas.microsoft.com/office/drawing/2014/main" val="852635256"/>
                    </a:ext>
                  </a:extLst>
                </a:gridCol>
                <a:gridCol w="1454991">
                  <a:extLst>
                    <a:ext uri="{9D8B030D-6E8A-4147-A177-3AD203B41FA5}">
                      <a16:colId xmlns:a16="http://schemas.microsoft.com/office/drawing/2014/main" val="1772523827"/>
                    </a:ext>
                  </a:extLst>
                </a:gridCol>
                <a:gridCol w="1531217">
                  <a:extLst>
                    <a:ext uri="{9D8B030D-6E8A-4147-A177-3AD203B41FA5}">
                      <a16:colId xmlns:a16="http://schemas.microsoft.com/office/drawing/2014/main" val="3385823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5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Library Research Assistance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5.97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1.32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35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Writing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5.56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1.57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4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Tutoring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5.33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1.77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20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Student Success Coaching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5.42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1.36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91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Student Wellness and Counseling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5.75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1.36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082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076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needed student support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96F939-3D54-40D3-842D-A6F2670919DF}"/>
              </a:ext>
            </a:extLst>
          </p:cNvPr>
          <p:cNvSpPr txBox="1"/>
          <p:nvPr/>
        </p:nvSpPr>
        <p:spPr>
          <a:xfrm>
            <a:off x="1574270" y="1941917"/>
            <a:ext cx="5856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Student Recommendations (</a:t>
            </a:r>
            <a:r>
              <a:rPr lang="en-US" sz="2400" b="1" i="1" dirty="0"/>
              <a:t>n</a:t>
            </a:r>
            <a:r>
              <a:rPr lang="en-US" sz="2400" b="1" dirty="0"/>
              <a:t> = 81, 64.29%)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3799B3A-C0F3-47A9-9B5F-3487012D13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013578"/>
              </p:ext>
            </p:extLst>
          </p:nvPr>
        </p:nvGraphicFramePr>
        <p:xfrm>
          <a:off x="1592793" y="2676197"/>
          <a:ext cx="793167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454">
                  <a:extLst>
                    <a:ext uri="{9D8B030D-6E8A-4147-A177-3AD203B41FA5}">
                      <a16:colId xmlns:a16="http://schemas.microsoft.com/office/drawing/2014/main" val="1268832114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3350922029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543637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Resource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 of Respondents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05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Counseling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0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Tutoring/Instructional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700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Childcare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8.64%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36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Financial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8.64%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353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Management Advice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6.17%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1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Online Access to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6.17%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305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987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Drawing conclusions and shaping a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4" y="1888885"/>
            <a:ext cx="917393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Concerning Results</a:t>
            </a:r>
          </a:p>
          <a:p>
            <a:r>
              <a:rPr lang="en-US" sz="2400" dirty="0"/>
              <a:t>	Counseling support was most requested resource but least used </a:t>
            </a:r>
          </a:p>
          <a:p>
            <a:r>
              <a:rPr lang="en-US" sz="2400" dirty="0"/>
              <a:t>		by students. </a:t>
            </a:r>
          </a:p>
          <a:p>
            <a:r>
              <a:rPr lang="en-US" sz="2400" dirty="0"/>
              <a:t>	Tutoring/instructional support was second most frequently requested</a:t>
            </a:r>
          </a:p>
          <a:p>
            <a:r>
              <a:rPr lang="en-US" sz="2400" dirty="0"/>
              <a:t>		resource yet infrequently used by students.</a:t>
            </a:r>
          </a:p>
          <a:p>
            <a:endParaRPr lang="en-US" sz="2400" dirty="0"/>
          </a:p>
          <a:p>
            <a:r>
              <a:rPr lang="en-US" sz="2400" b="1" dirty="0"/>
              <a:t>From Class Project to Plans Beyond the Classroom</a:t>
            </a:r>
          </a:p>
          <a:p>
            <a:r>
              <a:rPr lang="en-US" sz="2000" dirty="0"/>
              <a:t>	“</a:t>
            </a:r>
            <a:r>
              <a:rPr lang="en-US" sz="2000" dirty="0">
                <a:effectLst/>
                <a:ea typeface="Calibri" panose="020F0502020204030204" pitchFamily="34" charset="0"/>
              </a:rPr>
              <a:t>After reviewing the results of my project, I realized that students needed to be</a:t>
            </a:r>
          </a:p>
          <a:p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dirty="0">
                <a:effectLst/>
                <a:ea typeface="Calibri" panose="020F0502020204030204" pitchFamily="34" charset="0"/>
              </a:rPr>
              <a:t>informed about these resources without having to search the school website. I began </a:t>
            </a:r>
          </a:p>
          <a:p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dirty="0">
                <a:effectLst/>
                <a:ea typeface="Calibri" panose="020F0502020204030204" pitchFamily="34" charset="0"/>
              </a:rPr>
              <a:t>to wonder if students knew that these resources exist, and if they didn’t, how can the </a:t>
            </a:r>
          </a:p>
          <a:p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dirty="0">
                <a:effectLst/>
                <a:ea typeface="Calibri" panose="020F0502020204030204" pitchFamily="34" charset="0"/>
              </a:rPr>
              <a:t>university ensure that this is not an issue going forward. The resources that are </a:t>
            </a:r>
          </a:p>
          <a:p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dirty="0">
                <a:effectLst/>
                <a:ea typeface="Calibri" panose="020F0502020204030204" pitchFamily="34" charset="0"/>
              </a:rPr>
              <a:t>provided to students to ensure success need to be advertised in a way that would be </a:t>
            </a:r>
          </a:p>
          <a:p>
            <a:r>
              <a:rPr lang="en-US" sz="2000" dirty="0">
                <a:ea typeface="Calibri" panose="020F0502020204030204" pitchFamily="34" charset="0"/>
              </a:rPr>
              <a:t>	</a:t>
            </a:r>
            <a:r>
              <a:rPr lang="en-US" sz="2000" dirty="0">
                <a:effectLst/>
                <a:ea typeface="Calibri" panose="020F0502020204030204" pitchFamily="34" charset="0"/>
              </a:rPr>
              <a:t>easy and accessible for the students.”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0908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48632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Learning outcomes</a:t>
            </a:r>
          </a:p>
        </p:txBody>
      </p:sp>
      <p:pic>
        <p:nvPicPr>
          <p:cNvPr id="4" name="Picture Placeholder 94" descr="icon&#10;">
            <a:extLst>
              <a:ext uri="{FF2B5EF4-FFF2-40B4-BE49-F238E27FC236}">
                <a16:creationId xmlns:a16="http://schemas.microsoft.com/office/drawing/2014/main" id="{11F65D8C-4F9A-4916-AD20-3DE6494E8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6772" y="2367325"/>
            <a:ext cx="369944" cy="368788"/>
          </a:xfrm>
        </p:spPr>
      </p:pic>
      <p:pic>
        <p:nvPicPr>
          <p:cNvPr id="5" name="Picture Placeholder 118" descr="icon&#10;">
            <a:extLst>
              <a:ext uri="{FF2B5EF4-FFF2-40B4-BE49-F238E27FC236}">
                <a16:creationId xmlns:a16="http://schemas.microsoft.com/office/drawing/2014/main" id="{AC28EDBA-B1B9-4944-ABFB-92DCA82A5B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27" b="427"/>
          <a:stretch>
            <a:fillRect/>
          </a:stretch>
        </p:blipFill>
        <p:spPr>
          <a:xfrm>
            <a:off x="1741621" y="3670336"/>
            <a:ext cx="477708" cy="476215"/>
          </a:xfrm>
          <a:prstGeom prst="rect">
            <a:avLst/>
          </a:prstGeom>
        </p:spPr>
      </p:pic>
      <p:pic>
        <p:nvPicPr>
          <p:cNvPr id="6" name="Picture Placeholder 94" descr="icon&#10;">
            <a:extLst>
              <a:ext uri="{FF2B5EF4-FFF2-40B4-BE49-F238E27FC236}">
                <a16:creationId xmlns:a16="http://schemas.microsoft.com/office/drawing/2014/main" id="{F254A4E9-D92A-4720-B3E7-6AC20503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5085" y="2291601"/>
            <a:ext cx="522344" cy="520712"/>
          </a:xfrm>
          <a:prstGeom prst="rect">
            <a:avLst/>
          </a:prstGeom>
        </p:spPr>
      </p:pic>
      <p:sp>
        <p:nvSpPr>
          <p:cNvPr id="8" name="Text Placeholder 266">
            <a:extLst>
              <a:ext uri="{FF2B5EF4-FFF2-40B4-BE49-F238E27FC236}">
                <a16:creationId xmlns:a16="http://schemas.microsoft.com/office/drawing/2014/main" id="{70879E43-748F-4B3B-A547-66118004A947}"/>
              </a:ext>
            </a:extLst>
          </p:cNvPr>
          <p:cNvSpPr txBox="1">
            <a:spLocks/>
          </p:cNvSpPr>
          <p:nvPr/>
        </p:nvSpPr>
        <p:spPr>
          <a:xfrm>
            <a:off x="2588538" y="2163139"/>
            <a:ext cx="7650837" cy="426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Summarize characteristics of high-quality learning experiences</a:t>
            </a:r>
          </a:p>
        </p:txBody>
      </p:sp>
      <p:sp>
        <p:nvSpPr>
          <p:cNvPr id="9" name="Text Placeholder 266">
            <a:extLst>
              <a:ext uri="{FF2B5EF4-FFF2-40B4-BE49-F238E27FC236}">
                <a16:creationId xmlns:a16="http://schemas.microsoft.com/office/drawing/2014/main" id="{1D0F614A-85F1-4913-80FD-70526BA3C7B5}"/>
              </a:ext>
            </a:extLst>
          </p:cNvPr>
          <p:cNvSpPr txBox="1">
            <a:spLocks/>
          </p:cNvSpPr>
          <p:nvPr/>
        </p:nvSpPr>
        <p:spPr>
          <a:xfrm>
            <a:off x="2559963" y="3506164"/>
            <a:ext cx="7650837" cy="426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Describe how to design course assignments to have impact beyond the classroom</a:t>
            </a:r>
          </a:p>
        </p:txBody>
      </p:sp>
      <p:sp>
        <p:nvSpPr>
          <p:cNvPr id="10" name="Text Placeholder 266">
            <a:extLst>
              <a:ext uri="{FF2B5EF4-FFF2-40B4-BE49-F238E27FC236}">
                <a16:creationId xmlns:a16="http://schemas.microsoft.com/office/drawing/2014/main" id="{6F9B94E2-09BB-4E51-99C4-479262BF42B7}"/>
              </a:ext>
            </a:extLst>
          </p:cNvPr>
          <p:cNvSpPr txBox="1">
            <a:spLocks/>
          </p:cNvSpPr>
          <p:nvPr/>
        </p:nvSpPr>
        <p:spPr>
          <a:xfrm>
            <a:off x="2588537" y="4896808"/>
            <a:ext cx="7978477" cy="426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Identify ways to support student success initiatives on campus through course assignments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349EFA-1D40-4539-A87D-CBE9875B76A4}"/>
              </a:ext>
            </a:extLst>
          </p:cNvPr>
          <p:cNvSpPr/>
          <p:nvPr/>
        </p:nvSpPr>
        <p:spPr>
          <a:xfrm>
            <a:off x="1619009" y="2229814"/>
            <a:ext cx="758432" cy="64679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9810765-BA05-4132-AF8A-9F19311B1A4D}"/>
              </a:ext>
            </a:extLst>
          </p:cNvPr>
          <p:cNvSpPr/>
          <p:nvPr/>
        </p:nvSpPr>
        <p:spPr>
          <a:xfrm>
            <a:off x="1601259" y="3585044"/>
            <a:ext cx="758432" cy="64679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38216A-2401-43F2-9681-CD697C31A294}"/>
              </a:ext>
            </a:extLst>
          </p:cNvPr>
          <p:cNvGrpSpPr/>
          <p:nvPr/>
        </p:nvGrpSpPr>
        <p:grpSpPr>
          <a:xfrm>
            <a:off x="1624986" y="4947441"/>
            <a:ext cx="758432" cy="646798"/>
            <a:chOff x="1583421" y="4831059"/>
            <a:chExt cx="758432" cy="646798"/>
          </a:xfrm>
        </p:grpSpPr>
        <p:pic>
          <p:nvPicPr>
            <p:cNvPr id="7" name="Picture Placeholder 120" descr="icon&#10;">
              <a:extLst>
                <a:ext uri="{FF2B5EF4-FFF2-40B4-BE49-F238E27FC236}">
                  <a16:creationId xmlns:a16="http://schemas.microsoft.com/office/drawing/2014/main" id="{D97629EA-7D9A-4CAB-8C18-87AA14176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214" b="214"/>
            <a:stretch>
              <a:fillRect/>
            </a:stretch>
          </p:blipFill>
          <p:spPr>
            <a:xfrm>
              <a:off x="1723783" y="4940275"/>
              <a:ext cx="477708" cy="476215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8F27B4B-8F3D-49C8-918F-145321693A2A}"/>
                </a:ext>
              </a:extLst>
            </p:cNvPr>
            <p:cNvSpPr/>
            <p:nvPr/>
          </p:nvSpPr>
          <p:spPr>
            <a:xfrm>
              <a:off x="1583421" y="4831059"/>
              <a:ext cx="758432" cy="64679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5241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562008"/>
            <a:ext cx="7501651" cy="1090938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Leveraging research to inform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student success initiatives on campus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857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PSYC 3100 Psychology Major Seminar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3" y="1888885"/>
            <a:ext cx="9083384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New 1-Credit Hour Course</a:t>
            </a:r>
          </a:p>
          <a:p>
            <a:r>
              <a:rPr lang="en-US" sz="2400" dirty="0"/>
              <a:t>	Description</a:t>
            </a:r>
          </a:p>
          <a:p>
            <a:r>
              <a:rPr lang="en-US" sz="2000" dirty="0"/>
              <a:t>		Develop strategies to promote academic success</a:t>
            </a:r>
          </a:p>
          <a:p>
            <a:r>
              <a:rPr lang="en-US" sz="2000" dirty="0"/>
              <a:t>		Utilize available resources at the university</a:t>
            </a:r>
          </a:p>
          <a:p>
            <a:r>
              <a:rPr lang="en-US" sz="2000" dirty="0"/>
              <a:t>		Become acquainted with peers, instructors, and psychology major </a:t>
            </a:r>
          </a:p>
          <a:p>
            <a:r>
              <a:rPr lang="en-US" sz="2400" dirty="0"/>
              <a:t>	Curriculum</a:t>
            </a:r>
          </a:p>
          <a:p>
            <a:r>
              <a:rPr lang="en-US" sz="2000" dirty="0"/>
              <a:t>		Note-taking, </a:t>
            </a:r>
            <a:r>
              <a:rPr lang="en-US" sz="2000" b="1" dirty="0"/>
              <a:t>time management</a:t>
            </a:r>
            <a:r>
              <a:rPr lang="en-US" sz="2000" dirty="0"/>
              <a:t>, study skills, growth mindset, </a:t>
            </a:r>
            <a:r>
              <a:rPr lang="en-US" sz="2000" b="1" dirty="0"/>
              <a:t>tutoring services</a:t>
            </a:r>
          </a:p>
          <a:p>
            <a:r>
              <a:rPr lang="en-US" sz="2000" dirty="0"/>
              <a:t>		Networking, civic engagement, </a:t>
            </a:r>
            <a:r>
              <a:rPr lang="en-US" sz="2000" b="1" dirty="0"/>
              <a:t>mental health and wellness</a:t>
            </a:r>
          </a:p>
          <a:p>
            <a:r>
              <a:rPr lang="en-US" sz="2000" dirty="0"/>
              <a:t>		</a:t>
            </a:r>
            <a:r>
              <a:rPr lang="en-US" sz="2000" b="1" dirty="0"/>
              <a:t>Researching</a:t>
            </a:r>
            <a:r>
              <a:rPr lang="en-US" sz="2000" dirty="0"/>
              <a:t> and writing, information literacy, ethics and professionalism</a:t>
            </a:r>
          </a:p>
          <a:p>
            <a:r>
              <a:rPr lang="en-US" sz="2000" dirty="0"/>
              <a:t>		Advising and course planning, leadership opportunities, careers in psychology</a:t>
            </a:r>
          </a:p>
          <a:p>
            <a:r>
              <a:rPr lang="en-US" sz="2400" dirty="0"/>
              <a:t>	Assessment</a:t>
            </a:r>
          </a:p>
          <a:p>
            <a:r>
              <a:rPr lang="en-US" sz="2000" dirty="0"/>
              <a:t>		Weekly participation in applied activities</a:t>
            </a:r>
          </a:p>
          <a:p>
            <a:r>
              <a:rPr lang="en-US" sz="2000" dirty="0"/>
              <a:t>		Weekly reflection/questions due prior to class</a:t>
            </a:r>
          </a:p>
          <a:p>
            <a:r>
              <a:rPr lang="en-US" sz="2000" dirty="0"/>
              <a:t>		Personal essays on self-selected topics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6734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Program Curricular Integration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3" y="1888885"/>
            <a:ext cx="9415654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Revision of Course Learning Outcomes and Embedded Activities in Core</a:t>
            </a:r>
          </a:p>
          <a:p>
            <a:r>
              <a:rPr lang="en-US" sz="2400" dirty="0"/>
              <a:t>	Research presentation by library staff </a:t>
            </a:r>
          </a:p>
          <a:p>
            <a:r>
              <a:rPr lang="en-US" sz="2000" dirty="0"/>
              <a:t>		PSYC 3301 Human Lifespan</a:t>
            </a:r>
          </a:p>
          <a:p>
            <a:endParaRPr lang="en-US" sz="800" dirty="0"/>
          </a:p>
          <a:p>
            <a:r>
              <a:rPr lang="en-US" sz="2400" dirty="0"/>
              <a:t>	Mental health resources presentation by counseling staff</a:t>
            </a:r>
          </a:p>
          <a:p>
            <a:r>
              <a:rPr lang="en-US" sz="2400" dirty="0"/>
              <a:t>	</a:t>
            </a:r>
            <a:r>
              <a:rPr lang="en-US" sz="2000" dirty="0"/>
              <a:t>	PSYC 3310 Abnormal Psychology</a:t>
            </a:r>
          </a:p>
          <a:p>
            <a:endParaRPr lang="en-US" sz="800" dirty="0"/>
          </a:p>
          <a:p>
            <a:r>
              <a:rPr lang="en-US" sz="2400" dirty="0"/>
              <a:t>	Writing resources and requirements in WI courses</a:t>
            </a:r>
          </a:p>
          <a:p>
            <a:r>
              <a:rPr lang="en-US" sz="2000" dirty="0"/>
              <a:t>		PSYC 3409 Writing in Psychology</a:t>
            </a:r>
          </a:p>
          <a:p>
            <a:r>
              <a:rPr lang="en-US" sz="2000" dirty="0"/>
              <a:t>		PSYC 4435 Research for the Behavioral Sciences</a:t>
            </a:r>
          </a:p>
          <a:p>
            <a:r>
              <a:rPr lang="en-US" sz="2000" dirty="0"/>
              <a:t>		PSYC 4320 History of Psychology</a:t>
            </a:r>
          </a:p>
          <a:p>
            <a:endParaRPr lang="en-US" sz="800" dirty="0"/>
          </a:p>
          <a:p>
            <a:r>
              <a:rPr lang="en-US" sz="2400" dirty="0"/>
              <a:t>	Tutoring resources and requirements</a:t>
            </a:r>
          </a:p>
          <a:p>
            <a:r>
              <a:rPr lang="en-US" sz="2400" dirty="0"/>
              <a:t>		</a:t>
            </a:r>
            <a:r>
              <a:rPr lang="en-US" sz="2000" dirty="0"/>
              <a:t>PSYC 3430 Statistics for the Behavioral Sciences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54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student success initiative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3" y="1888885"/>
            <a:ext cx="9372502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Restructuring and Role Development</a:t>
            </a:r>
          </a:p>
          <a:p>
            <a:r>
              <a:rPr lang="en-US" sz="2400" dirty="0"/>
              <a:t>	College Student Success Coordinator (</a:t>
            </a:r>
            <a:r>
              <a:rPr lang="en-US" sz="2000" dirty="0"/>
              <a:t>Repurposed staff line)</a:t>
            </a:r>
          </a:p>
          <a:p>
            <a:r>
              <a:rPr lang="en-US" sz="2000" dirty="0"/>
              <a:t>		Liaises with university student services</a:t>
            </a:r>
          </a:p>
          <a:p>
            <a:r>
              <a:rPr lang="en-US" sz="2000" dirty="0"/>
              <a:t>		Supervises college advisors</a:t>
            </a:r>
          </a:p>
          <a:p>
            <a:r>
              <a:rPr lang="en-US" sz="2000" dirty="0"/>
              <a:t>		Coordinates meetings with faculty, staff, students</a:t>
            </a:r>
          </a:p>
          <a:p>
            <a:r>
              <a:rPr lang="en-US" sz="2000" dirty="0"/>
              <a:t>		Monitors data (graduation, retention, DFW, program enrollment)</a:t>
            </a:r>
          </a:p>
          <a:p>
            <a:r>
              <a:rPr lang="en-US" sz="2000" dirty="0"/>
              <a:t>		Builds and maintains resources (webpage, instructional videos, latest research)</a:t>
            </a:r>
          </a:p>
          <a:p>
            <a:endParaRPr lang="en-US" sz="800" dirty="0"/>
          </a:p>
          <a:p>
            <a:r>
              <a:rPr lang="en-US" sz="2400" dirty="0"/>
              <a:t>	Department Student Success Coordinator</a:t>
            </a:r>
            <a:r>
              <a:rPr lang="en-US" sz="2000" dirty="0"/>
              <a:t> (Course release for faculty member)</a:t>
            </a:r>
          </a:p>
          <a:p>
            <a:r>
              <a:rPr lang="en-US" sz="2000" dirty="0"/>
              <a:t>		Develops curriculum (PSYC 3100, embedded activities, high-impact practices)</a:t>
            </a:r>
          </a:p>
          <a:p>
            <a:r>
              <a:rPr lang="en-US" sz="2000" dirty="0"/>
              <a:t>		Facilitates peer mentoring (graduate students working with undergraduates)</a:t>
            </a:r>
          </a:p>
          <a:p>
            <a:r>
              <a:rPr lang="en-US" sz="2000" dirty="0"/>
              <a:t>		Monitors data (registered not enrolled reports)</a:t>
            </a:r>
          </a:p>
          <a:p>
            <a:r>
              <a:rPr lang="en-US" sz="2000" dirty="0"/>
              <a:t>		Refers students for resources </a:t>
            </a:r>
          </a:p>
          <a:p>
            <a:r>
              <a:rPr lang="en-US" sz="2000" dirty="0"/>
              <a:t>		Attends academic appeal meetings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7647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B0ED436C-5595-42F1-BD0E-D2486F7A4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22776" r="52444" b="36248"/>
          <a:stretch/>
        </p:blipFill>
        <p:spPr>
          <a:xfrm>
            <a:off x="0" y="0"/>
            <a:ext cx="12191980" cy="1509685"/>
          </a:xfrm>
          <a:prstGeom prst="rect">
            <a:avLst/>
          </a:prstGeom>
          <a:effectLst>
            <a:softEdge rad="190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2FF31E-1E32-40C4-B9AD-B7C7687FD592}"/>
              </a:ext>
            </a:extLst>
          </p:cNvPr>
          <p:cNvGrpSpPr/>
          <p:nvPr/>
        </p:nvGrpSpPr>
        <p:grpSpPr>
          <a:xfrm>
            <a:off x="632890" y="1419679"/>
            <a:ext cx="10308278" cy="4950222"/>
            <a:chOff x="623459" y="731520"/>
            <a:chExt cx="10308278" cy="4950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CEE860-DDF2-42A5-A58A-0B6A07DBB5AF}"/>
                </a:ext>
              </a:extLst>
            </p:cNvPr>
            <p:cNvSpPr/>
            <p:nvPr/>
          </p:nvSpPr>
          <p:spPr>
            <a:xfrm>
              <a:off x="4926676" y="731520"/>
              <a:ext cx="2316480" cy="91440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984697-7855-432C-8AFB-F7210D741EBC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6084916" y="1645920"/>
              <a:ext cx="11084" cy="2272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A321D9-D714-456F-8F5C-F7C84CFDDDD1}"/>
                </a:ext>
              </a:extLst>
            </p:cNvPr>
            <p:cNvSpPr txBox="1"/>
            <p:nvPr/>
          </p:nvSpPr>
          <p:spPr>
            <a:xfrm>
              <a:off x="5291860" y="938272"/>
              <a:ext cx="158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College Dean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A7080E-8EAE-449D-A6DD-F400F5A0E277}"/>
                </a:ext>
              </a:extLst>
            </p:cNvPr>
            <p:cNvSpPr/>
            <p:nvPr/>
          </p:nvSpPr>
          <p:spPr>
            <a:xfrm>
              <a:off x="2310938" y="2272147"/>
              <a:ext cx="1469457" cy="914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289E74-92D3-454B-874B-E125399476C6}"/>
                </a:ext>
              </a:extLst>
            </p:cNvPr>
            <p:cNvCxnSpPr>
              <a:cxnSpLocks/>
            </p:cNvCxnSpPr>
            <p:nvPr/>
          </p:nvCxnSpPr>
          <p:spPr>
            <a:xfrm>
              <a:off x="3045666" y="1873132"/>
              <a:ext cx="61200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8C0796-056C-4D68-B816-E3060C9C206E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3045667" y="1873132"/>
              <a:ext cx="0" cy="3990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47B94BF-2DEF-4037-B451-93AC3E33F0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5692" y="1873132"/>
              <a:ext cx="11509" cy="39901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486EDE2-05D6-471F-B528-38BFE41DDBB7}"/>
                </a:ext>
              </a:extLst>
            </p:cNvPr>
            <p:cNvSpPr txBox="1"/>
            <p:nvPr/>
          </p:nvSpPr>
          <p:spPr>
            <a:xfrm>
              <a:off x="2410812" y="2383685"/>
              <a:ext cx="12697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Department</a:t>
              </a:r>
            </a:p>
            <a:p>
              <a:pPr algn="ctr"/>
              <a:r>
                <a:rPr lang="en-US" dirty="0"/>
                <a:t>Chair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61ADA95-F6F1-4976-8EF6-088285D06FF4}"/>
                </a:ext>
              </a:extLst>
            </p:cNvPr>
            <p:cNvGrpSpPr/>
            <p:nvPr/>
          </p:nvGrpSpPr>
          <p:grpSpPr>
            <a:xfrm>
              <a:off x="623459" y="4450772"/>
              <a:ext cx="4796440" cy="1230970"/>
              <a:chOff x="3699165" y="4932914"/>
              <a:chExt cx="4796440" cy="1230970"/>
            </a:xfrm>
            <a:noFill/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CDBB5E3-6351-4C8C-8842-5F22951071D1}"/>
                  </a:ext>
                </a:extLst>
              </p:cNvPr>
              <p:cNvGrpSpPr/>
              <p:nvPr/>
            </p:nvGrpSpPr>
            <p:grpSpPr>
              <a:xfrm>
                <a:off x="3699165" y="4932914"/>
                <a:ext cx="4796440" cy="1230970"/>
                <a:chOff x="3699165" y="3819011"/>
                <a:chExt cx="4796440" cy="1230970"/>
              </a:xfrm>
              <a:grpFill/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90764194-26B3-45A6-BAAD-7E0F5C446BE4}"/>
                    </a:ext>
                  </a:extLst>
                </p:cNvPr>
                <p:cNvGrpSpPr/>
                <p:nvPr/>
              </p:nvGrpSpPr>
              <p:grpSpPr>
                <a:xfrm>
                  <a:off x="3699165" y="4135581"/>
                  <a:ext cx="4796440" cy="914400"/>
                  <a:chOff x="3765669" y="3429000"/>
                  <a:chExt cx="4796440" cy="914400"/>
                </a:xfrm>
                <a:grpFill/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79CEB170-D85B-4583-8413-EDFDF18137E2}"/>
                      </a:ext>
                    </a:extLst>
                  </p:cNvPr>
                  <p:cNvSpPr/>
                  <p:nvPr/>
                </p:nvSpPr>
                <p:spPr>
                  <a:xfrm>
                    <a:off x="3765669" y="3429000"/>
                    <a:ext cx="1286574" cy="914400"/>
                  </a:xfrm>
                  <a:prstGeom prst="rect">
                    <a:avLst/>
                  </a:prstGeom>
                  <a:grpFill/>
                  <a:ln w="381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4E2B0B3-B7B2-419E-B9B4-F63D86BA4454}"/>
                      </a:ext>
                    </a:extLst>
                  </p:cNvPr>
                  <p:cNvSpPr/>
                  <p:nvPr/>
                </p:nvSpPr>
                <p:spPr>
                  <a:xfrm>
                    <a:off x="7243154" y="3429000"/>
                    <a:ext cx="1318955" cy="914400"/>
                  </a:xfrm>
                  <a:prstGeom prst="rect">
                    <a:avLst/>
                  </a:prstGeom>
                  <a:grpFill/>
                  <a:ln w="381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8944494-E663-4B7B-97E1-700E4DC0B1B2}"/>
                      </a:ext>
                    </a:extLst>
                  </p:cNvPr>
                  <p:cNvSpPr/>
                  <p:nvPr/>
                </p:nvSpPr>
                <p:spPr>
                  <a:xfrm>
                    <a:off x="5453148" y="3429000"/>
                    <a:ext cx="1469458" cy="914400"/>
                  </a:xfrm>
                  <a:prstGeom prst="rect">
                    <a:avLst/>
                  </a:prstGeom>
                  <a:grpFill/>
                  <a:ln w="381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A41CF63-A24D-4E02-8442-80743D81D5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2452" y="3819011"/>
                  <a:ext cx="3501478" cy="0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0747C7E-29EA-43BA-A19B-8EEE2407F9BA}"/>
                    </a:ext>
                  </a:extLst>
                </p:cNvPr>
                <p:cNvCxnSpPr>
                  <a:cxnSpLocks/>
                  <a:stCxn id="9" idx="0"/>
                </p:cNvCxnSpPr>
                <p:nvPr/>
              </p:nvCxnSpPr>
              <p:spPr>
                <a:xfrm flipV="1">
                  <a:off x="4342452" y="3819011"/>
                  <a:ext cx="0" cy="316570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FC797CBD-910A-420C-ADCB-74D78E578B5D}"/>
                    </a:ext>
                  </a:extLst>
                </p:cNvPr>
                <p:cNvCxnSpPr>
                  <a:cxnSpLocks/>
                  <a:stCxn id="10" idx="0"/>
                </p:cNvCxnSpPr>
                <p:nvPr/>
              </p:nvCxnSpPr>
              <p:spPr>
                <a:xfrm flipV="1">
                  <a:off x="7836128" y="3819011"/>
                  <a:ext cx="7802" cy="316570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5B05795-2544-4D1C-BDE7-EEC899AB4D1B}"/>
                  </a:ext>
                </a:extLst>
              </p:cNvPr>
              <p:cNvSpPr txBox="1"/>
              <p:nvPr/>
            </p:nvSpPr>
            <p:spPr>
              <a:xfrm>
                <a:off x="5636526" y="5383517"/>
                <a:ext cx="969689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Program</a:t>
                </a:r>
              </a:p>
              <a:p>
                <a:pPr algn="ctr"/>
                <a:r>
                  <a:rPr lang="en-US" dirty="0"/>
                  <a:t>Faculty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ED3870-E660-408B-83C9-C925F1FDC66D}"/>
                  </a:ext>
                </a:extLst>
              </p:cNvPr>
              <p:cNvSpPr txBox="1"/>
              <p:nvPr/>
            </p:nvSpPr>
            <p:spPr>
              <a:xfrm>
                <a:off x="3854740" y="5383518"/>
                <a:ext cx="969689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Program</a:t>
                </a:r>
              </a:p>
              <a:p>
                <a:pPr algn="ctr"/>
                <a:r>
                  <a:rPr lang="en-US" dirty="0"/>
                  <a:t>Faculty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7E03089-F558-4CFA-A7BC-CD182EC75BC3}"/>
                  </a:ext>
                </a:extLst>
              </p:cNvPr>
              <p:cNvSpPr txBox="1"/>
              <p:nvPr/>
            </p:nvSpPr>
            <p:spPr>
              <a:xfrm>
                <a:off x="7347583" y="5383516"/>
                <a:ext cx="1033809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Program </a:t>
                </a:r>
              </a:p>
              <a:p>
                <a:pPr algn="ctr"/>
                <a:r>
                  <a:rPr lang="en-US" dirty="0"/>
                  <a:t>Faculty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A57798F-7937-47BE-87D4-50645BEBBFDD}"/>
                </a:ext>
              </a:extLst>
            </p:cNvPr>
            <p:cNvGrpSpPr/>
            <p:nvPr/>
          </p:nvGrpSpPr>
          <p:grpSpPr>
            <a:xfrm>
              <a:off x="7573336" y="2272147"/>
              <a:ext cx="3191634" cy="2527308"/>
              <a:chOff x="4489326" y="2272147"/>
              <a:chExt cx="3191634" cy="252730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85B8E8A-F3DC-4C0A-B5C8-370F08EFFDEB}"/>
                  </a:ext>
                </a:extLst>
              </p:cNvPr>
              <p:cNvGrpSpPr/>
              <p:nvPr/>
            </p:nvGrpSpPr>
            <p:grpSpPr>
              <a:xfrm>
                <a:off x="4489326" y="3432500"/>
                <a:ext cx="3191634" cy="736081"/>
                <a:chOff x="4489326" y="3773323"/>
                <a:chExt cx="3191634" cy="736081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EBC2933-6978-48DD-88D7-5E51AEB327FA}"/>
                    </a:ext>
                  </a:extLst>
                </p:cNvPr>
                <p:cNvSpPr/>
                <p:nvPr/>
              </p:nvSpPr>
              <p:spPr>
                <a:xfrm>
                  <a:off x="6498234" y="3773323"/>
                  <a:ext cx="1182726" cy="73331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B0C0C498-4706-4DB6-B5CE-AA6C46ACCD47}"/>
                    </a:ext>
                  </a:extLst>
                </p:cNvPr>
                <p:cNvSpPr/>
                <p:nvPr/>
              </p:nvSpPr>
              <p:spPr>
                <a:xfrm>
                  <a:off x="4489326" y="3776094"/>
                  <a:ext cx="1182726" cy="73331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3964E8E7-9ADF-4350-A47D-ECBEA6F8D554}"/>
                    </a:ext>
                  </a:extLst>
                </p:cNvPr>
                <p:cNvCxnSpPr>
                  <a:stCxn id="47" idx="3"/>
                  <a:endCxn id="46" idx="1"/>
                </p:cNvCxnSpPr>
                <p:nvPr/>
              </p:nvCxnSpPr>
              <p:spPr>
                <a:xfrm flipV="1">
                  <a:off x="5672052" y="4139978"/>
                  <a:ext cx="826182" cy="277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AB4B46E-58B7-4FF0-8E33-85F7F9012D85}"/>
                    </a:ext>
                  </a:extLst>
                </p:cNvPr>
                <p:cNvSpPr txBox="1"/>
                <p:nvPr/>
              </p:nvSpPr>
              <p:spPr>
                <a:xfrm>
                  <a:off x="4613562" y="3807231"/>
                  <a:ext cx="9591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College </a:t>
                  </a:r>
                </a:p>
                <a:p>
                  <a:r>
                    <a:rPr lang="en-US" dirty="0"/>
                    <a:t>Advisor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125F2638-D2E8-4C82-93AE-46EEEC92D40D}"/>
                    </a:ext>
                  </a:extLst>
                </p:cNvPr>
                <p:cNvSpPr txBox="1"/>
                <p:nvPr/>
              </p:nvSpPr>
              <p:spPr>
                <a:xfrm>
                  <a:off x="6619700" y="3810001"/>
                  <a:ext cx="9591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College </a:t>
                  </a:r>
                </a:p>
                <a:p>
                  <a:r>
                    <a:rPr lang="en-US" dirty="0"/>
                    <a:t>Advisor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B539336-CC32-4D48-80DE-25354DCB2044}"/>
                  </a:ext>
                </a:extLst>
              </p:cNvPr>
              <p:cNvSpPr/>
              <p:nvPr/>
            </p:nvSpPr>
            <p:spPr>
              <a:xfrm>
                <a:off x="5291669" y="2272147"/>
                <a:ext cx="1603044" cy="91440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CE1710D-04CD-43AC-A7B8-E30FF8284AE4}"/>
                  </a:ext>
                </a:extLst>
              </p:cNvPr>
              <p:cNvSpPr txBox="1"/>
              <p:nvPr/>
            </p:nvSpPr>
            <p:spPr>
              <a:xfrm>
                <a:off x="5604288" y="2367043"/>
                <a:ext cx="10312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Office</a:t>
                </a:r>
              </a:p>
              <a:p>
                <a:pPr algn="ctr"/>
                <a:r>
                  <a:rPr lang="en-US" dirty="0"/>
                  <a:t>Manager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07A152D-C435-4F95-9FF3-7B5917229D59}"/>
                  </a:ext>
                </a:extLst>
              </p:cNvPr>
              <p:cNvCxnSpPr>
                <a:cxnSpLocks/>
                <a:stCxn id="6" idx="2"/>
              </p:cNvCxnSpPr>
              <p:nvPr/>
            </p:nvCxnSpPr>
            <p:spPr>
              <a:xfrm>
                <a:off x="6093191" y="3186547"/>
                <a:ext cx="0" cy="161290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9B477D2-6B74-42F0-BEDA-1F0D5A3C692F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>
            <a:xfrm>
              <a:off x="3045667" y="3186547"/>
              <a:ext cx="0" cy="15807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A7060408-06D7-429D-9A26-3C7D2DD84E79}"/>
                </a:ext>
              </a:extLst>
            </p:cNvPr>
            <p:cNvGrpSpPr/>
            <p:nvPr/>
          </p:nvGrpSpPr>
          <p:grpSpPr>
            <a:xfrm>
              <a:off x="7373393" y="4432800"/>
              <a:ext cx="3558344" cy="736081"/>
              <a:chOff x="4355866" y="3773323"/>
              <a:chExt cx="3489087" cy="736081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DAFC531-9B3B-4A5E-966F-687052F50211}"/>
                  </a:ext>
                </a:extLst>
              </p:cNvPr>
              <p:cNvSpPr/>
              <p:nvPr/>
            </p:nvSpPr>
            <p:spPr>
              <a:xfrm>
                <a:off x="6429401" y="3773323"/>
                <a:ext cx="1384192" cy="73331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F5D33034-1C73-44A1-B5B2-DA97D1D7A7FA}"/>
                  </a:ext>
                </a:extLst>
              </p:cNvPr>
              <p:cNvSpPr/>
              <p:nvPr/>
            </p:nvSpPr>
            <p:spPr>
              <a:xfrm>
                <a:off x="4380269" y="3776094"/>
                <a:ext cx="1391150" cy="73331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47F69E1-A685-4AAD-844A-19068BCA3CDC}"/>
                  </a:ext>
                </a:extLst>
              </p:cNvPr>
              <p:cNvCxnSpPr>
                <a:cxnSpLocks/>
                <a:stCxn id="87" idx="3"/>
                <a:endCxn id="86" idx="1"/>
              </p:cNvCxnSpPr>
              <p:nvPr/>
            </p:nvCxnSpPr>
            <p:spPr>
              <a:xfrm flipV="1">
                <a:off x="5771419" y="4139978"/>
                <a:ext cx="657982" cy="277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8E5E6D5-5273-4A39-B004-821E59A0877E}"/>
                  </a:ext>
                </a:extLst>
              </p:cNvPr>
              <p:cNvSpPr txBox="1"/>
              <p:nvPr/>
            </p:nvSpPr>
            <p:spPr>
              <a:xfrm>
                <a:off x="4355866" y="3807231"/>
                <a:ext cx="147463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Administrative</a:t>
                </a:r>
              </a:p>
              <a:p>
                <a:pPr algn="ctr"/>
                <a:r>
                  <a:rPr lang="en-US" dirty="0"/>
                  <a:t>Associate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70EA9CB-0132-4A8C-B0E8-640A83DE0070}"/>
                  </a:ext>
                </a:extLst>
              </p:cNvPr>
              <p:cNvSpPr txBox="1"/>
              <p:nvPr/>
            </p:nvSpPr>
            <p:spPr>
              <a:xfrm>
                <a:off x="6370319" y="3810001"/>
                <a:ext cx="14746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Administrative</a:t>
                </a:r>
              </a:p>
              <a:p>
                <a:pPr algn="ctr"/>
                <a:r>
                  <a:rPr lang="en-US" dirty="0"/>
                  <a:t>Associate</a:t>
                </a:r>
              </a:p>
            </p:txBody>
          </p:sp>
        </p:grp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8C10272B-B735-45D2-A2C9-6ED8671F7B7D}"/>
              </a:ext>
            </a:extLst>
          </p:cNvPr>
          <p:cNvSpPr txBox="1">
            <a:spLocks/>
          </p:cNvSpPr>
          <p:nvPr/>
        </p:nvSpPr>
        <p:spPr>
          <a:xfrm>
            <a:off x="2020107" y="560095"/>
            <a:ext cx="8162115" cy="1002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Current organization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2590258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C3411539-66C1-4871-9DEF-B5FC6F0D9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22776" r="52444" b="36248"/>
          <a:stretch/>
        </p:blipFill>
        <p:spPr>
          <a:xfrm>
            <a:off x="0" y="0"/>
            <a:ext cx="12191980" cy="1509685"/>
          </a:xfrm>
          <a:prstGeom prst="rect">
            <a:avLst/>
          </a:prstGeom>
          <a:effectLst>
            <a:softEdge rad="190500"/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0472489-66DF-42F9-B265-651A0955B34C}"/>
              </a:ext>
            </a:extLst>
          </p:cNvPr>
          <p:cNvGrpSpPr/>
          <p:nvPr/>
        </p:nvGrpSpPr>
        <p:grpSpPr>
          <a:xfrm>
            <a:off x="623459" y="1400824"/>
            <a:ext cx="10308278" cy="5267484"/>
            <a:chOff x="623459" y="731520"/>
            <a:chExt cx="10308278" cy="52674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CEE860-DDF2-42A5-A58A-0B6A07DBB5AF}"/>
                </a:ext>
              </a:extLst>
            </p:cNvPr>
            <p:cNvSpPr/>
            <p:nvPr/>
          </p:nvSpPr>
          <p:spPr>
            <a:xfrm>
              <a:off x="4926676" y="731520"/>
              <a:ext cx="2316480" cy="91440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984697-7855-432C-8AFB-F7210D741EBC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6082140" y="1645920"/>
              <a:ext cx="2776" cy="36388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A321D9-D714-456F-8F5C-F7C84CFDDDD1}"/>
                </a:ext>
              </a:extLst>
            </p:cNvPr>
            <p:cNvSpPr txBox="1"/>
            <p:nvPr/>
          </p:nvSpPr>
          <p:spPr>
            <a:xfrm>
              <a:off x="5291860" y="938272"/>
              <a:ext cx="158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College Dean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A7080E-8EAE-449D-A6DD-F400F5A0E277}"/>
                </a:ext>
              </a:extLst>
            </p:cNvPr>
            <p:cNvSpPr/>
            <p:nvPr/>
          </p:nvSpPr>
          <p:spPr>
            <a:xfrm>
              <a:off x="2310938" y="2272147"/>
              <a:ext cx="1469457" cy="914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289E74-92D3-454B-874B-E125399476C6}"/>
                </a:ext>
              </a:extLst>
            </p:cNvPr>
            <p:cNvCxnSpPr>
              <a:cxnSpLocks/>
            </p:cNvCxnSpPr>
            <p:nvPr/>
          </p:nvCxnSpPr>
          <p:spPr>
            <a:xfrm>
              <a:off x="3045666" y="1873135"/>
              <a:ext cx="612002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08C0796-056C-4D68-B816-E3060C9C206E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V="1">
              <a:off x="3045667" y="1873135"/>
              <a:ext cx="0" cy="3990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47B94BF-2DEF-4037-B451-93AC3E33F0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5692" y="1873135"/>
              <a:ext cx="0" cy="39901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486EDE2-05D6-471F-B528-38BFE41DDBB7}"/>
                </a:ext>
              </a:extLst>
            </p:cNvPr>
            <p:cNvSpPr txBox="1"/>
            <p:nvPr/>
          </p:nvSpPr>
          <p:spPr>
            <a:xfrm>
              <a:off x="2410812" y="2383685"/>
              <a:ext cx="12697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Department</a:t>
              </a:r>
            </a:p>
            <a:p>
              <a:pPr algn="ctr"/>
              <a:r>
                <a:rPr lang="en-US" dirty="0"/>
                <a:t>Chair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61ADA95-F6F1-4976-8EF6-088285D06FF4}"/>
                </a:ext>
              </a:extLst>
            </p:cNvPr>
            <p:cNvGrpSpPr/>
            <p:nvPr/>
          </p:nvGrpSpPr>
          <p:grpSpPr>
            <a:xfrm>
              <a:off x="623459" y="4450772"/>
              <a:ext cx="5456217" cy="1548232"/>
              <a:chOff x="3699165" y="4932914"/>
              <a:chExt cx="5456217" cy="1548232"/>
            </a:xfrm>
            <a:noFill/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CDBB5E3-6351-4C8C-8842-5F22951071D1}"/>
                  </a:ext>
                </a:extLst>
              </p:cNvPr>
              <p:cNvGrpSpPr/>
              <p:nvPr/>
            </p:nvGrpSpPr>
            <p:grpSpPr>
              <a:xfrm>
                <a:off x="3699165" y="4932914"/>
                <a:ext cx="5371989" cy="1548232"/>
                <a:chOff x="3699165" y="3819011"/>
                <a:chExt cx="5371989" cy="1548232"/>
              </a:xfrm>
              <a:grpFill/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90764194-26B3-45A6-BAAD-7E0F5C446BE4}"/>
                    </a:ext>
                  </a:extLst>
                </p:cNvPr>
                <p:cNvGrpSpPr/>
                <p:nvPr/>
              </p:nvGrpSpPr>
              <p:grpSpPr>
                <a:xfrm>
                  <a:off x="3699165" y="4135580"/>
                  <a:ext cx="5371989" cy="1231663"/>
                  <a:chOff x="3765669" y="3428999"/>
                  <a:chExt cx="5371989" cy="1231663"/>
                </a:xfrm>
                <a:grpFill/>
              </p:grpSpPr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79CEB170-D85B-4583-8413-EDFDF18137E2}"/>
                      </a:ext>
                    </a:extLst>
                  </p:cNvPr>
                  <p:cNvSpPr/>
                  <p:nvPr/>
                </p:nvSpPr>
                <p:spPr>
                  <a:xfrm>
                    <a:off x="3765669" y="3429000"/>
                    <a:ext cx="1286574" cy="914400"/>
                  </a:xfrm>
                  <a:prstGeom prst="rect">
                    <a:avLst/>
                  </a:prstGeom>
                  <a:grpFill/>
                  <a:ln w="381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94E2B0B3-B7B2-419E-B9B4-F63D86BA4454}"/>
                      </a:ext>
                    </a:extLst>
                  </p:cNvPr>
                  <p:cNvSpPr/>
                  <p:nvPr/>
                </p:nvSpPr>
                <p:spPr>
                  <a:xfrm>
                    <a:off x="7223254" y="3428999"/>
                    <a:ext cx="1914404" cy="1231663"/>
                  </a:xfrm>
                  <a:prstGeom prst="rect">
                    <a:avLst/>
                  </a:prstGeom>
                  <a:grpFill/>
                  <a:ln w="381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8944494-E663-4B7B-97E1-700E4DC0B1B2}"/>
                      </a:ext>
                    </a:extLst>
                  </p:cNvPr>
                  <p:cNvSpPr/>
                  <p:nvPr/>
                </p:nvSpPr>
                <p:spPr>
                  <a:xfrm>
                    <a:off x="5453148" y="3429000"/>
                    <a:ext cx="1469458" cy="914400"/>
                  </a:xfrm>
                  <a:prstGeom prst="rect">
                    <a:avLst/>
                  </a:prstGeom>
                  <a:grpFill/>
                  <a:ln w="381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1A41CF63-A24D-4E02-8442-80743D81D5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2452" y="3819011"/>
                  <a:ext cx="3771500" cy="15932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0747C7E-29EA-43BA-A19B-8EEE2407F9BA}"/>
                    </a:ext>
                  </a:extLst>
                </p:cNvPr>
                <p:cNvCxnSpPr>
                  <a:cxnSpLocks/>
                  <a:stCxn id="9" idx="0"/>
                </p:cNvCxnSpPr>
                <p:nvPr/>
              </p:nvCxnSpPr>
              <p:spPr>
                <a:xfrm flipV="1">
                  <a:off x="4342452" y="3819011"/>
                  <a:ext cx="0" cy="316570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FC797CBD-910A-420C-ADCB-74D78E578B5D}"/>
                    </a:ext>
                  </a:extLst>
                </p:cNvPr>
                <p:cNvCxnSpPr>
                  <a:cxnSpLocks/>
                  <a:stCxn id="10" idx="0"/>
                </p:cNvCxnSpPr>
                <p:nvPr/>
              </p:nvCxnSpPr>
              <p:spPr>
                <a:xfrm flipV="1">
                  <a:off x="8113952" y="3834943"/>
                  <a:ext cx="0" cy="300637"/>
                </a:xfrm>
                <a:prstGeom prst="line">
                  <a:avLst/>
                </a:prstGeom>
                <a:grpFill/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5B05795-2544-4D1C-BDE7-EEC899AB4D1B}"/>
                  </a:ext>
                </a:extLst>
              </p:cNvPr>
              <p:cNvSpPr txBox="1"/>
              <p:nvPr/>
            </p:nvSpPr>
            <p:spPr>
              <a:xfrm>
                <a:off x="5636526" y="5383517"/>
                <a:ext cx="969689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Program</a:t>
                </a:r>
              </a:p>
              <a:p>
                <a:pPr algn="ctr"/>
                <a:r>
                  <a:rPr lang="en-US" dirty="0"/>
                  <a:t>Faculty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BED3870-E660-408B-83C9-C925F1FDC66D}"/>
                  </a:ext>
                </a:extLst>
              </p:cNvPr>
              <p:cNvSpPr txBox="1"/>
              <p:nvPr/>
            </p:nvSpPr>
            <p:spPr>
              <a:xfrm>
                <a:off x="3854740" y="5383518"/>
                <a:ext cx="969689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Program</a:t>
                </a:r>
              </a:p>
              <a:p>
                <a:pPr algn="ctr"/>
                <a:r>
                  <a:rPr lang="en-US" dirty="0"/>
                  <a:t>Faculty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7E03089-F558-4CFA-A7BC-CD182EC75BC3}"/>
                  </a:ext>
                </a:extLst>
              </p:cNvPr>
              <p:cNvSpPr txBox="1"/>
              <p:nvPr/>
            </p:nvSpPr>
            <p:spPr>
              <a:xfrm>
                <a:off x="7066834" y="5383516"/>
                <a:ext cx="2088548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Program Faculty</a:t>
                </a:r>
              </a:p>
              <a:p>
                <a:pPr algn="ctr"/>
                <a:r>
                  <a:rPr lang="en-US" dirty="0"/>
                  <a:t>Department Student </a:t>
                </a:r>
              </a:p>
              <a:p>
                <a:pPr algn="ctr"/>
                <a:r>
                  <a:rPr lang="en-US" dirty="0"/>
                  <a:t>Success Coordinator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539336-CC32-4D48-80DE-25354DCB2044}"/>
                </a:ext>
              </a:extLst>
            </p:cNvPr>
            <p:cNvSpPr/>
            <p:nvPr/>
          </p:nvSpPr>
          <p:spPr>
            <a:xfrm>
              <a:off x="8375679" y="2272147"/>
              <a:ext cx="1603044" cy="9144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E1710D-04CD-43AC-A7B8-E30FF8284AE4}"/>
                </a:ext>
              </a:extLst>
            </p:cNvPr>
            <p:cNvSpPr txBox="1"/>
            <p:nvPr/>
          </p:nvSpPr>
          <p:spPr>
            <a:xfrm>
              <a:off x="8688298" y="2367043"/>
              <a:ext cx="1031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Office</a:t>
              </a:r>
            </a:p>
            <a:p>
              <a:pPr algn="ctr"/>
              <a:r>
                <a:rPr lang="en-US" dirty="0"/>
                <a:t>Manager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07A152D-C435-4F95-9FF3-7B5917229D59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9177201" y="3186547"/>
              <a:ext cx="0" cy="9809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9B477D2-6B74-42F0-BEDA-1F0D5A3C692F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>
            <a:xfrm>
              <a:off x="3045667" y="3186547"/>
              <a:ext cx="0" cy="15807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A094BA8-A3F2-4A3C-819F-70E1AF648D24}"/>
                </a:ext>
              </a:extLst>
            </p:cNvPr>
            <p:cNvSpPr/>
            <p:nvPr/>
          </p:nvSpPr>
          <p:spPr>
            <a:xfrm>
              <a:off x="9488087" y="4432796"/>
              <a:ext cx="1411668" cy="73331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2AFCEDF-C36C-41E3-B2A5-393F1B8C52DD}"/>
                </a:ext>
              </a:extLst>
            </p:cNvPr>
            <p:cNvSpPr/>
            <p:nvPr/>
          </p:nvSpPr>
          <p:spPr>
            <a:xfrm>
              <a:off x="7398280" y="4435567"/>
              <a:ext cx="1418764" cy="73331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9272ADA-2DAE-421F-9C32-ACC4D38095EF}"/>
                </a:ext>
              </a:extLst>
            </p:cNvPr>
            <p:cNvCxnSpPr>
              <a:cxnSpLocks/>
            </p:cNvCxnSpPr>
            <p:nvPr/>
          </p:nvCxnSpPr>
          <p:spPr>
            <a:xfrm>
              <a:off x="8107052" y="4167859"/>
              <a:ext cx="208332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5388963-58DE-4AB3-A911-013EA75E0343}"/>
                </a:ext>
              </a:extLst>
            </p:cNvPr>
            <p:cNvSpPr txBox="1"/>
            <p:nvPr/>
          </p:nvSpPr>
          <p:spPr>
            <a:xfrm>
              <a:off x="7373393" y="4466704"/>
              <a:ext cx="15039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Administrative</a:t>
              </a:r>
            </a:p>
            <a:p>
              <a:pPr algn="ctr"/>
              <a:r>
                <a:rPr lang="en-US" dirty="0"/>
                <a:t>Associate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F49ABD-3DED-4886-BFBD-912C5F42D4F9}"/>
                </a:ext>
              </a:extLst>
            </p:cNvPr>
            <p:cNvSpPr txBox="1"/>
            <p:nvPr/>
          </p:nvSpPr>
          <p:spPr>
            <a:xfrm>
              <a:off x="9427832" y="4469474"/>
              <a:ext cx="1503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Administrative</a:t>
              </a:r>
            </a:p>
            <a:p>
              <a:pPr algn="ctr"/>
              <a:r>
                <a:rPr lang="en-US" dirty="0"/>
                <a:t>Associate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D943AB5-9FD2-49A2-B619-85F09941F160}"/>
                </a:ext>
              </a:extLst>
            </p:cNvPr>
            <p:cNvGrpSpPr/>
            <p:nvPr/>
          </p:nvGrpSpPr>
          <p:grpSpPr>
            <a:xfrm>
              <a:off x="4475811" y="2024850"/>
              <a:ext cx="3191634" cy="2220632"/>
              <a:chOff x="7487824" y="2474384"/>
              <a:chExt cx="3191634" cy="2220632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83A91EB-4616-4C28-A2C1-15BA728AA17E}"/>
                  </a:ext>
                </a:extLst>
              </p:cNvPr>
              <p:cNvCxnSpPr>
                <a:cxnSpLocks/>
                <a:stCxn id="70" idx="2"/>
              </p:cNvCxnSpPr>
              <p:nvPr/>
            </p:nvCxnSpPr>
            <p:spPr>
              <a:xfrm>
                <a:off x="9091689" y="3391552"/>
                <a:ext cx="0" cy="28677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7961C4D-B6BF-4D0B-86A2-690743594E1B}"/>
                  </a:ext>
                </a:extLst>
              </p:cNvPr>
              <p:cNvGrpSpPr/>
              <p:nvPr/>
            </p:nvGrpSpPr>
            <p:grpSpPr>
              <a:xfrm>
                <a:off x="7487824" y="3672454"/>
                <a:ext cx="3191634" cy="1022562"/>
                <a:chOff x="4489326" y="3633701"/>
                <a:chExt cx="3191634" cy="1022562"/>
              </a:xfrm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76C24098-7B9E-4422-B84F-47AE1D57420D}"/>
                    </a:ext>
                  </a:extLst>
                </p:cNvPr>
                <p:cNvSpPr/>
                <p:nvPr/>
              </p:nvSpPr>
              <p:spPr>
                <a:xfrm>
                  <a:off x="6498234" y="3922953"/>
                  <a:ext cx="1182726" cy="73331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F1F17561-079E-4FFD-A26D-A7426801D53B}"/>
                    </a:ext>
                  </a:extLst>
                </p:cNvPr>
                <p:cNvSpPr/>
                <p:nvPr/>
              </p:nvSpPr>
              <p:spPr>
                <a:xfrm>
                  <a:off x="4489326" y="3909100"/>
                  <a:ext cx="1182726" cy="73331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3D6058B3-83BB-4AB7-8206-C836601064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93116" y="3633701"/>
                  <a:ext cx="2006138" cy="587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A97FA459-B763-4696-92B3-0154A181C00E}"/>
                    </a:ext>
                  </a:extLst>
                </p:cNvPr>
                <p:cNvSpPr txBox="1"/>
                <p:nvPr/>
              </p:nvSpPr>
              <p:spPr>
                <a:xfrm>
                  <a:off x="4613562" y="3931922"/>
                  <a:ext cx="9591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College </a:t>
                  </a:r>
                </a:p>
                <a:p>
                  <a:r>
                    <a:rPr lang="en-US" dirty="0"/>
                    <a:t>Advisor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61E5C59-041E-459B-8A69-8862F9149B6C}"/>
                    </a:ext>
                  </a:extLst>
                </p:cNvPr>
                <p:cNvSpPr txBox="1"/>
                <p:nvPr/>
              </p:nvSpPr>
              <p:spPr>
                <a:xfrm>
                  <a:off x="6619700" y="3934694"/>
                  <a:ext cx="95910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College </a:t>
                  </a:r>
                </a:p>
                <a:p>
                  <a:r>
                    <a:rPr lang="en-US" dirty="0"/>
                    <a:t>Advisor</a:t>
                  </a:r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224CF5A-BD76-4FD8-A56A-8C381C01A4A7}"/>
                  </a:ext>
                </a:extLst>
              </p:cNvPr>
              <p:cNvGrpSpPr/>
              <p:nvPr/>
            </p:nvGrpSpPr>
            <p:grpSpPr>
              <a:xfrm>
                <a:off x="8290167" y="2474384"/>
                <a:ext cx="1603044" cy="923330"/>
                <a:chOff x="5291669" y="2269379"/>
                <a:chExt cx="1603044" cy="923330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4D998EE2-DE6A-4B2F-8563-CA1A0B007C74}"/>
                    </a:ext>
                  </a:extLst>
                </p:cNvPr>
                <p:cNvSpPr/>
                <p:nvPr/>
              </p:nvSpPr>
              <p:spPr>
                <a:xfrm>
                  <a:off x="5291669" y="2272147"/>
                  <a:ext cx="1603044" cy="914400"/>
                </a:xfrm>
                <a:prstGeom prst="rect">
                  <a:avLst/>
                </a:prstGeom>
                <a:noFill/>
                <a:ln w="381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4B4DB983-2DB3-4C1E-A4A9-DC68327A2F68}"/>
                    </a:ext>
                  </a:extLst>
                </p:cNvPr>
                <p:cNvSpPr txBox="1"/>
                <p:nvPr/>
              </p:nvSpPr>
              <p:spPr>
                <a:xfrm>
                  <a:off x="5291669" y="2269379"/>
                  <a:ext cx="160304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College </a:t>
                  </a:r>
                </a:p>
                <a:p>
                  <a:pPr algn="ctr"/>
                  <a:r>
                    <a:rPr lang="en-US" dirty="0"/>
                    <a:t>Student Success </a:t>
                  </a:r>
                </a:p>
                <a:p>
                  <a:pPr algn="ctr"/>
                  <a:r>
                    <a:rPr lang="en-US" dirty="0"/>
                    <a:t>Coordinator</a:t>
                  </a:r>
                </a:p>
              </p:txBody>
            </p: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8A2DB74-C601-4587-9411-E9DA69C58FDD}"/>
                  </a:ext>
                </a:extLst>
              </p:cNvPr>
              <p:cNvCxnSpPr>
                <a:cxnSpLocks/>
                <a:stCxn id="77" idx="0"/>
              </p:cNvCxnSpPr>
              <p:nvPr/>
            </p:nvCxnSpPr>
            <p:spPr>
              <a:xfrm flipV="1">
                <a:off x="10097753" y="3672454"/>
                <a:ext cx="0" cy="30099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05E7E337-5AA7-4E86-8075-03D61AEED707}"/>
                  </a:ext>
                </a:extLst>
              </p:cNvPr>
              <p:cNvCxnSpPr>
                <a:stCxn id="73" idx="0"/>
              </p:cNvCxnSpPr>
              <p:nvPr/>
            </p:nvCxnSpPr>
            <p:spPr>
              <a:xfrm flipV="1">
                <a:off x="8079187" y="3672454"/>
                <a:ext cx="12427" cy="27539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15E44C-035A-4E1C-B33A-2A61DCE5B6B4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V="1">
              <a:off x="8107662" y="4167472"/>
              <a:ext cx="0" cy="268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3F3B92-6C64-40D9-97E7-627B637E78B0}"/>
                </a:ext>
              </a:extLst>
            </p:cNvPr>
            <p:cNvCxnSpPr>
              <a:cxnSpLocks/>
              <a:stCxn id="53" idx="0"/>
            </p:cNvCxnSpPr>
            <p:nvPr/>
          </p:nvCxnSpPr>
          <p:spPr>
            <a:xfrm flipV="1">
              <a:off x="10193921" y="4167472"/>
              <a:ext cx="0" cy="26532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A571D070-B786-4657-BEB9-ABE7BE1FA2D2}"/>
              </a:ext>
            </a:extLst>
          </p:cNvPr>
          <p:cNvSpPr txBox="1">
            <a:spLocks/>
          </p:cNvSpPr>
          <p:nvPr/>
        </p:nvSpPr>
        <p:spPr>
          <a:xfrm>
            <a:off x="2324908" y="541246"/>
            <a:ext cx="7547800" cy="1002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Target organization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2497045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Program continuous improvement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3" y="1888885"/>
            <a:ext cx="7134967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Research Project Replication</a:t>
            </a:r>
          </a:p>
          <a:p>
            <a:r>
              <a:rPr lang="en-US" sz="2400" dirty="0"/>
              <a:t>	Cross-Sectional Design	</a:t>
            </a:r>
          </a:p>
          <a:p>
            <a:r>
              <a:rPr lang="en-US" sz="2000" dirty="0"/>
              <a:t>		Pretest: Spring 2022 through early Fall 2022</a:t>
            </a:r>
          </a:p>
          <a:p>
            <a:r>
              <a:rPr lang="en-US" sz="2000" dirty="0"/>
              <a:t>		Planning and Piloting: Summer 2022 through Summer 2023</a:t>
            </a:r>
          </a:p>
          <a:p>
            <a:r>
              <a:rPr lang="en-US" sz="2000" dirty="0"/>
              <a:t>		Student Success Interventions: Fall 2023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endParaRPr lang="en-US" sz="2000" dirty="0"/>
          </a:p>
          <a:p>
            <a:r>
              <a:rPr lang="en-US" sz="2000" dirty="0"/>
              <a:t>		Posttest: Spring 2026 through early Fall 2026</a:t>
            </a:r>
          </a:p>
          <a:p>
            <a:r>
              <a:rPr lang="en-US" sz="2400" dirty="0"/>
              <a:t>	Compare</a:t>
            </a:r>
          </a:p>
          <a:p>
            <a:r>
              <a:rPr lang="en-US" sz="2000" dirty="0"/>
              <a:t>		College Student Stress Scale</a:t>
            </a:r>
          </a:p>
          <a:p>
            <a:r>
              <a:rPr lang="en-US" sz="2000" dirty="0"/>
              <a:t>		School Satisfaction Scale</a:t>
            </a:r>
          </a:p>
          <a:p>
            <a:r>
              <a:rPr lang="en-US" sz="2000" dirty="0"/>
              <a:t>		Use of and Satisfaction with Student Success Services</a:t>
            </a:r>
          </a:p>
          <a:p>
            <a:r>
              <a:rPr lang="en-US" sz="2000" dirty="0"/>
              <a:t>		Resources Needed to Support Student Success</a:t>
            </a:r>
          </a:p>
          <a:p>
            <a:r>
              <a:rPr lang="en-US" sz="2400" dirty="0"/>
              <a:t>	Assess</a:t>
            </a:r>
          </a:p>
          <a:p>
            <a:r>
              <a:rPr lang="en-US" sz="2000" dirty="0"/>
              <a:t>		Impact of Student Success Interventions</a:t>
            </a:r>
          </a:p>
          <a:p>
            <a:r>
              <a:rPr lang="en-US" sz="2000" dirty="0"/>
              <a:t>	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831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Impact beyond the classroom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3" y="1793635"/>
            <a:ext cx="9213741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Leverage Research on Academic Rigor and High-Impact Practices</a:t>
            </a:r>
          </a:p>
          <a:p>
            <a:r>
              <a:rPr lang="en-US" sz="2400" dirty="0"/>
              <a:t>	Create Coherent Learning Contexts</a:t>
            </a:r>
          </a:p>
          <a:p>
            <a:r>
              <a:rPr lang="en-US" sz="2000" dirty="0"/>
              <a:t>		Clear Alignment to Learning Outcomes in Prior Courses and Program</a:t>
            </a:r>
          </a:p>
          <a:p>
            <a:r>
              <a:rPr lang="en-US" sz="2000" dirty="0"/>
              <a:t>		Faculty and Instructional Supports</a:t>
            </a:r>
          </a:p>
          <a:p>
            <a:r>
              <a:rPr lang="en-US" sz="2400" dirty="0"/>
              <a:t>	Craft Meaningful Course Assignments</a:t>
            </a:r>
          </a:p>
          <a:p>
            <a:r>
              <a:rPr lang="en-US" sz="2000" dirty="0"/>
              <a:t>		Student Choice</a:t>
            </a:r>
          </a:p>
          <a:p>
            <a:r>
              <a:rPr lang="en-US" sz="2000" dirty="0"/>
              <a:t>		Real World Relevance</a:t>
            </a:r>
          </a:p>
          <a:p>
            <a:r>
              <a:rPr lang="en-US" sz="2000" dirty="0"/>
              <a:t>		Application of Course Content to Projects</a:t>
            </a:r>
          </a:p>
          <a:p>
            <a:r>
              <a:rPr lang="en-US" sz="2400" b="1" dirty="0"/>
              <a:t>Align Assignments with Ongoing Program / Department Work</a:t>
            </a:r>
          </a:p>
          <a:p>
            <a:r>
              <a:rPr lang="en-US" sz="2400" dirty="0"/>
              <a:t>	Recognize Value of Student Research and Collaboration</a:t>
            </a:r>
          </a:p>
          <a:p>
            <a:r>
              <a:rPr lang="en-US" sz="2400" dirty="0"/>
              <a:t>	Incorporate Student Work to Meet Demands for Data</a:t>
            </a:r>
          </a:p>
          <a:p>
            <a:r>
              <a:rPr lang="en-US" sz="2400" b="1" dirty="0"/>
              <a:t>Acknowledge Student Contributions to Ongoing Program Improvement</a:t>
            </a:r>
          </a:p>
          <a:p>
            <a:r>
              <a:rPr lang="en-US" sz="2400" dirty="0"/>
              <a:t>	Seek Inspiration from Impact on Students</a:t>
            </a:r>
          </a:p>
          <a:p>
            <a:r>
              <a:rPr lang="en-US" sz="2400" dirty="0"/>
              <a:t>	</a:t>
            </a:r>
            <a:r>
              <a:rPr lang="en-US" sz="2000" dirty="0"/>
              <a:t>	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6973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Impact beyond the classroom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2132244" y="1971675"/>
            <a:ext cx="87643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“I have a passion to help those who struggle with their mental health due to my personal struggles. I know how much it means to have resources that help to navigate through life especially when you are feeling overwhelmed, stressed, depressed. </a:t>
            </a:r>
          </a:p>
          <a:p>
            <a:endParaRPr lang="en-US" sz="2000" dirty="0"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This research project helped me to realize that awareness is needed, and it is necessary. </a:t>
            </a:r>
          </a:p>
          <a:p>
            <a:endParaRPr lang="en-US" sz="2000" dirty="0"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I want to be a person to spread awareness, and this project helped to pave the way for change at the university. I am excited for the changes to come, and I believe that the students’ success rate will increase. </a:t>
            </a:r>
          </a:p>
          <a:p>
            <a:endParaRPr lang="en-US" sz="2000" dirty="0"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I am proud of the initiatives that the university is taking to help students to be successful and for paying attention to the needs of the students.” </a:t>
            </a:r>
          </a:p>
          <a:p>
            <a:r>
              <a:rPr lang="en-US" sz="2000" b="1" dirty="0">
                <a:ea typeface="Calibri" panose="020F0502020204030204" pitchFamily="34" charset="0"/>
              </a:rPr>
              <a:t>- </a:t>
            </a:r>
            <a:r>
              <a:rPr lang="en-US" sz="2000" b="1" dirty="0" err="1">
                <a:effectLst/>
                <a:ea typeface="Calibri" panose="020F0502020204030204" pitchFamily="34" charset="0"/>
              </a:rPr>
              <a:t>Jesseca</a:t>
            </a:r>
            <a:r>
              <a:rPr lang="en-US" sz="2000" b="1" dirty="0">
                <a:effectLst/>
                <a:ea typeface="Calibri" panose="020F0502020204030204" pitchFamily="34" charset="0"/>
              </a:rPr>
              <a:t> Thomas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6663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1619251" y="1822210"/>
            <a:ext cx="9801224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</a:pPr>
            <a:r>
              <a:rPr lang="en-US" sz="1800" dirty="0">
                <a:latin typeface="+mn-lt"/>
              </a:rPr>
              <a:t>American Association of Colleges &amp; Universities. (2022). </a:t>
            </a:r>
            <a:r>
              <a:rPr lang="en-US" sz="1800" i="1" dirty="0">
                <a:latin typeface="+mn-lt"/>
              </a:rPr>
              <a:t>High-impact practices</a:t>
            </a:r>
            <a:r>
              <a:rPr lang="en-US" sz="1800" dirty="0">
                <a:latin typeface="+mn-lt"/>
              </a:rPr>
              <a:t>. https://www.aacu.org/trending-topics/high-impact</a:t>
            </a:r>
          </a:p>
          <a:p>
            <a:pPr marL="457200" indent="-457200">
              <a:spcAft>
                <a:spcPts val="1000"/>
              </a:spcAft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Bjork, E. L., &amp; Bjork, R. A. (2011). Making things hard on yourself, but in a good way: Creating desirable difficulties to enhance learning. In M. A.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Gernsbacher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R. W. Pew, L. M. Hough, &amp; J. R. Pomerantz (Eds.) 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Psychology and the real world: Essays illustrating fundamental contributions to society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(pp. 56-64). New York, NY: Worth.</a:t>
            </a:r>
          </a:p>
          <a:p>
            <a:pPr marL="457200" indent="-457200"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Butler, A. B. (2007). Job characteristics and college performance and attitudes: A model of work-school conflict and facilitation.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Journal of Applied Psychology, 92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(2), 500-510.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Conley, C. S., Shapiro, J. B., Kirsch, A. C., &amp; 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Durlak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, J. A., (2017). A meta-analysis of indicated mental health prevention programs for at-risk higher education students. </a:t>
            </a:r>
            <a:r>
              <a:rPr lang="en-US" i="1" dirty="0">
                <a:ea typeface="Calibri" panose="020F0502020204030204" pitchFamily="34" charset="0"/>
                <a:cs typeface="Times New Roman" panose="02020603050405020304" pitchFamily="18" charset="0"/>
              </a:rPr>
              <a:t>Journal of Counseling Psychology, 64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(2), 121-140.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Draeger, J., del Prado Hill P., Hunter, L. R., &amp; Mahler, R. (2013). The anatomy of academic rigor: The story of one institutional journey. </a:t>
            </a:r>
            <a:r>
              <a: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Innovative Higher Education, 38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267-279.</a:t>
            </a:r>
          </a:p>
          <a:p>
            <a:pPr marL="457200" indent="-457200">
              <a:spcAft>
                <a:spcPts val="10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Feldt, R. C. (2008). Development of a brief measure of college stress: The college student stress scale. Psychological Reports, 102, 855-860.</a:t>
            </a:r>
            <a:endParaRPr lang="en-US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4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562008"/>
            <a:ext cx="7501651" cy="1090938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Defining characteristics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of quality learning experiences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160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58059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6AEF0-D397-4402-8DD5-0D5B11B4F9F3}"/>
              </a:ext>
            </a:extLst>
          </p:cNvPr>
          <p:cNvSpPr txBox="1"/>
          <p:nvPr/>
        </p:nvSpPr>
        <p:spPr>
          <a:xfrm>
            <a:off x="1619251" y="1888885"/>
            <a:ext cx="9801224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Kornell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N., &amp; Bjork, R. A. (2008). Learning concepts and categories: Is spacing the “enemy of induction”? </a:t>
            </a:r>
            <a:r>
              <a:rPr lang="en-US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Psychological Science, 19</a:t>
            </a:r>
            <a:r>
              <a:rPr lang="en-US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(6), 585-592.</a:t>
            </a:r>
          </a:p>
          <a:p>
            <a:pPr marL="457200" indent="-457200">
              <a:spcAft>
                <a:spcPts val="1000"/>
              </a:spcAft>
            </a:pPr>
            <a:r>
              <a:rPr lang="en-US" sz="1800" dirty="0" err="1">
                <a:latin typeface="+mn-lt"/>
              </a:rPr>
              <a:t>Kuh</a:t>
            </a:r>
            <a:r>
              <a:rPr lang="en-US" sz="1800" dirty="0">
                <a:latin typeface="+mn-lt"/>
              </a:rPr>
              <a:t>, G. D., O’Donnell, K., &amp; Reed, S. (2013). </a:t>
            </a:r>
            <a:r>
              <a:rPr lang="en-US" sz="1800" i="1" dirty="0">
                <a:latin typeface="+mn-lt"/>
              </a:rPr>
              <a:t>Ensuring quality and taking high-impact practices to scale</a:t>
            </a:r>
            <a:r>
              <a:rPr lang="en-US" sz="1800" dirty="0">
                <a:latin typeface="+mn-lt"/>
              </a:rPr>
              <a:t>. American Association of Colleges &amp; Universities. https://secure.aacu.org/imis/ItemDetail?iProductCode=E-HIPQUAL&amp;Category=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Schnee, E. (2008). “In the real world no one drops their standards for you”: Academic rigor in a college worker education program. 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Equity &amp; Excellence in Education, 41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(1), 62-80.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10.1080/10665680701764502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latin typeface="+mn-lt"/>
              </a:rPr>
              <a:t>Schwegler, A. F. (2019a). </a:t>
            </a:r>
            <a:r>
              <a:rPr lang="en-US" sz="1800" i="1" dirty="0">
                <a:latin typeface="+mn-lt"/>
              </a:rPr>
              <a:t>Academic rigor white paper 1: A comprehensive definition</a:t>
            </a:r>
            <a:r>
              <a:rPr lang="en-US" sz="1800" dirty="0">
                <a:latin typeface="+mn-lt"/>
              </a:rPr>
              <a:t>. Quality Matters. https://www.qualitymatters.org/qa-resources/resource-center/articles-resources/academic-rigor-white-paper-part-one</a:t>
            </a:r>
          </a:p>
          <a:p>
            <a:pPr marL="457200" marR="0" indent="-457200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latin typeface="+mn-lt"/>
              </a:rPr>
              <a:t>Schwegler, A. F. (2019b). </a:t>
            </a:r>
            <a:r>
              <a:rPr lang="en-US" sz="1800" i="1" dirty="0">
                <a:latin typeface="+mn-lt"/>
              </a:rPr>
              <a:t>Academic rigor white paper 2: Contextualizing academic rigor</a:t>
            </a:r>
            <a:r>
              <a:rPr lang="en-US" sz="1800" dirty="0">
                <a:latin typeface="+mn-lt"/>
              </a:rPr>
              <a:t>. Quality Matters. https://www.qualitymatters.org/qa-resources/resource-center/articles-resources/academic-rigor-white-paper-part-two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49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BC5CE0-15C2-4BA9-88CE-11093867E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22776" r="52444" b="36248"/>
          <a:stretch/>
        </p:blipFill>
        <p:spPr>
          <a:xfrm>
            <a:off x="0" y="0"/>
            <a:ext cx="12191980" cy="224441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562"/>
            <a:ext cx="9720072" cy="1499616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attending!</a:t>
            </a:r>
          </a:p>
        </p:txBody>
      </p:sp>
      <p:pic>
        <p:nvPicPr>
          <p:cNvPr id="6" name="Picture 5" descr="A picture containing text, person, outdoor, hairpiece&#10;&#10;Description automatically generated">
            <a:extLst>
              <a:ext uri="{FF2B5EF4-FFF2-40B4-BE49-F238E27FC236}">
                <a16:creationId xmlns:a16="http://schemas.microsoft.com/office/drawing/2014/main" id="{4E389C5C-5B71-4FE4-AF29-EFF9FC74E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755" y="2149354"/>
            <a:ext cx="1968870" cy="2369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A598A9-2FC2-4B90-82D9-DE64A9716C6E}"/>
              </a:ext>
            </a:extLst>
          </p:cNvPr>
          <p:cNvSpPr txBox="1"/>
          <p:nvPr/>
        </p:nvSpPr>
        <p:spPr>
          <a:xfrm>
            <a:off x="7396548" y="4728278"/>
            <a:ext cx="4409284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Dr. Andria Schwegler</a:t>
            </a:r>
          </a:p>
          <a:p>
            <a:pPr algn="ctr"/>
            <a:r>
              <a:rPr lang="en-US" dirty="0"/>
              <a:t>Chair, Counseling and Psychology Department</a:t>
            </a:r>
          </a:p>
          <a:p>
            <a:pPr algn="ctr"/>
            <a:r>
              <a:rPr lang="en-US" dirty="0"/>
              <a:t>Texas A&amp;M University – Central Texas</a:t>
            </a:r>
          </a:p>
          <a:p>
            <a:pPr algn="ctr"/>
            <a:endParaRPr lang="en-US" sz="900" dirty="0"/>
          </a:p>
          <a:p>
            <a:pPr algn="ctr"/>
            <a:r>
              <a:rPr lang="en-US" sz="2800" b="1" dirty="0"/>
              <a:t>schwegler@tamuct.edu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2081775-A0ED-461F-A0C7-A7F56931EC23}"/>
              </a:ext>
            </a:extLst>
          </p:cNvPr>
          <p:cNvSpPr txBox="1">
            <a:spLocks/>
          </p:cNvSpPr>
          <p:nvPr/>
        </p:nvSpPr>
        <p:spPr>
          <a:xfrm>
            <a:off x="1539700" y="2558929"/>
            <a:ext cx="5262372" cy="2711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contact me via email with questions or comments.</a:t>
            </a:r>
          </a:p>
        </p:txBody>
      </p:sp>
    </p:spTree>
    <p:extLst>
      <p:ext uri="{BB962C8B-B14F-4D97-AF65-F5344CB8AC3E}">
        <p14:creationId xmlns:p14="http://schemas.microsoft.com/office/powerpoint/2010/main" val="32527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48632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Quality learning experiences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158CFC3-7F11-41C9-8A13-6F596979B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723884"/>
            <a:ext cx="10134371" cy="4849283"/>
          </a:xfrm>
        </p:spPr>
        <p:txBody>
          <a:bodyPr>
            <a:normAutofit/>
          </a:bodyPr>
          <a:lstStyle/>
          <a:p>
            <a:pPr marL="228600"/>
            <a:r>
              <a:rPr lang="en-US" sz="2400" b="1" dirty="0">
                <a:latin typeface="+mn-lt"/>
              </a:rPr>
              <a:t>Academic Rigor</a:t>
            </a:r>
          </a:p>
          <a:p>
            <a:pPr marL="688975" indent="0"/>
            <a:r>
              <a:rPr lang="en-US" sz="2000" dirty="0">
                <a:latin typeface="+mn-lt"/>
              </a:rPr>
              <a:t>Review of Research</a:t>
            </a:r>
          </a:p>
          <a:p>
            <a:pPr marL="688975" indent="0"/>
            <a:r>
              <a:rPr lang="en-US" sz="2000" dirty="0">
                <a:latin typeface="+mn-lt"/>
              </a:rPr>
              <a:t>	Teaching and Learning</a:t>
            </a:r>
          </a:p>
          <a:p>
            <a:pPr marL="688975" indent="0"/>
            <a:r>
              <a:rPr lang="en-US" sz="2000" dirty="0">
                <a:latin typeface="+mn-lt"/>
              </a:rPr>
              <a:t>		Draeger, Hill, Hunter, &amp; Mahler (2013)</a:t>
            </a:r>
          </a:p>
          <a:p>
            <a:pPr marL="688975" indent="0"/>
            <a:r>
              <a:rPr lang="en-US" sz="2000" dirty="0">
                <a:latin typeface="+mn-lt"/>
              </a:rPr>
              <a:t>		Schnee (2008)</a:t>
            </a:r>
          </a:p>
          <a:p>
            <a:pPr marL="688975" indent="0"/>
            <a:r>
              <a:rPr lang="en-US" sz="2000" dirty="0">
                <a:latin typeface="+mn-lt"/>
              </a:rPr>
              <a:t>	Cognitive Psychology</a:t>
            </a:r>
          </a:p>
          <a:p>
            <a:pPr marL="688975" indent="0"/>
            <a:r>
              <a:rPr lang="en-US" sz="2000" dirty="0">
                <a:latin typeface="+mn-lt"/>
              </a:rPr>
              <a:t>		</a:t>
            </a:r>
            <a:r>
              <a:rPr lang="en-US" sz="2000" dirty="0" err="1">
                <a:latin typeface="+mn-lt"/>
              </a:rPr>
              <a:t>Kornell</a:t>
            </a:r>
            <a:r>
              <a:rPr lang="en-US" sz="2000" dirty="0">
                <a:latin typeface="+mn-lt"/>
              </a:rPr>
              <a:t> &amp; Bjork (2008)</a:t>
            </a:r>
          </a:p>
          <a:p>
            <a:pPr marL="688975" indent="0"/>
            <a:r>
              <a:rPr lang="en-US" sz="2000" dirty="0">
                <a:latin typeface="+mn-lt"/>
              </a:rPr>
              <a:t>		Bjork &amp; Bjork (2011)</a:t>
            </a:r>
          </a:p>
        </p:txBody>
      </p:sp>
    </p:spTree>
    <p:extLst>
      <p:ext uri="{BB962C8B-B14F-4D97-AF65-F5344CB8AC3E}">
        <p14:creationId xmlns:p14="http://schemas.microsoft.com/office/powerpoint/2010/main" val="131499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48632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Quality learning experiences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158CFC3-7F11-41C9-8A13-6F596979B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723884"/>
            <a:ext cx="10134371" cy="4849283"/>
          </a:xfrm>
        </p:spPr>
        <p:txBody>
          <a:bodyPr>
            <a:normAutofit/>
          </a:bodyPr>
          <a:lstStyle/>
          <a:p>
            <a:pPr marL="228600"/>
            <a:r>
              <a:rPr lang="en-US" sz="2400" b="1" dirty="0">
                <a:latin typeface="+mn-lt"/>
              </a:rPr>
              <a:t>Definition of Academic Rigor (Schwegler, 2019a)</a:t>
            </a:r>
          </a:p>
          <a:p>
            <a:pPr marL="688975" indent="0"/>
            <a:r>
              <a:rPr lang="en-US" sz="2000" dirty="0">
                <a:latin typeface="+mn-lt"/>
              </a:rPr>
              <a:t>Teachers</a:t>
            </a:r>
          </a:p>
          <a:p>
            <a:pPr marL="688975" indent="0"/>
            <a:r>
              <a:rPr lang="en-US" sz="2000" dirty="0">
                <a:latin typeface="+mn-lt"/>
              </a:rPr>
              <a:t>	Identify (and create) research evidence as basis for instruction</a:t>
            </a:r>
          </a:p>
          <a:p>
            <a:pPr marL="688975" indent="0"/>
            <a:r>
              <a:rPr lang="en-US" sz="2000" dirty="0">
                <a:latin typeface="+mn-lt"/>
              </a:rPr>
              <a:t>	Intentionally craft and sequence learning activities and interactions</a:t>
            </a:r>
          </a:p>
          <a:p>
            <a:pPr marL="688975" indent="0"/>
            <a:r>
              <a:rPr lang="en-US" sz="2000" dirty="0">
                <a:latin typeface="+mn-lt"/>
              </a:rPr>
              <a:t>Students</a:t>
            </a:r>
          </a:p>
          <a:p>
            <a:pPr marL="688975" indent="0"/>
            <a:r>
              <a:rPr lang="en-US" sz="2000" dirty="0">
                <a:latin typeface="+mn-lt"/>
              </a:rPr>
              <a:t>	Create own interpretation </a:t>
            </a:r>
          </a:p>
          <a:p>
            <a:pPr marL="688975" indent="0"/>
            <a:r>
              <a:rPr lang="en-US" sz="2000" dirty="0">
                <a:latin typeface="+mn-lt"/>
              </a:rPr>
              <a:t>	Demonstrate own interpretation</a:t>
            </a:r>
          </a:p>
          <a:p>
            <a:pPr marL="688975" indent="0"/>
            <a:r>
              <a:rPr lang="en-US" sz="2000" dirty="0">
                <a:latin typeface="+mn-lt"/>
              </a:rPr>
              <a:t>	Provide evidential support for their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61502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48632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Academic rigor context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E196431-C71D-4592-8D6F-F8B540AAB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692" y="1600200"/>
            <a:ext cx="7553115" cy="47247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8C546D-065D-476D-9866-07CCE02C0AB5}"/>
              </a:ext>
            </a:extLst>
          </p:cNvPr>
          <p:cNvSpPr txBox="1"/>
          <p:nvPr/>
        </p:nvSpPr>
        <p:spPr>
          <a:xfrm>
            <a:off x="2210478" y="6334893"/>
            <a:ext cx="8723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https://www.qualitymatters.org/qa-resources/resource-center/articles-resources/academic-rigor-white-paper-part-two</a:t>
            </a:r>
          </a:p>
        </p:txBody>
      </p:sp>
    </p:spTree>
    <p:extLst>
      <p:ext uri="{BB962C8B-B14F-4D97-AF65-F5344CB8AC3E}">
        <p14:creationId xmlns:p14="http://schemas.microsoft.com/office/powerpoint/2010/main" val="261636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48632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High-impact practices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158CFC3-7F11-41C9-8A13-6F596979B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723884"/>
            <a:ext cx="10134371" cy="4849283"/>
          </a:xfrm>
        </p:spPr>
        <p:txBody>
          <a:bodyPr/>
          <a:lstStyle/>
          <a:p>
            <a:r>
              <a:rPr lang="en-US" sz="2400" b="1" dirty="0">
                <a:latin typeface="+mn-lt"/>
              </a:rPr>
              <a:t>Association of American Colleges &amp; Universities</a:t>
            </a:r>
          </a:p>
          <a:p>
            <a:pPr lvl="1"/>
            <a:r>
              <a:rPr lang="en-US" sz="2000" dirty="0">
                <a:latin typeface="+mn-lt"/>
              </a:rPr>
              <a:t>First-Year Seminars and Experiences</a:t>
            </a:r>
          </a:p>
          <a:p>
            <a:pPr lvl="1"/>
            <a:r>
              <a:rPr lang="en-US" sz="2000" dirty="0">
                <a:latin typeface="+mn-lt"/>
              </a:rPr>
              <a:t>Common Intellectual Experiences</a:t>
            </a:r>
          </a:p>
          <a:p>
            <a:pPr lvl="1"/>
            <a:r>
              <a:rPr lang="en-US" sz="2000" dirty="0">
                <a:latin typeface="+mn-lt"/>
              </a:rPr>
              <a:t>Learning Communities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  <a:latin typeface="+mn-lt"/>
              </a:rPr>
              <a:t>Writing-Intensive Courses</a:t>
            </a:r>
          </a:p>
          <a:p>
            <a:pPr lvl="1"/>
            <a:r>
              <a:rPr lang="en-US" sz="2000" dirty="0">
                <a:latin typeface="+mn-lt"/>
              </a:rPr>
              <a:t>Collaborative Assignments and Projects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  <a:latin typeface="+mn-lt"/>
              </a:rPr>
              <a:t>Undergraduate Research</a:t>
            </a:r>
          </a:p>
          <a:p>
            <a:pPr lvl="1"/>
            <a:r>
              <a:rPr lang="en-US" sz="2000" dirty="0">
                <a:latin typeface="+mn-lt"/>
              </a:rPr>
              <a:t>Diversity/Global Learning</a:t>
            </a:r>
          </a:p>
          <a:p>
            <a:pPr lvl="1"/>
            <a:r>
              <a:rPr lang="en-US" sz="2000" dirty="0" err="1">
                <a:latin typeface="+mn-lt"/>
              </a:rPr>
              <a:t>ePortfolios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Service Learning, Community-Based Learning</a:t>
            </a:r>
          </a:p>
          <a:p>
            <a:pPr lvl="1"/>
            <a:r>
              <a:rPr lang="en-US" sz="2000" dirty="0">
                <a:latin typeface="+mn-lt"/>
              </a:rPr>
              <a:t>Internships</a:t>
            </a:r>
          </a:p>
          <a:p>
            <a:pPr lvl="1"/>
            <a:r>
              <a:rPr lang="en-US" sz="2000" dirty="0">
                <a:latin typeface="+mn-lt"/>
              </a:rPr>
              <a:t>Capstone Courses and Projects</a:t>
            </a:r>
          </a:p>
        </p:txBody>
      </p:sp>
    </p:spTree>
    <p:extLst>
      <p:ext uri="{BB962C8B-B14F-4D97-AF65-F5344CB8AC3E}">
        <p14:creationId xmlns:p14="http://schemas.microsoft.com/office/powerpoint/2010/main" val="51156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4CDBFB9-942C-4921-8CC4-996F29B1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9000"/>
          </a:blip>
          <a:srcRect t="-1" r="95022" b="-1"/>
          <a:stretch/>
        </p:blipFill>
        <p:spPr>
          <a:xfrm>
            <a:off x="19" y="975"/>
            <a:ext cx="1601240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78C2A-1E3F-4EBC-B9B7-28B6C17F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321" y="748632"/>
            <a:ext cx="10134369" cy="1002552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" panose="020B0606020104020203" pitchFamily="34" charset="0"/>
              </a:rPr>
              <a:t>High-impact practice characteristics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0158CFC3-7F11-41C9-8A13-6F596979B6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723884"/>
            <a:ext cx="10134371" cy="4849283"/>
          </a:xfrm>
        </p:spPr>
        <p:txBody>
          <a:bodyPr/>
          <a:lstStyle/>
          <a:p>
            <a:pPr marL="228600"/>
            <a:r>
              <a:rPr lang="en-US" sz="2400" b="1" dirty="0" err="1">
                <a:latin typeface="+mn-lt"/>
              </a:rPr>
              <a:t>Kuh</a:t>
            </a:r>
            <a:r>
              <a:rPr lang="en-US" sz="2400" b="1" dirty="0">
                <a:latin typeface="+mn-lt"/>
              </a:rPr>
              <a:t>, O’Donnell, &amp; Reed (2013)</a:t>
            </a:r>
          </a:p>
          <a:p>
            <a:pPr marL="746125" indent="0"/>
            <a:r>
              <a:rPr lang="en-US" sz="2000" dirty="0">
                <a:latin typeface="+mn-lt"/>
              </a:rPr>
              <a:t>High Expectations</a:t>
            </a:r>
          </a:p>
          <a:p>
            <a:pPr marL="746125" indent="0"/>
            <a:r>
              <a:rPr lang="en-US" sz="2000" dirty="0">
                <a:latin typeface="+mn-lt"/>
              </a:rPr>
              <a:t>Ongoing, Substantive Interactions </a:t>
            </a:r>
          </a:p>
          <a:p>
            <a:pPr marL="746125" indent="0"/>
            <a:r>
              <a:rPr lang="en-US" sz="2000" dirty="0">
                <a:latin typeface="+mn-lt"/>
              </a:rPr>
              <a:t>	Faculty and Peers </a:t>
            </a:r>
          </a:p>
          <a:p>
            <a:pPr marL="746125" indent="0"/>
            <a:r>
              <a:rPr lang="en-US" sz="2000" dirty="0">
                <a:latin typeface="+mn-lt"/>
              </a:rPr>
              <a:t>	Time and Feedback</a:t>
            </a:r>
          </a:p>
          <a:p>
            <a:pPr marL="746125" indent="0"/>
            <a:r>
              <a:rPr lang="en-US" sz="2000" dirty="0">
                <a:latin typeface="+mn-lt"/>
              </a:rPr>
              <a:t>Structured Reflection on and Synthesis of Learning</a:t>
            </a:r>
          </a:p>
          <a:p>
            <a:pPr marL="746125" indent="0"/>
            <a:r>
              <a:rPr lang="en-US" sz="2000" dirty="0">
                <a:latin typeface="+mn-lt"/>
              </a:rPr>
              <a:t>Real-World Application </a:t>
            </a:r>
          </a:p>
        </p:txBody>
      </p:sp>
    </p:spTree>
    <p:extLst>
      <p:ext uri="{BB962C8B-B14F-4D97-AF65-F5344CB8AC3E}">
        <p14:creationId xmlns:p14="http://schemas.microsoft.com/office/powerpoint/2010/main" val="11982018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 design</Template>
  <TotalTime>12547</TotalTime>
  <Words>3495</Words>
  <Application>Microsoft Office PowerPoint</Application>
  <PresentationFormat>Widescreen</PresentationFormat>
  <Paragraphs>537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Sagona ExtraLight</vt:lpstr>
      <vt:lpstr>Tw Cen MT</vt:lpstr>
      <vt:lpstr>Tw Cen MT Condensed</vt:lpstr>
      <vt:lpstr>Wingdings 3</vt:lpstr>
      <vt:lpstr>Integral</vt:lpstr>
      <vt:lpstr>As Real as it gets:  Leveraging undergraduate research to shape student success initiatives</vt:lpstr>
      <vt:lpstr>presenters</vt:lpstr>
      <vt:lpstr>Learning outcomes</vt:lpstr>
      <vt:lpstr>Defining characteristics  of quality learning experiences</vt:lpstr>
      <vt:lpstr>Quality learning experiences</vt:lpstr>
      <vt:lpstr>Quality learning experiences</vt:lpstr>
      <vt:lpstr>Academic rigor context</vt:lpstr>
      <vt:lpstr>High-impact practices</vt:lpstr>
      <vt:lpstr>High-impact practice characteristics</vt:lpstr>
      <vt:lpstr>Designing course assignments  for impact beyond the classroom</vt:lpstr>
      <vt:lpstr>PSYC 4435</vt:lpstr>
      <vt:lpstr>PSYC 4435</vt:lpstr>
      <vt:lpstr>PSYC 4435</vt:lpstr>
      <vt:lpstr>PSYC 4435</vt:lpstr>
      <vt:lpstr>PSYC 4435</vt:lpstr>
      <vt:lpstr>Deploying course assignments: undergraduate research project</vt:lpstr>
      <vt:lpstr>Define the project</vt:lpstr>
      <vt:lpstr>plan the research</vt:lpstr>
      <vt:lpstr>identify assessments</vt:lpstr>
      <vt:lpstr>CreatE assessments</vt:lpstr>
      <vt:lpstr>collect data</vt:lpstr>
      <vt:lpstr>analyzE data</vt:lpstr>
      <vt:lpstr>College student Stressors</vt:lpstr>
      <vt:lpstr>College student Stress</vt:lpstr>
      <vt:lpstr>Use of student support resources</vt:lpstr>
      <vt:lpstr>Use of student support resources</vt:lpstr>
      <vt:lpstr>Satisfaction with support resources</vt:lpstr>
      <vt:lpstr>needed student support resources</vt:lpstr>
      <vt:lpstr>Drawing conclusions and shaping a plan</vt:lpstr>
      <vt:lpstr>Leveraging research to inform student success initiatives on campus</vt:lpstr>
      <vt:lpstr>PSYC 3100 Psychology Major Seminar</vt:lpstr>
      <vt:lpstr>Program Curricular Integration</vt:lpstr>
      <vt:lpstr>student success initiative</vt:lpstr>
      <vt:lpstr>PowerPoint Presentation</vt:lpstr>
      <vt:lpstr>PowerPoint Presentation</vt:lpstr>
      <vt:lpstr>Program continuous improvement</vt:lpstr>
      <vt:lpstr>Impact beyond the classroom</vt:lpstr>
      <vt:lpstr>Impact beyond the classroom</vt:lpstr>
      <vt:lpstr>references</vt:lpstr>
      <vt:lpstr>references</vt:lpstr>
      <vt:lpstr>Thank you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Real as it gets:  Leveraging undergraduate research to shape student success initiatives</dc:title>
  <dc:creator>Schwegler, Andria F</dc:creator>
  <cp:lastModifiedBy>Schwegler, Andria F</cp:lastModifiedBy>
  <cp:revision>34</cp:revision>
  <dcterms:created xsi:type="dcterms:W3CDTF">2022-09-28T21:04:53Z</dcterms:created>
  <dcterms:modified xsi:type="dcterms:W3CDTF">2022-11-06T13:13:33Z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