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embeddings/oleObject1.bin" ContentType="application/vnd.openxmlformats-officedocument.oleObject"/>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embeddings/oleObject2.bin" ContentType="application/vnd.openxmlformats-officedocument.oleObject"/>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87" r:id="rId2"/>
    <p:sldMasterId id="2147483662" r:id="rId3"/>
    <p:sldMasterId id="2147483676" r:id="rId4"/>
    <p:sldMasterId id="2147483694" r:id="rId5"/>
  </p:sldMasterIdLst>
  <p:notesMasterIdLst>
    <p:notesMasterId r:id="rId37"/>
  </p:notesMasterIdLst>
  <p:sldIdLst>
    <p:sldId id="322" r:id="rId6"/>
    <p:sldId id="262" r:id="rId7"/>
    <p:sldId id="263"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25" r:id="rId35"/>
    <p:sldId id="324" r:id="rId3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3" autoAdjust="0"/>
    <p:restoredTop sz="93023" autoAdjust="0"/>
  </p:normalViewPr>
  <p:slideViewPr>
    <p:cSldViewPr snapToGrid="0" snapToObjects="1">
      <p:cViewPr>
        <p:scale>
          <a:sx n="121" d="100"/>
          <a:sy n="121" d="100"/>
        </p:scale>
        <p:origin x="-448"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 Id="rId3"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19419218345292"/>
          <c:y val="0.0465628783586402"/>
          <c:w val="0.964149135362538"/>
          <c:h val="0.823730033451381"/>
        </c:manualLayout>
      </c:layout>
      <c:lineChart>
        <c:grouping val="standard"/>
        <c:varyColors val="0"/>
        <c:ser>
          <c:idx val="0"/>
          <c:order val="0"/>
          <c:tx>
            <c:strRef>
              <c:f>Sheet1!$B$1</c:f>
              <c:strCache>
                <c:ptCount val="1"/>
                <c:pt idx="0">
                  <c:v>COO Participants</c:v>
                </c:pt>
              </c:strCache>
            </c:strRef>
          </c:tx>
          <c:spPr>
            <a:ln>
              <a:solidFill>
                <a:srgbClr val="FF0000"/>
              </a:solidFill>
            </a:ln>
          </c:spPr>
          <c:marker>
            <c:symbol val="none"/>
          </c:marker>
          <c:dLbls>
            <c:dLbl>
              <c:idx val="0"/>
              <c:layout>
                <c:manualLayout>
                  <c:x val="0.0"/>
                  <c:y val="0.035817598737415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7E0-8D4B-8E23-05602E4EB9B3}"/>
                </c:ext>
              </c:extLst>
            </c:dLbl>
            <c:dLbl>
              <c:idx val="1"/>
              <c:layout>
                <c:manualLayout>
                  <c:x val="-0.00896271615936556"/>
                  <c:y val="0.0250723191161908"/>
                </c:manualLayout>
              </c:layout>
              <c:spPr>
                <a:noFill/>
                <a:ln>
                  <a:noFill/>
                </a:ln>
                <a:effectLst/>
              </c:spPr>
              <c:txPr>
                <a:bodyPr wrap="square" lIns="38100" tIns="19050" rIns="38100" bIns="19050" anchor="ctr">
                  <a:noAutofit/>
                </a:bodyPr>
                <a:lstStyle/>
                <a:p>
                  <a:pPr>
                    <a:defRPr>
                      <a:solidFill>
                        <a:srgbClr val="526C7C"/>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5.1266736431571015E-2"/>
                      <c:h val="0.12142165971983869"/>
                    </c:manualLayout>
                  </c15:layout>
                </c:ext>
                <c:ext xmlns:c16="http://schemas.microsoft.com/office/drawing/2014/chart" uri="{C3380CC4-5D6E-409C-BE32-E72D297353CC}">
                  <c16:uniqueId val="{00000002-67E0-8D4B-8E23-05602E4EB9B3}"/>
                </c:ext>
              </c:extLst>
            </c:dLbl>
            <c:spPr>
              <a:noFill/>
              <a:ln>
                <a:noFill/>
              </a:ln>
              <a:effectLst/>
            </c:spPr>
            <c:txPr>
              <a:bodyPr/>
              <a:lstStyle/>
              <a:p>
                <a:pPr>
                  <a:defRPr>
                    <a:solidFill>
                      <a:srgbClr val="526C7C"/>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2016.0</c:v>
                </c:pt>
                <c:pt idx="1">
                  <c:v>2017.0</c:v>
                </c:pt>
                <c:pt idx="2">
                  <c:v>2018.0</c:v>
                </c:pt>
              </c:numCache>
            </c:numRef>
          </c:cat>
          <c:val>
            <c:numRef>
              <c:f>Sheet1!$B$2:$B$4</c:f>
              <c:numCache>
                <c:formatCode>General</c:formatCode>
                <c:ptCount val="3"/>
                <c:pt idx="0">
                  <c:v>104.0</c:v>
                </c:pt>
                <c:pt idx="1">
                  <c:v>180.0</c:v>
                </c:pt>
                <c:pt idx="2">
                  <c:v>280.0</c:v>
                </c:pt>
              </c:numCache>
            </c:numRef>
          </c:val>
          <c:smooth val="0"/>
          <c:extLst xmlns:c16r2="http://schemas.microsoft.com/office/drawing/2015/06/chart">
            <c:ext xmlns:c16="http://schemas.microsoft.com/office/drawing/2014/chart" uri="{C3380CC4-5D6E-409C-BE32-E72D297353CC}">
              <c16:uniqueId val="{00000000-67E0-8D4B-8E23-05602E4EB9B3}"/>
            </c:ext>
          </c:extLst>
        </c:ser>
        <c:dLbls>
          <c:showLegendKey val="0"/>
          <c:showVal val="0"/>
          <c:showCatName val="0"/>
          <c:showSerName val="0"/>
          <c:showPercent val="0"/>
          <c:showBubbleSize val="0"/>
        </c:dLbls>
        <c:marker val="1"/>
        <c:smooth val="0"/>
        <c:axId val="1299252248"/>
        <c:axId val="1287019592"/>
      </c:lineChart>
      <c:catAx>
        <c:axId val="1299252248"/>
        <c:scaling>
          <c:orientation val="minMax"/>
        </c:scaling>
        <c:delete val="0"/>
        <c:axPos val="b"/>
        <c:numFmt formatCode="General" sourceLinked="1"/>
        <c:majorTickMark val="out"/>
        <c:minorTickMark val="none"/>
        <c:tickLblPos val="nextTo"/>
        <c:txPr>
          <a:bodyPr/>
          <a:lstStyle/>
          <a:p>
            <a:pPr>
              <a:defRPr sz="1600">
                <a:solidFill>
                  <a:srgbClr val="526C7C"/>
                </a:solidFill>
              </a:defRPr>
            </a:pPr>
            <a:endParaRPr lang="en-US"/>
          </a:p>
        </c:txPr>
        <c:crossAx val="1287019592"/>
        <c:crosses val="autoZero"/>
        <c:auto val="1"/>
        <c:lblAlgn val="ctr"/>
        <c:lblOffset val="100"/>
        <c:noMultiLvlLbl val="0"/>
      </c:catAx>
      <c:valAx>
        <c:axId val="1287019592"/>
        <c:scaling>
          <c:orientation val="minMax"/>
        </c:scaling>
        <c:delete val="1"/>
        <c:axPos val="l"/>
        <c:numFmt formatCode="General" sourceLinked="1"/>
        <c:majorTickMark val="out"/>
        <c:minorTickMark val="none"/>
        <c:tickLblPos val="nextTo"/>
        <c:crossAx val="1299252248"/>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New Chief Online Officer Positions</c:v>
                </c:pt>
              </c:strCache>
            </c:strRef>
          </c:tx>
          <c:marker>
            <c:symbol val="none"/>
          </c:marker>
          <c:dLbls>
            <c:dLbl>
              <c:idx val="1"/>
              <c:layout>
                <c:manualLayout>
                  <c:x val="-0.0277777777777778"/>
                  <c:y val="-0.05555586801649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C8D-7047-ADC9-EFEE76C4323F}"/>
                </c:ext>
              </c:extLst>
            </c:dLbl>
            <c:dLbl>
              <c:idx val="2"/>
              <c:layout>
                <c:manualLayout>
                  <c:x val="-0.0138888888888889"/>
                  <c:y val="0.043650793650793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C8D-7047-ADC9-EFEE76C4323F}"/>
                </c:ext>
              </c:extLst>
            </c:dLbl>
            <c:dLbl>
              <c:idx val="3"/>
              <c:layout>
                <c:manualLayout>
                  <c:x val="-0.0185185185185185"/>
                  <c:y val="-0.055555555555555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C8D-7047-ADC9-EFEE76C4323F}"/>
                </c:ext>
              </c:extLst>
            </c:dLbl>
            <c:dLbl>
              <c:idx val="4"/>
              <c:layout>
                <c:manualLayout>
                  <c:x val="-0.00462962962962963"/>
                  <c:y val="0.035714285714285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C8D-7047-ADC9-EFEE76C4323F}"/>
                </c:ext>
              </c:extLst>
            </c:dLbl>
            <c:dLbl>
              <c:idx val="5"/>
              <c:layout>
                <c:manualLayout>
                  <c:x val="-0.0347222222222222"/>
                  <c:y val="-0.055555555555555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C8D-7047-ADC9-EFEE76C4323F}"/>
                </c:ext>
              </c:extLst>
            </c:dLbl>
            <c:dLbl>
              <c:idx val="6"/>
              <c:layout>
                <c:manualLayout>
                  <c:x val="-0.0416666666666666"/>
                  <c:y val="-0.055555555555555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C8D-7047-ADC9-EFEE76C4323F}"/>
                </c:ext>
              </c:extLst>
            </c:dLbl>
            <c:dLbl>
              <c:idx val="7"/>
              <c:layout>
                <c:manualLayout>
                  <c:x val="-0.00694444444444453"/>
                  <c:y val="0.035714285714285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C8D-7047-ADC9-EFEE76C4323F}"/>
                </c:ext>
              </c:extLst>
            </c:dLbl>
            <c:dLbl>
              <c:idx val="8"/>
              <c:layout>
                <c:manualLayout>
                  <c:x val="-0.0347222222222222"/>
                  <c:y val="-0.043650793650793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C8D-7047-ADC9-EFEE76C4323F}"/>
                </c:ext>
              </c:extLst>
            </c:dLbl>
            <c:dLbl>
              <c:idx val="9"/>
              <c:layout>
                <c:manualLayout>
                  <c:x val="-0.0231481481481483"/>
                  <c:y val="0.059523809523809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C8D-7047-ADC9-EFEE76C4323F}"/>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2008.0</c:v>
                </c:pt>
                <c:pt idx="1">
                  <c:v>2009.0</c:v>
                </c:pt>
                <c:pt idx="2">
                  <c:v>2010.0</c:v>
                </c:pt>
                <c:pt idx="3">
                  <c:v>2011.0</c:v>
                </c:pt>
                <c:pt idx="4">
                  <c:v>2012.0</c:v>
                </c:pt>
                <c:pt idx="5">
                  <c:v>2013.0</c:v>
                </c:pt>
                <c:pt idx="6">
                  <c:v>2014.0</c:v>
                </c:pt>
                <c:pt idx="7">
                  <c:v>2015.0</c:v>
                </c:pt>
                <c:pt idx="8">
                  <c:v>2016.0</c:v>
                </c:pt>
                <c:pt idx="9">
                  <c:v>2017.0</c:v>
                </c:pt>
              </c:numCache>
            </c:numRef>
          </c:cat>
          <c:val>
            <c:numRef>
              <c:f>Sheet1!$B$2:$B$11</c:f>
              <c:numCache>
                <c:formatCode>General</c:formatCode>
                <c:ptCount val="10"/>
                <c:pt idx="0">
                  <c:v>2.0</c:v>
                </c:pt>
                <c:pt idx="1">
                  <c:v>7.0</c:v>
                </c:pt>
                <c:pt idx="2">
                  <c:v>4.0</c:v>
                </c:pt>
                <c:pt idx="3">
                  <c:v>7.0</c:v>
                </c:pt>
                <c:pt idx="4">
                  <c:v>8.0</c:v>
                </c:pt>
                <c:pt idx="5">
                  <c:v>16.0</c:v>
                </c:pt>
                <c:pt idx="6">
                  <c:v>16.0</c:v>
                </c:pt>
                <c:pt idx="7">
                  <c:v>8.0</c:v>
                </c:pt>
                <c:pt idx="8">
                  <c:v>24.0</c:v>
                </c:pt>
                <c:pt idx="9">
                  <c:v>18.0</c:v>
                </c:pt>
              </c:numCache>
            </c:numRef>
          </c:val>
          <c:smooth val="0"/>
          <c:extLst xmlns:c16r2="http://schemas.microsoft.com/office/drawing/2015/06/chart">
            <c:ext xmlns:c16="http://schemas.microsoft.com/office/drawing/2014/chart" uri="{C3380CC4-5D6E-409C-BE32-E72D297353CC}">
              <c16:uniqueId val="{00000009-EC8D-7047-ADC9-EFEE76C4323F}"/>
            </c:ext>
          </c:extLst>
        </c:ser>
        <c:dLbls>
          <c:showLegendKey val="0"/>
          <c:showVal val="0"/>
          <c:showCatName val="0"/>
          <c:showSerName val="0"/>
          <c:showPercent val="0"/>
          <c:showBubbleSize val="0"/>
        </c:dLbls>
        <c:marker val="1"/>
        <c:smooth val="0"/>
        <c:axId val="1298346392"/>
        <c:axId val="1289723704"/>
      </c:lineChart>
      <c:catAx>
        <c:axId val="1298346392"/>
        <c:scaling>
          <c:orientation val="minMax"/>
        </c:scaling>
        <c:delete val="0"/>
        <c:axPos val="b"/>
        <c:numFmt formatCode="General" sourceLinked="1"/>
        <c:majorTickMark val="out"/>
        <c:minorTickMark val="none"/>
        <c:tickLblPos val="nextTo"/>
        <c:crossAx val="1289723704"/>
        <c:crosses val="autoZero"/>
        <c:auto val="1"/>
        <c:lblAlgn val="ctr"/>
        <c:lblOffset val="100"/>
        <c:noMultiLvlLbl val="0"/>
      </c:catAx>
      <c:valAx>
        <c:axId val="1289723704"/>
        <c:scaling>
          <c:orientation val="minMax"/>
        </c:scaling>
        <c:delete val="0"/>
        <c:axPos val="l"/>
        <c:numFmt formatCode="General" sourceLinked="1"/>
        <c:majorTickMark val="out"/>
        <c:minorTickMark val="none"/>
        <c:tickLblPos val="nextTo"/>
        <c:crossAx val="1298346392"/>
        <c:crosses val="autoZero"/>
        <c:crossBetween val="between"/>
      </c:valAx>
      <c:spPr>
        <a:solidFill>
          <a:schemeClr val="bg1"/>
        </a:solidFill>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solidFill>
                  <a:srgbClr val="526C7C"/>
                </a:solidFill>
              </a:defRPr>
            </a:pPr>
            <a:r>
              <a:rPr lang="en-US" dirty="0">
                <a:solidFill>
                  <a:srgbClr val="526C7C"/>
                </a:solidFill>
              </a:rPr>
              <a:t>CHLOE SAMPLE</a:t>
            </a:r>
          </a:p>
        </c:rich>
      </c:tx>
      <c:layout>
        <c:manualLayout>
          <c:xMode val="edge"/>
          <c:yMode val="edge"/>
          <c:x val="0.374289155411832"/>
          <c:y val="0.0"/>
        </c:manualLayout>
      </c:layout>
      <c:overlay val="0"/>
    </c:title>
    <c:autoTitleDeleted val="0"/>
    <c:plotArea>
      <c:layout>
        <c:manualLayout>
          <c:layoutTarget val="inner"/>
          <c:xMode val="edge"/>
          <c:yMode val="edge"/>
          <c:x val="0.317688283047965"/>
          <c:y val="0.108713510767111"/>
          <c:w val="0.633821500736698"/>
          <c:h val="0.845696952459584"/>
        </c:manualLayout>
      </c:layout>
      <c:barChart>
        <c:barDir val="bar"/>
        <c:grouping val="clustered"/>
        <c:varyColors val="0"/>
        <c:ser>
          <c:idx val="0"/>
          <c:order val="0"/>
          <c:tx>
            <c:strRef>
              <c:f>Sheet1!$B$1</c:f>
              <c:strCache>
                <c:ptCount val="1"/>
                <c:pt idx="0">
                  <c:v>CHLOE SAMPLE</c:v>
                </c:pt>
              </c:strCache>
            </c:strRef>
          </c:tx>
          <c:spPr>
            <a:solidFill>
              <a:srgbClr val="3366FF"/>
            </a:solidFill>
            <a:ln w="101600"/>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Other</c:v>
                </c:pt>
                <c:pt idx="1">
                  <c:v>Chief Information Officer</c:v>
                </c:pt>
                <c:pt idx="2">
                  <c:v>Dean/Director of Continuing Ed</c:v>
                </c:pt>
                <c:pt idx="3">
                  <c:v>President</c:v>
                </c:pt>
                <c:pt idx="4">
                  <c:v>Intermediate Academic Officer</c:v>
                </c:pt>
                <c:pt idx="5">
                  <c:v>Chief Academic Officer</c:v>
                </c:pt>
              </c:strCache>
            </c:strRef>
          </c:cat>
          <c:val>
            <c:numRef>
              <c:f>Sheet1!$B$2:$B$7</c:f>
              <c:numCache>
                <c:formatCode>0%</c:formatCode>
                <c:ptCount val="6"/>
                <c:pt idx="0">
                  <c:v>0.08</c:v>
                </c:pt>
                <c:pt idx="1">
                  <c:v>0.05</c:v>
                </c:pt>
                <c:pt idx="2">
                  <c:v>0.07</c:v>
                </c:pt>
                <c:pt idx="3">
                  <c:v>0.11</c:v>
                </c:pt>
                <c:pt idx="4">
                  <c:v>0.11</c:v>
                </c:pt>
                <c:pt idx="5">
                  <c:v>0.57</c:v>
                </c:pt>
              </c:numCache>
            </c:numRef>
          </c:val>
          <c:extLst xmlns:c16r2="http://schemas.microsoft.com/office/drawing/2015/06/chart">
            <c:ext xmlns:c16="http://schemas.microsoft.com/office/drawing/2014/chart" uri="{C3380CC4-5D6E-409C-BE32-E72D297353CC}">
              <c16:uniqueId val="{00000000-8789-AB41-9392-BCD095E90532}"/>
            </c:ext>
          </c:extLst>
        </c:ser>
        <c:dLbls>
          <c:showLegendKey val="0"/>
          <c:showVal val="0"/>
          <c:showCatName val="0"/>
          <c:showSerName val="0"/>
          <c:showPercent val="0"/>
          <c:showBubbleSize val="0"/>
        </c:dLbls>
        <c:gapWidth val="150"/>
        <c:axId val="1292975544"/>
        <c:axId val="1293561560"/>
      </c:barChart>
      <c:catAx>
        <c:axId val="1292975544"/>
        <c:scaling>
          <c:orientation val="minMax"/>
        </c:scaling>
        <c:delete val="0"/>
        <c:axPos val="l"/>
        <c:numFmt formatCode="General" sourceLinked="0"/>
        <c:majorTickMark val="out"/>
        <c:minorTickMark val="none"/>
        <c:tickLblPos val="nextTo"/>
        <c:txPr>
          <a:bodyPr/>
          <a:lstStyle/>
          <a:p>
            <a:pPr>
              <a:defRPr sz="1400">
                <a:solidFill>
                  <a:srgbClr val="526C7C"/>
                </a:solidFill>
              </a:defRPr>
            </a:pPr>
            <a:endParaRPr lang="en-US"/>
          </a:p>
        </c:txPr>
        <c:crossAx val="1293561560"/>
        <c:crosses val="autoZero"/>
        <c:auto val="1"/>
        <c:lblAlgn val="ctr"/>
        <c:lblOffset val="100"/>
        <c:noMultiLvlLbl val="0"/>
      </c:catAx>
      <c:valAx>
        <c:axId val="1293561560"/>
        <c:scaling>
          <c:orientation val="minMax"/>
        </c:scaling>
        <c:delete val="1"/>
        <c:axPos val="b"/>
        <c:numFmt formatCode="0%" sourceLinked="1"/>
        <c:majorTickMark val="out"/>
        <c:minorTickMark val="none"/>
        <c:tickLblPos val="nextTo"/>
        <c:crossAx val="12929755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36904228644457"/>
          <c:y val="0.0436507936507936"/>
          <c:w val="0.628209929150748"/>
          <c:h val="0.956349183020246"/>
        </c:manualLayout>
      </c:layout>
      <c:barChart>
        <c:barDir val="bar"/>
        <c:grouping val="clustered"/>
        <c:varyColors val="0"/>
        <c:ser>
          <c:idx val="0"/>
          <c:order val="0"/>
          <c:tx>
            <c:strRef>
              <c:f>Sheet1!$C$1</c:f>
              <c:strCache>
                <c:ptCount val="1"/>
                <c:pt idx="0">
                  <c:v>Public 2Y</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c:f>
              <c:numCache>
                <c:formatCode>0%</c:formatCode>
                <c:ptCount val="1"/>
                <c:pt idx="0">
                  <c:v>0.62</c:v>
                </c:pt>
              </c:numCache>
            </c:numRef>
          </c:cat>
          <c:val>
            <c:numRef>
              <c:f>Sheet1!$C$2</c:f>
              <c:numCache>
                <c:formatCode>0%</c:formatCode>
                <c:ptCount val="1"/>
                <c:pt idx="0">
                  <c:v>0.77</c:v>
                </c:pt>
              </c:numCache>
            </c:numRef>
          </c:val>
          <c:extLst xmlns:c16r2="http://schemas.microsoft.com/office/drawing/2015/06/chart">
            <c:ext xmlns:c16="http://schemas.microsoft.com/office/drawing/2014/chart" uri="{C3380CC4-5D6E-409C-BE32-E72D297353CC}">
              <c16:uniqueId val="{00000000-38F1-9446-88FF-F1AC442158D9}"/>
            </c:ext>
          </c:extLst>
        </c:ser>
        <c:ser>
          <c:idx val="1"/>
          <c:order val="1"/>
          <c:tx>
            <c:strRef>
              <c:f>Sheet1!$D$1</c:f>
              <c:strCache>
                <c:ptCount val="1"/>
                <c:pt idx="0">
                  <c:v>Public 4Y</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c:f>
              <c:numCache>
                <c:formatCode>0%</c:formatCode>
                <c:ptCount val="1"/>
                <c:pt idx="0">
                  <c:v>0.62</c:v>
                </c:pt>
              </c:numCache>
            </c:numRef>
          </c:cat>
          <c:val>
            <c:numRef>
              <c:f>Sheet1!$D$2</c:f>
              <c:numCache>
                <c:formatCode>0%</c:formatCode>
                <c:ptCount val="1"/>
                <c:pt idx="0">
                  <c:v>0.63</c:v>
                </c:pt>
              </c:numCache>
            </c:numRef>
          </c:val>
          <c:extLst xmlns:c16r2="http://schemas.microsoft.com/office/drawing/2015/06/chart">
            <c:ext xmlns:c16="http://schemas.microsoft.com/office/drawing/2014/chart" uri="{C3380CC4-5D6E-409C-BE32-E72D297353CC}">
              <c16:uniqueId val="{00000001-38F1-9446-88FF-F1AC442158D9}"/>
            </c:ext>
          </c:extLst>
        </c:ser>
        <c:ser>
          <c:idx val="2"/>
          <c:order val="2"/>
          <c:tx>
            <c:strRef>
              <c:f>Sheet1!$E$1</c:f>
              <c:strCache>
                <c:ptCount val="1"/>
                <c:pt idx="0">
                  <c:v>Private 4Y</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c:f>
              <c:numCache>
                <c:formatCode>0%</c:formatCode>
                <c:ptCount val="1"/>
                <c:pt idx="0">
                  <c:v>0.62</c:v>
                </c:pt>
              </c:numCache>
            </c:numRef>
          </c:cat>
          <c:val>
            <c:numRef>
              <c:f>Sheet1!$E$2</c:f>
              <c:numCache>
                <c:formatCode>0%</c:formatCode>
                <c:ptCount val="1"/>
                <c:pt idx="0">
                  <c:v>0.56</c:v>
                </c:pt>
              </c:numCache>
            </c:numRef>
          </c:val>
          <c:extLst xmlns:c16r2="http://schemas.microsoft.com/office/drawing/2015/06/chart">
            <c:ext xmlns:c16="http://schemas.microsoft.com/office/drawing/2014/chart" uri="{C3380CC4-5D6E-409C-BE32-E72D297353CC}">
              <c16:uniqueId val="{00000002-38F1-9446-88FF-F1AC442158D9}"/>
            </c:ext>
          </c:extLst>
        </c:ser>
        <c:ser>
          <c:idx val="3"/>
          <c:order val="3"/>
          <c:tx>
            <c:strRef>
              <c:f>Sheet1!$F$1</c:f>
              <c:strCache>
                <c:ptCount val="1"/>
                <c:pt idx="0">
                  <c:v>Enterprise-Level</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c:f>
              <c:numCache>
                <c:formatCode>0%</c:formatCode>
                <c:ptCount val="1"/>
                <c:pt idx="0">
                  <c:v>0.62</c:v>
                </c:pt>
              </c:numCache>
            </c:numRef>
          </c:cat>
          <c:val>
            <c:numRef>
              <c:f>Sheet1!$F$2</c:f>
              <c:numCache>
                <c:formatCode>0%</c:formatCode>
                <c:ptCount val="1"/>
                <c:pt idx="0">
                  <c:v>0.72</c:v>
                </c:pt>
              </c:numCache>
            </c:numRef>
          </c:val>
          <c:extLst xmlns:c16r2="http://schemas.microsoft.com/office/drawing/2015/06/chart">
            <c:ext xmlns:c16="http://schemas.microsoft.com/office/drawing/2014/chart" uri="{C3380CC4-5D6E-409C-BE32-E72D297353CC}">
              <c16:uniqueId val="{00000003-38F1-9446-88FF-F1AC442158D9}"/>
            </c:ext>
          </c:extLst>
        </c:ser>
        <c:ser>
          <c:idx val="4"/>
          <c:order val="4"/>
          <c:tx>
            <c:strRef>
              <c:f>Sheet1!$H$1</c:f>
              <c:strCache>
                <c:ptCount val="1"/>
                <c:pt idx="0">
                  <c:v>Mid-sized Regional Publics</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c:f>
              <c:numCache>
                <c:formatCode>0%</c:formatCode>
                <c:ptCount val="1"/>
                <c:pt idx="0">
                  <c:v>0.62</c:v>
                </c:pt>
              </c:numCache>
            </c:numRef>
          </c:cat>
          <c:val>
            <c:numRef>
              <c:f>Sheet1!$H$2</c:f>
              <c:numCache>
                <c:formatCode>0%</c:formatCode>
                <c:ptCount val="1"/>
                <c:pt idx="0">
                  <c:v>0.6</c:v>
                </c:pt>
              </c:numCache>
            </c:numRef>
          </c:val>
          <c:extLst xmlns:c16r2="http://schemas.microsoft.com/office/drawing/2015/06/chart">
            <c:ext xmlns:c16="http://schemas.microsoft.com/office/drawing/2014/chart" uri="{C3380CC4-5D6E-409C-BE32-E72D297353CC}">
              <c16:uniqueId val="{00000004-38F1-9446-88FF-F1AC442158D9}"/>
            </c:ext>
          </c:extLst>
        </c:ser>
        <c:ser>
          <c:idx val="6"/>
          <c:order val="5"/>
          <c:tx>
            <c:strRef>
              <c:f>Sheet1!$I$1</c:f>
              <c:strCache>
                <c:ptCount val="1"/>
                <c:pt idx="0">
                  <c:v>Low Enrollment</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c:f>
              <c:numCache>
                <c:formatCode>0%</c:formatCode>
                <c:ptCount val="1"/>
                <c:pt idx="0">
                  <c:v>0.62</c:v>
                </c:pt>
              </c:numCache>
            </c:numRef>
          </c:cat>
          <c:val>
            <c:numRef>
              <c:f>Sheet1!$I$2</c:f>
              <c:numCache>
                <c:formatCode>0%</c:formatCode>
                <c:ptCount val="1"/>
                <c:pt idx="0">
                  <c:v>0.54</c:v>
                </c:pt>
              </c:numCache>
            </c:numRef>
          </c:val>
          <c:extLst xmlns:c16r2="http://schemas.microsoft.com/office/drawing/2015/06/chart">
            <c:ext xmlns:c16="http://schemas.microsoft.com/office/drawing/2014/chart" uri="{C3380CC4-5D6E-409C-BE32-E72D297353CC}">
              <c16:uniqueId val="{00000005-38F1-9446-88FF-F1AC442158D9}"/>
            </c:ext>
          </c:extLst>
        </c:ser>
        <c:dLbls>
          <c:showLegendKey val="0"/>
          <c:showVal val="0"/>
          <c:showCatName val="0"/>
          <c:showSerName val="0"/>
          <c:showPercent val="0"/>
          <c:showBubbleSize val="0"/>
        </c:dLbls>
        <c:gapWidth val="150"/>
        <c:axId val="1358776632"/>
        <c:axId val="1358779608"/>
      </c:barChart>
      <c:catAx>
        <c:axId val="1358776632"/>
        <c:scaling>
          <c:orientation val="minMax"/>
        </c:scaling>
        <c:delete val="1"/>
        <c:axPos val="l"/>
        <c:numFmt formatCode="0%" sourceLinked="1"/>
        <c:majorTickMark val="out"/>
        <c:minorTickMark val="none"/>
        <c:tickLblPos val="nextTo"/>
        <c:crossAx val="1358779608"/>
        <c:crosses val="autoZero"/>
        <c:auto val="1"/>
        <c:lblAlgn val="ctr"/>
        <c:lblOffset val="100"/>
        <c:noMultiLvlLbl val="0"/>
      </c:catAx>
      <c:valAx>
        <c:axId val="1358779608"/>
        <c:scaling>
          <c:orientation val="minMax"/>
        </c:scaling>
        <c:delete val="1"/>
        <c:axPos val="b"/>
        <c:numFmt formatCode="0%" sourceLinked="1"/>
        <c:majorTickMark val="out"/>
        <c:minorTickMark val="none"/>
        <c:tickLblPos val="nextTo"/>
        <c:crossAx val="1358776632"/>
        <c:crosses val="autoZero"/>
        <c:crossBetween val="between"/>
      </c:valAx>
      <c:spPr>
        <a:noFill/>
      </c:spPr>
    </c:plotArea>
    <c:legend>
      <c:legendPos val="r"/>
      <c:layout>
        <c:manualLayout>
          <c:xMode val="edge"/>
          <c:yMode val="edge"/>
          <c:x val="0.0"/>
          <c:y val="0.145673665791776"/>
          <c:w val="0.323789511727142"/>
          <c:h val="0.746771816990977"/>
        </c:manualLayout>
      </c:layout>
      <c:overlay val="0"/>
      <c:txPr>
        <a:bodyPr/>
        <a:lstStyle/>
        <a:p>
          <a:pPr>
            <a:defRPr sz="1600" b="0">
              <a:solidFill>
                <a:srgbClr val="526C7C"/>
              </a:solidFill>
            </a:defRPr>
          </a:pPr>
          <a:endParaRPr lang="en-US"/>
        </a:p>
      </c:txPr>
    </c:legend>
    <c:plotVisOnly val="1"/>
    <c:dispBlanksAs val="gap"/>
    <c:showDLblsOverMax val="0"/>
  </c:chart>
  <c:txPr>
    <a:bodyPr/>
    <a:lstStyle/>
    <a:p>
      <a:pPr>
        <a:defRPr>
          <a:latin typeface="+mj-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37345344949221"/>
          <c:y val="0.146875"/>
          <c:w val="0.631864505392389"/>
          <c:h val="0.728541830708661"/>
        </c:manualLayout>
      </c:layout>
      <c:barChart>
        <c:barDir val="bar"/>
        <c:grouping val="clustered"/>
        <c:varyColors val="0"/>
        <c:ser>
          <c:idx val="0"/>
          <c:order val="0"/>
          <c:tx>
            <c:strRef>
              <c:f>Sheet1!$B$1</c:f>
              <c:strCache>
                <c:ptCount val="1"/>
                <c:pt idx="0">
                  <c:v>Public 2Y</c:v>
                </c:pt>
              </c:strCache>
            </c:strRef>
          </c:tx>
          <c:spPr>
            <a:solidFill>
              <a:srgbClr val="3366FF"/>
            </a:solidFill>
            <a:ln>
              <a:solidFill>
                <a:srgbClr val="008000"/>
              </a:solidFill>
            </a:ln>
          </c:spPr>
          <c:invertIfNegative val="0"/>
          <c:cat>
            <c:strRef>
              <c:f>Sheet1!$A$2:$A$7</c:f>
              <c:strCache>
                <c:ptCount val="6"/>
                <c:pt idx="0">
                  <c:v>Fully Online Institution</c:v>
                </c:pt>
                <c:pt idx="1">
                  <c:v>Overarching online campus</c:v>
                </c:pt>
                <c:pt idx="2">
                  <c:v>Continuing Education Control</c:v>
                </c:pt>
                <c:pt idx="3">
                  <c:v>Academic Control Distributed -       Support Functions Centralized</c:v>
                </c:pt>
                <c:pt idx="4">
                  <c:v>Distributed across academic units</c:v>
                </c:pt>
                <c:pt idx="5">
                  <c:v>Wide Variation </c:v>
                </c:pt>
              </c:strCache>
            </c:strRef>
          </c:cat>
          <c:val>
            <c:numRef>
              <c:f>Sheet1!$B$2:$B$7</c:f>
              <c:numCache>
                <c:formatCode>0%</c:formatCode>
                <c:ptCount val="6"/>
                <c:pt idx="0">
                  <c:v>0.01315789473684</c:v>
                </c:pt>
                <c:pt idx="1">
                  <c:v>0.07894736842105</c:v>
                </c:pt>
                <c:pt idx="2">
                  <c:v>0.01315789473684</c:v>
                </c:pt>
                <c:pt idx="3">
                  <c:v>0.5657894736842</c:v>
                </c:pt>
                <c:pt idx="4">
                  <c:v>0.1973684210526</c:v>
                </c:pt>
                <c:pt idx="5">
                  <c:v>0.02631578947368</c:v>
                </c:pt>
              </c:numCache>
            </c:numRef>
          </c:val>
          <c:extLst xmlns:c16r2="http://schemas.microsoft.com/office/drawing/2015/06/chart">
            <c:ext xmlns:c16="http://schemas.microsoft.com/office/drawing/2014/chart" uri="{C3380CC4-5D6E-409C-BE32-E72D297353CC}">
              <c16:uniqueId val="{00000000-4499-7E43-9E7B-AAF44894CF55}"/>
            </c:ext>
          </c:extLst>
        </c:ser>
        <c:ser>
          <c:idx val="1"/>
          <c:order val="1"/>
          <c:tx>
            <c:strRef>
              <c:f>Sheet1!$C$1</c:f>
              <c:strCache>
                <c:ptCount val="1"/>
                <c:pt idx="0">
                  <c:v>Public 4Y</c:v>
                </c:pt>
              </c:strCache>
            </c:strRef>
          </c:tx>
          <c:spPr>
            <a:solidFill>
              <a:srgbClr val="FF0000"/>
            </a:solidFill>
            <a:ln>
              <a:solidFill>
                <a:srgbClr val="FF0000"/>
              </a:solidFill>
            </a:ln>
          </c:spPr>
          <c:invertIfNegative val="0"/>
          <c:cat>
            <c:strRef>
              <c:f>Sheet1!$A$2:$A$7</c:f>
              <c:strCache>
                <c:ptCount val="6"/>
                <c:pt idx="0">
                  <c:v>Fully Online Institution</c:v>
                </c:pt>
                <c:pt idx="1">
                  <c:v>Overarching online campus</c:v>
                </c:pt>
                <c:pt idx="2">
                  <c:v>Continuing Education Control</c:v>
                </c:pt>
                <c:pt idx="3">
                  <c:v>Academic Control Distributed -       Support Functions Centralized</c:v>
                </c:pt>
                <c:pt idx="4">
                  <c:v>Distributed across academic units</c:v>
                </c:pt>
                <c:pt idx="5">
                  <c:v>Wide Variation </c:v>
                </c:pt>
              </c:strCache>
            </c:strRef>
          </c:cat>
          <c:val>
            <c:numRef>
              <c:f>Sheet1!$C$2:$C$7</c:f>
              <c:numCache>
                <c:formatCode>0%</c:formatCode>
                <c:ptCount val="6"/>
                <c:pt idx="0">
                  <c:v>0.03333333333333</c:v>
                </c:pt>
                <c:pt idx="1">
                  <c:v>0.06666666666667</c:v>
                </c:pt>
                <c:pt idx="2">
                  <c:v>0.1</c:v>
                </c:pt>
                <c:pt idx="3">
                  <c:v>0.5</c:v>
                </c:pt>
                <c:pt idx="4">
                  <c:v>0.1333333333333</c:v>
                </c:pt>
                <c:pt idx="5">
                  <c:v>0.1</c:v>
                </c:pt>
              </c:numCache>
            </c:numRef>
          </c:val>
          <c:extLst xmlns:c16r2="http://schemas.microsoft.com/office/drawing/2015/06/chart">
            <c:ext xmlns:c16="http://schemas.microsoft.com/office/drawing/2014/chart" uri="{C3380CC4-5D6E-409C-BE32-E72D297353CC}">
              <c16:uniqueId val="{00000001-4499-7E43-9E7B-AAF44894CF55}"/>
            </c:ext>
          </c:extLst>
        </c:ser>
        <c:ser>
          <c:idx val="2"/>
          <c:order val="2"/>
          <c:tx>
            <c:strRef>
              <c:f>Sheet1!$D$1</c:f>
              <c:strCache>
                <c:ptCount val="1"/>
                <c:pt idx="0">
                  <c:v>Private Nonprofit 4Y</c:v>
                </c:pt>
              </c:strCache>
            </c:strRef>
          </c:tx>
          <c:spPr>
            <a:solidFill>
              <a:srgbClr val="008000"/>
            </a:solidFill>
          </c:spPr>
          <c:invertIfNegative val="0"/>
          <c:cat>
            <c:strRef>
              <c:f>Sheet1!$A$2:$A$7</c:f>
              <c:strCache>
                <c:ptCount val="6"/>
                <c:pt idx="0">
                  <c:v>Fully Online Institution</c:v>
                </c:pt>
                <c:pt idx="1">
                  <c:v>Overarching online campus</c:v>
                </c:pt>
                <c:pt idx="2">
                  <c:v>Continuing Education Control</c:v>
                </c:pt>
                <c:pt idx="3">
                  <c:v>Academic Control Distributed -       Support Functions Centralized</c:v>
                </c:pt>
                <c:pt idx="4">
                  <c:v>Distributed across academic units</c:v>
                </c:pt>
                <c:pt idx="5">
                  <c:v>Wide Variation </c:v>
                </c:pt>
              </c:strCache>
            </c:strRef>
          </c:cat>
          <c:val>
            <c:numRef>
              <c:f>Sheet1!$D$2:$D$7</c:f>
              <c:numCache>
                <c:formatCode>0%</c:formatCode>
                <c:ptCount val="6"/>
                <c:pt idx="0">
                  <c:v>0.02040816326531</c:v>
                </c:pt>
                <c:pt idx="1">
                  <c:v>0.1428571428571</c:v>
                </c:pt>
                <c:pt idx="2">
                  <c:v>0.1632653061224</c:v>
                </c:pt>
                <c:pt idx="3">
                  <c:v>0.3265306122449</c:v>
                </c:pt>
                <c:pt idx="4">
                  <c:v>0.1632653061224</c:v>
                </c:pt>
                <c:pt idx="5">
                  <c:v>0.1122448979592</c:v>
                </c:pt>
              </c:numCache>
            </c:numRef>
          </c:val>
          <c:extLst xmlns:c16r2="http://schemas.microsoft.com/office/drawing/2015/06/chart">
            <c:ext xmlns:c16="http://schemas.microsoft.com/office/drawing/2014/chart" uri="{C3380CC4-5D6E-409C-BE32-E72D297353CC}">
              <c16:uniqueId val="{00000002-4499-7E43-9E7B-AAF44894CF55}"/>
            </c:ext>
          </c:extLst>
        </c:ser>
        <c:dLbls>
          <c:showLegendKey val="0"/>
          <c:showVal val="0"/>
          <c:showCatName val="0"/>
          <c:showSerName val="0"/>
          <c:showPercent val="0"/>
          <c:showBubbleSize val="0"/>
        </c:dLbls>
        <c:gapWidth val="150"/>
        <c:axId val="1289028760"/>
        <c:axId val="1289031880"/>
      </c:barChart>
      <c:catAx>
        <c:axId val="1289028760"/>
        <c:scaling>
          <c:orientation val="minMax"/>
        </c:scaling>
        <c:delete val="0"/>
        <c:axPos val="l"/>
        <c:numFmt formatCode="General" sourceLinked="0"/>
        <c:majorTickMark val="out"/>
        <c:minorTickMark val="none"/>
        <c:tickLblPos val="nextTo"/>
        <c:txPr>
          <a:bodyPr/>
          <a:lstStyle/>
          <a:p>
            <a:pPr>
              <a:defRPr sz="1400">
                <a:solidFill>
                  <a:srgbClr val="526C7C"/>
                </a:solidFill>
              </a:defRPr>
            </a:pPr>
            <a:endParaRPr lang="en-US"/>
          </a:p>
        </c:txPr>
        <c:crossAx val="1289031880"/>
        <c:crosses val="autoZero"/>
        <c:auto val="1"/>
        <c:lblAlgn val="ctr"/>
        <c:lblOffset val="100"/>
        <c:noMultiLvlLbl val="0"/>
      </c:catAx>
      <c:valAx>
        <c:axId val="1289031880"/>
        <c:scaling>
          <c:orientation val="minMax"/>
        </c:scaling>
        <c:delete val="0"/>
        <c:axPos val="b"/>
        <c:majorGridlines/>
        <c:numFmt formatCode="0%" sourceLinked="1"/>
        <c:majorTickMark val="out"/>
        <c:minorTickMark val="none"/>
        <c:tickLblPos val="nextTo"/>
        <c:txPr>
          <a:bodyPr/>
          <a:lstStyle/>
          <a:p>
            <a:pPr>
              <a:defRPr sz="1600"/>
            </a:pPr>
            <a:endParaRPr lang="en-US"/>
          </a:p>
        </c:txPr>
        <c:crossAx val="1289028760"/>
        <c:crosses val="autoZero"/>
        <c:crossBetween val="between"/>
      </c:valAx>
    </c:plotArea>
    <c:legend>
      <c:legendPos val="r"/>
      <c:layout>
        <c:manualLayout>
          <c:xMode val="edge"/>
          <c:yMode val="edge"/>
          <c:x val="0.0858399867148293"/>
          <c:y val="0.0055220915674079"/>
          <c:w val="0.896210899728761"/>
          <c:h val="0.103306840551181"/>
        </c:manualLayout>
      </c:layout>
      <c:overlay val="0"/>
      <c:txPr>
        <a:bodyPr/>
        <a:lstStyle/>
        <a:p>
          <a:pPr>
            <a:defRPr sz="1600">
              <a:solidFill>
                <a:srgbClr val="526C7C"/>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4609500786393"/>
          <c:y val="0.0414296880979357"/>
          <c:w val="0.576419340242218"/>
          <c:h val="0.903699455631269"/>
        </c:manualLayout>
      </c:layout>
      <c:barChart>
        <c:barDir val="bar"/>
        <c:grouping val="percentStacked"/>
        <c:varyColors val="0"/>
        <c:ser>
          <c:idx val="0"/>
          <c:order val="0"/>
          <c:tx>
            <c:strRef>
              <c:f>Sheet1!$B$1</c:f>
              <c:strCache>
                <c:ptCount val="1"/>
                <c:pt idx="0">
                  <c:v>Internally Generated</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Faculty Development</c:v>
                </c:pt>
                <c:pt idx="1">
                  <c:v>Course Design</c:v>
                </c:pt>
                <c:pt idx="2">
                  <c:v>Program Design</c:v>
                </c:pt>
                <c:pt idx="3">
                  <c:v>Student Outcomes</c:v>
                </c:pt>
                <c:pt idx="4">
                  <c:v>Support Services</c:v>
                </c:pt>
              </c:strCache>
            </c:strRef>
          </c:cat>
          <c:val>
            <c:numRef>
              <c:f>Sheet1!$B$2:$B$6</c:f>
              <c:numCache>
                <c:formatCode>0%</c:formatCode>
                <c:ptCount val="5"/>
                <c:pt idx="0">
                  <c:v>0.58</c:v>
                </c:pt>
                <c:pt idx="1">
                  <c:v>0.35</c:v>
                </c:pt>
                <c:pt idx="2">
                  <c:v>0.37</c:v>
                </c:pt>
                <c:pt idx="3">
                  <c:v>0.53</c:v>
                </c:pt>
                <c:pt idx="4">
                  <c:v>0.5</c:v>
                </c:pt>
              </c:numCache>
            </c:numRef>
          </c:val>
          <c:extLst xmlns:c16r2="http://schemas.microsoft.com/office/drawing/2015/06/chart">
            <c:ext xmlns:c16="http://schemas.microsoft.com/office/drawing/2014/chart" uri="{C3380CC4-5D6E-409C-BE32-E72D297353CC}">
              <c16:uniqueId val="{00000000-FF4A-2947-B961-4B9E61B591AA}"/>
            </c:ext>
          </c:extLst>
        </c:ser>
        <c:ser>
          <c:idx val="1"/>
          <c:order val="1"/>
          <c:tx>
            <c:strRef>
              <c:f>Sheet1!$C$1</c:f>
              <c:strCache>
                <c:ptCount val="1"/>
                <c:pt idx="0">
                  <c:v>External Organizations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Faculty Development</c:v>
                </c:pt>
                <c:pt idx="1">
                  <c:v>Course Design</c:v>
                </c:pt>
                <c:pt idx="2">
                  <c:v>Program Design</c:v>
                </c:pt>
                <c:pt idx="3">
                  <c:v>Student Outcomes</c:v>
                </c:pt>
                <c:pt idx="4">
                  <c:v>Support Services</c:v>
                </c:pt>
              </c:strCache>
            </c:strRef>
          </c:cat>
          <c:val>
            <c:numRef>
              <c:f>Sheet1!$C$2:$C$6</c:f>
              <c:numCache>
                <c:formatCode>0%</c:formatCode>
                <c:ptCount val="5"/>
                <c:pt idx="0">
                  <c:v>0.39</c:v>
                </c:pt>
                <c:pt idx="1">
                  <c:v>0.65</c:v>
                </c:pt>
                <c:pt idx="2">
                  <c:v>0.33</c:v>
                </c:pt>
                <c:pt idx="3">
                  <c:v>0.15</c:v>
                </c:pt>
                <c:pt idx="4">
                  <c:v>0.17</c:v>
                </c:pt>
              </c:numCache>
            </c:numRef>
          </c:val>
          <c:extLst xmlns:c16r2="http://schemas.microsoft.com/office/drawing/2015/06/chart">
            <c:ext xmlns:c16="http://schemas.microsoft.com/office/drawing/2014/chart" uri="{C3380CC4-5D6E-409C-BE32-E72D297353CC}">
              <c16:uniqueId val="{00000001-FF4A-2947-B961-4B9E61B591AA}"/>
            </c:ext>
          </c:extLst>
        </c:ser>
        <c:ser>
          <c:idx val="2"/>
          <c:order val="2"/>
          <c:tx>
            <c:strRef>
              <c:f>Sheet1!$D$1</c:f>
              <c:strCache>
                <c:ptCount val="1"/>
                <c:pt idx="0">
                  <c:v>Accreditors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Faculty Development</c:v>
                </c:pt>
                <c:pt idx="1">
                  <c:v>Course Design</c:v>
                </c:pt>
                <c:pt idx="2">
                  <c:v>Program Design</c:v>
                </c:pt>
                <c:pt idx="3">
                  <c:v>Student Outcomes</c:v>
                </c:pt>
                <c:pt idx="4">
                  <c:v>Support Services</c:v>
                </c:pt>
              </c:strCache>
            </c:strRef>
          </c:cat>
          <c:val>
            <c:numRef>
              <c:f>Sheet1!$D$2:$D$6</c:f>
              <c:numCache>
                <c:formatCode>0%</c:formatCode>
                <c:ptCount val="5"/>
                <c:pt idx="0">
                  <c:v>0.12</c:v>
                </c:pt>
                <c:pt idx="1">
                  <c:v>0.16</c:v>
                </c:pt>
                <c:pt idx="2">
                  <c:v>0.22</c:v>
                </c:pt>
                <c:pt idx="3">
                  <c:v>0.26</c:v>
                </c:pt>
                <c:pt idx="4">
                  <c:v>0.19</c:v>
                </c:pt>
              </c:numCache>
            </c:numRef>
          </c:val>
          <c:extLst xmlns:c16r2="http://schemas.microsoft.com/office/drawing/2015/06/chart">
            <c:ext xmlns:c16="http://schemas.microsoft.com/office/drawing/2014/chart" uri="{C3380CC4-5D6E-409C-BE32-E72D297353CC}">
              <c16:uniqueId val="{00000002-FF4A-2947-B961-4B9E61B591AA}"/>
            </c:ext>
          </c:extLst>
        </c:ser>
        <c:ser>
          <c:idx val="3"/>
          <c:order val="3"/>
          <c:tx>
            <c:strRef>
              <c:f>Sheet1!$E$1</c:f>
              <c:strCache>
                <c:ptCount val="1"/>
                <c:pt idx="0">
                  <c:v>None Adopted</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Faculty Development</c:v>
                </c:pt>
                <c:pt idx="1">
                  <c:v>Course Design</c:v>
                </c:pt>
                <c:pt idx="2">
                  <c:v>Program Design</c:v>
                </c:pt>
                <c:pt idx="3">
                  <c:v>Student Outcomes</c:v>
                </c:pt>
                <c:pt idx="4">
                  <c:v>Support Services</c:v>
                </c:pt>
              </c:strCache>
            </c:strRef>
          </c:cat>
          <c:val>
            <c:numRef>
              <c:f>Sheet1!$E$2:$E$6</c:f>
              <c:numCache>
                <c:formatCode>0%</c:formatCode>
                <c:ptCount val="5"/>
                <c:pt idx="0">
                  <c:v>0.2</c:v>
                </c:pt>
                <c:pt idx="1">
                  <c:v>0.17</c:v>
                </c:pt>
                <c:pt idx="2">
                  <c:v>0.33</c:v>
                </c:pt>
                <c:pt idx="3">
                  <c:v>0.31</c:v>
                </c:pt>
                <c:pt idx="4">
                  <c:v>0.39</c:v>
                </c:pt>
              </c:numCache>
            </c:numRef>
          </c:val>
          <c:extLst xmlns:c16r2="http://schemas.microsoft.com/office/drawing/2015/06/chart">
            <c:ext xmlns:c16="http://schemas.microsoft.com/office/drawing/2014/chart" uri="{C3380CC4-5D6E-409C-BE32-E72D297353CC}">
              <c16:uniqueId val="{00000003-FF4A-2947-B961-4B9E61B591AA}"/>
            </c:ext>
          </c:extLst>
        </c:ser>
        <c:dLbls>
          <c:showLegendKey val="0"/>
          <c:showVal val="0"/>
          <c:showCatName val="0"/>
          <c:showSerName val="0"/>
          <c:showPercent val="0"/>
          <c:showBubbleSize val="0"/>
        </c:dLbls>
        <c:gapWidth val="150"/>
        <c:overlap val="100"/>
        <c:axId val="1288728648"/>
        <c:axId val="1288919704"/>
      </c:barChart>
      <c:catAx>
        <c:axId val="1288728648"/>
        <c:scaling>
          <c:orientation val="minMax"/>
        </c:scaling>
        <c:delete val="0"/>
        <c:axPos val="l"/>
        <c:numFmt formatCode="General" sourceLinked="0"/>
        <c:majorTickMark val="out"/>
        <c:minorTickMark val="none"/>
        <c:tickLblPos val="nextTo"/>
        <c:txPr>
          <a:bodyPr/>
          <a:lstStyle/>
          <a:p>
            <a:pPr>
              <a:defRPr sz="1600">
                <a:solidFill>
                  <a:srgbClr val="526C7C"/>
                </a:solidFill>
              </a:defRPr>
            </a:pPr>
            <a:endParaRPr lang="en-US"/>
          </a:p>
        </c:txPr>
        <c:crossAx val="1288919704"/>
        <c:crosses val="autoZero"/>
        <c:auto val="1"/>
        <c:lblAlgn val="ctr"/>
        <c:lblOffset val="100"/>
        <c:noMultiLvlLbl val="0"/>
      </c:catAx>
      <c:valAx>
        <c:axId val="1288919704"/>
        <c:scaling>
          <c:orientation val="minMax"/>
        </c:scaling>
        <c:delete val="1"/>
        <c:axPos val="b"/>
        <c:numFmt formatCode="0%" sourceLinked="1"/>
        <c:majorTickMark val="out"/>
        <c:minorTickMark val="none"/>
        <c:tickLblPos val="nextTo"/>
        <c:crossAx val="1288728648"/>
        <c:crosses val="autoZero"/>
        <c:crossBetween val="between"/>
      </c:valAx>
      <c:spPr>
        <a:solidFill>
          <a:schemeClr val="bg1"/>
        </a:solidFill>
      </c:spPr>
    </c:plotArea>
    <c:legend>
      <c:legendPos val="r"/>
      <c:layout>
        <c:manualLayout>
          <c:xMode val="edge"/>
          <c:yMode val="edge"/>
          <c:x val="0.807171107759944"/>
          <c:y val="0.0459576683892109"/>
          <c:w val="0.191311427596086"/>
          <c:h val="0.717355873818175"/>
        </c:manualLayout>
      </c:layout>
      <c:overlay val="0"/>
      <c:txPr>
        <a:bodyPr/>
        <a:lstStyle/>
        <a:p>
          <a:pPr>
            <a:defRPr sz="1600">
              <a:solidFill>
                <a:srgbClr val="526C7C"/>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0559861868418"/>
          <c:y val="0.040625"/>
          <c:w val="0.569189105852383"/>
          <c:h val="0.933444385094467"/>
        </c:manualLayout>
      </c:layout>
      <c:barChart>
        <c:barDir val="bar"/>
        <c:grouping val="percentStacked"/>
        <c:varyColors val="0"/>
        <c:ser>
          <c:idx val="0"/>
          <c:order val="0"/>
          <c:tx>
            <c:strRef>
              <c:f>Sheet1!$B$1</c:f>
              <c:strCache>
                <c:ptCount val="1"/>
                <c:pt idx="0">
                  <c:v>Only Internal Faculty &amp; Staff</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Faculty Development</c:v>
                </c:pt>
                <c:pt idx="1">
                  <c:v>Course Design</c:v>
                </c:pt>
                <c:pt idx="2">
                  <c:v>Program Design</c:v>
                </c:pt>
                <c:pt idx="3">
                  <c:v>Student Outcomes</c:v>
                </c:pt>
                <c:pt idx="4">
                  <c:v>Support Services</c:v>
                </c:pt>
              </c:strCache>
            </c:strRef>
          </c:cat>
          <c:val>
            <c:numRef>
              <c:f>Sheet1!$B$2:$B$6</c:f>
              <c:numCache>
                <c:formatCode>0%</c:formatCode>
                <c:ptCount val="5"/>
                <c:pt idx="0">
                  <c:v>0.85</c:v>
                </c:pt>
                <c:pt idx="1">
                  <c:v>0.69</c:v>
                </c:pt>
                <c:pt idx="2">
                  <c:v>0.68</c:v>
                </c:pt>
                <c:pt idx="3">
                  <c:v>0.79</c:v>
                </c:pt>
                <c:pt idx="4">
                  <c:v>0.83</c:v>
                </c:pt>
              </c:numCache>
            </c:numRef>
          </c:val>
          <c:extLst xmlns:c16r2="http://schemas.microsoft.com/office/drawing/2015/06/chart">
            <c:ext xmlns:c16="http://schemas.microsoft.com/office/drawing/2014/chart" uri="{C3380CC4-5D6E-409C-BE32-E72D297353CC}">
              <c16:uniqueId val="{00000000-0744-E84B-9AF7-38162752C549}"/>
            </c:ext>
          </c:extLst>
        </c:ser>
        <c:ser>
          <c:idx val="1"/>
          <c:order val="1"/>
          <c:tx>
            <c:strRef>
              <c:f>Sheet1!$C$1</c:f>
              <c:strCache>
                <c:ptCount val="1"/>
                <c:pt idx="0">
                  <c:v>In Cooperation with External Org. Reviewers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Faculty Development</c:v>
                </c:pt>
                <c:pt idx="1">
                  <c:v>Course Design</c:v>
                </c:pt>
                <c:pt idx="2">
                  <c:v>Program Design</c:v>
                </c:pt>
                <c:pt idx="3">
                  <c:v>Student Outcomes</c:v>
                </c:pt>
                <c:pt idx="4">
                  <c:v>Support Services</c:v>
                </c:pt>
              </c:strCache>
            </c:strRef>
          </c:cat>
          <c:val>
            <c:numRef>
              <c:f>Sheet1!$C$2:$C$6</c:f>
              <c:numCache>
                <c:formatCode>0%</c:formatCode>
                <c:ptCount val="5"/>
                <c:pt idx="0">
                  <c:v>0.06</c:v>
                </c:pt>
                <c:pt idx="1">
                  <c:v>0.08</c:v>
                </c:pt>
                <c:pt idx="2">
                  <c:v>0.1</c:v>
                </c:pt>
                <c:pt idx="3">
                  <c:v>0.06</c:v>
                </c:pt>
                <c:pt idx="4">
                  <c:v>0.08</c:v>
                </c:pt>
              </c:numCache>
            </c:numRef>
          </c:val>
          <c:extLst xmlns:c16r2="http://schemas.microsoft.com/office/drawing/2015/06/chart">
            <c:ext xmlns:c16="http://schemas.microsoft.com/office/drawing/2014/chart" uri="{C3380CC4-5D6E-409C-BE32-E72D297353CC}">
              <c16:uniqueId val="{00000001-0744-E84B-9AF7-38162752C549}"/>
            </c:ext>
          </c:extLst>
        </c:ser>
        <c:ser>
          <c:idx val="2"/>
          <c:order val="2"/>
          <c:tx>
            <c:strRef>
              <c:f>Sheet1!$D$1</c:f>
              <c:strCache>
                <c:ptCount val="1"/>
                <c:pt idx="0">
                  <c:v>Separate Internal &amp; External Reviews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Faculty Development</c:v>
                </c:pt>
                <c:pt idx="1">
                  <c:v>Course Design</c:v>
                </c:pt>
                <c:pt idx="2">
                  <c:v>Program Design</c:v>
                </c:pt>
                <c:pt idx="3">
                  <c:v>Student Outcomes</c:v>
                </c:pt>
                <c:pt idx="4">
                  <c:v>Support Services</c:v>
                </c:pt>
              </c:strCache>
            </c:strRef>
          </c:cat>
          <c:val>
            <c:numRef>
              <c:f>Sheet1!$D$2:$D$6</c:f>
              <c:numCache>
                <c:formatCode>0%</c:formatCode>
                <c:ptCount val="5"/>
                <c:pt idx="0">
                  <c:v>0.06</c:v>
                </c:pt>
                <c:pt idx="1">
                  <c:v>0.21</c:v>
                </c:pt>
                <c:pt idx="2">
                  <c:v>0.17</c:v>
                </c:pt>
                <c:pt idx="3">
                  <c:v>0.11</c:v>
                </c:pt>
                <c:pt idx="4">
                  <c:v>0.06</c:v>
                </c:pt>
              </c:numCache>
            </c:numRef>
          </c:val>
          <c:extLst xmlns:c16r2="http://schemas.microsoft.com/office/drawing/2015/06/chart">
            <c:ext xmlns:c16="http://schemas.microsoft.com/office/drawing/2014/chart" uri="{C3380CC4-5D6E-409C-BE32-E72D297353CC}">
              <c16:uniqueId val="{00000002-0744-E84B-9AF7-38162752C549}"/>
            </c:ext>
          </c:extLst>
        </c:ser>
        <c:dLbls>
          <c:showLegendKey val="0"/>
          <c:showVal val="0"/>
          <c:showCatName val="0"/>
          <c:showSerName val="0"/>
          <c:showPercent val="0"/>
          <c:showBubbleSize val="0"/>
        </c:dLbls>
        <c:gapWidth val="150"/>
        <c:overlap val="100"/>
        <c:axId val="1358653768"/>
        <c:axId val="1358656968"/>
      </c:barChart>
      <c:catAx>
        <c:axId val="1358653768"/>
        <c:scaling>
          <c:orientation val="minMax"/>
        </c:scaling>
        <c:delete val="0"/>
        <c:axPos val="l"/>
        <c:numFmt formatCode="General" sourceLinked="0"/>
        <c:majorTickMark val="out"/>
        <c:minorTickMark val="none"/>
        <c:tickLblPos val="nextTo"/>
        <c:txPr>
          <a:bodyPr/>
          <a:lstStyle/>
          <a:p>
            <a:pPr>
              <a:defRPr sz="1600">
                <a:solidFill>
                  <a:srgbClr val="526C7C"/>
                </a:solidFill>
              </a:defRPr>
            </a:pPr>
            <a:endParaRPr lang="en-US"/>
          </a:p>
        </c:txPr>
        <c:crossAx val="1358656968"/>
        <c:crosses val="autoZero"/>
        <c:auto val="1"/>
        <c:lblAlgn val="ctr"/>
        <c:lblOffset val="100"/>
        <c:noMultiLvlLbl val="0"/>
      </c:catAx>
      <c:valAx>
        <c:axId val="1358656968"/>
        <c:scaling>
          <c:orientation val="minMax"/>
        </c:scaling>
        <c:delete val="1"/>
        <c:axPos val="b"/>
        <c:numFmt formatCode="0%" sourceLinked="1"/>
        <c:majorTickMark val="out"/>
        <c:minorTickMark val="none"/>
        <c:tickLblPos val="nextTo"/>
        <c:crossAx val="1358653768"/>
        <c:crosses val="autoZero"/>
        <c:crossBetween val="between"/>
      </c:valAx>
      <c:spPr>
        <a:ln>
          <a:solidFill>
            <a:schemeClr val="bg1"/>
          </a:solidFill>
        </a:ln>
      </c:spPr>
    </c:plotArea>
    <c:legend>
      <c:legendPos val="r"/>
      <c:layout>
        <c:manualLayout>
          <c:xMode val="edge"/>
          <c:yMode val="edge"/>
          <c:x val="0.804721122699254"/>
          <c:y val="0.0960083661417322"/>
          <c:w val="0.183358035445262"/>
          <c:h val="0.746215521181517"/>
        </c:manualLayout>
      </c:layout>
      <c:overlay val="0"/>
      <c:txPr>
        <a:bodyPr/>
        <a:lstStyle/>
        <a:p>
          <a:pPr>
            <a:defRPr sz="1400">
              <a:solidFill>
                <a:srgbClr val="526C7C"/>
              </a:solidFill>
            </a:defRPr>
          </a:pPr>
          <a:endParaRPr lang="en-US"/>
        </a:p>
      </c:txPr>
    </c:legend>
    <c:plotVisOnly val="1"/>
    <c:dispBlanksAs val="gap"/>
    <c:showDLblsOverMax val="0"/>
  </c:chart>
  <c:spPr>
    <a:solidFill>
      <a:schemeClr val="bg1"/>
    </a:solidFill>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3975591298795"/>
          <c:y val="0.040625"/>
          <c:w val="0.531859335871891"/>
          <c:h val="0.919791877214517"/>
        </c:manualLayout>
      </c:layout>
      <c:barChart>
        <c:barDir val="bar"/>
        <c:grouping val="percentStacked"/>
        <c:varyColors val="0"/>
        <c:ser>
          <c:idx val="0"/>
          <c:order val="0"/>
          <c:tx>
            <c:strRef>
              <c:f>Sheet1!$B$1</c:f>
              <c:strCache>
                <c:ptCount val="1"/>
                <c:pt idx="0">
                  <c:v>Mostly Mandated Reforms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Faculty Development</c:v>
                </c:pt>
                <c:pt idx="1">
                  <c:v>Course Design</c:v>
                </c:pt>
                <c:pt idx="2">
                  <c:v>Program Design</c:v>
                </c:pt>
                <c:pt idx="3">
                  <c:v>Student Outcomes</c:v>
                </c:pt>
                <c:pt idx="4">
                  <c:v>Support Services</c:v>
                </c:pt>
              </c:strCache>
            </c:strRef>
          </c:cat>
          <c:val>
            <c:numRef>
              <c:f>Sheet1!$B$2:$B$6</c:f>
              <c:numCache>
                <c:formatCode>0%</c:formatCode>
                <c:ptCount val="5"/>
                <c:pt idx="0">
                  <c:v>0.11</c:v>
                </c:pt>
                <c:pt idx="1">
                  <c:v>0.1</c:v>
                </c:pt>
                <c:pt idx="2">
                  <c:v>0.09</c:v>
                </c:pt>
                <c:pt idx="3">
                  <c:v>0.14</c:v>
                </c:pt>
                <c:pt idx="4">
                  <c:v>0.11</c:v>
                </c:pt>
              </c:numCache>
            </c:numRef>
          </c:val>
          <c:extLst xmlns:c16r2="http://schemas.microsoft.com/office/drawing/2015/06/chart">
            <c:ext xmlns:c16="http://schemas.microsoft.com/office/drawing/2014/chart" uri="{C3380CC4-5D6E-409C-BE32-E72D297353CC}">
              <c16:uniqueId val="{00000000-67FD-0945-81DB-DCF123D67EC1}"/>
            </c:ext>
          </c:extLst>
        </c:ser>
        <c:ser>
          <c:idx val="1"/>
          <c:order val="1"/>
          <c:tx>
            <c:strRef>
              <c:f>Sheet1!$C$1</c:f>
              <c:strCache>
                <c:ptCount val="1"/>
                <c:pt idx="0">
                  <c:v>Mix of Mandated and Voluntary Reforms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Faculty Development</c:v>
                </c:pt>
                <c:pt idx="1">
                  <c:v>Course Design</c:v>
                </c:pt>
                <c:pt idx="2">
                  <c:v>Program Design</c:v>
                </c:pt>
                <c:pt idx="3">
                  <c:v>Student Outcomes</c:v>
                </c:pt>
                <c:pt idx="4">
                  <c:v>Support Services</c:v>
                </c:pt>
              </c:strCache>
            </c:strRef>
          </c:cat>
          <c:val>
            <c:numRef>
              <c:f>Sheet1!$C$2:$C$6</c:f>
              <c:numCache>
                <c:formatCode>0%</c:formatCode>
                <c:ptCount val="5"/>
                <c:pt idx="0">
                  <c:v>0.58</c:v>
                </c:pt>
                <c:pt idx="1">
                  <c:v>0.66</c:v>
                </c:pt>
                <c:pt idx="2">
                  <c:v>0.63</c:v>
                </c:pt>
                <c:pt idx="3">
                  <c:v>0.59</c:v>
                </c:pt>
                <c:pt idx="4">
                  <c:v>0.65</c:v>
                </c:pt>
              </c:numCache>
            </c:numRef>
          </c:val>
          <c:extLst xmlns:c16r2="http://schemas.microsoft.com/office/drawing/2015/06/chart">
            <c:ext xmlns:c16="http://schemas.microsoft.com/office/drawing/2014/chart" uri="{C3380CC4-5D6E-409C-BE32-E72D297353CC}">
              <c16:uniqueId val="{00000001-67FD-0945-81DB-DCF123D67EC1}"/>
            </c:ext>
          </c:extLst>
        </c:ser>
        <c:ser>
          <c:idx val="2"/>
          <c:order val="2"/>
          <c:tx>
            <c:strRef>
              <c:f>Sheet1!$D$1</c:f>
              <c:strCache>
                <c:ptCount val="1"/>
                <c:pt idx="0">
                  <c:v>Mostly Voluntary Reforms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Faculty Development</c:v>
                </c:pt>
                <c:pt idx="1">
                  <c:v>Course Design</c:v>
                </c:pt>
                <c:pt idx="2">
                  <c:v>Program Design</c:v>
                </c:pt>
                <c:pt idx="3">
                  <c:v>Student Outcomes</c:v>
                </c:pt>
                <c:pt idx="4">
                  <c:v>Support Services</c:v>
                </c:pt>
              </c:strCache>
            </c:strRef>
          </c:cat>
          <c:val>
            <c:numRef>
              <c:f>Sheet1!$D$2:$D$6</c:f>
              <c:numCache>
                <c:formatCode>0%</c:formatCode>
                <c:ptCount val="5"/>
                <c:pt idx="0">
                  <c:v>0.29</c:v>
                </c:pt>
                <c:pt idx="1">
                  <c:v>0.23</c:v>
                </c:pt>
                <c:pt idx="2">
                  <c:v>0.24</c:v>
                </c:pt>
                <c:pt idx="3">
                  <c:v>0.22</c:v>
                </c:pt>
                <c:pt idx="4">
                  <c:v>0.23</c:v>
                </c:pt>
              </c:numCache>
            </c:numRef>
          </c:val>
          <c:extLst xmlns:c16r2="http://schemas.microsoft.com/office/drawing/2015/06/chart">
            <c:ext xmlns:c16="http://schemas.microsoft.com/office/drawing/2014/chart" uri="{C3380CC4-5D6E-409C-BE32-E72D297353CC}">
              <c16:uniqueId val="{00000002-67FD-0945-81DB-DCF123D67EC1}"/>
            </c:ext>
          </c:extLst>
        </c:ser>
        <c:dLbls>
          <c:showLegendKey val="0"/>
          <c:showVal val="0"/>
          <c:showCatName val="0"/>
          <c:showSerName val="0"/>
          <c:showPercent val="0"/>
          <c:showBubbleSize val="0"/>
        </c:dLbls>
        <c:gapWidth val="150"/>
        <c:overlap val="100"/>
        <c:axId val="1358590216"/>
        <c:axId val="1358578744"/>
      </c:barChart>
      <c:catAx>
        <c:axId val="1358590216"/>
        <c:scaling>
          <c:orientation val="minMax"/>
        </c:scaling>
        <c:delete val="0"/>
        <c:axPos val="l"/>
        <c:numFmt formatCode="General" sourceLinked="0"/>
        <c:majorTickMark val="out"/>
        <c:minorTickMark val="none"/>
        <c:tickLblPos val="nextTo"/>
        <c:txPr>
          <a:bodyPr/>
          <a:lstStyle/>
          <a:p>
            <a:pPr>
              <a:defRPr sz="1600">
                <a:solidFill>
                  <a:srgbClr val="526C7C"/>
                </a:solidFill>
              </a:defRPr>
            </a:pPr>
            <a:endParaRPr lang="en-US"/>
          </a:p>
        </c:txPr>
        <c:crossAx val="1358578744"/>
        <c:crosses val="autoZero"/>
        <c:auto val="1"/>
        <c:lblAlgn val="ctr"/>
        <c:lblOffset val="100"/>
        <c:noMultiLvlLbl val="0"/>
      </c:catAx>
      <c:valAx>
        <c:axId val="1358578744"/>
        <c:scaling>
          <c:orientation val="minMax"/>
        </c:scaling>
        <c:delete val="1"/>
        <c:axPos val="b"/>
        <c:numFmt formatCode="0%" sourceLinked="1"/>
        <c:majorTickMark val="out"/>
        <c:minorTickMark val="none"/>
        <c:tickLblPos val="nextTo"/>
        <c:crossAx val="1358590216"/>
        <c:crosses val="autoZero"/>
        <c:crossBetween val="between"/>
      </c:valAx>
    </c:plotArea>
    <c:legend>
      <c:legendPos val="r"/>
      <c:layout>
        <c:manualLayout>
          <c:xMode val="edge"/>
          <c:yMode val="edge"/>
          <c:x val="0.772558811382234"/>
          <c:y val="0.114758366141732"/>
          <c:w val="0.215674163666809"/>
          <c:h val="0.665408220769712"/>
        </c:manualLayout>
      </c:layout>
      <c:overlay val="0"/>
      <c:txPr>
        <a:bodyPr/>
        <a:lstStyle/>
        <a:p>
          <a:pPr>
            <a:defRPr sz="1600">
              <a:solidFill>
                <a:srgbClr val="526C7C"/>
              </a:solidFill>
            </a:defRPr>
          </a:pPr>
          <a:endParaRPr lang="en-US"/>
        </a:p>
      </c:txPr>
    </c:legend>
    <c:plotVisOnly val="1"/>
    <c:dispBlanksAs val="gap"/>
    <c:showDLblsOverMax val="0"/>
  </c:chart>
  <c:spPr>
    <a:solidFill>
      <a:schemeClr val="bg1"/>
    </a:solidFill>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1" Type="http://schemas.openxmlformats.org/officeDocument/2006/relationships/image" Target="../media/image19.emf"/><Relationship Id="rId2"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1" Type="http://schemas.openxmlformats.org/officeDocument/2006/relationships/image" Target="../media/image19.emf"/><Relationship Id="rId2"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0.02267</cdr:x>
      <cdr:y>0.04961</cdr:y>
    </cdr:from>
    <cdr:to>
      <cdr:x>0.45879</cdr:x>
      <cdr:y>0.28263</cdr:y>
    </cdr:to>
    <cdr:sp macro="" textlink="">
      <cdr:nvSpPr>
        <cdr:cNvPr id="2" name="TextBox 1"/>
        <cdr:cNvSpPr txBox="1"/>
      </cdr:nvSpPr>
      <cdr:spPr>
        <a:xfrm xmlns:a="http://schemas.openxmlformats.org/drawingml/2006/main">
          <a:off x="86946" y="175912"/>
          <a:ext cx="1672310" cy="826220"/>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rgbClr val="526C7C"/>
              </a:solidFill>
            </a:rPr>
            <a:t>Chief Online Officer</a:t>
          </a:r>
        </a:p>
        <a:p xmlns:a="http://schemas.openxmlformats.org/drawingml/2006/main">
          <a:pPr algn="ctr"/>
          <a:r>
            <a:rPr lang="en-US" sz="1600" dirty="0">
              <a:solidFill>
                <a:srgbClr val="526C7C"/>
              </a:solidFill>
            </a:rPr>
            <a:t>Respondents</a:t>
          </a:r>
        </a:p>
      </cdr:txBody>
    </cdr:sp>
  </cdr:relSizeAnchor>
</c:userShapes>
</file>

<file path=ppt/drawings/drawing2.xml><?xml version="1.0" encoding="utf-8"?>
<c:userShapes xmlns:c="http://schemas.openxmlformats.org/drawingml/2006/chart">
  <cdr:relSizeAnchor xmlns:cdr="http://schemas.openxmlformats.org/drawingml/2006/chartDrawing">
    <cdr:from>
      <cdr:x>0.84199</cdr:x>
      <cdr:y>0.68968</cdr:y>
    </cdr:from>
    <cdr:to>
      <cdr:x>1</cdr:x>
      <cdr:y>0.91477</cdr:y>
    </cdr:to>
    <cdr:sp macro="" textlink="">
      <cdr:nvSpPr>
        <cdr:cNvPr id="2" name="TextBox 1"/>
        <cdr:cNvSpPr txBox="1"/>
      </cdr:nvSpPr>
      <cdr:spPr>
        <a:xfrm xmlns:a="http://schemas.openxmlformats.org/drawingml/2006/main">
          <a:off x="7046802" y="2548301"/>
          <a:ext cx="1322421" cy="831704"/>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US" sz="1600" dirty="0">
              <a:solidFill>
                <a:srgbClr val="526C7C"/>
              </a:solidFill>
            </a:rPr>
            <a:t>1% cite OPMs as their source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7B400-CE2F-2343-AF9D-7D61FFD428DC}" type="datetimeFigureOut">
              <a:rPr lang="en-US" smtClean="0"/>
              <a:t>10/9/18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4F0FD-2E99-2840-B3ED-8D5B639B56B5}" type="slidenum">
              <a:rPr lang="en-US" smtClean="0"/>
              <a:t>‹#›</a:t>
            </a:fld>
            <a:endParaRPr lang="en-US"/>
          </a:p>
        </p:txBody>
      </p:sp>
    </p:spTree>
    <p:extLst>
      <p:ext uri="{BB962C8B-B14F-4D97-AF65-F5344CB8AC3E}">
        <p14:creationId xmlns:p14="http://schemas.microsoft.com/office/powerpoint/2010/main" val="39300689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FF39D-32CB-824A-B5CC-39EEB87EDA5C}" type="slidenum">
              <a:rPr lang="en-US" smtClean="0"/>
              <a:t>5</a:t>
            </a:fld>
            <a:endParaRPr lang="en-US"/>
          </a:p>
        </p:txBody>
      </p:sp>
    </p:spTree>
    <p:extLst>
      <p:ext uri="{BB962C8B-B14F-4D97-AF65-F5344CB8AC3E}">
        <p14:creationId xmlns:p14="http://schemas.microsoft.com/office/powerpoint/2010/main" val="339140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10</a:t>
            </a:fld>
            <a:endParaRPr lang="en-US"/>
          </a:p>
        </p:txBody>
      </p:sp>
    </p:spTree>
    <p:extLst>
      <p:ext uri="{BB962C8B-B14F-4D97-AF65-F5344CB8AC3E}">
        <p14:creationId xmlns:p14="http://schemas.microsoft.com/office/powerpoint/2010/main" val="181470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12</a:t>
            </a:fld>
            <a:endParaRPr lang="en-US"/>
          </a:p>
        </p:txBody>
      </p:sp>
    </p:spTree>
    <p:extLst>
      <p:ext uri="{BB962C8B-B14F-4D97-AF65-F5344CB8AC3E}">
        <p14:creationId xmlns:p14="http://schemas.microsoft.com/office/powerpoint/2010/main" val="181470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22</a:t>
            </a:fld>
            <a:endParaRPr lang="en-US"/>
          </a:p>
        </p:txBody>
      </p:sp>
    </p:spTree>
    <p:extLst>
      <p:ext uri="{BB962C8B-B14F-4D97-AF65-F5344CB8AC3E}">
        <p14:creationId xmlns:p14="http://schemas.microsoft.com/office/powerpoint/2010/main" val="1833926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23</a:t>
            </a:fld>
            <a:endParaRPr lang="en-US"/>
          </a:p>
        </p:txBody>
      </p:sp>
    </p:spTree>
    <p:extLst>
      <p:ext uri="{BB962C8B-B14F-4D97-AF65-F5344CB8AC3E}">
        <p14:creationId xmlns:p14="http://schemas.microsoft.com/office/powerpoint/2010/main" val="2176916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27</a:t>
            </a:fld>
            <a:endParaRPr lang="en-US"/>
          </a:p>
        </p:txBody>
      </p:sp>
    </p:spTree>
    <p:extLst>
      <p:ext uri="{BB962C8B-B14F-4D97-AF65-F5344CB8AC3E}">
        <p14:creationId xmlns:p14="http://schemas.microsoft.com/office/powerpoint/2010/main" val="217691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28</a:t>
            </a:fld>
            <a:endParaRPr lang="en-US"/>
          </a:p>
        </p:txBody>
      </p:sp>
    </p:spTree>
    <p:extLst>
      <p:ext uri="{BB962C8B-B14F-4D97-AF65-F5344CB8AC3E}">
        <p14:creationId xmlns:p14="http://schemas.microsoft.com/office/powerpoint/2010/main" val="217691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29</a:t>
            </a:fld>
            <a:endParaRPr lang="en-US"/>
          </a:p>
        </p:txBody>
      </p:sp>
    </p:spTree>
    <p:extLst>
      <p:ext uri="{BB962C8B-B14F-4D97-AF65-F5344CB8AC3E}">
        <p14:creationId xmlns:p14="http://schemas.microsoft.com/office/powerpoint/2010/main" val="217691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31</a:t>
            </a:fld>
            <a:endParaRPr lang="en-US"/>
          </a:p>
        </p:txBody>
      </p:sp>
    </p:spTree>
    <p:extLst>
      <p:ext uri="{BB962C8B-B14F-4D97-AF65-F5344CB8AC3E}">
        <p14:creationId xmlns:p14="http://schemas.microsoft.com/office/powerpoint/2010/main" val="294552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8005"/>
            <a:ext cx="7772400" cy="910807"/>
          </a:xfrm>
          <a:prstGeom prst="rect">
            <a:avLst/>
          </a:prstGeom>
        </p:spPr>
        <p:txBody>
          <a:bodyPr/>
          <a:lstStyle>
            <a:lvl1pPr>
              <a:defRPr sz="3200">
                <a:solidFill>
                  <a:schemeClr val="bg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240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9186209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5867"/>
            <a:ext cx="7772400" cy="1521391"/>
          </a:xfrm>
          <a:prstGeom prst="rect">
            <a:avLst/>
          </a:prstGeom>
          <a:ln>
            <a:noFill/>
          </a:ln>
        </p:spPr>
        <p:txBody>
          <a:bodyPr/>
          <a:lstStyle>
            <a:lvl1pPr>
              <a:defRPr>
                <a:solidFill>
                  <a:schemeClr val="bg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4460"/>
            <a:ext cx="6400800" cy="631104"/>
          </a:xfrm>
          <a:prstGeom prst="rect">
            <a:avLst/>
          </a:prstGeom>
        </p:spPr>
        <p:txBody>
          <a:bodyPr/>
          <a:lstStyle>
            <a:lvl1pPr marL="0" indent="0" algn="ctr">
              <a:buNone/>
              <a:defRPr sz="3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4225922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ckground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85800" y="1744909"/>
            <a:ext cx="7772400" cy="1203137"/>
          </a:xfrm>
          <a:prstGeom prst="rect">
            <a:avLst/>
          </a:prstGeom>
        </p:spPr>
        <p:txBody>
          <a:bodyPr/>
          <a:lstStyle>
            <a:lvl1pPr algn="ctr">
              <a:defRPr sz="4400" baseline="0">
                <a:solidFill>
                  <a:schemeClr val="tx2"/>
                </a:solidFill>
                <a:latin typeface="+mj-lt"/>
              </a:defRPr>
            </a:lvl1pPr>
          </a:lstStyle>
          <a:p>
            <a:r>
              <a:rPr lang="en-US" dirty="0"/>
              <a:t>“Gateway to Quality”</a:t>
            </a:r>
          </a:p>
        </p:txBody>
      </p:sp>
      <p:sp>
        <p:nvSpPr>
          <p:cNvPr id="5" name="Subtitle 2"/>
          <p:cNvSpPr>
            <a:spLocks noGrp="1"/>
          </p:cNvSpPr>
          <p:nvPr>
            <p:ph type="subTitle" idx="1" hasCustomPrompt="1"/>
          </p:nvPr>
        </p:nvSpPr>
        <p:spPr>
          <a:xfrm>
            <a:off x="685800" y="2948047"/>
            <a:ext cx="7772400" cy="631104"/>
          </a:xfrm>
          <a:prstGeom prst="rect">
            <a:avLst/>
          </a:prstGeom>
        </p:spPr>
        <p:txBody>
          <a:bodyPr/>
          <a:lstStyle>
            <a:lvl1pPr marL="0" indent="0" algn="ctr">
              <a:buNone/>
              <a:defRPr sz="28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Oct. 30 – Nov. 2 | St. Louis, Missouri</a:t>
            </a:r>
          </a:p>
        </p:txBody>
      </p:sp>
    </p:spTree>
    <p:extLst>
      <p:ext uri="{BB962C8B-B14F-4D97-AF65-F5344CB8AC3E}">
        <p14:creationId xmlns:p14="http://schemas.microsoft.com/office/powerpoint/2010/main" val="311203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randed 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75"/>
            <a:ext cx="8229600" cy="857250"/>
          </a:xfrm>
          <a:prstGeom prst="rect">
            <a:avLst/>
          </a:prstGeom>
        </p:spPr>
        <p:txBody>
          <a:bodyPr vert="horz"/>
          <a:lstStyle>
            <a:lvl1pPr>
              <a:defRPr>
                <a:solidFill>
                  <a:schemeClr val="bg1"/>
                </a:solidFill>
                <a:latin typeface="+mj-lt"/>
                <a:cs typeface="Lato Semibold"/>
              </a:defRPr>
            </a:lvl1pPr>
          </a:lstStyle>
          <a:p>
            <a:r>
              <a:rPr lang="en-US" dirty="0" smtClean="0"/>
              <a:t>Click to edit Master title style</a:t>
            </a:r>
            <a:endParaRPr lang="en-US" dirty="0"/>
          </a:p>
        </p:txBody>
      </p:sp>
      <p:sp>
        <p:nvSpPr>
          <p:cNvPr id="3" name="TextBox 1"/>
          <p:cNvSpPr txBox="1">
            <a:spLocks noChangeArrowheads="1"/>
          </p:cNvSpPr>
          <p:nvPr userDrawn="1"/>
        </p:nvSpPr>
        <p:spPr bwMode="auto">
          <a:xfrm>
            <a:off x="991394" y="4425950"/>
            <a:ext cx="7161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a:r>
              <a:rPr lang="en-US" sz="2400" dirty="0">
                <a:solidFill>
                  <a:schemeClr val="tx2"/>
                </a:solidFill>
                <a:latin typeface="+mn-lt"/>
              </a:rPr>
              <a:t>Helping you deliver on your online promise </a:t>
            </a:r>
          </a:p>
        </p:txBody>
      </p:sp>
    </p:spTree>
    <p:extLst>
      <p:ext uri="{BB962C8B-B14F-4D97-AF65-F5344CB8AC3E}">
        <p14:creationId xmlns:p14="http://schemas.microsoft.com/office/powerpoint/2010/main" val="1639054910"/>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QM Content">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855134" y="2027238"/>
            <a:ext cx="7433732" cy="96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a:r>
              <a:rPr lang="en-US" sz="1400" dirty="0">
                <a:solidFill>
                  <a:schemeClr val="bg1"/>
                </a:solidFill>
                <a:latin typeface="Calibri" charset="0"/>
                <a:ea typeface="Calibri" charset="0"/>
                <a:cs typeface="Calibri" charset="0"/>
              </a:rPr>
              <a:t>Quality Matters (QM) is an international non-profit organization that provides tools and professional development for quality assurance in online and blended learning. When you see the QM Certification Mark, it means that courses have successfully met QM Rubric Standards for Course Design in an official course review.</a:t>
            </a:r>
          </a:p>
        </p:txBody>
      </p:sp>
      <p:sp>
        <p:nvSpPr>
          <p:cNvPr id="3" name="TextBox 5"/>
          <p:cNvSpPr txBox="1">
            <a:spLocks noChangeArrowheads="1"/>
          </p:cNvSpPr>
          <p:nvPr/>
        </p:nvSpPr>
        <p:spPr bwMode="auto">
          <a:xfrm>
            <a:off x="2410619" y="3336925"/>
            <a:ext cx="43227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a:r>
              <a:rPr lang="en-US" sz="1200" dirty="0" err="1">
                <a:solidFill>
                  <a:schemeClr val="bg1"/>
                </a:solidFill>
                <a:latin typeface="Calibri" charset="0"/>
                <a:cs typeface="Calibri" charset="0"/>
              </a:rPr>
              <a:t>qualitymatters.org</a:t>
            </a:r>
            <a:endParaRPr lang="en-US" sz="1200" dirty="0">
              <a:solidFill>
                <a:schemeClr val="bg1"/>
              </a:solidFill>
              <a:latin typeface="Calibri" charset="0"/>
              <a:cs typeface="Calibri" charset="0"/>
            </a:endParaRPr>
          </a:p>
          <a:p>
            <a:pPr algn="ctr"/>
            <a:r>
              <a:rPr lang="en-US" sz="1200" dirty="0">
                <a:solidFill>
                  <a:schemeClr val="bg1"/>
                </a:solidFill>
                <a:latin typeface="Calibri" charset="0"/>
                <a:cs typeface="Calibri" charset="0"/>
              </a:rPr>
              <a:t>1997 Annapolis Exchange </a:t>
            </a:r>
            <a:r>
              <a:rPr lang="en-US" sz="1200" dirty="0" err="1">
                <a:solidFill>
                  <a:schemeClr val="bg1"/>
                </a:solidFill>
                <a:latin typeface="Calibri" charset="0"/>
                <a:cs typeface="Calibri" charset="0"/>
              </a:rPr>
              <a:t>Pkway</a:t>
            </a:r>
            <a:r>
              <a:rPr lang="en-US" sz="1200" dirty="0">
                <a:solidFill>
                  <a:schemeClr val="bg1"/>
                </a:solidFill>
                <a:latin typeface="Calibri" charset="0"/>
                <a:cs typeface="Calibri" charset="0"/>
              </a:rPr>
              <a:t>, Suite 300</a:t>
            </a:r>
          </a:p>
          <a:p>
            <a:pPr algn="ctr"/>
            <a:r>
              <a:rPr lang="en-US" sz="1200" dirty="0">
                <a:solidFill>
                  <a:schemeClr val="bg1"/>
                </a:solidFill>
                <a:latin typeface="Calibri" charset="0"/>
                <a:cs typeface="Calibri" charset="0"/>
              </a:rPr>
              <a:t>Annapolis, MD 21401</a:t>
            </a:r>
          </a:p>
        </p:txBody>
      </p:sp>
      <p:sp>
        <p:nvSpPr>
          <p:cNvPr id="4" name="TextBox 1"/>
          <p:cNvSpPr txBox="1">
            <a:spLocks noChangeArrowheads="1"/>
          </p:cNvSpPr>
          <p:nvPr userDrawn="1"/>
        </p:nvSpPr>
        <p:spPr bwMode="auto">
          <a:xfrm>
            <a:off x="991394" y="4425950"/>
            <a:ext cx="7161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a:r>
              <a:rPr lang="en-US" sz="2400" dirty="0">
                <a:solidFill>
                  <a:schemeClr val="tx2"/>
                </a:solidFill>
                <a:latin typeface="+mn-lt"/>
              </a:rPr>
              <a:t>Helping you deliver on your online promise </a:t>
            </a:r>
          </a:p>
        </p:txBody>
      </p:sp>
    </p:spTree>
    <p:extLst>
      <p:ext uri="{BB962C8B-B14F-4D97-AF65-F5344CB8AC3E}">
        <p14:creationId xmlns:p14="http://schemas.microsoft.com/office/powerpoint/2010/main" val="744558372"/>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with staff contact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45332" y="4386263"/>
            <a:ext cx="7653337" cy="584200"/>
          </a:xfrm>
          <a:prstGeom prst="rect">
            <a:avLst/>
          </a:prstGeom>
        </p:spPr>
        <p:txBody>
          <a:bodyPr vert="horz"/>
          <a:lstStyle>
            <a:lvl1pPr marL="0" indent="0" algn="ctr">
              <a:buNone/>
              <a:defRPr sz="2400">
                <a:solidFill>
                  <a:schemeClr val="accent2"/>
                </a:solidFill>
                <a:latin typeface="+mn-lt"/>
                <a:cs typeface="Lato Regular"/>
              </a:defRPr>
            </a:lvl1pPr>
          </a:lstStyle>
          <a:p>
            <a:pPr lvl="0"/>
            <a:r>
              <a:rPr lang="en-US" dirty="0" smtClean="0"/>
              <a:t>Click to edit Master text</a:t>
            </a:r>
          </a:p>
        </p:txBody>
      </p:sp>
      <p:sp>
        <p:nvSpPr>
          <p:cNvPr id="6" name="Picture Placeholder 5"/>
          <p:cNvSpPr>
            <a:spLocks noGrp="1"/>
          </p:cNvSpPr>
          <p:nvPr>
            <p:ph type="pic" sz="quarter" idx="11"/>
          </p:nvPr>
        </p:nvSpPr>
        <p:spPr>
          <a:xfrm>
            <a:off x="1201738" y="1973263"/>
            <a:ext cx="1109662" cy="1108075"/>
          </a:xfrm>
          <a:prstGeom prst="rect">
            <a:avLst/>
          </a:prstGeom>
          <a:ln>
            <a:solidFill>
              <a:schemeClr val="tx1"/>
            </a:solidFill>
          </a:ln>
        </p:spPr>
        <p:txBody>
          <a:bodyPr vert="horz"/>
          <a:lstStyle>
            <a:lvl1pPr marL="0" indent="0">
              <a:buNone/>
              <a:defRPr sz="1200">
                <a:solidFill>
                  <a:schemeClr val="bg1"/>
                </a:solidFill>
                <a:latin typeface="Calibri"/>
              </a:defRPr>
            </a:lvl1pPr>
          </a:lstStyle>
          <a:p>
            <a:endParaRPr lang="en-US" dirty="0"/>
          </a:p>
        </p:txBody>
      </p:sp>
      <p:sp>
        <p:nvSpPr>
          <p:cNvPr id="7" name="Picture Placeholder 5"/>
          <p:cNvSpPr>
            <a:spLocks noGrp="1"/>
          </p:cNvSpPr>
          <p:nvPr>
            <p:ph type="pic" sz="quarter" idx="12"/>
          </p:nvPr>
        </p:nvSpPr>
        <p:spPr>
          <a:xfrm>
            <a:off x="3132138" y="1973263"/>
            <a:ext cx="1109662" cy="1108075"/>
          </a:xfrm>
          <a:prstGeom prst="rect">
            <a:avLst/>
          </a:prstGeom>
          <a:ln>
            <a:solidFill>
              <a:schemeClr val="tx1"/>
            </a:solidFill>
          </a:ln>
        </p:spPr>
        <p:txBody>
          <a:bodyPr vert="horz"/>
          <a:lstStyle>
            <a:lvl1pPr marL="0" indent="0">
              <a:buNone/>
              <a:defRPr sz="1200">
                <a:solidFill>
                  <a:schemeClr val="bg1"/>
                </a:solidFill>
                <a:latin typeface="Calibri"/>
              </a:defRPr>
            </a:lvl1pPr>
          </a:lstStyle>
          <a:p>
            <a:endParaRPr lang="en-US" dirty="0"/>
          </a:p>
        </p:txBody>
      </p:sp>
      <p:sp>
        <p:nvSpPr>
          <p:cNvPr id="8" name="Picture Placeholder 5"/>
          <p:cNvSpPr>
            <a:spLocks noGrp="1"/>
          </p:cNvSpPr>
          <p:nvPr>
            <p:ph type="pic" sz="quarter" idx="13"/>
          </p:nvPr>
        </p:nvSpPr>
        <p:spPr>
          <a:xfrm>
            <a:off x="5062538" y="1973263"/>
            <a:ext cx="1109662" cy="1108075"/>
          </a:xfrm>
          <a:prstGeom prst="rect">
            <a:avLst/>
          </a:prstGeom>
          <a:ln>
            <a:solidFill>
              <a:schemeClr val="tx1"/>
            </a:solidFill>
          </a:ln>
        </p:spPr>
        <p:txBody>
          <a:bodyPr vert="horz"/>
          <a:lstStyle>
            <a:lvl1pPr marL="0" indent="0">
              <a:buNone/>
              <a:defRPr sz="1200">
                <a:solidFill>
                  <a:schemeClr val="bg1"/>
                </a:solidFill>
                <a:latin typeface="Calibri"/>
              </a:defRPr>
            </a:lvl1pPr>
          </a:lstStyle>
          <a:p>
            <a:endParaRPr lang="en-US" dirty="0"/>
          </a:p>
        </p:txBody>
      </p:sp>
      <p:sp>
        <p:nvSpPr>
          <p:cNvPr id="9" name="Picture Placeholder 5"/>
          <p:cNvSpPr>
            <a:spLocks noGrp="1"/>
          </p:cNvSpPr>
          <p:nvPr>
            <p:ph type="pic" sz="quarter" idx="14"/>
          </p:nvPr>
        </p:nvSpPr>
        <p:spPr>
          <a:xfrm>
            <a:off x="6992938" y="1973263"/>
            <a:ext cx="1109662" cy="1108075"/>
          </a:xfrm>
          <a:prstGeom prst="rect">
            <a:avLst/>
          </a:prstGeom>
          <a:ln>
            <a:solidFill>
              <a:schemeClr val="tx1"/>
            </a:solidFill>
          </a:ln>
        </p:spPr>
        <p:txBody>
          <a:bodyPr vert="horz"/>
          <a:lstStyle>
            <a:lvl1pPr marL="0" indent="0">
              <a:buNone/>
              <a:defRPr sz="1200">
                <a:solidFill>
                  <a:schemeClr val="bg1"/>
                </a:solidFill>
                <a:latin typeface="Calibri"/>
              </a:defRPr>
            </a:lvl1pPr>
          </a:lstStyle>
          <a:p>
            <a:endParaRPr lang="en-US" dirty="0"/>
          </a:p>
        </p:txBody>
      </p:sp>
      <p:sp>
        <p:nvSpPr>
          <p:cNvPr id="13" name="Text Placeholder 12"/>
          <p:cNvSpPr>
            <a:spLocks noGrp="1"/>
          </p:cNvSpPr>
          <p:nvPr>
            <p:ph type="body" sz="quarter" idx="15"/>
          </p:nvPr>
        </p:nvSpPr>
        <p:spPr>
          <a:xfrm>
            <a:off x="1201738" y="3192463"/>
            <a:ext cx="1109662" cy="904875"/>
          </a:xfrm>
          <a:prstGeom prst="rect">
            <a:avLst/>
          </a:prstGeom>
        </p:spPr>
        <p:txBody>
          <a:bodyPr vert="horz"/>
          <a:lstStyle>
            <a:lvl1pPr marL="0" indent="0">
              <a:buFontTx/>
              <a:buNone/>
              <a:defRPr sz="1200">
                <a:solidFill>
                  <a:schemeClr val="bg1"/>
                </a:solidFill>
                <a:latin typeface="Calibri"/>
              </a:defRPr>
            </a:lvl1pPr>
            <a:lvl2pPr marL="457200" indent="0">
              <a:buFontTx/>
              <a:buNone/>
              <a:defRPr sz="1200">
                <a:solidFill>
                  <a:schemeClr val="bg1"/>
                </a:solidFill>
                <a:latin typeface="Calibri"/>
              </a:defRPr>
            </a:lvl2pPr>
            <a:lvl3pPr marL="914400" indent="0">
              <a:buFontTx/>
              <a:buNone/>
              <a:defRPr sz="1200">
                <a:solidFill>
                  <a:schemeClr val="bg1"/>
                </a:solidFill>
                <a:latin typeface="Calibri"/>
              </a:defRPr>
            </a:lvl3pPr>
            <a:lvl4pPr marL="1371600" indent="0">
              <a:buFontTx/>
              <a:buNone/>
              <a:defRPr sz="1200">
                <a:solidFill>
                  <a:schemeClr val="bg1"/>
                </a:solidFill>
                <a:latin typeface="Calibri"/>
              </a:defRPr>
            </a:lvl4pPr>
            <a:lvl5pPr marL="1828800" indent="0">
              <a:buFontTx/>
              <a:buNone/>
              <a:defRPr sz="1200">
                <a:solidFill>
                  <a:schemeClr val="bg1"/>
                </a:solidFill>
                <a:latin typeface="Calibri"/>
              </a:defRPr>
            </a:lvl5pPr>
          </a:lstStyle>
          <a:p>
            <a:pPr lvl="0"/>
            <a:r>
              <a:rPr lang="en-US" dirty="0" smtClean="0"/>
              <a:t>Click to edit Master text </a:t>
            </a:r>
          </a:p>
        </p:txBody>
      </p:sp>
      <p:sp>
        <p:nvSpPr>
          <p:cNvPr id="14" name="Text Placeholder 12"/>
          <p:cNvSpPr>
            <a:spLocks noGrp="1"/>
          </p:cNvSpPr>
          <p:nvPr>
            <p:ph type="body" sz="quarter" idx="16"/>
          </p:nvPr>
        </p:nvSpPr>
        <p:spPr>
          <a:xfrm>
            <a:off x="3132138" y="3192463"/>
            <a:ext cx="1109662" cy="904875"/>
          </a:xfrm>
          <a:prstGeom prst="rect">
            <a:avLst/>
          </a:prstGeom>
        </p:spPr>
        <p:txBody>
          <a:bodyPr vert="horz"/>
          <a:lstStyle>
            <a:lvl1pPr marL="0" indent="0">
              <a:buFontTx/>
              <a:buNone/>
              <a:defRPr sz="1200">
                <a:solidFill>
                  <a:schemeClr val="bg1"/>
                </a:solidFill>
                <a:latin typeface="Calibri"/>
              </a:defRPr>
            </a:lvl1pPr>
            <a:lvl2pPr marL="457200" indent="0">
              <a:buFontTx/>
              <a:buNone/>
              <a:defRPr sz="1200">
                <a:solidFill>
                  <a:schemeClr val="bg1"/>
                </a:solidFill>
                <a:latin typeface="Calibri"/>
              </a:defRPr>
            </a:lvl2pPr>
            <a:lvl3pPr marL="914400" indent="0">
              <a:buFontTx/>
              <a:buNone/>
              <a:defRPr sz="1200">
                <a:solidFill>
                  <a:schemeClr val="bg1"/>
                </a:solidFill>
                <a:latin typeface="Calibri"/>
              </a:defRPr>
            </a:lvl3pPr>
            <a:lvl4pPr marL="1371600" indent="0">
              <a:buFontTx/>
              <a:buNone/>
              <a:defRPr sz="1200">
                <a:solidFill>
                  <a:schemeClr val="bg1"/>
                </a:solidFill>
                <a:latin typeface="Calibri"/>
              </a:defRPr>
            </a:lvl4pPr>
            <a:lvl5pPr marL="1828800" indent="0">
              <a:buFontTx/>
              <a:buNone/>
              <a:defRPr sz="1200">
                <a:solidFill>
                  <a:schemeClr val="bg1"/>
                </a:solidFill>
                <a:latin typeface="Calibri"/>
              </a:defRPr>
            </a:lvl5pPr>
          </a:lstStyle>
          <a:p>
            <a:pPr lvl="0"/>
            <a:r>
              <a:rPr lang="en-US" dirty="0" smtClean="0"/>
              <a:t>Click to edit Master text </a:t>
            </a:r>
          </a:p>
        </p:txBody>
      </p:sp>
      <p:sp>
        <p:nvSpPr>
          <p:cNvPr id="15" name="Text Placeholder 12"/>
          <p:cNvSpPr>
            <a:spLocks noGrp="1"/>
          </p:cNvSpPr>
          <p:nvPr>
            <p:ph type="body" sz="quarter" idx="17"/>
          </p:nvPr>
        </p:nvSpPr>
        <p:spPr>
          <a:xfrm>
            <a:off x="5062538" y="3192463"/>
            <a:ext cx="1109662" cy="904875"/>
          </a:xfrm>
          <a:prstGeom prst="rect">
            <a:avLst/>
          </a:prstGeom>
        </p:spPr>
        <p:txBody>
          <a:bodyPr vert="horz"/>
          <a:lstStyle>
            <a:lvl1pPr marL="0" indent="0">
              <a:buFontTx/>
              <a:buNone/>
              <a:defRPr sz="1200">
                <a:solidFill>
                  <a:schemeClr val="bg1"/>
                </a:solidFill>
                <a:latin typeface="Calibri"/>
              </a:defRPr>
            </a:lvl1pPr>
            <a:lvl2pPr marL="457200" indent="0">
              <a:buFontTx/>
              <a:buNone/>
              <a:defRPr sz="1200">
                <a:solidFill>
                  <a:schemeClr val="bg1"/>
                </a:solidFill>
                <a:latin typeface="Calibri"/>
              </a:defRPr>
            </a:lvl2pPr>
            <a:lvl3pPr marL="914400" indent="0">
              <a:buFontTx/>
              <a:buNone/>
              <a:defRPr sz="1200">
                <a:solidFill>
                  <a:schemeClr val="bg1"/>
                </a:solidFill>
                <a:latin typeface="Calibri"/>
              </a:defRPr>
            </a:lvl3pPr>
            <a:lvl4pPr marL="1371600" indent="0">
              <a:buFontTx/>
              <a:buNone/>
              <a:defRPr sz="1200">
                <a:solidFill>
                  <a:schemeClr val="bg1"/>
                </a:solidFill>
                <a:latin typeface="Calibri"/>
              </a:defRPr>
            </a:lvl4pPr>
            <a:lvl5pPr marL="1828800" indent="0">
              <a:buFontTx/>
              <a:buNone/>
              <a:defRPr sz="1200">
                <a:solidFill>
                  <a:schemeClr val="bg1"/>
                </a:solidFill>
                <a:latin typeface="Calibri"/>
              </a:defRPr>
            </a:lvl5pPr>
          </a:lstStyle>
          <a:p>
            <a:pPr lvl="0"/>
            <a:r>
              <a:rPr lang="en-US" dirty="0" smtClean="0"/>
              <a:t>Click to edit Master text </a:t>
            </a:r>
          </a:p>
        </p:txBody>
      </p:sp>
      <p:sp>
        <p:nvSpPr>
          <p:cNvPr id="16" name="Text Placeholder 12"/>
          <p:cNvSpPr>
            <a:spLocks noGrp="1"/>
          </p:cNvSpPr>
          <p:nvPr>
            <p:ph type="body" sz="quarter" idx="18"/>
          </p:nvPr>
        </p:nvSpPr>
        <p:spPr>
          <a:xfrm>
            <a:off x="6992938" y="3192463"/>
            <a:ext cx="1109662" cy="904875"/>
          </a:xfrm>
          <a:prstGeom prst="rect">
            <a:avLst/>
          </a:prstGeom>
        </p:spPr>
        <p:txBody>
          <a:bodyPr vert="horz"/>
          <a:lstStyle>
            <a:lvl1pPr marL="0" indent="0">
              <a:buFontTx/>
              <a:buNone/>
              <a:defRPr sz="1200">
                <a:solidFill>
                  <a:schemeClr val="bg1"/>
                </a:solidFill>
                <a:latin typeface="Calibri"/>
              </a:defRPr>
            </a:lvl1pPr>
            <a:lvl2pPr marL="457200" indent="0">
              <a:buFontTx/>
              <a:buNone/>
              <a:defRPr sz="1200">
                <a:solidFill>
                  <a:schemeClr val="bg1"/>
                </a:solidFill>
                <a:latin typeface="Calibri"/>
              </a:defRPr>
            </a:lvl2pPr>
            <a:lvl3pPr marL="914400" indent="0">
              <a:buFontTx/>
              <a:buNone/>
              <a:defRPr sz="1200">
                <a:solidFill>
                  <a:schemeClr val="bg1"/>
                </a:solidFill>
                <a:latin typeface="Calibri"/>
              </a:defRPr>
            </a:lvl3pPr>
            <a:lvl4pPr marL="1371600" indent="0">
              <a:buFontTx/>
              <a:buNone/>
              <a:defRPr sz="1200">
                <a:solidFill>
                  <a:schemeClr val="bg1"/>
                </a:solidFill>
                <a:latin typeface="Calibri"/>
              </a:defRPr>
            </a:lvl4pPr>
            <a:lvl5pPr marL="1828800" indent="0">
              <a:buFontTx/>
              <a:buNone/>
              <a:defRPr sz="1200">
                <a:solidFill>
                  <a:schemeClr val="bg1"/>
                </a:solidFill>
                <a:latin typeface="Calibri"/>
              </a:defRPr>
            </a:lvl5pPr>
          </a:lstStyle>
          <a:p>
            <a:pPr lvl="0"/>
            <a:r>
              <a:rPr lang="en-US" dirty="0" smtClean="0"/>
              <a:t>Click to edit Master text </a:t>
            </a:r>
          </a:p>
        </p:txBody>
      </p:sp>
    </p:spTree>
    <p:extLst>
      <p:ext uri="{BB962C8B-B14F-4D97-AF65-F5344CB8AC3E}">
        <p14:creationId xmlns:p14="http://schemas.microsoft.com/office/powerpoint/2010/main" val="410389385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QM Regional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accent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91862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85800" y="1744909"/>
            <a:ext cx="7772400" cy="1203137"/>
          </a:xfrm>
          <a:prstGeom prst="rect">
            <a:avLst/>
          </a:prstGeom>
        </p:spPr>
        <p:txBody>
          <a:bodyPr/>
          <a:lstStyle>
            <a:lvl1pPr algn="ctr">
              <a:defRPr sz="4400" baseline="0">
                <a:solidFill>
                  <a:schemeClr val="tx2"/>
                </a:solidFill>
                <a:latin typeface="+mj-lt"/>
              </a:defRPr>
            </a:lvl1pPr>
          </a:lstStyle>
          <a:p>
            <a:r>
              <a:rPr lang="en-US" dirty="0"/>
              <a:t>“Gateway to Quality”</a:t>
            </a:r>
          </a:p>
        </p:txBody>
      </p:sp>
      <p:sp>
        <p:nvSpPr>
          <p:cNvPr id="5" name="Subtitle 2"/>
          <p:cNvSpPr>
            <a:spLocks noGrp="1"/>
          </p:cNvSpPr>
          <p:nvPr>
            <p:ph type="subTitle" idx="1" hasCustomPrompt="1"/>
          </p:nvPr>
        </p:nvSpPr>
        <p:spPr>
          <a:xfrm>
            <a:off x="685800" y="2948047"/>
            <a:ext cx="7772400" cy="631104"/>
          </a:xfrm>
          <a:prstGeom prst="rect">
            <a:avLst/>
          </a:prstGeom>
        </p:spPr>
        <p:txBody>
          <a:bodyPr/>
          <a:lstStyle>
            <a:lvl1pPr marL="0" indent="0" algn="ctr">
              <a:buNone/>
              <a:defRPr sz="28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Oct. 30 – Nov. 2 | St. Louis, Missouri</a:t>
            </a:r>
          </a:p>
        </p:txBody>
      </p:sp>
    </p:spTree>
    <p:extLst>
      <p:ext uri="{BB962C8B-B14F-4D97-AF65-F5344CB8AC3E}">
        <p14:creationId xmlns:p14="http://schemas.microsoft.com/office/powerpoint/2010/main" val="3112034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M Regional Title with images">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3645208" y="1832578"/>
            <a:ext cx="2028763" cy="1851944"/>
          </a:xfrm>
          <a:prstGeom prst="rect">
            <a:avLst/>
          </a:prstGeom>
        </p:spPr>
        <p:txBody>
          <a:bodyPr vert="horz"/>
          <a:lstStyle>
            <a:lvl1pPr marL="0" indent="0">
              <a:buNone/>
              <a:defRPr sz="1800"/>
            </a:lvl1pPr>
          </a:lstStyle>
          <a:p>
            <a:r>
              <a:rPr lang="en-US" dirty="0"/>
              <a:t>Drag picture to placeholder or click icon to add</a:t>
            </a:r>
          </a:p>
        </p:txBody>
      </p:sp>
      <p:sp>
        <p:nvSpPr>
          <p:cNvPr id="4" name="Picture Placeholder 5"/>
          <p:cNvSpPr>
            <a:spLocks noGrp="1"/>
          </p:cNvSpPr>
          <p:nvPr>
            <p:ph type="pic" sz="quarter" idx="12"/>
          </p:nvPr>
        </p:nvSpPr>
        <p:spPr>
          <a:xfrm>
            <a:off x="752523" y="1832578"/>
            <a:ext cx="2028763" cy="1851944"/>
          </a:xfrm>
          <a:prstGeom prst="rect">
            <a:avLst/>
          </a:prstGeom>
        </p:spPr>
        <p:txBody>
          <a:bodyPr vert="horz"/>
          <a:lstStyle>
            <a:lvl1pPr marL="0" indent="0">
              <a:buNone/>
              <a:defRPr sz="1800"/>
            </a:lvl1pPr>
          </a:lstStyle>
          <a:p>
            <a:r>
              <a:rPr lang="en-US" dirty="0"/>
              <a:t>Drag picture to placeholder or click icon to add</a:t>
            </a:r>
          </a:p>
        </p:txBody>
      </p:sp>
      <p:sp>
        <p:nvSpPr>
          <p:cNvPr id="5" name="Picture Placeholder 5"/>
          <p:cNvSpPr>
            <a:spLocks noGrp="1"/>
          </p:cNvSpPr>
          <p:nvPr>
            <p:ph type="pic" sz="quarter" idx="13"/>
          </p:nvPr>
        </p:nvSpPr>
        <p:spPr>
          <a:xfrm>
            <a:off x="6455580" y="1832578"/>
            <a:ext cx="2028763" cy="1851944"/>
          </a:xfrm>
          <a:prstGeom prst="rect">
            <a:avLst/>
          </a:prstGeom>
        </p:spPr>
        <p:txBody>
          <a:bodyPr vert="horz"/>
          <a:lstStyle>
            <a:lvl1pPr marL="0" indent="0">
              <a:buNone/>
              <a:defRPr sz="1800"/>
            </a:lvl1pPr>
          </a:lstStyle>
          <a:p>
            <a:r>
              <a:rPr lang="en-US" dirty="0"/>
              <a:t>Drag picture to placeholder or click icon to add</a:t>
            </a:r>
          </a:p>
        </p:txBody>
      </p:sp>
      <p:sp>
        <p:nvSpPr>
          <p:cNvPr id="8" name="Text Placeholder 7">
            <a:extLst>
              <a:ext uri="{FF2B5EF4-FFF2-40B4-BE49-F238E27FC236}">
                <a16:creationId xmlns:a16="http://schemas.microsoft.com/office/drawing/2014/main" xmlns="" id="{9574AA38-87D6-3240-AAE4-55C2E695DD6D}"/>
              </a:ext>
            </a:extLst>
          </p:cNvPr>
          <p:cNvSpPr>
            <a:spLocks noGrp="1"/>
          </p:cNvSpPr>
          <p:nvPr>
            <p:ph type="body" sz="quarter" idx="14" hasCustomPrompt="1"/>
          </p:nvPr>
        </p:nvSpPr>
        <p:spPr>
          <a:xfrm>
            <a:off x="752475" y="3800475"/>
            <a:ext cx="2028825" cy="6096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Caption goes here</a:t>
            </a:r>
          </a:p>
        </p:txBody>
      </p:sp>
      <p:sp>
        <p:nvSpPr>
          <p:cNvPr id="9" name="Text Placeholder 7">
            <a:extLst>
              <a:ext uri="{FF2B5EF4-FFF2-40B4-BE49-F238E27FC236}">
                <a16:creationId xmlns:a16="http://schemas.microsoft.com/office/drawing/2014/main" xmlns="" id="{050A5DC9-7D1C-EB4D-BB0D-A4C7C1A796A6}"/>
              </a:ext>
            </a:extLst>
          </p:cNvPr>
          <p:cNvSpPr>
            <a:spLocks noGrp="1"/>
          </p:cNvSpPr>
          <p:nvPr>
            <p:ph type="body" sz="quarter" idx="15" hasCustomPrompt="1"/>
          </p:nvPr>
        </p:nvSpPr>
        <p:spPr>
          <a:xfrm>
            <a:off x="3637915" y="3800475"/>
            <a:ext cx="2028825" cy="6096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Caption goes here</a:t>
            </a:r>
          </a:p>
        </p:txBody>
      </p:sp>
      <p:sp>
        <p:nvSpPr>
          <p:cNvPr id="10" name="Text Placeholder 7">
            <a:extLst>
              <a:ext uri="{FF2B5EF4-FFF2-40B4-BE49-F238E27FC236}">
                <a16:creationId xmlns:a16="http://schemas.microsoft.com/office/drawing/2014/main" xmlns="" id="{2CD543ED-76D5-7348-9AE0-5ADC753E1BB2}"/>
              </a:ext>
            </a:extLst>
          </p:cNvPr>
          <p:cNvSpPr>
            <a:spLocks noGrp="1"/>
          </p:cNvSpPr>
          <p:nvPr>
            <p:ph type="body" sz="quarter" idx="16" hasCustomPrompt="1"/>
          </p:nvPr>
        </p:nvSpPr>
        <p:spPr>
          <a:xfrm>
            <a:off x="6462395" y="3800475"/>
            <a:ext cx="2028825" cy="6096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Caption goes here</a:t>
            </a:r>
          </a:p>
        </p:txBody>
      </p:sp>
    </p:spTree>
    <p:extLst>
      <p:ext uri="{BB962C8B-B14F-4D97-AF65-F5344CB8AC3E}">
        <p14:creationId xmlns:p14="http://schemas.microsoft.com/office/powerpoint/2010/main" val="84247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5867"/>
            <a:ext cx="7772400" cy="1521391"/>
          </a:xfrm>
          <a:prstGeom prst="rect">
            <a:avLst/>
          </a:prstGeom>
        </p:spPr>
        <p:txBody>
          <a:bodyPr/>
          <a:lstStyle>
            <a:lvl1pPr>
              <a:defRPr>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4460"/>
            <a:ext cx="6400800" cy="631104"/>
          </a:xfrm>
          <a:prstGeom prst="rect">
            <a:avLst/>
          </a:prstGeom>
        </p:spPr>
        <p:txBody>
          <a:bodyPr/>
          <a:lstStyle>
            <a:lvl1pPr marL="0" indent="0" algn="ctr">
              <a:buNone/>
              <a:defRPr sz="30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4225922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0575"/>
            <a:ext cx="8229600" cy="857250"/>
          </a:xfrm>
        </p:spPr>
        <p:txBody>
          <a:bodyPr/>
          <a:lstStyle/>
          <a:p>
            <a:r>
              <a:rPr lang="en-US" dirty="0" smtClean="0"/>
              <a:t>Click to edit Master title style</a:t>
            </a:r>
            <a:endParaRPr lang="en-US" dirty="0"/>
          </a:p>
        </p:txBody>
      </p:sp>
      <p:sp>
        <p:nvSpPr>
          <p:cNvPr id="5" name="Subtitle 2"/>
          <p:cNvSpPr>
            <a:spLocks noGrp="1"/>
          </p:cNvSpPr>
          <p:nvPr>
            <p:ph type="subTitle" idx="1"/>
          </p:nvPr>
        </p:nvSpPr>
        <p:spPr>
          <a:xfrm>
            <a:off x="1371600" y="1938055"/>
            <a:ext cx="6400800" cy="631104"/>
          </a:xfrm>
          <a:prstGeom prst="rect">
            <a:avLst/>
          </a:prstGeom>
        </p:spPr>
        <p:txBody>
          <a:bodyPr/>
          <a:lstStyle>
            <a:lvl1pPr marL="0" indent="0" algn="ctr">
              <a:buNone/>
              <a:defRPr sz="3000">
                <a:solidFill>
                  <a:schemeClr val="tx1"/>
                </a:solidFill>
                <a:latin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0403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110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image, chart, smart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0"/>
          </p:nvPr>
        </p:nvSpPr>
        <p:spPr>
          <a:xfrm>
            <a:off x="457200" y="987425"/>
            <a:ext cx="8229600" cy="327183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34349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699797"/>
          </a:xfrm>
        </p:spPr>
        <p:txBody>
          <a:bodyPr/>
          <a:lstStyle>
            <a:lvl1pPr marL="228600" indent="-228600">
              <a:defRPr sz="2000"/>
            </a:lvl1pPr>
            <a:lvl2pPr marL="603504" indent="-329184">
              <a:defRPr sz="2000"/>
            </a:lvl2pPr>
            <a:lvl3pPr marL="822960" indent="-182880">
              <a:defRPr sz="1800"/>
            </a:lvl3pPr>
            <a:lvl4pPr marL="1005840" indent="-137160">
              <a:defRPr sz="1600"/>
            </a:lvl4pPr>
            <a:lvl5pPr marL="1170432" indent="-164592">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10"/>
          </p:nvPr>
        </p:nvSpPr>
        <p:spPr>
          <a:xfrm>
            <a:off x="455613" y="1631156"/>
            <a:ext cx="4041775" cy="2699797"/>
          </a:xfrm>
        </p:spPr>
        <p:txBody>
          <a:bodyPr/>
          <a:lstStyle>
            <a:lvl1pPr marL="228600" indent="-228600">
              <a:defRPr sz="2000"/>
            </a:lvl1pPr>
            <a:lvl2pPr marL="603504" indent="-329184">
              <a:defRPr sz="2000"/>
            </a:lvl2pPr>
            <a:lvl3pPr marL="822960" indent="-182880">
              <a:defRPr sz="1800"/>
            </a:lvl3pPr>
            <a:lvl4pPr marL="1005840" indent="-137160">
              <a:defRPr sz="1600"/>
            </a:lvl4pPr>
            <a:lvl5pPr marL="1170432" indent="-164592">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337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Content Placeholder 3"/>
          <p:cNvSpPr>
            <a:spLocks noGrp="1"/>
          </p:cNvSpPr>
          <p:nvPr>
            <p:ph sz="half" idx="2"/>
          </p:nvPr>
        </p:nvSpPr>
        <p:spPr>
          <a:xfrm>
            <a:off x="457200" y="1063626"/>
            <a:ext cx="4040188" cy="32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4"/>
          <p:cNvSpPr>
            <a:spLocks noGrp="1"/>
          </p:cNvSpPr>
          <p:nvPr>
            <p:ph type="pic" sz="quarter" idx="10"/>
          </p:nvPr>
        </p:nvSpPr>
        <p:spPr>
          <a:xfrm>
            <a:off x="4605338" y="1063625"/>
            <a:ext cx="4081462" cy="3267075"/>
          </a:xfrm>
        </p:spPr>
        <p:txBody>
          <a:bodyPr/>
          <a:lstStyle/>
          <a:p>
            <a:endParaRPr lang="en-US"/>
          </a:p>
        </p:txBody>
      </p:sp>
    </p:spTree>
    <p:extLst>
      <p:ext uri="{BB962C8B-B14F-4D97-AF65-F5344CB8AC3E}">
        <p14:creationId xmlns:p14="http://schemas.microsoft.com/office/powerpoint/2010/main" val="99902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jec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04788"/>
            <a:ext cx="5111750" cy="41024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457201" y="1076326"/>
            <a:ext cx="3008313" cy="32309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0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90004"/>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4913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3915057"/>
            <a:ext cx="5486400" cy="3291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52743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theme" Target="../theme/theme4.xml"/><Relationship Id="rId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theme" Target="../theme/theme5.xml"/><Relationship Id="rId5"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16933" y="0"/>
            <a:ext cx="9144000" cy="4932895"/>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Typographic logo that represents Quality Matters" title="QM Quality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592" y="195070"/>
            <a:ext cx="1100666" cy="995362"/>
          </a:xfrm>
          <a:prstGeom prst="rect">
            <a:avLst/>
          </a:prstGeom>
          <a:effectLst>
            <a:outerShdw blurRad="82550" dist="88900" dir="2700000" algn="tl" rotWithShape="0">
              <a:prstClr val="black">
                <a:alpha val="30000"/>
              </a:prstClr>
            </a:outerShdw>
          </a:effectLst>
        </p:spPr>
      </p:pic>
      <p:sp>
        <p:nvSpPr>
          <p:cNvPr id="10" name="TextBox 12"/>
          <p:cNvSpPr txBox="1">
            <a:spLocks noChangeArrowheads="1"/>
          </p:cNvSpPr>
          <p:nvPr/>
        </p:nvSpPr>
        <p:spPr bwMode="auto">
          <a:xfrm>
            <a:off x="7621589" y="4932895"/>
            <a:ext cx="1450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accent2"/>
                </a:solidFill>
                <a:latin typeface="Calibri" charset="0"/>
              </a:rPr>
              <a:t>©</a:t>
            </a:r>
            <a:r>
              <a:rPr lang="en-US" sz="800" dirty="0" smtClean="0">
                <a:solidFill>
                  <a:schemeClr val="accent2"/>
                </a:solidFill>
                <a:latin typeface="Calibri" charset="0"/>
              </a:rPr>
              <a:t>2018 </a:t>
            </a:r>
            <a:r>
              <a:rPr lang="en-US" sz="800" dirty="0" err="1">
                <a:solidFill>
                  <a:schemeClr val="accent2"/>
                </a:solidFill>
                <a:latin typeface="Calibri" charset="0"/>
              </a:rPr>
              <a:t>MarylandOnline</a:t>
            </a:r>
            <a:r>
              <a:rPr lang="en-US" sz="800" dirty="0">
                <a:solidFill>
                  <a:schemeClr val="accent2"/>
                </a:solidFill>
                <a:latin typeface="Calibri" charset="0"/>
              </a:rPr>
              <a:t>, Inc.</a:t>
            </a: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837267"/>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Typographic logo that represents Quality Matters" title="QM Quality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063" y="333905"/>
            <a:ext cx="1285875" cy="1143000"/>
          </a:xfrm>
          <a:prstGeom prst="rect">
            <a:avLst/>
          </a:prstGeom>
          <a:effectLst>
            <a:outerShdw blurRad="82550" dist="88900" dir="2700000" algn="tl" rotWithShape="0">
              <a:prstClr val="black">
                <a:alpha val="30000"/>
              </a:prstClr>
            </a:outerShdw>
          </a:effectLst>
        </p:spPr>
      </p:pic>
      <p:sp>
        <p:nvSpPr>
          <p:cNvPr id="5" name="TextBox 12"/>
          <p:cNvSpPr txBox="1">
            <a:spLocks noChangeArrowheads="1"/>
          </p:cNvSpPr>
          <p:nvPr/>
        </p:nvSpPr>
        <p:spPr bwMode="auto">
          <a:xfrm>
            <a:off x="7621589" y="4932895"/>
            <a:ext cx="1450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accent2"/>
                </a:solidFill>
                <a:latin typeface="Calibri" charset="0"/>
              </a:rPr>
              <a:t>©</a:t>
            </a:r>
            <a:r>
              <a:rPr lang="en-US" sz="800" dirty="0" smtClean="0">
                <a:solidFill>
                  <a:schemeClr val="accent2"/>
                </a:solidFill>
                <a:latin typeface="Calibri" charset="0"/>
              </a:rPr>
              <a:t>2018 </a:t>
            </a:r>
            <a:r>
              <a:rPr lang="en-US" sz="800" dirty="0" err="1">
                <a:solidFill>
                  <a:schemeClr val="accent2"/>
                </a:solidFill>
                <a:latin typeface="Calibri" charset="0"/>
              </a:rPr>
              <a:t>MarylandOnline</a:t>
            </a:r>
            <a:r>
              <a:rPr lang="en-US" sz="800" dirty="0">
                <a:solidFill>
                  <a:schemeClr val="accent2"/>
                </a:solidFill>
                <a:latin typeface="Calibri" charset="0"/>
              </a:rPr>
              <a:t>, Inc.</a:t>
            </a:r>
          </a:p>
        </p:txBody>
      </p:sp>
    </p:spTree>
    <p:extLst>
      <p:ext uri="{BB962C8B-B14F-4D97-AF65-F5344CB8AC3E}">
        <p14:creationId xmlns:p14="http://schemas.microsoft.com/office/powerpoint/2010/main" val="2122966317"/>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4425950"/>
            <a:ext cx="9144000" cy="717550"/>
          </a:xfrm>
          <a:prstGeom prst="rect">
            <a:avLst/>
          </a:prstGeom>
          <a:solidFill>
            <a:schemeClr val="bg2"/>
          </a:solidFill>
          <a:ln w="9525" cap="flat" cmpd="sng" algn="ctr">
            <a:noFill/>
            <a:prstDash val="solid"/>
          </a:ln>
          <a:effectLst>
            <a:outerShdw blurRad="50800" dist="38100" dir="16200000" rotWithShape="0">
              <a:srgbClr val="000000">
                <a:alpha val="30000"/>
              </a:srgbClr>
            </a:outerShdw>
          </a:effectLst>
        </p:spPr>
        <p:txBody>
          <a:bodyPr anchor="ctr"/>
          <a:lstStyle/>
          <a:p>
            <a:pPr algn="ctr" defTabSz="914400" fontAlgn="auto">
              <a:spcBef>
                <a:spcPts val="0"/>
              </a:spcBef>
              <a:spcAft>
                <a:spcPts val="0"/>
              </a:spcAft>
              <a:defRPr/>
            </a:pPr>
            <a:endParaRPr lang="en-US" kern="0">
              <a:solidFill>
                <a:sysClr val="window" lastClr="FFFFFF"/>
              </a:solidFill>
              <a:latin typeface="Trebuchet MS"/>
              <a:ea typeface="+mn-ea"/>
              <a:cs typeface="+mn-cs"/>
            </a:endParaRPr>
          </a:p>
        </p:txBody>
      </p:sp>
      <p:sp>
        <p:nvSpPr>
          <p:cNvPr id="2051" name="Title Placeholder 1"/>
          <p:cNvSpPr>
            <a:spLocks noGrp="1"/>
          </p:cNvSpPr>
          <p:nvPr>
            <p:ph type="title"/>
          </p:nvPr>
        </p:nvSpPr>
        <p:spPr bwMode="auto">
          <a:xfrm>
            <a:off x="457200" y="130172"/>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2" name="Text Placeholder 2"/>
          <p:cNvSpPr>
            <a:spLocks noGrp="1"/>
          </p:cNvSpPr>
          <p:nvPr>
            <p:ph type="body" idx="1"/>
          </p:nvPr>
        </p:nvSpPr>
        <p:spPr bwMode="auto">
          <a:xfrm>
            <a:off x="457200" y="1090079"/>
            <a:ext cx="82296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12"/>
          <p:cNvSpPr txBox="1">
            <a:spLocks noChangeArrowheads="1"/>
          </p:cNvSpPr>
          <p:nvPr/>
        </p:nvSpPr>
        <p:spPr bwMode="auto">
          <a:xfrm>
            <a:off x="6171217" y="4932895"/>
            <a:ext cx="29013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smtClean="0">
                <a:solidFill>
                  <a:schemeClr val="accent2"/>
                </a:solidFill>
                <a:latin typeface="Calibri" charset="0"/>
              </a:rPr>
              <a:t>©2018 Quality Matters and </a:t>
            </a:r>
            <a:r>
              <a:rPr lang="en-US" sz="800" dirty="0" err="1" smtClean="0">
                <a:solidFill>
                  <a:schemeClr val="accent2"/>
                </a:solidFill>
                <a:latin typeface="Calibri" charset="0"/>
              </a:rPr>
              <a:t>Eduventures</a:t>
            </a:r>
            <a:r>
              <a:rPr lang="en-US" sz="800" baseline="0" dirty="0" smtClean="0">
                <a:solidFill>
                  <a:schemeClr val="accent2"/>
                </a:solidFill>
                <a:latin typeface="Calibri" charset="0"/>
              </a:rPr>
              <a:t> Research</a:t>
            </a:r>
            <a:r>
              <a:rPr lang="en-US" sz="800" dirty="0" smtClean="0">
                <a:solidFill>
                  <a:schemeClr val="accent2"/>
                </a:solidFill>
                <a:latin typeface="Calibri" charset="0"/>
              </a:rPr>
              <a:t> .</a:t>
            </a:r>
            <a:endParaRPr lang="en-US" sz="800" dirty="0">
              <a:solidFill>
                <a:schemeClr val="accent2"/>
              </a:solidFill>
              <a:latin typeface="Calibri" charset="0"/>
            </a:endParaRPr>
          </a:p>
        </p:txBody>
      </p:sp>
      <p:pic>
        <p:nvPicPr>
          <p:cNvPr id="9" name="Picture 8"/>
          <p:cNvPicPr>
            <a:picLocks noChangeAspect="1"/>
          </p:cNvPicPr>
          <p:nvPr userDrawn="1"/>
        </p:nvPicPr>
        <p:blipFill>
          <a:blip r:embed="rId11"/>
          <a:stretch>
            <a:fillRect/>
          </a:stretch>
        </p:blipFill>
        <p:spPr>
          <a:xfrm>
            <a:off x="7579558" y="4476581"/>
            <a:ext cx="1447942" cy="429386"/>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4425950"/>
            <a:ext cx="1752709" cy="722389"/>
          </a:xfrm>
          <a:prstGeom prst="rect">
            <a:avLst/>
          </a:prstGeom>
          <a:effectLst>
            <a:outerShdw blurRad="82550" dist="88900" dir="2700000" algn="tl" rotWithShape="0">
              <a:prstClr val="black">
                <a:alpha val="30000"/>
              </a:prstClr>
            </a:outerShdw>
          </a:effectLst>
        </p:spPr>
      </p:pic>
    </p:spTree>
  </p:cSld>
  <p:clrMap bg1="lt1" tx1="dk1" bg2="lt2" tx2="dk2" accent1="accent1" accent2="accent2" accent3="accent3" accent4="accent4" accent5="accent5" accent6="accent6" hlink="hlink" folHlink="folHlink"/>
  <p:sldLayoutIdLst>
    <p:sldLayoutId id="2147483682" r:id="rId1"/>
    <p:sldLayoutId id="2147483680" r:id="rId2"/>
    <p:sldLayoutId id="2147483691" r:id="rId3"/>
    <p:sldLayoutId id="2147483681" r:id="rId4"/>
    <p:sldLayoutId id="2147483683" r:id="rId5"/>
    <p:sldLayoutId id="2147483684" r:id="rId6"/>
    <p:sldLayoutId id="2147483685" r:id="rId7"/>
    <p:sldLayoutId id="2147483692" r:id="rId8"/>
    <p:sldLayoutId id="2147483693" r:id="rId9"/>
  </p:sldLayoutIdLst>
  <p:timing>
    <p:tnLst>
      <p:par>
        <p:cTn xmlns:p14="http://schemas.microsoft.com/office/powerpoint/2010/main" id="1" dur="indefinite" restart="never" nodeType="tmRoot"/>
      </p:par>
    </p:tnLst>
  </p:timing>
  <p:txStyles>
    <p:title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p:titleStyle>
    <p:bodyStyle>
      <a:lvl1pPr marL="457200" indent="-457200" algn="l" defTabSz="457200" rtl="0" fontAlgn="base">
        <a:spcBef>
          <a:spcPct val="20000"/>
        </a:spcBef>
        <a:spcAft>
          <a:spcPct val="0"/>
        </a:spcAft>
        <a:buSzPct val="115000"/>
        <a:buFont typeface="Arial" charset="0"/>
        <a:buChar char="•"/>
        <a:defRPr sz="2800" kern="1200">
          <a:solidFill>
            <a:schemeClr val="tx1"/>
          </a:solidFill>
          <a:latin typeface="+mn-lt"/>
          <a:ea typeface="ＭＳ Ｐゴシック" charset="0"/>
          <a:cs typeface="ＭＳ Ｐゴシック" charset="0"/>
        </a:defRPr>
      </a:lvl1pPr>
      <a:lvl2pPr marL="731520" indent="-457200" algn="l" defTabSz="457200" rtl="0" fontAlgn="base">
        <a:spcBef>
          <a:spcPct val="20000"/>
        </a:spcBef>
        <a:spcAft>
          <a:spcPct val="0"/>
        </a:spcAft>
        <a:buSzPct val="75000"/>
        <a:buFont typeface="Courier New" charset="0"/>
        <a:buChar char="o"/>
        <a:defRPr sz="2400" kern="1200">
          <a:solidFill>
            <a:schemeClr val="tx1"/>
          </a:solidFill>
          <a:latin typeface="+mn-lt"/>
          <a:ea typeface="ＭＳ Ｐゴシック" charset="0"/>
          <a:cs typeface="+mn-cs"/>
        </a:defRPr>
      </a:lvl2pPr>
      <a:lvl3pPr marL="822960" indent="-182880" algn="l" defTabSz="457200" rtl="0" fontAlgn="base">
        <a:spcBef>
          <a:spcPct val="20000"/>
        </a:spcBef>
        <a:spcAft>
          <a:spcPct val="0"/>
        </a:spcAft>
        <a:buSzPct val="120000"/>
        <a:buFont typeface="Arial" charset="0"/>
        <a:buChar char="•"/>
        <a:defRPr sz="2000" kern="1200">
          <a:solidFill>
            <a:schemeClr val="tx1"/>
          </a:solidFill>
          <a:latin typeface="+mn-lt"/>
          <a:ea typeface="ＭＳ Ｐゴシック" charset="0"/>
          <a:cs typeface="+mn-cs"/>
        </a:defRPr>
      </a:lvl3pPr>
      <a:lvl4pPr marL="1097280" indent="-228600" algn="l" defTabSz="457200" rtl="0" fontAlgn="base">
        <a:spcBef>
          <a:spcPct val="20000"/>
        </a:spcBef>
        <a:spcAft>
          <a:spcPct val="0"/>
        </a:spcAft>
        <a:buSzPct val="90000"/>
        <a:buFont typeface="Lucida Grande"/>
        <a:buChar char="»"/>
        <a:defRPr sz="1800" kern="1200">
          <a:solidFill>
            <a:schemeClr val="tx1"/>
          </a:solidFill>
          <a:latin typeface="+mn-lt"/>
          <a:ea typeface="ＭＳ Ｐゴシック" charset="0"/>
          <a:cs typeface="+mn-cs"/>
        </a:defRPr>
      </a:lvl4pPr>
      <a:lvl5pPr marL="1261872" indent="-182880" algn="l" defTabSz="457200" rtl="0" fontAlgn="base">
        <a:spcBef>
          <a:spcPct val="20000"/>
        </a:spcBef>
        <a:spcAft>
          <a:spcPct val="0"/>
        </a:spcAft>
        <a:buSzPct val="80000"/>
        <a:buFont typeface="Courier New"/>
        <a:buChar char="o"/>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4197350"/>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Typographic logo that represents Quality Matters" title="QM Quality Matter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0469" y="300038"/>
            <a:ext cx="1643063" cy="1458912"/>
          </a:xfrm>
          <a:prstGeom prst="rect">
            <a:avLst/>
          </a:prstGeom>
          <a:effectLst>
            <a:outerShdw blurRad="82550" dist="88900" dir="2700000" algn="tl" rotWithShape="0">
              <a:prstClr val="black">
                <a:alpha val="30000"/>
              </a:prstClr>
            </a:outerShdw>
          </a:effectLst>
        </p:spPr>
      </p:pic>
      <p:sp>
        <p:nvSpPr>
          <p:cNvPr id="5" name="TextBox 12"/>
          <p:cNvSpPr txBox="1">
            <a:spLocks noChangeArrowheads="1"/>
          </p:cNvSpPr>
          <p:nvPr/>
        </p:nvSpPr>
        <p:spPr bwMode="auto">
          <a:xfrm>
            <a:off x="7621589" y="4932895"/>
            <a:ext cx="1450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26C7C"/>
                </a:solidFill>
                <a:effectLst/>
                <a:uLnTx/>
                <a:uFillTx/>
                <a:latin typeface="Calibri" charset="0"/>
                <a:ea typeface="ＭＳ Ｐゴシック" charset="0"/>
                <a:cs typeface="ＭＳ Ｐゴシック" charset="0"/>
              </a:rPr>
              <a:t>©</a:t>
            </a:r>
            <a:r>
              <a:rPr kumimoji="0" lang="en-US" sz="800" b="0" i="0" u="none" strike="noStrike" kern="0" cap="none" spc="0" normalizeH="0" baseline="0" noProof="0" smtClean="0">
                <a:ln>
                  <a:noFill/>
                </a:ln>
                <a:solidFill>
                  <a:srgbClr val="526C7C"/>
                </a:solidFill>
                <a:effectLst/>
                <a:uLnTx/>
                <a:uFillTx/>
                <a:latin typeface="Calibri" charset="0"/>
                <a:ea typeface="ＭＳ Ｐゴシック" charset="0"/>
                <a:cs typeface="ＭＳ Ｐゴシック" charset="0"/>
              </a:rPr>
              <a:t>2018 </a:t>
            </a:r>
            <a:r>
              <a:rPr kumimoji="0" lang="en-US" sz="800" b="0" i="0" u="none" strike="noStrike" kern="0" cap="none" spc="0" normalizeH="0" baseline="0" noProof="0" dirty="0" err="1">
                <a:ln>
                  <a:noFill/>
                </a:ln>
                <a:solidFill>
                  <a:srgbClr val="526C7C"/>
                </a:solidFill>
                <a:effectLst/>
                <a:uLnTx/>
                <a:uFillTx/>
                <a:latin typeface="Calibri" charset="0"/>
                <a:ea typeface="ＭＳ Ｐゴシック" charset="0"/>
                <a:cs typeface="ＭＳ Ｐゴシック" charset="0"/>
              </a:rPr>
              <a:t>MarylandOnline</a:t>
            </a:r>
            <a:r>
              <a:rPr kumimoji="0" lang="en-US" sz="800" b="0" i="0" u="none" strike="noStrike" kern="0" cap="none" spc="0" normalizeH="0" baseline="0" noProof="0" dirty="0">
                <a:ln>
                  <a:noFill/>
                </a:ln>
                <a:solidFill>
                  <a:srgbClr val="526C7C"/>
                </a:solidFill>
                <a:effectLst/>
                <a:uLnTx/>
                <a:uFillTx/>
                <a:latin typeface="Calibri" charset="0"/>
                <a:ea typeface="ＭＳ Ｐゴシック" charset="0"/>
                <a:cs typeface="ＭＳ Ｐゴシック" charset="0"/>
              </a:rPr>
              <a:t>, Inc.</a:t>
            </a:r>
          </a:p>
        </p:txBody>
      </p:sp>
    </p:spTree>
  </p:cSld>
  <p:clrMap bg1="lt1" tx1="dk1" bg2="lt2" tx2="dk2" accent1="accent1" accent2="accent2" accent3="accent3" accent4="accent4" accent5="accent5" accent6="accent6" hlink="hlink" folHlink="folHlink"/>
  <p:sldLayoutIdLst>
    <p:sldLayoutId id="2147483689" r:id="rId1"/>
    <p:sldLayoutId id="2147483686" r:id="rId2"/>
    <p:sldLayoutId id="2147483690" r:id="rId3"/>
  </p:sldLayoutIdLst>
  <p:timing>
    <p:tnLst>
      <p:par>
        <p:cTn xmlns:p14="http://schemas.microsoft.com/office/powerpoint/2010/mai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a:xfrm>
            <a:off x="0" y="4628628"/>
            <a:ext cx="9144000" cy="514872"/>
          </a:xfrm>
          <a:prstGeom prst="rect">
            <a:avLst/>
          </a:prstGeom>
          <a:solidFill>
            <a:schemeClr val="accent1"/>
          </a:solidFill>
          <a:ln>
            <a:noFill/>
          </a:ln>
          <a:effectLst>
            <a:outerShdw blurRad="50800" dist="38100" dir="16200000"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Trebuchet MS"/>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69" y="316518"/>
            <a:ext cx="2722705" cy="1219663"/>
          </a:xfrm>
          <a:prstGeom prst="rect">
            <a:avLst/>
          </a:prstGeom>
          <a:effectLst>
            <a:outerShdw blurRad="82550" dist="88900" dir="2700000" algn="tl" rotWithShape="0">
              <a:prstClr val="black">
                <a:alpha val="30000"/>
              </a:prstClr>
            </a:outerShdw>
          </a:effectLst>
        </p:spPr>
      </p:pic>
      <p:sp>
        <p:nvSpPr>
          <p:cNvPr id="10" name="TextBox 12"/>
          <p:cNvSpPr txBox="1">
            <a:spLocks noChangeArrowheads="1"/>
          </p:cNvSpPr>
          <p:nvPr/>
        </p:nvSpPr>
        <p:spPr bwMode="auto">
          <a:xfrm>
            <a:off x="7596524" y="4899475"/>
            <a:ext cx="1450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fontAlgn="auto">
              <a:spcBef>
                <a:spcPts val="0"/>
              </a:spcBef>
              <a:spcAft>
                <a:spcPts val="0"/>
              </a:spcAft>
            </a:pPr>
            <a:r>
              <a:rPr lang="en-US" sz="800" dirty="0">
                <a:solidFill>
                  <a:srgbClr val="E7E7E7"/>
                </a:solidFill>
                <a:latin typeface="Calibri" charset="0"/>
              </a:rPr>
              <a:t>©2018 </a:t>
            </a:r>
            <a:r>
              <a:rPr lang="en-US" sz="800" dirty="0" err="1">
                <a:solidFill>
                  <a:srgbClr val="E7E7E7"/>
                </a:solidFill>
                <a:latin typeface="Calibri" charset="0"/>
              </a:rPr>
              <a:t>MarylandOnline</a:t>
            </a:r>
            <a:r>
              <a:rPr lang="en-US" sz="800" dirty="0">
                <a:solidFill>
                  <a:srgbClr val="E7E7E7"/>
                </a:solidFill>
                <a:latin typeface="Calibri" charset="0"/>
              </a:rPr>
              <a:t>, Inc.</a:t>
            </a:r>
          </a:p>
        </p:txBody>
      </p:sp>
      <p:sp>
        <p:nvSpPr>
          <p:cNvPr id="12" name="TextBox 11"/>
          <p:cNvSpPr txBox="1">
            <a:spLocks noChangeArrowheads="1"/>
          </p:cNvSpPr>
          <p:nvPr userDrawn="1"/>
        </p:nvSpPr>
        <p:spPr bwMode="auto">
          <a:xfrm>
            <a:off x="110425" y="4760975"/>
            <a:ext cx="57551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fontAlgn="auto">
              <a:spcBef>
                <a:spcPts val="300"/>
              </a:spcBef>
              <a:spcAft>
                <a:spcPts val="0"/>
              </a:spcAft>
            </a:pPr>
            <a:r>
              <a:rPr lang="en-US" sz="1200" dirty="0">
                <a:solidFill>
                  <a:prstClr val="white"/>
                </a:solidFill>
                <a:latin typeface="Calibri"/>
                <a:cs typeface="Calibri"/>
              </a:rPr>
              <a:t>Join the community of people that believes quality matters | </a:t>
            </a:r>
            <a:r>
              <a:rPr lang="en-US" sz="1000" dirty="0" err="1">
                <a:solidFill>
                  <a:prstClr val="white"/>
                </a:solidFill>
                <a:latin typeface="Calibri"/>
                <a:cs typeface="Calibri"/>
              </a:rPr>
              <a:t>qualitymatters.org</a:t>
            </a:r>
            <a:r>
              <a:rPr lang="en-US" sz="1000" dirty="0">
                <a:solidFill>
                  <a:prstClr val="white"/>
                </a:solidFill>
                <a:latin typeface="Calibri"/>
                <a:cs typeface="Calibri"/>
              </a:rPr>
              <a:t>/events</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oleObject" Target="../embeddings/oleObject2.bin"/><Relationship Id="rId5" Type="http://schemas.openxmlformats.org/officeDocument/2006/relationships/image" Target="../media/image11.emf"/><Relationship Id="rId6" Type="http://schemas.openxmlformats.org/officeDocument/2006/relationships/image" Target="../media/image13.png"/><Relationship Id="rId1" Type="http://schemas.openxmlformats.org/officeDocument/2006/relationships/vmlDrawing" Target="../drawings/vmlDrawing2.vml"/><Relationship Id="rId2"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0.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image" Target="../media/image23.emf"/><Relationship Id="rId13" Type="http://schemas.openxmlformats.org/officeDocument/2006/relationships/oleObject" Target="../embeddings/oleObject8.bin"/><Relationship Id="rId14" Type="http://schemas.openxmlformats.org/officeDocument/2006/relationships/image" Target="../media/image24.emf"/><Relationship Id="rId1" Type="http://schemas.openxmlformats.org/officeDocument/2006/relationships/vmlDrawing" Target="../drawings/vmlDrawing3.vml"/><Relationship Id="rId2" Type="http://schemas.openxmlformats.org/officeDocument/2006/relationships/slideLayout" Target="../slideLayouts/slideLayout10.xml"/><Relationship Id="rId3" Type="http://schemas.openxmlformats.org/officeDocument/2006/relationships/oleObject" Target="../embeddings/oleObject3.bin"/><Relationship Id="rId4" Type="http://schemas.openxmlformats.org/officeDocument/2006/relationships/image" Target="../media/image19.emf"/><Relationship Id="rId5" Type="http://schemas.openxmlformats.org/officeDocument/2006/relationships/oleObject" Target="../embeddings/oleObject4.bin"/><Relationship Id="rId6" Type="http://schemas.openxmlformats.org/officeDocument/2006/relationships/image" Target="../media/image20.emf"/><Relationship Id="rId7" Type="http://schemas.openxmlformats.org/officeDocument/2006/relationships/oleObject" Target="../embeddings/oleObject5.bin"/><Relationship Id="rId8" Type="http://schemas.openxmlformats.org/officeDocument/2006/relationships/image" Target="../media/image21.emf"/><Relationship Id="rId9" Type="http://schemas.openxmlformats.org/officeDocument/2006/relationships/oleObject" Target="../embeddings/oleObject6.bin"/><Relationship Id="rId10" Type="http://schemas.openxmlformats.org/officeDocument/2006/relationships/image" Target="../media/image22.emf"/></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13.bin"/><Relationship Id="rId12" Type="http://schemas.openxmlformats.org/officeDocument/2006/relationships/image" Target="../media/image23.emf"/><Relationship Id="rId13" Type="http://schemas.openxmlformats.org/officeDocument/2006/relationships/oleObject" Target="../embeddings/oleObject14.bin"/><Relationship Id="rId14" Type="http://schemas.openxmlformats.org/officeDocument/2006/relationships/image" Target="../media/image24.emf"/><Relationship Id="rId1" Type="http://schemas.openxmlformats.org/officeDocument/2006/relationships/vmlDrawing" Target="../drawings/vmlDrawing4.vml"/><Relationship Id="rId2" Type="http://schemas.openxmlformats.org/officeDocument/2006/relationships/slideLayout" Target="../slideLayouts/slideLayout10.xml"/><Relationship Id="rId3" Type="http://schemas.openxmlformats.org/officeDocument/2006/relationships/oleObject" Target="../embeddings/oleObject9.bin"/><Relationship Id="rId4" Type="http://schemas.openxmlformats.org/officeDocument/2006/relationships/image" Target="../media/image19.emf"/><Relationship Id="rId5" Type="http://schemas.openxmlformats.org/officeDocument/2006/relationships/oleObject" Target="../embeddings/oleObject10.bin"/><Relationship Id="rId6" Type="http://schemas.openxmlformats.org/officeDocument/2006/relationships/image" Target="../media/image20.emf"/><Relationship Id="rId7" Type="http://schemas.openxmlformats.org/officeDocument/2006/relationships/oleObject" Target="../embeddings/oleObject11.bin"/><Relationship Id="rId8" Type="http://schemas.openxmlformats.org/officeDocument/2006/relationships/image" Target="../media/image21.emf"/><Relationship Id="rId9" Type="http://schemas.openxmlformats.org/officeDocument/2006/relationships/oleObject" Target="../embeddings/oleObject12.bin"/><Relationship Id="rId10"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0.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chart" Target="../charts/char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0.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0.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chart" Target="../charts/char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chart" Target="../charts/char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chart" Target="../charts/char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mailto:rlegon@qualitymatters.org" TargetMode="External"/><Relationship Id="rId4" Type="http://schemas.openxmlformats.org/officeDocument/2006/relationships/hyperlink" Target="mailto:eric.fredericksen@rochester.edu" TargetMode="External"/><Relationship Id="rId5" Type="http://schemas.openxmlformats.org/officeDocument/2006/relationships/hyperlink" Target="mailto:rgarrett@eduventures.com" TargetMode="External"/><Relationship Id="rId6" Type="http://schemas.openxmlformats.org/officeDocument/2006/relationships/hyperlink" Target="http://idesignedu.org" TargetMode="External"/><Relationship Id="rId7" Type="http://schemas.openxmlformats.org/officeDocument/2006/relationships/image" Target="../media/image34.png"/><Relationship Id="rId8" Type="http://schemas.openxmlformats.org/officeDocument/2006/relationships/hyperlink" Target="http://extensionengine.org" TargetMode="External"/><Relationship Id="rId9" Type="http://schemas.openxmlformats.org/officeDocument/2006/relationships/image" Target="../media/image35.png"/><Relationship Id="rId10" Type="http://schemas.openxmlformats.org/officeDocument/2006/relationships/hyperlink" Target="http://instructionalconnections.com" TargetMode="External"/><Relationship Id="rId11" Type="http://schemas.openxmlformats.org/officeDocument/2006/relationships/image" Target="../media/image36.pn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olj.onlinelearningconsortium.org/index.php/olj/article/view/116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6C91568A-C68A-DD4F-AB35-963996FD9FBC}"/>
              </a:ext>
            </a:extLst>
          </p:cNvPr>
          <p:cNvSpPr>
            <a:spLocks noGrp="1"/>
          </p:cNvSpPr>
          <p:nvPr>
            <p:ph type="subTitle" idx="1"/>
          </p:nvPr>
        </p:nvSpPr>
        <p:spPr/>
        <p:txBody>
          <a:bodyPr/>
          <a:lstStyle/>
          <a:p>
            <a:pPr fontAlgn="auto">
              <a:spcAft>
                <a:spcPts val="0"/>
              </a:spcAft>
              <a:defRPr/>
            </a:pPr>
            <a:r>
              <a:rPr lang="en-US" sz="2400" dirty="0"/>
              <a:t>Ron Legon</a:t>
            </a:r>
          </a:p>
          <a:p>
            <a:pPr fontAlgn="auto">
              <a:spcAft>
                <a:spcPts val="0"/>
              </a:spcAft>
              <a:defRPr/>
            </a:pPr>
            <a:r>
              <a:rPr lang="en-US" sz="2400" dirty="0"/>
              <a:t>Eric </a:t>
            </a:r>
            <a:r>
              <a:rPr lang="en-US" sz="2400" dirty="0" err="1"/>
              <a:t>Fredericksen</a:t>
            </a:r>
            <a:endParaRPr lang="en-US" sz="2400" dirty="0"/>
          </a:p>
          <a:p>
            <a:pPr fontAlgn="auto">
              <a:spcAft>
                <a:spcPts val="0"/>
              </a:spcAft>
              <a:defRPr/>
            </a:pPr>
            <a:r>
              <a:rPr lang="en-US" sz="2400" dirty="0"/>
              <a:t>Richard Garrett</a:t>
            </a:r>
          </a:p>
          <a:p>
            <a:endParaRPr lang="en-US" dirty="0"/>
          </a:p>
        </p:txBody>
      </p:sp>
      <p:sp>
        <p:nvSpPr>
          <p:cNvPr id="2" name="Title 1"/>
          <p:cNvSpPr>
            <a:spLocks noGrp="1"/>
          </p:cNvSpPr>
          <p:nvPr>
            <p:ph type="ctrTitle"/>
          </p:nvPr>
        </p:nvSpPr>
        <p:spPr>
          <a:xfrm>
            <a:off x="601838" y="1356522"/>
            <a:ext cx="7772400" cy="1203137"/>
          </a:xfrm>
        </p:spPr>
        <p:txBody>
          <a:bodyPr/>
          <a:lstStyle/>
          <a:p>
            <a:r>
              <a:rPr lang="en-US" sz="3200" b="1" dirty="0"/>
              <a:t>Chief Online Learning Officers Perspectives on Management, Governance &amp; Quality Assurance</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860"/>
            <a:ext cx="2550349" cy="1059792"/>
          </a:xfrm>
          <a:prstGeom prst="rect">
            <a:avLst/>
          </a:prstGeom>
          <a:effectLst>
            <a:outerShdw blurRad="82550" dist="88900" dir="2700000" algn="tl" rotWithShape="0">
              <a:prstClr val="black">
                <a:alpha val="30000"/>
              </a:prstClr>
            </a:outerShdw>
          </a:effectLst>
        </p:spPr>
      </p:pic>
    </p:spTree>
    <p:extLst>
      <p:ext uri="{BB962C8B-B14F-4D97-AF65-F5344CB8AC3E}">
        <p14:creationId xmlns:p14="http://schemas.microsoft.com/office/powerpoint/2010/main" val="5690518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436993572"/>
              </p:ext>
            </p:extLst>
          </p:nvPr>
        </p:nvGraphicFramePr>
        <p:xfrm>
          <a:off x="881601" y="876299"/>
          <a:ext cx="7483125" cy="34484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771651" y="737025"/>
            <a:ext cx="273926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n w="12700">
                  <a:solidFill>
                    <a:schemeClr val="tx2">
                      <a:satMod val="155000"/>
                    </a:schemeClr>
                  </a:solidFill>
                  <a:prstDash val="solid"/>
                </a:ln>
                <a:solidFill>
                  <a:srgbClr val="000000"/>
                </a:solidFill>
              </a:rPr>
              <a:t>97 New COO Positions in 280 Institutions = 35%</a:t>
            </a:r>
            <a:endParaRPr lang="en-US" dirty="0">
              <a:solidFill>
                <a:srgbClr val="000000"/>
              </a:solidFill>
            </a:endParaRPr>
          </a:p>
        </p:txBody>
      </p:sp>
      <p:sp>
        <p:nvSpPr>
          <p:cNvPr id="3" name="Title 2"/>
          <p:cNvSpPr>
            <a:spLocks noGrp="1"/>
          </p:cNvSpPr>
          <p:nvPr>
            <p:ph type="ctrTitle"/>
          </p:nvPr>
        </p:nvSpPr>
        <p:spPr/>
        <p:txBody>
          <a:bodyPr/>
          <a:lstStyle/>
          <a:p>
            <a:endParaRPr lang="en-US"/>
          </a:p>
        </p:txBody>
      </p:sp>
      <p:sp>
        <p:nvSpPr>
          <p:cNvPr id="4" name="TextBox 3"/>
          <p:cNvSpPr txBox="1"/>
          <p:nvPr/>
        </p:nvSpPr>
        <p:spPr>
          <a:xfrm>
            <a:off x="207610" y="122101"/>
            <a:ext cx="8744045" cy="523220"/>
          </a:xfrm>
          <a:prstGeom prst="rect">
            <a:avLst/>
          </a:prstGeom>
          <a:noFill/>
        </p:spPr>
        <p:txBody>
          <a:bodyPr wrap="square" rtlCol="0">
            <a:spAutoFit/>
          </a:bodyPr>
          <a:lstStyle/>
          <a:p>
            <a:pPr algn="ctr"/>
            <a:r>
              <a:rPr lang="en-US" sz="2800" dirty="0" smtClean="0">
                <a:solidFill>
                  <a:srgbClr val="526C7C"/>
                </a:solidFill>
              </a:rPr>
              <a:t>Newly Created Chief Online Officer Positions</a:t>
            </a:r>
            <a:endParaRPr lang="en-US" sz="2800" dirty="0">
              <a:solidFill>
                <a:srgbClr val="526C7C"/>
              </a:solidFill>
            </a:endParaRPr>
          </a:p>
        </p:txBody>
      </p:sp>
    </p:spTree>
    <p:extLst>
      <p:ext uri="{BB962C8B-B14F-4D97-AF65-F5344CB8AC3E}">
        <p14:creationId xmlns:p14="http://schemas.microsoft.com/office/powerpoint/2010/main" val="9582575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476" y="-17679"/>
            <a:ext cx="8969542" cy="621402"/>
          </a:xfrm>
        </p:spPr>
        <p:txBody>
          <a:bodyPr/>
          <a:lstStyle/>
          <a:p>
            <a:pPr>
              <a:spcBef>
                <a:spcPct val="0"/>
              </a:spcBef>
            </a:pPr>
            <a:r>
              <a:rPr lang="en-US" sz="2800" dirty="0">
                <a:solidFill>
                  <a:schemeClr val="accent2"/>
                </a:solidFill>
                <a:latin typeface="+mn-lt"/>
              </a:rPr>
              <a:t>How many years ago did your institution create a leadership position for online learning?</a:t>
            </a:r>
          </a:p>
        </p:txBody>
      </p:sp>
      <p:sp>
        <p:nvSpPr>
          <p:cNvPr id="5" name="Title 1">
            <a:extLst>
              <a:ext uri="{FF2B5EF4-FFF2-40B4-BE49-F238E27FC236}">
                <a16:creationId xmlns="" xmlns:a16="http://schemas.microsoft.com/office/drawing/2014/main" id="{2A499FC9-CB01-AF43-8351-32411B4701D4}"/>
              </a:ext>
            </a:extLst>
          </p:cNvPr>
          <p:cNvSpPr txBox="1">
            <a:spLocks/>
          </p:cNvSpPr>
          <p:nvPr/>
        </p:nvSpPr>
        <p:spPr bwMode="auto">
          <a:xfrm>
            <a:off x="324853" y="881727"/>
            <a:ext cx="3681663" cy="37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2400" dirty="0">
                <a:latin typeface="Calibri" charset="0"/>
              </a:rPr>
              <a:t>Universities (2016-2017)</a:t>
            </a:r>
          </a:p>
        </p:txBody>
      </p:sp>
      <p:sp>
        <p:nvSpPr>
          <p:cNvPr id="6" name="Title 1">
            <a:extLst>
              <a:ext uri="{FF2B5EF4-FFF2-40B4-BE49-F238E27FC236}">
                <a16:creationId xmlns="" xmlns:a16="http://schemas.microsoft.com/office/drawing/2014/main" id="{40971920-0C59-EE44-98C8-0064D9D2C3A1}"/>
              </a:ext>
            </a:extLst>
          </p:cNvPr>
          <p:cNvSpPr txBox="1">
            <a:spLocks/>
          </p:cNvSpPr>
          <p:nvPr/>
        </p:nvSpPr>
        <p:spPr bwMode="auto">
          <a:xfrm>
            <a:off x="4692318" y="868819"/>
            <a:ext cx="4315328" cy="40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2400" dirty="0">
                <a:latin typeface="Calibri" charset="0"/>
              </a:rPr>
              <a:t>Community Colleges (2017-2018)</a:t>
            </a:r>
          </a:p>
        </p:txBody>
      </p:sp>
      <p:pic>
        <p:nvPicPr>
          <p:cNvPr id="4" name="Picture 3" descr="Screen Shot 2018-10-11 at 9.21.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525" y="1253786"/>
            <a:ext cx="3651493" cy="3010646"/>
          </a:xfrm>
          <a:prstGeom prst="rect">
            <a:avLst/>
          </a:prstGeom>
        </p:spPr>
      </p:pic>
      <p:graphicFrame>
        <p:nvGraphicFramePr>
          <p:cNvPr id="10" name="Content Placeholder 3">
            <a:extLst>
              <a:ext uri="{FF2B5EF4-FFF2-40B4-BE49-F238E27FC236}">
                <a16:creationId xmlns="" xmlns:a16="http://schemas.microsoft.com/office/drawing/2014/main" id="{FCED5710-550E-6C4F-9C39-271B7017C648}"/>
              </a:ext>
            </a:extLst>
          </p:cNvPr>
          <p:cNvGraphicFramePr>
            <a:graphicFrameLocks/>
          </p:cNvGraphicFramePr>
          <p:nvPr>
            <p:extLst>
              <p:ext uri="{D42A27DB-BD31-4B8C-83A1-F6EECF244321}">
                <p14:modId xmlns:p14="http://schemas.microsoft.com/office/powerpoint/2010/main" val="3844170276"/>
              </p:ext>
            </p:extLst>
          </p:nvPr>
        </p:nvGraphicFramePr>
        <p:xfrm>
          <a:off x="174457" y="1271754"/>
          <a:ext cx="4134495" cy="2992679"/>
        </p:xfrm>
        <a:graphic>
          <a:graphicData uri="http://schemas.openxmlformats.org/presentationml/2006/ole">
            <mc:AlternateContent xmlns:mc="http://schemas.openxmlformats.org/markup-compatibility/2006">
              <mc:Choice xmlns:v="urn:schemas-microsoft-com:vml" Requires="v">
                <p:oleObj spid="_x0000_s2052" name="Worksheet" r:id="rId4" imgW="27711400" imgH="12788900" progId="Excel.Sheet.8">
                  <p:embed/>
                </p:oleObj>
              </mc:Choice>
              <mc:Fallback>
                <p:oleObj name="Worksheet" r:id="rId4" imgW="27711400" imgH="12788900" progId="Excel.Sheet.8">
                  <p:embed/>
                  <p:pic>
                    <p:nvPicPr>
                      <p:cNvPr id="0" name=""/>
                      <p:cNvPicPr>
                        <a:picLocks noGrp="1" noChangeArrowheads="1"/>
                      </p:cNvPicPr>
                      <p:nvPr/>
                    </p:nvPicPr>
                    <p:blipFill>
                      <a:blip r:embed="rId5"/>
                      <a:srcRect/>
                      <a:stretch>
                        <a:fillRect/>
                      </a:stretch>
                    </p:blipFill>
                    <p:spPr bwMode="auto">
                      <a:xfrm>
                        <a:off x="174457" y="1271754"/>
                        <a:ext cx="4134495" cy="2992679"/>
                      </a:xfrm>
                      <a:prstGeom prst="rect">
                        <a:avLst/>
                      </a:prstGeom>
                      <a:noFill/>
                      <a:extLst/>
                    </p:spPr>
                  </p:pic>
                </p:oleObj>
              </mc:Fallback>
            </mc:AlternateContent>
          </a:graphicData>
        </a:graphic>
      </p:graphicFrame>
      <p:pic>
        <p:nvPicPr>
          <p:cNvPr id="7" name="Picture 6" descr="Screen Shot 2018-10-11 at 9.17.47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8194" y="1271753"/>
            <a:ext cx="1441515" cy="2992679"/>
          </a:xfrm>
          <a:prstGeom prst="rect">
            <a:avLst/>
          </a:prstGeom>
        </p:spPr>
      </p:pic>
      <p:sp>
        <p:nvSpPr>
          <p:cNvPr id="12" name="Donut 11">
            <a:extLst>
              <a:ext uri="{FF2B5EF4-FFF2-40B4-BE49-F238E27FC236}">
                <a16:creationId xmlns="" xmlns:a16="http://schemas.microsoft.com/office/drawing/2014/main" id="{2ECA876A-8189-124F-A1E5-0D8762508638}"/>
              </a:ext>
            </a:extLst>
          </p:cNvPr>
          <p:cNvSpPr/>
          <p:nvPr/>
        </p:nvSpPr>
        <p:spPr bwMode="auto">
          <a:xfrm>
            <a:off x="174457" y="2201780"/>
            <a:ext cx="1758558" cy="1888958"/>
          </a:xfrm>
          <a:prstGeom prst="donut">
            <a:avLst>
              <a:gd name="adj" fmla="val 218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MS Pゴシック" pitchFamily="-92" charset="-128"/>
            </a:endParaRPr>
          </a:p>
        </p:txBody>
      </p:sp>
      <p:sp>
        <p:nvSpPr>
          <p:cNvPr id="13" name="Donut 12">
            <a:extLst>
              <a:ext uri="{FF2B5EF4-FFF2-40B4-BE49-F238E27FC236}">
                <a16:creationId xmlns="" xmlns:a16="http://schemas.microsoft.com/office/drawing/2014/main" id="{CFAAAC3F-0295-0A46-9D3E-F1194A751310}"/>
              </a:ext>
            </a:extLst>
          </p:cNvPr>
          <p:cNvSpPr/>
          <p:nvPr/>
        </p:nvSpPr>
        <p:spPr bwMode="auto">
          <a:xfrm>
            <a:off x="7385442" y="1467739"/>
            <a:ext cx="1758558" cy="2732368"/>
          </a:xfrm>
          <a:prstGeom prst="donut">
            <a:avLst>
              <a:gd name="adj" fmla="val 218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MS Pゴシック" pitchFamily="-92" charset="-128"/>
            </a:endParaRPr>
          </a:p>
        </p:txBody>
      </p:sp>
    </p:spTree>
    <p:extLst>
      <p:ext uri="{BB962C8B-B14F-4D97-AF65-F5344CB8AC3E}">
        <p14:creationId xmlns:p14="http://schemas.microsoft.com/office/powerpoint/2010/main" val="691763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429" y="115466"/>
            <a:ext cx="8753051" cy="584776"/>
          </a:xfrm>
          <a:prstGeom prst="rect">
            <a:avLst/>
          </a:prstGeom>
          <a:noFill/>
        </p:spPr>
        <p:txBody>
          <a:bodyPr wrap="square" rtlCol="0">
            <a:spAutoFit/>
          </a:bodyPr>
          <a:lstStyle/>
          <a:p>
            <a:pPr algn="ctr"/>
            <a:r>
              <a:rPr lang="en-US" sz="2800" dirty="0">
                <a:solidFill>
                  <a:srgbClr val="526C7C"/>
                </a:solidFill>
              </a:rPr>
              <a:t>COO Report Li</a:t>
            </a:r>
            <a:r>
              <a:rPr lang="en-US" sz="3200" dirty="0"/>
              <a:t>nes</a:t>
            </a:r>
          </a:p>
        </p:txBody>
      </p:sp>
      <p:graphicFrame>
        <p:nvGraphicFramePr>
          <p:cNvPr id="7" name="Chart 6"/>
          <p:cNvGraphicFramePr/>
          <p:nvPr>
            <p:extLst>
              <p:ext uri="{D42A27DB-BD31-4B8C-83A1-F6EECF244321}">
                <p14:modId xmlns:p14="http://schemas.microsoft.com/office/powerpoint/2010/main" val="1228413107"/>
              </p:ext>
            </p:extLst>
          </p:nvPr>
        </p:nvGraphicFramePr>
        <p:xfrm>
          <a:off x="241391" y="776772"/>
          <a:ext cx="8669089" cy="36214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64979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7537" y="1"/>
            <a:ext cx="6400800" cy="528132"/>
          </a:xfrm>
        </p:spPr>
        <p:txBody>
          <a:bodyPr/>
          <a:lstStyle/>
          <a:p>
            <a:pPr>
              <a:spcBef>
                <a:spcPct val="0"/>
              </a:spcBef>
            </a:pPr>
            <a:r>
              <a:rPr lang="en-US" sz="2800" dirty="0">
                <a:solidFill>
                  <a:schemeClr val="accent2"/>
                </a:solidFill>
                <a:latin typeface="+mn-lt"/>
              </a:rPr>
              <a:t>Whom do you report to?</a:t>
            </a:r>
          </a:p>
        </p:txBody>
      </p:sp>
      <p:sp>
        <p:nvSpPr>
          <p:cNvPr id="5" name="Title 1">
            <a:extLst>
              <a:ext uri="{FF2B5EF4-FFF2-40B4-BE49-F238E27FC236}">
                <a16:creationId xmlns="" xmlns:a16="http://schemas.microsoft.com/office/drawing/2014/main" id="{2A499FC9-CB01-AF43-8351-32411B4701D4}"/>
              </a:ext>
            </a:extLst>
          </p:cNvPr>
          <p:cNvSpPr txBox="1">
            <a:spLocks/>
          </p:cNvSpPr>
          <p:nvPr/>
        </p:nvSpPr>
        <p:spPr bwMode="auto">
          <a:xfrm>
            <a:off x="434765" y="424438"/>
            <a:ext cx="3681663" cy="5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2400" dirty="0">
                <a:latin typeface="+mn-lt"/>
              </a:rPr>
              <a:t>Universities (2016-2017)</a:t>
            </a:r>
          </a:p>
        </p:txBody>
      </p:sp>
      <p:sp>
        <p:nvSpPr>
          <p:cNvPr id="6" name="Title 1">
            <a:extLst>
              <a:ext uri="{FF2B5EF4-FFF2-40B4-BE49-F238E27FC236}">
                <a16:creationId xmlns="" xmlns:a16="http://schemas.microsoft.com/office/drawing/2014/main" id="{40971920-0C59-EE44-98C8-0064D9D2C3A1}"/>
              </a:ext>
            </a:extLst>
          </p:cNvPr>
          <p:cNvSpPr txBox="1">
            <a:spLocks/>
          </p:cNvSpPr>
          <p:nvPr/>
        </p:nvSpPr>
        <p:spPr bwMode="auto">
          <a:xfrm>
            <a:off x="4359810" y="394175"/>
            <a:ext cx="4784189" cy="5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2400" dirty="0">
                <a:latin typeface="+mn-lt"/>
              </a:rPr>
              <a:t>Community Colleges (2017-2018)</a:t>
            </a:r>
          </a:p>
        </p:txBody>
      </p:sp>
      <p:pic>
        <p:nvPicPr>
          <p:cNvPr id="2" name="Picture 1" descr="Screen Shot 2018-10-11 at 9.37.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3708"/>
            <a:ext cx="9144000" cy="3515799"/>
          </a:xfrm>
          <a:prstGeom prst="rect">
            <a:avLst/>
          </a:prstGeom>
        </p:spPr>
      </p:pic>
      <p:pic>
        <p:nvPicPr>
          <p:cNvPr id="9" name="Picture 8" descr="Screen Shot 2018-10-11 at 9.53.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336" y="925564"/>
            <a:ext cx="1777761" cy="2432210"/>
          </a:xfrm>
          <a:prstGeom prst="rect">
            <a:avLst/>
          </a:prstGeom>
        </p:spPr>
      </p:pic>
    </p:spTree>
    <p:extLst>
      <p:ext uri="{BB962C8B-B14F-4D97-AF65-F5344CB8AC3E}">
        <p14:creationId xmlns:p14="http://schemas.microsoft.com/office/powerpoint/2010/main" val="9319959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848649"/>
            <a:ext cx="8229600" cy="3581059"/>
          </a:xfrm>
        </p:spPr>
        <p:txBody>
          <a:bodyPr/>
          <a:lstStyle/>
          <a:p>
            <a:pPr marL="514350" indent="-514350">
              <a:buFont typeface="+mj-lt"/>
              <a:buAutoNum type="arabicPeriod"/>
            </a:pPr>
            <a:r>
              <a:rPr lang="en-US" sz="2400" dirty="0">
                <a:solidFill>
                  <a:srgbClr val="526C7C"/>
                </a:solidFill>
              </a:rPr>
              <a:t>Introduce yourself:</a:t>
            </a:r>
          </a:p>
          <a:p>
            <a:pPr lvl="1"/>
            <a:r>
              <a:rPr lang="en-US" sz="2000" dirty="0">
                <a:solidFill>
                  <a:srgbClr val="526C7C"/>
                </a:solidFill>
              </a:rPr>
              <a:t>Name, title, institution</a:t>
            </a:r>
          </a:p>
          <a:p>
            <a:pPr lvl="1"/>
            <a:r>
              <a:rPr lang="en-US" sz="2000" dirty="0">
                <a:solidFill>
                  <a:srgbClr val="526C7C"/>
                </a:solidFill>
              </a:rPr>
              <a:t>New or renewed position, years in the position, report line</a:t>
            </a:r>
            <a:br>
              <a:rPr lang="en-US" sz="2000" dirty="0">
                <a:solidFill>
                  <a:srgbClr val="526C7C"/>
                </a:solidFill>
              </a:rPr>
            </a:br>
            <a:endParaRPr lang="en-US" sz="2000" dirty="0">
              <a:solidFill>
                <a:srgbClr val="526C7C"/>
              </a:solidFill>
            </a:endParaRPr>
          </a:p>
          <a:p>
            <a:pPr>
              <a:buFont typeface="+mj-lt"/>
              <a:buAutoNum type="arabicPeriod"/>
            </a:pPr>
            <a:r>
              <a:rPr lang="en-US" dirty="0">
                <a:solidFill>
                  <a:srgbClr val="FF0000"/>
                </a:solidFill>
              </a:rPr>
              <a:t>Prior academic and administrative experience</a:t>
            </a:r>
            <a:br>
              <a:rPr lang="en-US" dirty="0">
                <a:solidFill>
                  <a:srgbClr val="FF0000"/>
                </a:solidFill>
              </a:rPr>
            </a:br>
            <a:endParaRPr lang="en-US" dirty="0">
              <a:solidFill>
                <a:srgbClr val="FF0000"/>
              </a:solidFill>
            </a:endParaRPr>
          </a:p>
          <a:p>
            <a:pPr marL="514350" indent="-514350">
              <a:buFont typeface="+mj-lt"/>
              <a:buAutoNum type="arabicPeriod"/>
            </a:pPr>
            <a:r>
              <a:rPr lang="en-US" sz="2400" dirty="0">
                <a:solidFill>
                  <a:srgbClr val="526C7C"/>
                </a:solidFill>
                <a:latin typeface="Calibri" charset="0"/>
              </a:rPr>
              <a:t>Range of duties and degree of influence/control</a:t>
            </a:r>
          </a:p>
          <a:p>
            <a:endParaRPr lang="en-US" dirty="0">
              <a:latin typeface="Calibri" charset="0"/>
            </a:endParaRPr>
          </a:p>
          <a:p>
            <a:endParaRPr lang="en-US" dirty="0">
              <a:latin typeface="Calibri" charset="0"/>
            </a:endParaRPr>
          </a:p>
        </p:txBody>
      </p:sp>
      <p:sp>
        <p:nvSpPr>
          <p:cNvPr id="4" name="TextBox 3"/>
          <p:cNvSpPr txBox="1"/>
          <p:nvPr/>
        </p:nvSpPr>
        <p:spPr>
          <a:xfrm>
            <a:off x="0" y="0"/>
            <a:ext cx="9143999" cy="523220"/>
          </a:xfrm>
          <a:prstGeom prst="rect">
            <a:avLst/>
          </a:prstGeom>
          <a:noFill/>
        </p:spPr>
        <p:txBody>
          <a:bodyPr wrap="square" rtlCol="0">
            <a:spAutoFit/>
          </a:bodyPr>
          <a:lstStyle/>
          <a:p>
            <a:pPr algn="ctr"/>
            <a:r>
              <a:rPr lang="en-US" sz="2800" dirty="0">
                <a:solidFill>
                  <a:srgbClr val="526C7C"/>
                </a:solidFill>
              </a:rPr>
              <a:t>Questions for Our Panel of Chief Online Officers</a:t>
            </a:r>
          </a:p>
        </p:txBody>
      </p:sp>
    </p:spTree>
    <p:extLst>
      <p:ext uri="{BB962C8B-B14F-4D97-AF65-F5344CB8AC3E}">
        <p14:creationId xmlns:p14="http://schemas.microsoft.com/office/powerpoint/2010/main" val="26048490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458" y="-17858"/>
            <a:ext cx="8833188" cy="621402"/>
          </a:xfrm>
        </p:spPr>
        <p:txBody>
          <a:bodyPr/>
          <a:lstStyle/>
          <a:p>
            <a:pPr>
              <a:spcBef>
                <a:spcPct val="0"/>
              </a:spcBef>
            </a:pPr>
            <a:r>
              <a:rPr lang="en-US" sz="2800" dirty="0">
                <a:solidFill>
                  <a:schemeClr val="accent2"/>
                </a:solidFill>
                <a:latin typeface="+mn-lt"/>
              </a:rPr>
              <a:t>In addition to your leadership role for online learning, do you also hold a faculty appointment?</a:t>
            </a:r>
          </a:p>
        </p:txBody>
      </p:sp>
      <p:sp>
        <p:nvSpPr>
          <p:cNvPr id="5" name="Title 1">
            <a:extLst>
              <a:ext uri="{FF2B5EF4-FFF2-40B4-BE49-F238E27FC236}">
                <a16:creationId xmlns="" xmlns:a16="http://schemas.microsoft.com/office/drawing/2014/main" id="{2A499FC9-CB01-AF43-8351-32411B4701D4}"/>
              </a:ext>
            </a:extLst>
          </p:cNvPr>
          <p:cNvSpPr txBox="1">
            <a:spLocks/>
          </p:cNvSpPr>
          <p:nvPr/>
        </p:nvSpPr>
        <p:spPr bwMode="auto">
          <a:xfrm>
            <a:off x="324853" y="787899"/>
            <a:ext cx="3681663" cy="5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2400" dirty="0">
                <a:latin typeface="+mn-lt"/>
              </a:rPr>
              <a:t>Universities (2016-2017)</a:t>
            </a:r>
          </a:p>
        </p:txBody>
      </p:sp>
      <p:sp>
        <p:nvSpPr>
          <p:cNvPr id="6" name="Title 1">
            <a:extLst>
              <a:ext uri="{FF2B5EF4-FFF2-40B4-BE49-F238E27FC236}">
                <a16:creationId xmlns="" xmlns:a16="http://schemas.microsoft.com/office/drawing/2014/main" id="{40971920-0C59-EE44-98C8-0064D9D2C3A1}"/>
              </a:ext>
            </a:extLst>
          </p:cNvPr>
          <p:cNvSpPr txBox="1">
            <a:spLocks/>
          </p:cNvSpPr>
          <p:nvPr/>
        </p:nvSpPr>
        <p:spPr bwMode="auto">
          <a:xfrm>
            <a:off x="4481934" y="787899"/>
            <a:ext cx="4662066" cy="5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2400" dirty="0">
                <a:latin typeface="+mn-lt"/>
              </a:rPr>
              <a:t>Community Colleges (2017-2018)</a:t>
            </a:r>
          </a:p>
        </p:txBody>
      </p:sp>
      <p:pic>
        <p:nvPicPr>
          <p:cNvPr id="2" name="Picture 1" descr="Screen Shot 2018-10-11 at 9.06.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53" y="1197542"/>
            <a:ext cx="3469172" cy="2990520"/>
          </a:xfrm>
          <a:prstGeom prst="rect">
            <a:avLst/>
          </a:prstGeom>
        </p:spPr>
      </p:pic>
      <p:pic>
        <p:nvPicPr>
          <p:cNvPr id="4" name="Picture 3" descr="Screen Shot 2018-10-11 at 9.07.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657" y="1197542"/>
            <a:ext cx="3700343" cy="2990520"/>
          </a:xfrm>
          <a:prstGeom prst="rect">
            <a:avLst/>
          </a:prstGeom>
        </p:spPr>
      </p:pic>
      <p:pic>
        <p:nvPicPr>
          <p:cNvPr id="7" name="Picture 6" descr="Screen Shot 2018-10-11 at 9.06.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3529" y="1307433"/>
            <a:ext cx="1735887" cy="2051588"/>
          </a:xfrm>
          <a:prstGeom prst="rect">
            <a:avLst/>
          </a:prstGeom>
        </p:spPr>
      </p:pic>
    </p:spTree>
    <p:extLst>
      <p:ext uri="{BB962C8B-B14F-4D97-AF65-F5344CB8AC3E}">
        <p14:creationId xmlns:p14="http://schemas.microsoft.com/office/powerpoint/2010/main" val="6379452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458" y="0"/>
            <a:ext cx="8833188" cy="621402"/>
          </a:xfrm>
        </p:spPr>
        <p:txBody>
          <a:bodyPr/>
          <a:lstStyle/>
          <a:p>
            <a:pPr>
              <a:spcBef>
                <a:spcPct val="0"/>
              </a:spcBef>
            </a:pPr>
            <a:r>
              <a:rPr lang="en-US" sz="2800" dirty="0">
                <a:solidFill>
                  <a:schemeClr val="accent2"/>
                </a:solidFill>
                <a:latin typeface="+mn-lt"/>
              </a:rPr>
              <a:t>Professional Background and Experience</a:t>
            </a:r>
          </a:p>
          <a:p>
            <a:pPr>
              <a:spcBef>
                <a:spcPct val="0"/>
              </a:spcBef>
            </a:pPr>
            <a:r>
              <a:rPr lang="en-US" sz="2800" dirty="0">
                <a:solidFill>
                  <a:schemeClr val="accent2"/>
                </a:solidFill>
                <a:latin typeface="+mn-lt"/>
              </a:rPr>
              <a:t>of University Leaders </a:t>
            </a:r>
          </a:p>
        </p:txBody>
      </p:sp>
      <p:sp>
        <p:nvSpPr>
          <p:cNvPr id="8" name="Title 1">
            <a:extLst>
              <a:ext uri="{FF2B5EF4-FFF2-40B4-BE49-F238E27FC236}">
                <a16:creationId xmlns="" xmlns:a16="http://schemas.microsoft.com/office/drawing/2014/main" id="{DFDA8488-8436-0D48-86DE-B0969A99A345}"/>
              </a:ext>
            </a:extLst>
          </p:cNvPr>
          <p:cNvSpPr txBox="1">
            <a:spLocks/>
          </p:cNvSpPr>
          <p:nvPr/>
        </p:nvSpPr>
        <p:spPr bwMode="auto">
          <a:xfrm>
            <a:off x="114602" y="767251"/>
            <a:ext cx="2946401" cy="583167"/>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S Pゴシック"/>
              </a:defRPr>
            </a:lvl1pPr>
            <a:lvl2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2pPr>
            <a:lvl3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3pPr>
            <a:lvl4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4pPr>
            <a:lvl5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defTabSz="914400">
              <a:defRPr/>
            </a:pPr>
            <a:r>
              <a:rPr lang="en-US" sz="1200" u="sng" kern="0" dirty="0">
                <a:solidFill>
                  <a:schemeClr val="tx1"/>
                </a:solidFill>
                <a:latin typeface="Arial" charset="0"/>
                <a:ea typeface="Arial" charset="0"/>
                <a:cs typeface="Arial" charset="0"/>
              </a:rPr>
              <a:t>F2F classroom teaching?</a:t>
            </a:r>
            <a:endParaRPr lang="en-US" sz="1200" kern="0" dirty="0">
              <a:solidFill>
                <a:schemeClr val="tx1"/>
              </a:solidFill>
              <a:latin typeface="Arial" charset="0"/>
              <a:ea typeface="Arial" charset="0"/>
              <a:cs typeface="Arial" charset="0"/>
            </a:endParaRPr>
          </a:p>
        </p:txBody>
      </p:sp>
      <p:sp>
        <p:nvSpPr>
          <p:cNvPr id="9" name="Rectangle 8">
            <a:extLst>
              <a:ext uri="{FF2B5EF4-FFF2-40B4-BE49-F238E27FC236}">
                <a16:creationId xmlns="" xmlns:a16="http://schemas.microsoft.com/office/drawing/2014/main" id="{039A9FE1-AB8F-AC42-8C5B-4BF178B27665}"/>
              </a:ext>
            </a:extLst>
          </p:cNvPr>
          <p:cNvSpPr/>
          <p:nvPr/>
        </p:nvSpPr>
        <p:spPr>
          <a:xfrm>
            <a:off x="3567747" y="866271"/>
            <a:ext cx="1334020" cy="276999"/>
          </a:xfrm>
          <a:prstGeom prst="rect">
            <a:avLst/>
          </a:prstGeom>
        </p:spPr>
        <p:txBody>
          <a:bodyPr wrap="none">
            <a:spAutoFit/>
          </a:bodyPr>
          <a:lstStyle/>
          <a:p>
            <a:pPr defTabSz="914400">
              <a:defRPr/>
            </a:pPr>
            <a:r>
              <a:rPr lang="en-US" sz="1200" u="sng" kern="0" dirty="0">
                <a:latin typeface="Arial" charset="0"/>
                <a:ea typeface="Arial" charset="0"/>
                <a:cs typeface="Arial" charset="0"/>
              </a:rPr>
              <a:t>Online teaching?</a:t>
            </a:r>
            <a:endParaRPr lang="en-US" sz="1200" kern="0" dirty="0">
              <a:latin typeface="Arial" charset="0"/>
              <a:ea typeface="Arial" charset="0"/>
              <a:cs typeface="Arial" charset="0"/>
            </a:endParaRPr>
          </a:p>
        </p:txBody>
      </p:sp>
      <p:sp>
        <p:nvSpPr>
          <p:cNvPr id="10" name="Rectangle 9">
            <a:extLst>
              <a:ext uri="{FF2B5EF4-FFF2-40B4-BE49-F238E27FC236}">
                <a16:creationId xmlns="" xmlns:a16="http://schemas.microsoft.com/office/drawing/2014/main" id="{364C0EE8-69A7-9646-908B-33551E92A2E8}"/>
              </a:ext>
            </a:extLst>
          </p:cNvPr>
          <p:cNvSpPr/>
          <p:nvPr/>
        </p:nvSpPr>
        <p:spPr>
          <a:xfrm>
            <a:off x="114602" y="2557676"/>
            <a:ext cx="1912703" cy="276999"/>
          </a:xfrm>
          <a:prstGeom prst="rect">
            <a:avLst/>
          </a:prstGeom>
        </p:spPr>
        <p:txBody>
          <a:bodyPr wrap="none">
            <a:spAutoFit/>
          </a:bodyPr>
          <a:lstStyle/>
          <a:p>
            <a:pPr defTabSz="914400">
              <a:defRPr/>
            </a:pPr>
            <a:r>
              <a:rPr lang="en-US" sz="1200" u="sng" kern="0" dirty="0">
                <a:latin typeface="Arial" charset="0"/>
                <a:ea typeface="Arial" charset="0"/>
                <a:cs typeface="Arial" charset="0"/>
              </a:rPr>
              <a:t>Management/leadership?</a:t>
            </a:r>
            <a:endParaRPr lang="en-US" sz="1200" kern="0" dirty="0">
              <a:latin typeface="Arial" charset="0"/>
              <a:ea typeface="Arial" charset="0"/>
              <a:cs typeface="Arial" charset="0"/>
            </a:endParaRPr>
          </a:p>
        </p:txBody>
      </p:sp>
      <p:sp>
        <p:nvSpPr>
          <p:cNvPr id="11" name="Rectangle 10">
            <a:extLst>
              <a:ext uri="{FF2B5EF4-FFF2-40B4-BE49-F238E27FC236}">
                <a16:creationId xmlns="" xmlns:a16="http://schemas.microsoft.com/office/drawing/2014/main" id="{6E97C0AD-D754-CB4D-A6CD-3AA7CC2B00CA}"/>
              </a:ext>
            </a:extLst>
          </p:cNvPr>
          <p:cNvSpPr/>
          <p:nvPr/>
        </p:nvSpPr>
        <p:spPr>
          <a:xfrm>
            <a:off x="3366216" y="2557676"/>
            <a:ext cx="1590500" cy="276999"/>
          </a:xfrm>
          <a:prstGeom prst="rect">
            <a:avLst/>
          </a:prstGeom>
        </p:spPr>
        <p:txBody>
          <a:bodyPr wrap="none">
            <a:spAutoFit/>
          </a:bodyPr>
          <a:lstStyle/>
          <a:p>
            <a:pPr defTabSz="914400">
              <a:defRPr/>
            </a:pPr>
            <a:r>
              <a:rPr lang="en-US" sz="1200" u="sng" kern="0" dirty="0">
                <a:latin typeface="Arial" charset="0"/>
                <a:ea typeface="Arial" charset="0"/>
                <a:cs typeface="Arial" charset="0"/>
              </a:rPr>
              <a:t>Instructional design?</a:t>
            </a:r>
            <a:endParaRPr lang="en-US" sz="1200" kern="0" dirty="0">
              <a:latin typeface="Arial" charset="0"/>
              <a:ea typeface="Arial" charset="0"/>
              <a:cs typeface="Arial" charset="0"/>
            </a:endParaRPr>
          </a:p>
        </p:txBody>
      </p:sp>
      <p:sp>
        <p:nvSpPr>
          <p:cNvPr id="12" name="Rectangle 11">
            <a:extLst>
              <a:ext uri="{FF2B5EF4-FFF2-40B4-BE49-F238E27FC236}">
                <a16:creationId xmlns="" xmlns:a16="http://schemas.microsoft.com/office/drawing/2014/main" id="{00B59AC2-2FF3-C24D-BB0D-4A6A29CFEE03}"/>
              </a:ext>
            </a:extLst>
          </p:cNvPr>
          <p:cNvSpPr/>
          <p:nvPr/>
        </p:nvSpPr>
        <p:spPr>
          <a:xfrm>
            <a:off x="6326560" y="866271"/>
            <a:ext cx="1709122" cy="276999"/>
          </a:xfrm>
          <a:prstGeom prst="rect">
            <a:avLst/>
          </a:prstGeom>
        </p:spPr>
        <p:txBody>
          <a:bodyPr wrap="none">
            <a:spAutoFit/>
          </a:bodyPr>
          <a:lstStyle/>
          <a:p>
            <a:pPr defTabSz="914400">
              <a:defRPr/>
            </a:pPr>
            <a:r>
              <a:rPr lang="en-US" sz="1200" u="sng" kern="0">
                <a:latin typeface="Arial" charset="0"/>
                <a:ea typeface="Arial" charset="0"/>
                <a:cs typeface="Arial" charset="0"/>
              </a:rPr>
              <a:t>Educational research?</a:t>
            </a:r>
            <a:endParaRPr lang="en-US" sz="1200" kern="0" dirty="0">
              <a:latin typeface="Arial" charset="0"/>
              <a:ea typeface="Arial" charset="0"/>
              <a:cs typeface="Arial" charset="0"/>
            </a:endParaRPr>
          </a:p>
        </p:txBody>
      </p:sp>
      <p:sp>
        <p:nvSpPr>
          <p:cNvPr id="13" name="Rectangle 12">
            <a:extLst>
              <a:ext uri="{FF2B5EF4-FFF2-40B4-BE49-F238E27FC236}">
                <a16:creationId xmlns="" xmlns:a16="http://schemas.microsoft.com/office/drawing/2014/main" id="{030D6EA1-C6BF-8F45-882C-EA1D75C88E9F}"/>
              </a:ext>
            </a:extLst>
          </p:cNvPr>
          <p:cNvSpPr/>
          <p:nvPr/>
        </p:nvSpPr>
        <p:spPr>
          <a:xfrm>
            <a:off x="7263855" y="2557676"/>
            <a:ext cx="407484" cy="276999"/>
          </a:xfrm>
          <a:prstGeom prst="rect">
            <a:avLst/>
          </a:prstGeom>
        </p:spPr>
        <p:txBody>
          <a:bodyPr wrap="none">
            <a:spAutoFit/>
          </a:bodyPr>
          <a:lstStyle/>
          <a:p>
            <a:pPr defTabSz="914400">
              <a:defRPr/>
            </a:pPr>
            <a:r>
              <a:rPr lang="en-US" sz="1200" u="sng" kern="0" dirty="0">
                <a:latin typeface="Arial" charset="0"/>
                <a:ea typeface="Arial" charset="0"/>
                <a:cs typeface="Arial" charset="0"/>
              </a:rPr>
              <a:t>IT?</a:t>
            </a:r>
            <a:endParaRPr lang="en-US" sz="1200" kern="0" dirty="0">
              <a:latin typeface="Arial" charset="0"/>
              <a:ea typeface="Arial" charset="0"/>
              <a:cs typeface="Arial" charset="0"/>
            </a:endParaRPr>
          </a:p>
        </p:txBody>
      </p:sp>
      <p:graphicFrame>
        <p:nvGraphicFramePr>
          <p:cNvPr id="14" name="Content Placeholder 3">
            <a:extLst>
              <a:ext uri="{FF2B5EF4-FFF2-40B4-BE49-F238E27FC236}">
                <a16:creationId xmlns="" xmlns:a16="http://schemas.microsoft.com/office/drawing/2014/main" id="{4DB05685-FBA2-EF42-92F7-52D507E76E80}"/>
              </a:ext>
            </a:extLst>
          </p:cNvPr>
          <p:cNvGraphicFramePr>
            <a:graphicFrameLocks/>
          </p:cNvGraphicFramePr>
          <p:nvPr>
            <p:extLst>
              <p:ext uri="{D42A27DB-BD31-4B8C-83A1-F6EECF244321}">
                <p14:modId xmlns:p14="http://schemas.microsoft.com/office/powerpoint/2010/main" val="288169527"/>
              </p:ext>
            </p:extLst>
          </p:nvPr>
        </p:nvGraphicFramePr>
        <p:xfrm>
          <a:off x="114603" y="1115583"/>
          <a:ext cx="2263436" cy="1391740"/>
        </p:xfrm>
        <a:graphic>
          <a:graphicData uri="http://schemas.openxmlformats.org/presentationml/2006/ole">
            <mc:AlternateContent xmlns:mc="http://schemas.openxmlformats.org/markup-compatibility/2006">
              <mc:Choice xmlns:v="urn:schemas-microsoft-com:vml" Requires="v">
                <p:oleObj spid="_x0000_s3091" name="Worksheet" r:id="rId3" imgW="25819100" imgH="12763500" progId="Excel.Sheet.8">
                  <p:embed/>
                </p:oleObj>
              </mc:Choice>
              <mc:Fallback>
                <p:oleObj name="Worksheet" r:id="rId3" imgW="25819100" imgH="12763500" progId="Excel.Sheet.8">
                  <p:embed/>
                  <p:pic>
                    <p:nvPicPr>
                      <p:cNvPr id="0" name=""/>
                      <p:cNvPicPr>
                        <a:picLocks noGrp="1" noChangeArrowheads="1"/>
                      </p:cNvPicPr>
                      <p:nvPr/>
                    </p:nvPicPr>
                    <p:blipFill>
                      <a:blip r:embed="rId4"/>
                      <a:srcRect/>
                      <a:stretch>
                        <a:fillRect/>
                      </a:stretch>
                    </p:blipFill>
                    <p:spPr bwMode="auto">
                      <a:xfrm>
                        <a:off x="114603" y="1115583"/>
                        <a:ext cx="2263436" cy="1391740"/>
                      </a:xfrm>
                      <a:prstGeom prst="rect">
                        <a:avLst/>
                      </a:prstGeom>
                      <a:noFill/>
                      <a:extLst/>
                    </p:spPr>
                  </p:pic>
                </p:oleObj>
              </mc:Fallback>
            </mc:AlternateContent>
          </a:graphicData>
        </a:graphic>
      </p:graphicFrame>
      <p:graphicFrame>
        <p:nvGraphicFramePr>
          <p:cNvPr id="15" name="Content Placeholder 3">
            <a:extLst>
              <a:ext uri="{FF2B5EF4-FFF2-40B4-BE49-F238E27FC236}">
                <a16:creationId xmlns="" xmlns:a16="http://schemas.microsoft.com/office/drawing/2014/main" id="{F2A2486F-27D9-EF49-BC34-B8E0BA358A57}"/>
              </a:ext>
            </a:extLst>
          </p:cNvPr>
          <p:cNvGraphicFramePr>
            <a:graphicFrameLocks/>
          </p:cNvGraphicFramePr>
          <p:nvPr>
            <p:extLst>
              <p:ext uri="{D42A27DB-BD31-4B8C-83A1-F6EECF244321}">
                <p14:modId xmlns:p14="http://schemas.microsoft.com/office/powerpoint/2010/main" val="1724327411"/>
              </p:ext>
            </p:extLst>
          </p:nvPr>
        </p:nvGraphicFramePr>
        <p:xfrm>
          <a:off x="3011233" y="1145223"/>
          <a:ext cx="2383080" cy="1401033"/>
        </p:xfrm>
        <a:graphic>
          <a:graphicData uri="http://schemas.openxmlformats.org/presentationml/2006/ole">
            <mc:AlternateContent xmlns:mc="http://schemas.openxmlformats.org/markup-compatibility/2006">
              <mc:Choice xmlns:v="urn:schemas-microsoft-com:vml" Requires="v">
                <p:oleObj spid="_x0000_s3092" name="Worksheet" r:id="rId5" imgW="26898600" imgH="12763500" progId="Excel.Sheet.8">
                  <p:embed/>
                </p:oleObj>
              </mc:Choice>
              <mc:Fallback>
                <p:oleObj name="Worksheet" r:id="rId5" imgW="26898600" imgH="12763500" progId="Excel.Sheet.8">
                  <p:embed/>
                  <p:pic>
                    <p:nvPicPr>
                      <p:cNvPr id="0" name=""/>
                      <p:cNvPicPr>
                        <a:picLocks noGrp="1" noChangeArrowheads="1"/>
                      </p:cNvPicPr>
                      <p:nvPr/>
                    </p:nvPicPr>
                    <p:blipFill>
                      <a:blip r:embed="rId6"/>
                      <a:srcRect/>
                      <a:stretch>
                        <a:fillRect/>
                      </a:stretch>
                    </p:blipFill>
                    <p:spPr bwMode="auto">
                      <a:xfrm>
                        <a:off x="3011233" y="1145223"/>
                        <a:ext cx="2383080" cy="1401033"/>
                      </a:xfrm>
                      <a:prstGeom prst="rect">
                        <a:avLst/>
                      </a:prstGeom>
                      <a:noFill/>
                      <a:extLst/>
                    </p:spPr>
                  </p:pic>
                </p:oleObj>
              </mc:Fallback>
            </mc:AlternateContent>
          </a:graphicData>
        </a:graphic>
      </p:graphicFrame>
      <p:graphicFrame>
        <p:nvGraphicFramePr>
          <p:cNvPr id="16" name="Content Placeholder 3">
            <a:extLst>
              <a:ext uri="{FF2B5EF4-FFF2-40B4-BE49-F238E27FC236}">
                <a16:creationId xmlns="" xmlns:a16="http://schemas.microsoft.com/office/drawing/2014/main" id="{58747358-E6E9-4C40-83A8-FC72C0BDEEAA}"/>
              </a:ext>
            </a:extLst>
          </p:cNvPr>
          <p:cNvGraphicFramePr>
            <a:graphicFrameLocks/>
          </p:cNvGraphicFramePr>
          <p:nvPr>
            <p:extLst>
              <p:ext uri="{D42A27DB-BD31-4B8C-83A1-F6EECF244321}">
                <p14:modId xmlns:p14="http://schemas.microsoft.com/office/powerpoint/2010/main" val="3487934732"/>
              </p:ext>
            </p:extLst>
          </p:nvPr>
        </p:nvGraphicFramePr>
        <p:xfrm>
          <a:off x="129999" y="2996525"/>
          <a:ext cx="2379582" cy="1340377"/>
        </p:xfrm>
        <a:graphic>
          <a:graphicData uri="http://schemas.openxmlformats.org/presentationml/2006/ole">
            <mc:AlternateContent xmlns:mc="http://schemas.openxmlformats.org/markup-compatibility/2006">
              <mc:Choice xmlns:v="urn:schemas-microsoft-com:vml" Requires="v">
                <p:oleObj spid="_x0000_s3093" name="Worksheet" r:id="rId7" imgW="25654000" imgH="12763500" progId="Excel.Sheet.8">
                  <p:embed/>
                </p:oleObj>
              </mc:Choice>
              <mc:Fallback>
                <p:oleObj name="Worksheet" r:id="rId7" imgW="25654000" imgH="12763500" progId="Excel.Sheet.8">
                  <p:embed/>
                  <p:pic>
                    <p:nvPicPr>
                      <p:cNvPr id="0" name=""/>
                      <p:cNvPicPr>
                        <a:picLocks noGrp="1" noChangeArrowheads="1"/>
                      </p:cNvPicPr>
                      <p:nvPr/>
                    </p:nvPicPr>
                    <p:blipFill>
                      <a:blip r:embed="rId8"/>
                      <a:srcRect/>
                      <a:stretch>
                        <a:fillRect/>
                      </a:stretch>
                    </p:blipFill>
                    <p:spPr bwMode="auto">
                      <a:xfrm>
                        <a:off x="129999" y="2996525"/>
                        <a:ext cx="2379582" cy="1340377"/>
                      </a:xfrm>
                      <a:prstGeom prst="rect">
                        <a:avLst/>
                      </a:prstGeom>
                      <a:noFill/>
                      <a:extLst/>
                    </p:spPr>
                  </p:pic>
                </p:oleObj>
              </mc:Fallback>
            </mc:AlternateContent>
          </a:graphicData>
        </a:graphic>
      </p:graphicFrame>
      <p:graphicFrame>
        <p:nvGraphicFramePr>
          <p:cNvPr id="17" name="Content Placeholder 3">
            <a:extLst>
              <a:ext uri="{FF2B5EF4-FFF2-40B4-BE49-F238E27FC236}">
                <a16:creationId xmlns="" xmlns:a16="http://schemas.microsoft.com/office/drawing/2014/main" id="{A377AB9D-A12C-0248-90D8-2B75EE39019B}"/>
              </a:ext>
            </a:extLst>
          </p:cNvPr>
          <p:cNvGraphicFramePr>
            <a:graphicFrameLocks/>
          </p:cNvGraphicFramePr>
          <p:nvPr>
            <p:extLst>
              <p:ext uri="{D42A27DB-BD31-4B8C-83A1-F6EECF244321}">
                <p14:modId xmlns:p14="http://schemas.microsoft.com/office/powerpoint/2010/main" val="2465490446"/>
              </p:ext>
            </p:extLst>
          </p:nvPr>
        </p:nvGraphicFramePr>
        <p:xfrm>
          <a:off x="3115902" y="2931993"/>
          <a:ext cx="2274245" cy="1387348"/>
        </p:xfrm>
        <a:graphic>
          <a:graphicData uri="http://schemas.openxmlformats.org/presentationml/2006/ole">
            <mc:AlternateContent xmlns:mc="http://schemas.openxmlformats.org/markup-compatibility/2006">
              <mc:Choice xmlns:v="urn:schemas-microsoft-com:vml" Requires="v">
                <p:oleObj spid="_x0000_s3094" name="Worksheet" r:id="rId9" imgW="25565100" imgH="12763500" progId="Excel.Sheet.8">
                  <p:embed/>
                </p:oleObj>
              </mc:Choice>
              <mc:Fallback>
                <p:oleObj name="Worksheet" r:id="rId9" imgW="25565100" imgH="12763500" progId="Excel.Sheet.8">
                  <p:embed/>
                  <p:pic>
                    <p:nvPicPr>
                      <p:cNvPr id="0" name=""/>
                      <p:cNvPicPr>
                        <a:picLocks noGrp="1" noChangeArrowheads="1"/>
                      </p:cNvPicPr>
                      <p:nvPr/>
                    </p:nvPicPr>
                    <p:blipFill>
                      <a:blip r:embed="rId10"/>
                      <a:srcRect/>
                      <a:stretch>
                        <a:fillRect/>
                      </a:stretch>
                    </p:blipFill>
                    <p:spPr bwMode="auto">
                      <a:xfrm>
                        <a:off x="3115902" y="2931993"/>
                        <a:ext cx="2274245" cy="1387348"/>
                      </a:xfrm>
                      <a:prstGeom prst="rect">
                        <a:avLst/>
                      </a:prstGeom>
                      <a:noFill/>
                      <a:extLst/>
                    </p:spPr>
                  </p:pic>
                </p:oleObj>
              </mc:Fallback>
            </mc:AlternateContent>
          </a:graphicData>
        </a:graphic>
      </p:graphicFrame>
      <p:graphicFrame>
        <p:nvGraphicFramePr>
          <p:cNvPr id="18" name="Content Placeholder 3">
            <a:extLst>
              <a:ext uri="{FF2B5EF4-FFF2-40B4-BE49-F238E27FC236}">
                <a16:creationId xmlns="" xmlns:a16="http://schemas.microsoft.com/office/drawing/2014/main" id="{710C87BA-7009-D541-82DE-18A58DCA4F87}"/>
              </a:ext>
            </a:extLst>
          </p:cNvPr>
          <p:cNvGraphicFramePr>
            <a:graphicFrameLocks/>
          </p:cNvGraphicFramePr>
          <p:nvPr>
            <p:extLst>
              <p:ext uri="{D42A27DB-BD31-4B8C-83A1-F6EECF244321}">
                <p14:modId xmlns:p14="http://schemas.microsoft.com/office/powerpoint/2010/main" val="2924663575"/>
              </p:ext>
            </p:extLst>
          </p:nvPr>
        </p:nvGraphicFramePr>
        <p:xfrm>
          <a:off x="6104999" y="1182904"/>
          <a:ext cx="2242823" cy="1346178"/>
        </p:xfrm>
        <a:graphic>
          <a:graphicData uri="http://schemas.openxmlformats.org/presentationml/2006/ole">
            <mc:AlternateContent xmlns:mc="http://schemas.openxmlformats.org/markup-compatibility/2006">
              <mc:Choice xmlns:v="urn:schemas-microsoft-com:vml" Requires="v">
                <p:oleObj spid="_x0000_s3095" name="Worksheet" r:id="rId11" imgW="24955500" imgH="12763500" progId="Excel.Sheet.8">
                  <p:embed/>
                </p:oleObj>
              </mc:Choice>
              <mc:Fallback>
                <p:oleObj name="Worksheet" r:id="rId11" imgW="24955500" imgH="12763500" progId="Excel.Sheet.8">
                  <p:embed/>
                  <p:pic>
                    <p:nvPicPr>
                      <p:cNvPr id="0" name=""/>
                      <p:cNvPicPr>
                        <a:picLocks noGrp="1" noChangeArrowheads="1"/>
                      </p:cNvPicPr>
                      <p:nvPr/>
                    </p:nvPicPr>
                    <p:blipFill>
                      <a:blip r:embed="rId12"/>
                      <a:srcRect/>
                      <a:stretch>
                        <a:fillRect/>
                      </a:stretch>
                    </p:blipFill>
                    <p:spPr bwMode="auto">
                      <a:xfrm>
                        <a:off x="6104999" y="1182904"/>
                        <a:ext cx="2242823" cy="1346178"/>
                      </a:xfrm>
                      <a:prstGeom prst="rect">
                        <a:avLst/>
                      </a:prstGeom>
                      <a:noFill/>
                      <a:extLst/>
                    </p:spPr>
                  </p:pic>
                </p:oleObj>
              </mc:Fallback>
            </mc:AlternateContent>
          </a:graphicData>
        </a:graphic>
      </p:graphicFrame>
      <p:graphicFrame>
        <p:nvGraphicFramePr>
          <p:cNvPr id="19" name="Content Placeholder 3">
            <a:extLst>
              <a:ext uri="{FF2B5EF4-FFF2-40B4-BE49-F238E27FC236}">
                <a16:creationId xmlns="" xmlns:a16="http://schemas.microsoft.com/office/drawing/2014/main" id="{AB95493F-2FC3-0F42-9B02-30E83C6EB6AA}"/>
              </a:ext>
            </a:extLst>
          </p:cNvPr>
          <p:cNvGraphicFramePr>
            <a:graphicFrameLocks/>
          </p:cNvGraphicFramePr>
          <p:nvPr>
            <p:extLst>
              <p:ext uri="{D42A27DB-BD31-4B8C-83A1-F6EECF244321}">
                <p14:modId xmlns:p14="http://schemas.microsoft.com/office/powerpoint/2010/main" val="2699018355"/>
              </p:ext>
            </p:extLst>
          </p:nvPr>
        </p:nvGraphicFramePr>
        <p:xfrm>
          <a:off x="6153201" y="2848659"/>
          <a:ext cx="2197196" cy="1468576"/>
        </p:xfrm>
        <a:graphic>
          <a:graphicData uri="http://schemas.openxmlformats.org/presentationml/2006/ole">
            <mc:AlternateContent xmlns:mc="http://schemas.openxmlformats.org/markup-compatibility/2006">
              <mc:Choice xmlns:v="urn:schemas-microsoft-com:vml" Requires="v">
                <p:oleObj spid="_x0000_s3096" name="Worksheet" r:id="rId13" imgW="26441400" imgH="12763500" progId="Excel.Sheet.8">
                  <p:embed/>
                </p:oleObj>
              </mc:Choice>
              <mc:Fallback>
                <p:oleObj name="Worksheet" r:id="rId13" imgW="26441400" imgH="12763500" progId="Excel.Sheet.8">
                  <p:embed/>
                  <p:pic>
                    <p:nvPicPr>
                      <p:cNvPr id="0" name=""/>
                      <p:cNvPicPr>
                        <a:picLocks noGrp="1" noChangeArrowheads="1"/>
                      </p:cNvPicPr>
                      <p:nvPr/>
                    </p:nvPicPr>
                    <p:blipFill>
                      <a:blip r:embed="rId14"/>
                      <a:srcRect/>
                      <a:stretch>
                        <a:fillRect/>
                      </a:stretch>
                    </p:blipFill>
                    <p:spPr bwMode="auto">
                      <a:xfrm>
                        <a:off x="6153201" y="2848659"/>
                        <a:ext cx="2197196" cy="1468576"/>
                      </a:xfrm>
                      <a:prstGeom prst="rect">
                        <a:avLst/>
                      </a:prstGeom>
                      <a:noFill/>
                      <a:extLst/>
                    </p:spPr>
                  </p:pic>
                </p:oleObj>
              </mc:Fallback>
            </mc:AlternateContent>
          </a:graphicData>
        </a:graphic>
      </p:graphicFrame>
    </p:spTree>
    <p:extLst>
      <p:ext uri="{BB962C8B-B14F-4D97-AF65-F5344CB8AC3E}">
        <p14:creationId xmlns:p14="http://schemas.microsoft.com/office/powerpoint/2010/main" val="3012292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458" y="0"/>
            <a:ext cx="8833188" cy="745063"/>
          </a:xfrm>
        </p:spPr>
        <p:txBody>
          <a:bodyPr/>
          <a:lstStyle/>
          <a:p>
            <a:pPr>
              <a:spcBef>
                <a:spcPct val="0"/>
              </a:spcBef>
            </a:pPr>
            <a:r>
              <a:rPr lang="en-US" sz="2800" dirty="0">
                <a:solidFill>
                  <a:schemeClr val="accent2"/>
                </a:solidFill>
                <a:latin typeface="+mn-lt"/>
              </a:rPr>
              <a:t>Professional Background and Experience</a:t>
            </a:r>
          </a:p>
          <a:p>
            <a:pPr>
              <a:spcBef>
                <a:spcPct val="0"/>
              </a:spcBef>
            </a:pPr>
            <a:r>
              <a:rPr lang="en-US" sz="2800" dirty="0">
                <a:solidFill>
                  <a:schemeClr val="accent2"/>
                </a:solidFill>
                <a:latin typeface="+mn-lt"/>
              </a:rPr>
              <a:t>of Community College Leaders </a:t>
            </a:r>
          </a:p>
        </p:txBody>
      </p:sp>
      <p:sp>
        <p:nvSpPr>
          <p:cNvPr id="8" name="Title 1">
            <a:extLst>
              <a:ext uri="{FF2B5EF4-FFF2-40B4-BE49-F238E27FC236}">
                <a16:creationId xmlns="" xmlns:a16="http://schemas.microsoft.com/office/drawing/2014/main" id="{DFDA8488-8436-0D48-86DE-B0969A99A345}"/>
              </a:ext>
            </a:extLst>
          </p:cNvPr>
          <p:cNvSpPr txBox="1">
            <a:spLocks/>
          </p:cNvSpPr>
          <p:nvPr/>
        </p:nvSpPr>
        <p:spPr bwMode="auto">
          <a:xfrm>
            <a:off x="114602" y="767251"/>
            <a:ext cx="2946401" cy="583167"/>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S Pゴシック"/>
              </a:defRPr>
            </a:lvl1pPr>
            <a:lvl2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2pPr>
            <a:lvl3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3pPr>
            <a:lvl4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4pPr>
            <a:lvl5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defTabSz="914400">
              <a:defRPr/>
            </a:pPr>
            <a:r>
              <a:rPr lang="en-US" sz="1200" u="sng" kern="0" dirty="0">
                <a:solidFill>
                  <a:schemeClr val="tx1"/>
                </a:solidFill>
                <a:latin typeface="Arial" charset="0"/>
                <a:ea typeface="Arial" charset="0"/>
                <a:cs typeface="Arial" charset="0"/>
              </a:rPr>
              <a:t>F2F classroom teaching?</a:t>
            </a:r>
            <a:endParaRPr lang="en-US" sz="1200" kern="0" dirty="0">
              <a:solidFill>
                <a:schemeClr val="tx1"/>
              </a:solidFill>
              <a:latin typeface="Arial" charset="0"/>
              <a:ea typeface="Arial" charset="0"/>
              <a:cs typeface="Arial" charset="0"/>
            </a:endParaRPr>
          </a:p>
        </p:txBody>
      </p:sp>
      <p:sp>
        <p:nvSpPr>
          <p:cNvPr id="9" name="Rectangle 8">
            <a:extLst>
              <a:ext uri="{FF2B5EF4-FFF2-40B4-BE49-F238E27FC236}">
                <a16:creationId xmlns="" xmlns:a16="http://schemas.microsoft.com/office/drawing/2014/main" id="{039A9FE1-AB8F-AC42-8C5B-4BF178B27665}"/>
              </a:ext>
            </a:extLst>
          </p:cNvPr>
          <p:cNvSpPr/>
          <p:nvPr/>
        </p:nvSpPr>
        <p:spPr>
          <a:xfrm>
            <a:off x="3567747" y="866271"/>
            <a:ext cx="1334020" cy="276999"/>
          </a:xfrm>
          <a:prstGeom prst="rect">
            <a:avLst/>
          </a:prstGeom>
        </p:spPr>
        <p:txBody>
          <a:bodyPr wrap="none">
            <a:spAutoFit/>
          </a:bodyPr>
          <a:lstStyle/>
          <a:p>
            <a:pPr defTabSz="914400">
              <a:defRPr/>
            </a:pPr>
            <a:r>
              <a:rPr lang="en-US" sz="1200" u="sng" kern="0" dirty="0">
                <a:latin typeface="Arial" charset="0"/>
                <a:ea typeface="Arial" charset="0"/>
                <a:cs typeface="Arial" charset="0"/>
              </a:rPr>
              <a:t>Online teaching?</a:t>
            </a:r>
            <a:endParaRPr lang="en-US" sz="1200" kern="0" dirty="0">
              <a:latin typeface="Arial" charset="0"/>
              <a:ea typeface="Arial" charset="0"/>
              <a:cs typeface="Arial" charset="0"/>
            </a:endParaRPr>
          </a:p>
        </p:txBody>
      </p:sp>
      <p:sp>
        <p:nvSpPr>
          <p:cNvPr id="10" name="Rectangle 9">
            <a:extLst>
              <a:ext uri="{FF2B5EF4-FFF2-40B4-BE49-F238E27FC236}">
                <a16:creationId xmlns="" xmlns:a16="http://schemas.microsoft.com/office/drawing/2014/main" id="{364C0EE8-69A7-9646-908B-33551E92A2E8}"/>
              </a:ext>
            </a:extLst>
          </p:cNvPr>
          <p:cNvSpPr/>
          <p:nvPr/>
        </p:nvSpPr>
        <p:spPr>
          <a:xfrm>
            <a:off x="114602" y="2557676"/>
            <a:ext cx="1912703" cy="276999"/>
          </a:xfrm>
          <a:prstGeom prst="rect">
            <a:avLst/>
          </a:prstGeom>
        </p:spPr>
        <p:txBody>
          <a:bodyPr wrap="none">
            <a:spAutoFit/>
          </a:bodyPr>
          <a:lstStyle/>
          <a:p>
            <a:pPr defTabSz="914400">
              <a:defRPr/>
            </a:pPr>
            <a:r>
              <a:rPr lang="en-US" sz="1200" u="sng" kern="0" dirty="0">
                <a:latin typeface="Arial" charset="0"/>
                <a:ea typeface="Arial" charset="0"/>
                <a:cs typeface="Arial" charset="0"/>
              </a:rPr>
              <a:t>Management/leadership?</a:t>
            </a:r>
            <a:endParaRPr lang="en-US" sz="1200" kern="0" dirty="0">
              <a:latin typeface="Arial" charset="0"/>
              <a:ea typeface="Arial" charset="0"/>
              <a:cs typeface="Arial" charset="0"/>
            </a:endParaRPr>
          </a:p>
        </p:txBody>
      </p:sp>
      <p:sp>
        <p:nvSpPr>
          <p:cNvPr id="11" name="Rectangle 10">
            <a:extLst>
              <a:ext uri="{FF2B5EF4-FFF2-40B4-BE49-F238E27FC236}">
                <a16:creationId xmlns="" xmlns:a16="http://schemas.microsoft.com/office/drawing/2014/main" id="{6E97C0AD-D754-CB4D-A6CD-3AA7CC2B00CA}"/>
              </a:ext>
            </a:extLst>
          </p:cNvPr>
          <p:cNvSpPr/>
          <p:nvPr/>
        </p:nvSpPr>
        <p:spPr>
          <a:xfrm>
            <a:off x="3366216" y="2557676"/>
            <a:ext cx="1590500" cy="276999"/>
          </a:xfrm>
          <a:prstGeom prst="rect">
            <a:avLst/>
          </a:prstGeom>
        </p:spPr>
        <p:txBody>
          <a:bodyPr wrap="none">
            <a:spAutoFit/>
          </a:bodyPr>
          <a:lstStyle/>
          <a:p>
            <a:pPr defTabSz="914400">
              <a:defRPr/>
            </a:pPr>
            <a:r>
              <a:rPr lang="en-US" sz="1200" u="sng" kern="0" dirty="0">
                <a:latin typeface="Arial" charset="0"/>
                <a:ea typeface="Arial" charset="0"/>
                <a:cs typeface="Arial" charset="0"/>
              </a:rPr>
              <a:t>Instructional design?</a:t>
            </a:r>
            <a:endParaRPr lang="en-US" sz="1200" kern="0" dirty="0">
              <a:latin typeface="Arial" charset="0"/>
              <a:ea typeface="Arial" charset="0"/>
              <a:cs typeface="Arial" charset="0"/>
            </a:endParaRPr>
          </a:p>
        </p:txBody>
      </p:sp>
      <p:sp>
        <p:nvSpPr>
          <p:cNvPr id="12" name="Rectangle 11">
            <a:extLst>
              <a:ext uri="{FF2B5EF4-FFF2-40B4-BE49-F238E27FC236}">
                <a16:creationId xmlns="" xmlns:a16="http://schemas.microsoft.com/office/drawing/2014/main" id="{00B59AC2-2FF3-C24D-BB0D-4A6A29CFEE03}"/>
              </a:ext>
            </a:extLst>
          </p:cNvPr>
          <p:cNvSpPr/>
          <p:nvPr/>
        </p:nvSpPr>
        <p:spPr>
          <a:xfrm>
            <a:off x="6326560" y="866271"/>
            <a:ext cx="1709122" cy="276999"/>
          </a:xfrm>
          <a:prstGeom prst="rect">
            <a:avLst/>
          </a:prstGeom>
        </p:spPr>
        <p:txBody>
          <a:bodyPr wrap="none">
            <a:spAutoFit/>
          </a:bodyPr>
          <a:lstStyle/>
          <a:p>
            <a:pPr defTabSz="914400">
              <a:defRPr/>
            </a:pPr>
            <a:r>
              <a:rPr lang="en-US" sz="1200" u="sng" kern="0">
                <a:latin typeface="Arial" charset="0"/>
                <a:ea typeface="Arial" charset="0"/>
                <a:cs typeface="Arial" charset="0"/>
              </a:rPr>
              <a:t>Educational research?</a:t>
            </a:r>
            <a:endParaRPr lang="en-US" sz="1200" kern="0" dirty="0">
              <a:latin typeface="Arial" charset="0"/>
              <a:ea typeface="Arial" charset="0"/>
              <a:cs typeface="Arial" charset="0"/>
            </a:endParaRPr>
          </a:p>
        </p:txBody>
      </p:sp>
      <p:sp>
        <p:nvSpPr>
          <p:cNvPr id="13" name="Rectangle 12">
            <a:extLst>
              <a:ext uri="{FF2B5EF4-FFF2-40B4-BE49-F238E27FC236}">
                <a16:creationId xmlns="" xmlns:a16="http://schemas.microsoft.com/office/drawing/2014/main" id="{030D6EA1-C6BF-8F45-882C-EA1D75C88E9F}"/>
              </a:ext>
            </a:extLst>
          </p:cNvPr>
          <p:cNvSpPr/>
          <p:nvPr/>
        </p:nvSpPr>
        <p:spPr>
          <a:xfrm>
            <a:off x="7263855" y="2557676"/>
            <a:ext cx="407484" cy="276999"/>
          </a:xfrm>
          <a:prstGeom prst="rect">
            <a:avLst/>
          </a:prstGeom>
        </p:spPr>
        <p:txBody>
          <a:bodyPr wrap="none">
            <a:spAutoFit/>
          </a:bodyPr>
          <a:lstStyle/>
          <a:p>
            <a:pPr defTabSz="914400">
              <a:defRPr/>
            </a:pPr>
            <a:r>
              <a:rPr lang="en-US" sz="1200" u="sng" kern="0" dirty="0">
                <a:latin typeface="Arial" charset="0"/>
                <a:ea typeface="Arial" charset="0"/>
                <a:cs typeface="Arial" charset="0"/>
              </a:rPr>
              <a:t>IT?</a:t>
            </a:r>
            <a:endParaRPr lang="en-US" sz="1200" kern="0" dirty="0">
              <a:latin typeface="Arial" charset="0"/>
              <a:ea typeface="Arial" charset="0"/>
              <a:cs typeface="Arial" charset="0"/>
            </a:endParaRPr>
          </a:p>
        </p:txBody>
      </p:sp>
      <p:graphicFrame>
        <p:nvGraphicFramePr>
          <p:cNvPr id="20" name="Content Placeholder 3">
            <a:extLst>
              <a:ext uri="{FF2B5EF4-FFF2-40B4-BE49-F238E27FC236}">
                <a16:creationId xmlns="" xmlns:a16="http://schemas.microsoft.com/office/drawing/2014/main" id="{32669D4B-3038-8A43-92DC-A617B6195B94}"/>
              </a:ext>
            </a:extLst>
          </p:cNvPr>
          <p:cNvGraphicFramePr>
            <a:graphicFrameLocks/>
          </p:cNvGraphicFramePr>
          <p:nvPr>
            <p:extLst>
              <p:ext uri="{D42A27DB-BD31-4B8C-83A1-F6EECF244321}">
                <p14:modId xmlns:p14="http://schemas.microsoft.com/office/powerpoint/2010/main" val="3624446711"/>
              </p:ext>
            </p:extLst>
          </p:nvPr>
        </p:nvGraphicFramePr>
        <p:xfrm>
          <a:off x="128016" y="1249911"/>
          <a:ext cx="2376474" cy="1279171"/>
        </p:xfrm>
        <a:graphic>
          <a:graphicData uri="http://schemas.openxmlformats.org/presentationml/2006/ole">
            <mc:AlternateContent xmlns:mc="http://schemas.openxmlformats.org/markup-compatibility/2006">
              <mc:Choice xmlns:v="urn:schemas-microsoft-com:vml" Requires="v">
                <p:oleObj spid="_x0000_s4115" name="Worksheet" r:id="rId3" imgW="25819100" imgH="12763500" progId="Excel.Sheet.8">
                  <p:embed/>
                </p:oleObj>
              </mc:Choice>
              <mc:Fallback>
                <p:oleObj name="Worksheet" r:id="rId3" imgW="25819100" imgH="12763500" progId="Excel.Sheet.8">
                  <p:embed/>
                  <p:pic>
                    <p:nvPicPr>
                      <p:cNvPr id="0" name=""/>
                      <p:cNvPicPr>
                        <a:picLocks noGrp="1" noChangeArrowheads="1"/>
                      </p:cNvPicPr>
                      <p:nvPr/>
                    </p:nvPicPr>
                    <p:blipFill>
                      <a:blip r:embed="rId4"/>
                      <a:srcRect/>
                      <a:stretch>
                        <a:fillRect/>
                      </a:stretch>
                    </p:blipFill>
                    <p:spPr bwMode="auto">
                      <a:xfrm>
                        <a:off x="128016" y="1249911"/>
                        <a:ext cx="2376474" cy="1279171"/>
                      </a:xfrm>
                      <a:prstGeom prst="rect">
                        <a:avLst/>
                      </a:prstGeom>
                      <a:noFill/>
                      <a:extLst/>
                    </p:spPr>
                  </p:pic>
                </p:oleObj>
              </mc:Fallback>
            </mc:AlternateContent>
          </a:graphicData>
        </a:graphic>
      </p:graphicFrame>
      <p:graphicFrame>
        <p:nvGraphicFramePr>
          <p:cNvPr id="21" name="Content Placeholder 3">
            <a:extLst>
              <a:ext uri="{FF2B5EF4-FFF2-40B4-BE49-F238E27FC236}">
                <a16:creationId xmlns="" xmlns:a16="http://schemas.microsoft.com/office/drawing/2014/main" id="{03C037AA-513D-2B49-B804-DF3385AE2F43}"/>
              </a:ext>
            </a:extLst>
          </p:cNvPr>
          <p:cNvGraphicFramePr>
            <a:graphicFrameLocks/>
          </p:cNvGraphicFramePr>
          <p:nvPr>
            <p:extLst>
              <p:ext uri="{D42A27DB-BD31-4B8C-83A1-F6EECF244321}">
                <p14:modId xmlns:p14="http://schemas.microsoft.com/office/powerpoint/2010/main" val="259586019"/>
              </p:ext>
            </p:extLst>
          </p:nvPr>
        </p:nvGraphicFramePr>
        <p:xfrm>
          <a:off x="3085404" y="1226604"/>
          <a:ext cx="2438680" cy="1233754"/>
        </p:xfrm>
        <a:graphic>
          <a:graphicData uri="http://schemas.openxmlformats.org/presentationml/2006/ole">
            <mc:AlternateContent xmlns:mc="http://schemas.openxmlformats.org/markup-compatibility/2006">
              <mc:Choice xmlns:v="urn:schemas-microsoft-com:vml" Requires="v">
                <p:oleObj spid="_x0000_s4116" name="Worksheet" r:id="rId5" imgW="26898600" imgH="12763500" progId="Excel.Sheet.8">
                  <p:embed/>
                </p:oleObj>
              </mc:Choice>
              <mc:Fallback>
                <p:oleObj name="Worksheet" r:id="rId5" imgW="26898600" imgH="12763500" progId="Excel.Sheet.8">
                  <p:embed/>
                  <p:pic>
                    <p:nvPicPr>
                      <p:cNvPr id="0" name=""/>
                      <p:cNvPicPr>
                        <a:picLocks noGrp="1" noChangeArrowheads="1"/>
                      </p:cNvPicPr>
                      <p:nvPr/>
                    </p:nvPicPr>
                    <p:blipFill>
                      <a:blip r:embed="rId6"/>
                      <a:srcRect/>
                      <a:stretch>
                        <a:fillRect/>
                      </a:stretch>
                    </p:blipFill>
                    <p:spPr bwMode="auto">
                      <a:xfrm>
                        <a:off x="3085404" y="1226604"/>
                        <a:ext cx="2438680" cy="1233754"/>
                      </a:xfrm>
                      <a:prstGeom prst="rect">
                        <a:avLst/>
                      </a:prstGeom>
                      <a:noFill/>
                      <a:extLst/>
                    </p:spPr>
                  </p:pic>
                </p:oleObj>
              </mc:Fallback>
            </mc:AlternateContent>
          </a:graphicData>
        </a:graphic>
      </p:graphicFrame>
      <p:graphicFrame>
        <p:nvGraphicFramePr>
          <p:cNvPr id="22" name="Content Placeholder 3">
            <a:extLst>
              <a:ext uri="{FF2B5EF4-FFF2-40B4-BE49-F238E27FC236}">
                <a16:creationId xmlns="" xmlns:a16="http://schemas.microsoft.com/office/drawing/2014/main" id="{ABE55FF9-6D04-A845-B9EE-7936FB75C892}"/>
              </a:ext>
            </a:extLst>
          </p:cNvPr>
          <p:cNvGraphicFramePr>
            <a:graphicFrameLocks/>
          </p:cNvGraphicFramePr>
          <p:nvPr>
            <p:extLst>
              <p:ext uri="{D42A27DB-BD31-4B8C-83A1-F6EECF244321}">
                <p14:modId xmlns:p14="http://schemas.microsoft.com/office/powerpoint/2010/main" val="3478252961"/>
              </p:ext>
            </p:extLst>
          </p:nvPr>
        </p:nvGraphicFramePr>
        <p:xfrm>
          <a:off x="128016" y="2945568"/>
          <a:ext cx="2376474" cy="1371667"/>
        </p:xfrm>
        <a:graphic>
          <a:graphicData uri="http://schemas.openxmlformats.org/presentationml/2006/ole">
            <mc:AlternateContent xmlns:mc="http://schemas.openxmlformats.org/markup-compatibility/2006">
              <mc:Choice xmlns:v="urn:schemas-microsoft-com:vml" Requires="v">
                <p:oleObj spid="_x0000_s4117" name="Worksheet" r:id="rId7" imgW="25654000" imgH="12763500" progId="Excel.Sheet.8">
                  <p:embed/>
                </p:oleObj>
              </mc:Choice>
              <mc:Fallback>
                <p:oleObj name="Worksheet" r:id="rId7" imgW="25654000" imgH="12763500" progId="Excel.Sheet.8">
                  <p:embed/>
                  <p:pic>
                    <p:nvPicPr>
                      <p:cNvPr id="0" name=""/>
                      <p:cNvPicPr>
                        <a:picLocks noGrp="1" noChangeArrowheads="1"/>
                      </p:cNvPicPr>
                      <p:nvPr/>
                    </p:nvPicPr>
                    <p:blipFill>
                      <a:blip r:embed="rId8"/>
                      <a:srcRect/>
                      <a:stretch>
                        <a:fillRect/>
                      </a:stretch>
                    </p:blipFill>
                    <p:spPr bwMode="auto">
                      <a:xfrm>
                        <a:off x="128016" y="2945568"/>
                        <a:ext cx="2376474" cy="1371667"/>
                      </a:xfrm>
                      <a:prstGeom prst="rect">
                        <a:avLst/>
                      </a:prstGeom>
                      <a:noFill/>
                      <a:extLst/>
                    </p:spPr>
                  </p:pic>
                </p:oleObj>
              </mc:Fallback>
            </mc:AlternateContent>
          </a:graphicData>
        </a:graphic>
      </p:graphicFrame>
      <p:graphicFrame>
        <p:nvGraphicFramePr>
          <p:cNvPr id="23" name="Content Placeholder 3">
            <a:extLst>
              <a:ext uri="{FF2B5EF4-FFF2-40B4-BE49-F238E27FC236}">
                <a16:creationId xmlns="" xmlns:a16="http://schemas.microsoft.com/office/drawing/2014/main" id="{5966E7FD-4D48-7846-8612-45811C7EA73B}"/>
              </a:ext>
            </a:extLst>
          </p:cNvPr>
          <p:cNvGraphicFramePr>
            <a:graphicFrameLocks/>
          </p:cNvGraphicFramePr>
          <p:nvPr>
            <p:extLst>
              <p:ext uri="{D42A27DB-BD31-4B8C-83A1-F6EECF244321}">
                <p14:modId xmlns:p14="http://schemas.microsoft.com/office/powerpoint/2010/main" val="1106428390"/>
              </p:ext>
            </p:extLst>
          </p:nvPr>
        </p:nvGraphicFramePr>
        <p:xfrm>
          <a:off x="3022028" y="2874466"/>
          <a:ext cx="2608752" cy="1442770"/>
        </p:xfrm>
        <a:graphic>
          <a:graphicData uri="http://schemas.openxmlformats.org/presentationml/2006/ole">
            <mc:AlternateContent xmlns:mc="http://schemas.openxmlformats.org/markup-compatibility/2006">
              <mc:Choice xmlns:v="urn:schemas-microsoft-com:vml" Requires="v">
                <p:oleObj spid="_x0000_s4118" name="Worksheet" r:id="rId9" imgW="25565100" imgH="12763500" progId="Excel.Sheet.8">
                  <p:embed/>
                </p:oleObj>
              </mc:Choice>
              <mc:Fallback>
                <p:oleObj name="Worksheet" r:id="rId9" imgW="25565100" imgH="12763500" progId="Excel.Sheet.8">
                  <p:embed/>
                  <p:pic>
                    <p:nvPicPr>
                      <p:cNvPr id="0" name=""/>
                      <p:cNvPicPr>
                        <a:picLocks noGrp="1" noChangeArrowheads="1"/>
                      </p:cNvPicPr>
                      <p:nvPr/>
                    </p:nvPicPr>
                    <p:blipFill>
                      <a:blip r:embed="rId10"/>
                      <a:srcRect/>
                      <a:stretch>
                        <a:fillRect/>
                      </a:stretch>
                    </p:blipFill>
                    <p:spPr bwMode="auto">
                      <a:xfrm>
                        <a:off x="3022028" y="2874466"/>
                        <a:ext cx="2608752" cy="1442770"/>
                      </a:xfrm>
                      <a:prstGeom prst="rect">
                        <a:avLst/>
                      </a:prstGeom>
                      <a:noFill/>
                      <a:extLst/>
                    </p:spPr>
                  </p:pic>
                </p:oleObj>
              </mc:Fallback>
            </mc:AlternateContent>
          </a:graphicData>
        </a:graphic>
      </p:graphicFrame>
      <p:graphicFrame>
        <p:nvGraphicFramePr>
          <p:cNvPr id="24" name="Content Placeholder 3">
            <a:extLst>
              <a:ext uri="{FF2B5EF4-FFF2-40B4-BE49-F238E27FC236}">
                <a16:creationId xmlns="" xmlns:a16="http://schemas.microsoft.com/office/drawing/2014/main" id="{61441444-21EE-8648-9454-B70B6DECFE69}"/>
              </a:ext>
            </a:extLst>
          </p:cNvPr>
          <p:cNvGraphicFramePr>
            <a:graphicFrameLocks/>
          </p:cNvGraphicFramePr>
          <p:nvPr>
            <p:extLst>
              <p:ext uri="{D42A27DB-BD31-4B8C-83A1-F6EECF244321}">
                <p14:modId xmlns:p14="http://schemas.microsoft.com/office/powerpoint/2010/main" val="149240593"/>
              </p:ext>
            </p:extLst>
          </p:nvPr>
        </p:nvGraphicFramePr>
        <p:xfrm>
          <a:off x="6104998" y="1169394"/>
          <a:ext cx="2530918" cy="1440204"/>
        </p:xfrm>
        <a:graphic>
          <a:graphicData uri="http://schemas.openxmlformats.org/presentationml/2006/ole">
            <mc:AlternateContent xmlns:mc="http://schemas.openxmlformats.org/markup-compatibility/2006">
              <mc:Choice xmlns:v="urn:schemas-microsoft-com:vml" Requires="v">
                <p:oleObj spid="_x0000_s4119" name="Worksheet" r:id="rId11" imgW="24955500" imgH="12763500" progId="Excel.Sheet.8">
                  <p:embed/>
                </p:oleObj>
              </mc:Choice>
              <mc:Fallback>
                <p:oleObj name="Worksheet" r:id="rId11" imgW="24955500" imgH="12763500" progId="Excel.Sheet.8">
                  <p:embed/>
                  <p:pic>
                    <p:nvPicPr>
                      <p:cNvPr id="0" name=""/>
                      <p:cNvPicPr>
                        <a:picLocks noGrp="1" noChangeArrowheads="1"/>
                      </p:cNvPicPr>
                      <p:nvPr/>
                    </p:nvPicPr>
                    <p:blipFill>
                      <a:blip r:embed="rId12"/>
                      <a:srcRect/>
                      <a:stretch>
                        <a:fillRect/>
                      </a:stretch>
                    </p:blipFill>
                    <p:spPr bwMode="auto">
                      <a:xfrm>
                        <a:off x="6104998" y="1169394"/>
                        <a:ext cx="2530918" cy="1440204"/>
                      </a:xfrm>
                      <a:prstGeom prst="rect">
                        <a:avLst/>
                      </a:prstGeom>
                      <a:noFill/>
                      <a:extLst/>
                    </p:spPr>
                  </p:pic>
                </p:oleObj>
              </mc:Fallback>
            </mc:AlternateContent>
          </a:graphicData>
        </a:graphic>
      </p:graphicFrame>
      <p:graphicFrame>
        <p:nvGraphicFramePr>
          <p:cNvPr id="25" name="Content Placeholder 3">
            <a:extLst>
              <a:ext uri="{FF2B5EF4-FFF2-40B4-BE49-F238E27FC236}">
                <a16:creationId xmlns="" xmlns:a16="http://schemas.microsoft.com/office/drawing/2014/main" id="{C66B6495-B4B2-164E-82DA-6281BB16D3EC}"/>
              </a:ext>
            </a:extLst>
          </p:cNvPr>
          <p:cNvGraphicFramePr>
            <a:graphicFrameLocks/>
          </p:cNvGraphicFramePr>
          <p:nvPr>
            <p:extLst>
              <p:ext uri="{D42A27DB-BD31-4B8C-83A1-F6EECF244321}">
                <p14:modId xmlns:p14="http://schemas.microsoft.com/office/powerpoint/2010/main" val="2596550793"/>
              </p:ext>
            </p:extLst>
          </p:nvPr>
        </p:nvGraphicFramePr>
        <p:xfrm>
          <a:off x="6083352" y="2834676"/>
          <a:ext cx="2552564" cy="1388282"/>
        </p:xfrm>
        <a:graphic>
          <a:graphicData uri="http://schemas.openxmlformats.org/presentationml/2006/ole">
            <mc:AlternateContent xmlns:mc="http://schemas.openxmlformats.org/markup-compatibility/2006">
              <mc:Choice xmlns:v="urn:schemas-microsoft-com:vml" Requires="v">
                <p:oleObj spid="_x0000_s4120" name="Worksheet" r:id="rId13" imgW="26441400" imgH="12763500" progId="Excel.Sheet.8">
                  <p:embed/>
                </p:oleObj>
              </mc:Choice>
              <mc:Fallback>
                <p:oleObj name="Worksheet" r:id="rId13" imgW="26441400" imgH="12763500" progId="Excel.Sheet.8">
                  <p:embed/>
                  <p:pic>
                    <p:nvPicPr>
                      <p:cNvPr id="0" name=""/>
                      <p:cNvPicPr>
                        <a:picLocks noGrp="1" noChangeArrowheads="1"/>
                      </p:cNvPicPr>
                      <p:nvPr/>
                    </p:nvPicPr>
                    <p:blipFill>
                      <a:blip r:embed="rId14"/>
                      <a:srcRect/>
                      <a:stretch>
                        <a:fillRect/>
                      </a:stretch>
                    </p:blipFill>
                    <p:spPr bwMode="auto">
                      <a:xfrm>
                        <a:off x="6083352" y="2834676"/>
                        <a:ext cx="2552564" cy="1388282"/>
                      </a:xfrm>
                      <a:prstGeom prst="rect">
                        <a:avLst/>
                      </a:prstGeom>
                      <a:noFill/>
                      <a:extLst/>
                    </p:spPr>
                  </p:pic>
                </p:oleObj>
              </mc:Fallback>
            </mc:AlternateContent>
          </a:graphicData>
        </a:graphic>
      </p:graphicFrame>
    </p:spTree>
    <p:extLst>
      <p:ext uri="{BB962C8B-B14F-4D97-AF65-F5344CB8AC3E}">
        <p14:creationId xmlns:p14="http://schemas.microsoft.com/office/powerpoint/2010/main" val="13460542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0-11 at 8.25.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575101"/>
            <a:ext cx="3419458" cy="2808321"/>
          </a:xfrm>
          <a:prstGeom prst="rect">
            <a:avLst/>
          </a:prstGeom>
        </p:spPr>
      </p:pic>
      <p:pic>
        <p:nvPicPr>
          <p:cNvPr id="4" name="Picture 3" descr="Screen Shot 2018-10-11 at 8.25.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450" y="1050068"/>
            <a:ext cx="2271499" cy="2271076"/>
          </a:xfrm>
          <a:prstGeom prst="rect">
            <a:avLst/>
          </a:prstGeom>
          <a:noFill/>
        </p:spPr>
      </p:pic>
      <p:pic>
        <p:nvPicPr>
          <p:cNvPr id="8" name="Picture 7" descr="Screen Shot 2018-10-11 at 8.28.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949" y="1466163"/>
            <a:ext cx="3856051" cy="2917259"/>
          </a:xfrm>
          <a:prstGeom prst="rect">
            <a:avLst/>
          </a:prstGeom>
        </p:spPr>
      </p:pic>
      <p:sp>
        <p:nvSpPr>
          <p:cNvPr id="3" name="Subtitle 2"/>
          <p:cNvSpPr>
            <a:spLocks noGrp="1"/>
          </p:cNvSpPr>
          <p:nvPr>
            <p:ph type="subTitle" idx="1"/>
          </p:nvPr>
        </p:nvSpPr>
        <p:spPr>
          <a:xfrm>
            <a:off x="174458" y="55403"/>
            <a:ext cx="8833188" cy="732496"/>
          </a:xfrm>
        </p:spPr>
        <p:txBody>
          <a:bodyPr/>
          <a:lstStyle/>
          <a:p>
            <a:pPr>
              <a:spcBef>
                <a:spcPct val="0"/>
              </a:spcBef>
            </a:pPr>
            <a:r>
              <a:rPr lang="en-US" sz="2800" dirty="0">
                <a:solidFill>
                  <a:schemeClr val="accent2"/>
                </a:solidFill>
                <a:latin typeface="+mn-lt"/>
              </a:rPr>
              <a:t>Have you been an online student? (credit bearing</a:t>
            </a:r>
            <a:r>
              <a:rPr lang="en-US" sz="2800" dirty="0" smtClean="0">
                <a:solidFill>
                  <a:schemeClr val="accent2"/>
                </a:solidFill>
                <a:latin typeface="+mn-lt"/>
              </a:rPr>
              <a:t>)?</a:t>
            </a:r>
            <a:endParaRPr lang="en-US" sz="2800" dirty="0">
              <a:solidFill>
                <a:schemeClr val="accent2"/>
              </a:solidFill>
              <a:latin typeface="+mn-lt"/>
            </a:endParaRPr>
          </a:p>
        </p:txBody>
      </p:sp>
      <p:sp>
        <p:nvSpPr>
          <p:cNvPr id="5" name="Title 1">
            <a:extLst>
              <a:ext uri="{FF2B5EF4-FFF2-40B4-BE49-F238E27FC236}">
                <a16:creationId xmlns="" xmlns:a16="http://schemas.microsoft.com/office/drawing/2014/main" id="{2A499FC9-CB01-AF43-8351-32411B4701D4}"/>
              </a:ext>
            </a:extLst>
          </p:cNvPr>
          <p:cNvSpPr txBox="1">
            <a:spLocks/>
          </p:cNvSpPr>
          <p:nvPr/>
        </p:nvSpPr>
        <p:spPr bwMode="auto">
          <a:xfrm>
            <a:off x="751423" y="647831"/>
            <a:ext cx="1849809" cy="5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2400" dirty="0">
                <a:latin typeface="Calibri" charset="0"/>
              </a:rPr>
              <a:t>Universities (2016-2017)</a:t>
            </a:r>
          </a:p>
        </p:txBody>
      </p:sp>
      <p:sp>
        <p:nvSpPr>
          <p:cNvPr id="6" name="Title 1">
            <a:extLst>
              <a:ext uri="{FF2B5EF4-FFF2-40B4-BE49-F238E27FC236}">
                <a16:creationId xmlns="" xmlns:a16="http://schemas.microsoft.com/office/drawing/2014/main" id="{40971920-0C59-EE44-98C8-0064D9D2C3A1}"/>
              </a:ext>
            </a:extLst>
          </p:cNvPr>
          <p:cNvSpPr txBox="1">
            <a:spLocks/>
          </p:cNvSpPr>
          <p:nvPr/>
        </p:nvSpPr>
        <p:spPr bwMode="auto">
          <a:xfrm>
            <a:off x="5471134" y="647831"/>
            <a:ext cx="3536511" cy="5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2400" dirty="0">
                <a:latin typeface="Calibri" charset="0"/>
              </a:rPr>
              <a:t>Community Colleges (2017-2018)</a:t>
            </a:r>
          </a:p>
        </p:txBody>
      </p:sp>
    </p:spTree>
    <p:extLst>
      <p:ext uri="{BB962C8B-B14F-4D97-AF65-F5344CB8AC3E}">
        <p14:creationId xmlns:p14="http://schemas.microsoft.com/office/powerpoint/2010/main" val="2477122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241391" y="848649"/>
            <a:ext cx="8742555" cy="3581059"/>
          </a:xfrm>
        </p:spPr>
        <p:txBody>
          <a:bodyPr/>
          <a:lstStyle/>
          <a:p>
            <a:pPr marL="514350" indent="-514350">
              <a:buFont typeface="+mj-lt"/>
              <a:buAutoNum type="arabicPeriod"/>
            </a:pPr>
            <a:r>
              <a:rPr lang="en-US" sz="2400" dirty="0">
                <a:solidFill>
                  <a:srgbClr val="526C7C"/>
                </a:solidFill>
              </a:rPr>
              <a:t>Introduce yourself:</a:t>
            </a:r>
          </a:p>
          <a:p>
            <a:pPr lvl="1"/>
            <a:r>
              <a:rPr lang="en-US" sz="2000" dirty="0">
                <a:solidFill>
                  <a:srgbClr val="526C7C"/>
                </a:solidFill>
              </a:rPr>
              <a:t>Name, title, institution</a:t>
            </a:r>
          </a:p>
          <a:p>
            <a:pPr lvl="1"/>
            <a:r>
              <a:rPr lang="en-US" sz="2000" dirty="0">
                <a:solidFill>
                  <a:srgbClr val="526C7C"/>
                </a:solidFill>
              </a:rPr>
              <a:t>New or renewed position, years in the position, report line</a:t>
            </a:r>
            <a:br>
              <a:rPr lang="en-US" sz="2000" dirty="0">
                <a:solidFill>
                  <a:srgbClr val="526C7C"/>
                </a:solidFill>
              </a:rPr>
            </a:br>
            <a:endParaRPr lang="en-US" sz="2000" dirty="0">
              <a:solidFill>
                <a:srgbClr val="526C7C"/>
              </a:solidFill>
            </a:endParaRPr>
          </a:p>
          <a:p>
            <a:pPr>
              <a:buFont typeface="+mj-lt"/>
              <a:buAutoNum type="arabicPeriod"/>
            </a:pPr>
            <a:r>
              <a:rPr lang="en-US" sz="2400" dirty="0">
                <a:solidFill>
                  <a:srgbClr val="526C7C"/>
                </a:solidFill>
              </a:rPr>
              <a:t>Prior academic and administrative experie</a:t>
            </a:r>
            <a:r>
              <a:rPr lang="en-US" sz="2400" dirty="0">
                <a:solidFill>
                  <a:srgbClr val="526C7C"/>
                </a:solidFill>
                <a:latin typeface="Calibri" charset="0"/>
              </a:rPr>
              <a:t>nce</a:t>
            </a:r>
            <a:br>
              <a:rPr lang="en-US" sz="2400" dirty="0">
                <a:solidFill>
                  <a:srgbClr val="526C7C"/>
                </a:solidFill>
                <a:latin typeface="Calibri" charset="0"/>
              </a:rPr>
            </a:br>
            <a:endParaRPr lang="en-US" sz="2400" dirty="0">
              <a:solidFill>
                <a:srgbClr val="526C7C"/>
              </a:solidFill>
              <a:latin typeface="Calibri" charset="0"/>
            </a:endParaRPr>
          </a:p>
          <a:p>
            <a:pPr marL="514350" indent="-514350">
              <a:buFont typeface="+mj-lt"/>
              <a:buAutoNum type="arabicPeriod"/>
            </a:pPr>
            <a:r>
              <a:rPr lang="en-US" dirty="0">
                <a:solidFill>
                  <a:srgbClr val="FF0000"/>
                </a:solidFill>
              </a:rPr>
              <a:t>Range of duties and degree of influence/con</a:t>
            </a:r>
            <a:r>
              <a:rPr lang="en-US" dirty="0">
                <a:solidFill>
                  <a:srgbClr val="FF0000"/>
                </a:solidFill>
                <a:latin typeface="Calibri" charset="0"/>
              </a:rPr>
              <a:t>trol</a:t>
            </a:r>
          </a:p>
          <a:p>
            <a:endParaRPr lang="en-US" dirty="0">
              <a:latin typeface="Calibri" charset="0"/>
            </a:endParaRPr>
          </a:p>
          <a:p>
            <a:endParaRPr lang="en-US" dirty="0">
              <a:latin typeface="Calibri" charset="0"/>
            </a:endParaRPr>
          </a:p>
        </p:txBody>
      </p:sp>
      <p:sp>
        <p:nvSpPr>
          <p:cNvPr id="4" name="TextBox 3"/>
          <p:cNvSpPr txBox="1"/>
          <p:nvPr/>
        </p:nvSpPr>
        <p:spPr>
          <a:xfrm>
            <a:off x="0" y="10497"/>
            <a:ext cx="9143999" cy="523220"/>
          </a:xfrm>
          <a:prstGeom prst="rect">
            <a:avLst/>
          </a:prstGeom>
          <a:noFill/>
        </p:spPr>
        <p:txBody>
          <a:bodyPr wrap="square" rtlCol="0">
            <a:spAutoFit/>
          </a:bodyPr>
          <a:lstStyle/>
          <a:p>
            <a:pPr algn="ctr"/>
            <a:r>
              <a:rPr lang="en-US" sz="2800" dirty="0">
                <a:solidFill>
                  <a:srgbClr val="526C7C"/>
                </a:solidFill>
              </a:rPr>
              <a:t>Questions for Our Panel of Chief On</a:t>
            </a:r>
            <a:r>
              <a:rPr lang="en-US" sz="2800" dirty="0">
                <a:solidFill>
                  <a:srgbClr val="000000"/>
                </a:solidFill>
              </a:rPr>
              <a:t>line Officers</a:t>
            </a:r>
          </a:p>
        </p:txBody>
      </p:sp>
    </p:spTree>
    <p:extLst>
      <p:ext uri="{BB962C8B-B14F-4D97-AF65-F5344CB8AC3E}">
        <p14:creationId xmlns:p14="http://schemas.microsoft.com/office/powerpoint/2010/main" val="6454685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457200" y="130172"/>
            <a:ext cx="8229600" cy="652196"/>
          </a:xfrm>
        </p:spPr>
        <p:txBody>
          <a:bodyPr/>
          <a:lstStyle/>
          <a:p>
            <a:r>
              <a:rPr lang="en-US" dirty="0" smtClean="0">
                <a:solidFill>
                  <a:srgbClr val="000000"/>
                </a:solidFill>
                <a:latin typeface="Calibri" charset="0"/>
              </a:rPr>
              <a:t>The CHLOE Surv</a:t>
            </a:r>
            <a:r>
              <a:rPr lang="en-US" dirty="0" smtClean="0">
                <a:latin typeface="Calibri" charset="0"/>
              </a:rPr>
              <a:t>ey</a:t>
            </a:r>
            <a:endParaRPr lang="en-US" dirty="0">
              <a:latin typeface="Calibri" charset="0"/>
            </a:endParaRPr>
          </a:p>
        </p:txBody>
      </p:sp>
      <p:sp>
        <p:nvSpPr>
          <p:cNvPr id="6146" name="Content Placeholder 2"/>
          <p:cNvSpPr>
            <a:spLocks noGrp="1"/>
          </p:cNvSpPr>
          <p:nvPr>
            <p:ph idx="1"/>
          </p:nvPr>
        </p:nvSpPr>
        <p:spPr>
          <a:xfrm>
            <a:off x="457200" y="805045"/>
            <a:ext cx="8229600" cy="3469629"/>
          </a:xfrm>
        </p:spPr>
        <p:txBody>
          <a:bodyPr/>
          <a:lstStyle/>
          <a:p>
            <a:pPr marL="171450" indent="-171450">
              <a:spcBef>
                <a:spcPts val="600"/>
              </a:spcBef>
              <a:spcAft>
                <a:spcPts val="600"/>
              </a:spcAft>
              <a:buFont typeface="Arial"/>
              <a:buChar char="•"/>
            </a:pPr>
            <a:r>
              <a:rPr lang="en-US" sz="2200" dirty="0" smtClean="0"/>
              <a:t>A partnership: Quality Matters and </a:t>
            </a:r>
            <a:r>
              <a:rPr lang="en-US" sz="2200" dirty="0" err="1" smtClean="0"/>
              <a:t>Eduventures</a:t>
            </a:r>
            <a:r>
              <a:rPr lang="en-US" sz="2200" dirty="0" smtClean="0"/>
              <a:t> Research</a:t>
            </a:r>
          </a:p>
          <a:p>
            <a:pPr marL="171450" indent="-171450">
              <a:spcBef>
                <a:spcPts val="600"/>
              </a:spcBef>
              <a:spcAft>
                <a:spcPts val="600"/>
              </a:spcAft>
              <a:buFont typeface="Arial"/>
              <a:buChar char="•"/>
            </a:pPr>
            <a:r>
              <a:rPr lang="en-US" sz="2200" dirty="0" smtClean="0"/>
              <a:t>Co</a:t>
            </a:r>
            <a:r>
              <a:rPr lang="en-US" sz="2200" dirty="0"/>
              <a:t>-</a:t>
            </a:r>
            <a:r>
              <a:rPr lang="en-US" sz="2200" dirty="0" smtClean="0"/>
              <a:t>Directors:</a:t>
            </a:r>
            <a:endParaRPr lang="en-US" sz="2200" dirty="0"/>
          </a:p>
          <a:p>
            <a:pPr marL="628650" lvl="1" indent="-171450">
              <a:spcBef>
                <a:spcPts val="600"/>
              </a:spcBef>
              <a:spcAft>
                <a:spcPts val="600"/>
              </a:spcAft>
              <a:buFont typeface="Arial"/>
              <a:buChar char="•"/>
            </a:pPr>
            <a:r>
              <a:rPr lang="en-US" sz="2200" dirty="0"/>
              <a:t>Richard Garrett, Chief Research Officer, </a:t>
            </a:r>
            <a:r>
              <a:rPr lang="en-US" sz="2200" dirty="0" err="1"/>
              <a:t>Eduventures</a:t>
            </a:r>
            <a:r>
              <a:rPr lang="en-US" sz="2200" dirty="0"/>
              <a:t> Research</a:t>
            </a:r>
          </a:p>
          <a:p>
            <a:pPr marL="628650" lvl="1" indent="-171450">
              <a:spcBef>
                <a:spcPts val="600"/>
              </a:spcBef>
              <a:spcAft>
                <a:spcPts val="600"/>
              </a:spcAft>
              <a:buFont typeface="Arial"/>
              <a:buChar char="•"/>
            </a:pPr>
            <a:r>
              <a:rPr lang="en-US" sz="2200" dirty="0"/>
              <a:t>Ron Legon, Executive Director Emeritus &amp; Senior Adviser for Knowledge Initiatives, Quality </a:t>
            </a:r>
            <a:r>
              <a:rPr lang="en-US" sz="2200" dirty="0" smtClean="0"/>
              <a:t>Matters</a:t>
            </a:r>
          </a:p>
          <a:p>
            <a:pPr marL="354330" indent="-171450">
              <a:spcBef>
                <a:spcPts val="600"/>
              </a:spcBef>
              <a:spcAft>
                <a:spcPts val="600"/>
              </a:spcAft>
              <a:buFont typeface="Arial"/>
              <a:buChar char="•"/>
            </a:pPr>
            <a:r>
              <a:rPr lang="en-US" sz="2200" dirty="0" smtClean="0"/>
              <a:t>Contributing Editor: </a:t>
            </a:r>
          </a:p>
          <a:p>
            <a:pPr marL="628650" lvl="1" indent="-171450">
              <a:spcBef>
                <a:spcPts val="600"/>
              </a:spcBef>
              <a:spcAft>
                <a:spcPts val="600"/>
              </a:spcAft>
              <a:buFont typeface="Arial"/>
              <a:buChar char="•"/>
            </a:pPr>
            <a:r>
              <a:rPr lang="en-US" sz="2200" dirty="0" smtClean="0"/>
              <a:t>Eric </a:t>
            </a:r>
            <a:r>
              <a:rPr lang="en-US" sz="2200" dirty="0" err="1" smtClean="0"/>
              <a:t>Fredericksen</a:t>
            </a:r>
            <a:r>
              <a:rPr lang="en-US" sz="2200" dirty="0" smtClean="0"/>
              <a:t>, University of Rochester</a:t>
            </a:r>
            <a:endParaRPr lang="en-US" sz="2200" dirty="0"/>
          </a:p>
          <a:p>
            <a:endParaRPr lang="en-US"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695" y="728329"/>
            <a:ext cx="8448299" cy="3354765"/>
          </a:xfrm>
          <a:prstGeom prst="rect">
            <a:avLst/>
          </a:prstGeom>
          <a:solidFill>
            <a:srgbClr val="FFFFFF"/>
          </a:solidFill>
        </p:spPr>
        <p:txBody>
          <a:bodyPr wrap="square">
            <a:spAutoFit/>
          </a:bodyPr>
          <a:lstStyle/>
          <a:p>
            <a:r>
              <a:rPr lang="en-US" sz="2400" dirty="0">
                <a:solidFill>
                  <a:srgbClr val="526C7C"/>
                </a:solidFill>
              </a:rPr>
              <a:t>More than </a:t>
            </a:r>
            <a:r>
              <a:rPr lang="en-US" sz="2800" dirty="0">
                <a:solidFill>
                  <a:srgbClr val="526C7C"/>
                </a:solidFill>
              </a:rPr>
              <a:t>90% </a:t>
            </a:r>
            <a:r>
              <a:rPr lang="en-US" sz="2400" dirty="0">
                <a:solidFill>
                  <a:srgbClr val="526C7C"/>
                </a:solidFill>
              </a:rPr>
              <a:t>lead or share responsibility for the following online issues:				</a:t>
            </a:r>
            <a:r>
              <a:rPr lang="en-US" sz="2000" dirty="0">
                <a:solidFill>
                  <a:srgbClr val="526C7C"/>
                </a:solidFill>
              </a:rPr>
              <a:t>					    Percent with</a:t>
            </a:r>
          </a:p>
          <a:p>
            <a:pPr lvl="8"/>
            <a:r>
              <a:rPr lang="en-US" sz="2000" dirty="0">
                <a:solidFill>
                  <a:srgbClr val="526C7C"/>
                </a:solidFill>
              </a:rPr>
              <a:t>					</a:t>
            </a:r>
            <a:r>
              <a:rPr lang="en-US" sz="2000" u="sng" dirty="0">
                <a:solidFill>
                  <a:srgbClr val="526C7C"/>
                </a:solidFill>
              </a:rPr>
              <a:t>Lead Responsibility</a:t>
            </a:r>
          </a:p>
          <a:p>
            <a:pPr lvl="3"/>
            <a:r>
              <a:rPr lang="en-US" sz="2000" dirty="0" smtClean="0">
                <a:solidFill>
                  <a:srgbClr val="526C7C"/>
                </a:solidFill>
              </a:rPr>
              <a:t>Online </a:t>
            </a:r>
            <a:r>
              <a:rPr lang="en-US" sz="2000" dirty="0">
                <a:solidFill>
                  <a:srgbClr val="526C7C"/>
                </a:solidFill>
              </a:rPr>
              <a:t>Faculty Training 							66%</a:t>
            </a:r>
          </a:p>
          <a:p>
            <a:pPr lvl="3"/>
            <a:r>
              <a:rPr lang="en-US" sz="2000" dirty="0">
                <a:solidFill>
                  <a:srgbClr val="526C7C"/>
                </a:solidFill>
              </a:rPr>
              <a:t>Instructional Design for Online Courses 			65%</a:t>
            </a:r>
          </a:p>
          <a:p>
            <a:pPr lvl="3"/>
            <a:r>
              <a:rPr lang="en-US" sz="2000" dirty="0">
                <a:solidFill>
                  <a:srgbClr val="526C7C"/>
                </a:solidFill>
              </a:rPr>
              <a:t>Coordination with Academic Units 				61%</a:t>
            </a:r>
          </a:p>
          <a:p>
            <a:pPr lvl="3"/>
            <a:r>
              <a:rPr lang="en-US" sz="2000" dirty="0">
                <a:solidFill>
                  <a:srgbClr val="526C7C"/>
                </a:solidFill>
              </a:rPr>
              <a:t>Online Policy Development 						58%</a:t>
            </a:r>
          </a:p>
          <a:p>
            <a:pPr lvl="3"/>
            <a:r>
              <a:rPr lang="en-US" sz="2000" dirty="0">
                <a:solidFill>
                  <a:srgbClr val="526C7C"/>
                </a:solidFill>
              </a:rPr>
              <a:t>Online Quality Assurance 						56%</a:t>
            </a:r>
          </a:p>
          <a:p>
            <a:pPr lvl="3"/>
            <a:r>
              <a:rPr lang="en-US" sz="2000" dirty="0">
                <a:solidFill>
                  <a:srgbClr val="526C7C"/>
                </a:solidFill>
              </a:rPr>
              <a:t>Online Course Development 					51%</a:t>
            </a:r>
          </a:p>
          <a:p>
            <a:pPr lvl="3"/>
            <a:r>
              <a:rPr lang="en-US" sz="2000" dirty="0">
                <a:solidFill>
                  <a:srgbClr val="526C7C"/>
                </a:solidFill>
              </a:rPr>
              <a:t>Strategic Planning 								43%</a:t>
            </a:r>
          </a:p>
        </p:txBody>
      </p:sp>
      <p:sp>
        <p:nvSpPr>
          <p:cNvPr id="5" name="TextBox 4"/>
          <p:cNvSpPr txBox="1"/>
          <p:nvPr/>
        </p:nvSpPr>
        <p:spPr>
          <a:xfrm>
            <a:off x="430695" y="97681"/>
            <a:ext cx="8215652" cy="523220"/>
          </a:xfrm>
          <a:prstGeom prst="rect">
            <a:avLst/>
          </a:prstGeom>
          <a:noFill/>
        </p:spPr>
        <p:txBody>
          <a:bodyPr wrap="square" rtlCol="0">
            <a:spAutoFit/>
          </a:bodyPr>
          <a:lstStyle/>
          <a:p>
            <a:pPr algn="ctr"/>
            <a:r>
              <a:rPr lang="en-US" sz="2800" dirty="0" smtClean="0">
                <a:solidFill>
                  <a:srgbClr val="526C7C"/>
                </a:solidFill>
              </a:rPr>
              <a:t>Chief Online Officer Roles</a:t>
            </a:r>
            <a:endParaRPr lang="en-US" sz="2800" dirty="0">
              <a:solidFill>
                <a:srgbClr val="526C7C"/>
              </a:solidFill>
            </a:endParaRPr>
          </a:p>
        </p:txBody>
      </p:sp>
    </p:spTree>
    <p:extLst>
      <p:ext uri="{BB962C8B-B14F-4D97-AF65-F5344CB8AC3E}">
        <p14:creationId xmlns:p14="http://schemas.microsoft.com/office/powerpoint/2010/main" val="9466423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8579" y="858320"/>
            <a:ext cx="5226643"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526C7C"/>
                </a:solidFill>
              </a:rPr>
              <a:t>External Representation 				48% lead</a:t>
            </a:r>
          </a:p>
          <a:p>
            <a:r>
              <a:rPr lang="en-US" dirty="0">
                <a:solidFill>
                  <a:srgbClr val="526C7C"/>
                </a:solidFill>
              </a:rPr>
              <a:t>Budgeting Online Functions 			46%</a:t>
            </a:r>
          </a:p>
          <a:p>
            <a:r>
              <a:rPr lang="en-US" dirty="0">
                <a:solidFill>
                  <a:srgbClr val="526C7C"/>
                </a:solidFill>
              </a:rPr>
              <a:t>LMS Support/Administration 			46%</a:t>
            </a:r>
          </a:p>
          <a:p>
            <a:r>
              <a:rPr lang="en-US" dirty="0">
                <a:solidFill>
                  <a:srgbClr val="526C7C"/>
                </a:solidFill>
              </a:rPr>
              <a:t>Regulatory Compliance 				46%</a:t>
            </a:r>
          </a:p>
          <a:p>
            <a:r>
              <a:rPr lang="en-US" dirty="0">
                <a:solidFill>
                  <a:srgbClr val="526C7C"/>
                </a:solidFill>
              </a:rPr>
              <a:t>Contracting with External Providers 	41%</a:t>
            </a:r>
          </a:p>
          <a:p>
            <a:r>
              <a:rPr lang="en-US" dirty="0">
                <a:solidFill>
                  <a:srgbClr val="526C7C"/>
                </a:solidFill>
              </a:rPr>
              <a:t>Orientation of Online Students 		40%</a:t>
            </a:r>
          </a:p>
          <a:p>
            <a:r>
              <a:rPr lang="en-US" dirty="0">
                <a:solidFill>
                  <a:srgbClr val="526C7C"/>
                </a:solidFill>
              </a:rPr>
              <a:t>Selection of LMS and Online Tools 		39%</a:t>
            </a:r>
          </a:p>
          <a:p>
            <a:r>
              <a:rPr lang="en-US" dirty="0">
                <a:solidFill>
                  <a:srgbClr val="526C7C"/>
                </a:solidFill>
              </a:rPr>
              <a:t>Data Gathering and Reporting 			34%</a:t>
            </a:r>
          </a:p>
          <a:p>
            <a:r>
              <a:rPr lang="en-US" dirty="0">
                <a:solidFill>
                  <a:srgbClr val="526C7C"/>
                </a:solidFill>
              </a:rPr>
              <a:t>Online Support Services 				31%</a:t>
            </a:r>
          </a:p>
          <a:p>
            <a:r>
              <a:rPr lang="en-US" dirty="0">
                <a:solidFill>
                  <a:srgbClr val="526C7C"/>
                </a:solidFill>
              </a:rPr>
              <a:t>Online Program Development 			29%</a:t>
            </a:r>
          </a:p>
          <a:p>
            <a:r>
              <a:rPr lang="en-US" dirty="0">
                <a:solidFill>
                  <a:srgbClr val="526C7C"/>
                </a:solidFill>
              </a:rPr>
              <a:t>Online Technical Support 				27%</a:t>
            </a:r>
          </a:p>
          <a:p>
            <a:r>
              <a:rPr lang="en-US" dirty="0">
                <a:solidFill>
                  <a:srgbClr val="526C7C"/>
                </a:solidFill>
              </a:rPr>
              <a:t>Accessibility 							22%</a:t>
            </a:r>
          </a:p>
        </p:txBody>
      </p:sp>
      <p:sp>
        <p:nvSpPr>
          <p:cNvPr id="3" name="TextBox 2"/>
          <p:cNvSpPr txBox="1"/>
          <p:nvPr/>
        </p:nvSpPr>
        <p:spPr>
          <a:xfrm>
            <a:off x="514268" y="876300"/>
            <a:ext cx="2287968" cy="1569660"/>
          </a:xfrm>
          <a:prstGeom prst="rect">
            <a:avLst/>
          </a:prstGeom>
          <a:noFill/>
        </p:spPr>
        <p:txBody>
          <a:bodyPr wrap="square" rtlCol="0">
            <a:spAutoFit/>
          </a:bodyPr>
          <a:lstStyle/>
          <a:p>
            <a:r>
              <a:rPr lang="en-US" dirty="0">
                <a:solidFill>
                  <a:srgbClr val="526C7C"/>
                </a:solidFill>
              </a:rPr>
              <a:t>More than</a:t>
            </a:r>
            <a:r>
              <a:rPr lang="en-US" sz="2400" dirty="0">
                <a:solidFill>
                  <a:srgbClr val="526C7C"/>
                </a:solidFill>
              </a:rPr>
              <a:t> 75% </a:t>
            </a:r>
            <a:r>
              <a:rPr lang="en-US" dirty="0">
                <a:solidFill>
                  <a:srgbClr val="526C7C"/>
                </a:solidFill>
              </a:rPr>
              <a:t>also lead or share responsibility for the these online issues:</a:t>
            </a:r>
          </a:p>
        </p:txBody>
      </p:sp>
      <p:sp>
        <p:nvSpPr>
          <p:cNvPr id="6" name="TextBox 5"/>
          <p:cNvSpPr txBox="1"/>
          <p:nvPr/>
        </p:nvSpPr>
        <p:spPr>
          <a:xfrm>
            <a:off x="366371" y="134311"/>
            <a:ext cx="8475373" cy="523220"/>
          </a:xfrm>
          <a:prstGeom prst="rect">
            <a:avLst/>
          </a:prstGeom>
          <a:noFill/>
        </p:spPr>
        <p:txBody>
          <a:bodyPr wrap="square" rtlCol="0">
            <a:spAutoFit/>
          </a:bodyPr>
          <a:lstStyle/>
          <a:p>
            <a:pPr algn="ctr"/>
            <a:r>
              <a:rPr lang="en-US" sz="2800" dirty="0" smtClean="0">
                <a:solidFill>
                  <a:srgbClr val="526C7C"/>
                </a:solidFill>
              </a:rPr>
              <a:t>More Chief Online Officer Roles</a:t>
            </a:r>
            <a:endParaRPr lang="en-US" sz="2800" dirty="0">
              <a:solidFill>
                <a:srgbClr val="526C7C"/>
              </a:solidFill>
            </a:endParaRPr>
          </a:p>
        </p:txBody>
      </p:sp>
    </p:spTree>
    <p:extLst>
      <p:ext uri="{BB962C8B-B14F-4D97-AF65-F5344CB8AC3E}">
        <p14:creationId xmlns:p14="http://schemas.microsoft.com/office/powerpoint/2010/main" val="19643173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286775302"/>
              </p:ext>
            </p:extLst>
          </p:nvPr>
        </p:nvGraphicFramePr>
        <p:xfrm>
          <a:off x="472409" y="698008"/>
          <a:ext cx="8112718" cy="374219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72409" y="153794"/>
            <a:ext cx="8112718" cy="523220"/>
          </a:xfrm>
          <a:prstGeom prst="rect">
            <a:avLst/>
          </a:prstGeom>
          <a:noFill/>
        </p:spPr>
        <p:txBody>
          <a:bodyPr wrap="square" rtlCol="0">
            <a:spAutoFit/>
          </a:bodyPr>
          <a:lstStyle/>
          <a:p>
            <a:pPr algn="ctr"/>
            <a:r>
              <a:rPr lang="en-US" sz="2800" dirty="0">
                <a:solidFill>
                  <a:srgbClr val="526C7C"/>
                </a:solidFill>
              </a:rPr>
              <a:t>Dedicated Online Committees &amp; </a:t>
            </a:r>
            <a:r>
              <a:rPr lang="en-US" sz="2800" dirty="0" smtClean="0">
                <a:solidFill>
                  <a:srgbClr val="526C7C"/>
                </a:solidFill>
              </a:rPr>
              <a:t>Councils</a:t>
            </a:r>
            <a:endParaRPr lang="en-US" sz="2800" dirty="0">
              <a:solidFill>
                <a:srgbClr val="526C7C"/>
              </a:solidFill>
            </a:endParaRPr>
          </a:p>
        </p:txBody>
      </p:sp>
    </p:spTree>
    <p:extLst>
      <p:ext uri="{BB962C8B-B14F-4D97-AF65-F5344CB8AC3E}">
        <p14:creationId xmlns:p14="http://schemas.microsoft.com/office/powerpoint/2010/main" val="10166124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695" y="606406"/>
            <a:ext cx="8353841" cy="3862596"/>
          </a:xfrm>
          <a:prstGeom prst="rect">
            <a:avLst/>
          </a:prstGeom>
          <a:solidFill>
            <a:srgbClr val="FFFFFF"/>
          </a:solidFill>
        </p:spPr>
        <p:txBody>
          <a:bodyPr wrap="square">
            <a:spAutoFit/>
          </a:bodyPr>
          <a:lstStyle/>
          <a:p>
            <a:pPr marL="342900" indent="-342900">
              <a:spcBef>
                <a:spcPts val="600"/>
              </a:spcBef>
              <a:buFont typeface="Arial"/>
              <a:buChar char="•"/>
            </a:pPr>
            <a:r>
              <a:rPr lang="en-US" sz="2000" i="1" dirty="0">
                <a:solidFill>
                  <a:srgbClr val="526C7C"/>
                </a:solidFill>
              </a:rPr>
              <a:t>Advisory </a:t>
            </a:r>
            <a:r>
              <a:rPr lang="en-US" sz="2000" dirty="0">
                <a:solidFill>
                  <a:srgbClr val="526C7C"/>
                </a:solidFill>
              </a:rPr>
              <a:t>rather than </a:t>
            </a:r>
            <a:r>
              <a:rPr lang="en-US" sz="2000" i="1" dirty="0">
                <a:solidFill>
                  <a:srgbClr val="526C7C"/>
                </a:solidFill>
              </a:rPr>
              <a:t>determinative</a:t>
            </a:r>
            <a:r>
              <a:rPr lang="en-US" sz="2000" dirty="0">
                <a:solidFill>
                  <a:srgbClr val="526C7C"/>
                </a:solidFill>
              </a:rPr>
              <a:t> in most cases</a:t>
            </a:r>
            <a:endParaRPr lang="en-US" sz="2000" i="1" dirty="0">
              <a:solidFill>
                <a:srgbClr val="526C7C"/>
              </a:solidFill>
            </a:endParaRPr>
          </a:p>
          <a:p>
            <a:pPr marL="342900" indent="-342900">
              <a:spcBef>
                <a:spcPts val="600"/>
              </a:spcBef>
              <a:buFont typeface="Arial"/>
              <a:buChar char="•"/>
            </a:pPr>
            <a:r>
              <a:rPr lang="en-US" sz="2000" dirty="0">
                <a:solidFill>
                  <a:srgbClr val="526C7C"/>
                </a:solidFill>
              </a:rPr>
              <a:t>4 most commonly cited issues they address: </a:t>
            </a:r>
          </a:p>
          <a:p>
            <a:pPr marL="914400" lvl="1" indent="-457200">
              <a:spcBef>
                <a:spcPts val="600"/>
              </a:spcBef>
              <a:buFont typeface="+mj-lt"/>
              <a:buAutoNum type="arabicPeriod"/>
            </a:pPr>
            <a:r>
              <a:rPr lang="en-US" sz="2000" dirty="0">
                <a:solidFill>
                  <a:srgbClr val="526C7C"/>
                </a:solidFill>
              </a:rPr>
              <a:t>Setting online policies (22% determinative)</a:t>
            </a:r>
          </a:p>
          <a:p>
            <a:pPr marL="914400" lvl="1" indent="-457200">
              <a:spcBef>
                <a:spcPts val="600"/>
              </a:spcBef>
              <a:buFont typeface="+mj-lt"/>
              <a:buAutoNum type="arabicPeriod"/>
            </a:pPr>
            <a:r>
              <a:rPr lang="en-US" sz="2000" dirty="0">
                <a:solidFill>
                  <a:srgbClr val="526C7C"/>
                </a:solidFill>
              </a:rPr>
              <a:t>Strategic planning for online learning (12%)</a:t>
            </a:r>
          </a:p>
          <a:p>
            <a:pPr marL="914400" lvl="1" indent="-457200">
              <a:spcBef>
                <a:spcPts val="600"/>
              </a:spcBef>
              <a:buFont typeface="+mj-lt"/>
              <a:buAutoNum type="arabicPeriod"/>
            </a:pPr>
            <a:r>
              <a:rPr lang="en-US" sz="2000" dirty="0">
                <a:solidFill>
                  <a:srgbClr val="526C7C"/>
                </a:solidFill>
              </a:rPr>
              <a:t>Coordination across programs and schools (7%)</a:t>
            </a:r>
          </a:p>
          <a:p>
            <a:pPr marL="914400" lvl="1" indent="-457200">
              <a:spcBef>
                <a:spcPts val="600"/>
              </a:spcBef>
              <a:buFont typeface="+mj-lt"/>
              <a:buAutoNum type="arabicPeriod"/>
            </a:pPr>
            <a:r>
              <a:rPr lang="en-US" sz="2000" dirty="0">
                <a:solidFill>
                  <a:srgbClr val="526C7C"/>
                </a:solidFill>
              </a:rPr>
              <a:t>Technology acquisition (5%)</a:t>
            </a:r>
          </a:p>
          <a:p>
            <a:pPr marL="342900" indent="-342900">
              <a:spcBef>
                <a:spcPts val="600"/>
              </a:spcBef>
              <a:buFont typeface="Arial"/>
              <a:buChar char="•"/>
            </a:pPr>
            <a:r>
              <a:rPr lang="en-US" sz="2000" dirty="0">
                <a:solidFill>
                  <a:srgbClr val="526C7C"/>
                </a:solidFill>
              </a:rPr>
              <a:t>Relationship of committees/councils with Chief Online Officers </a:t>
            </a:r>
          </a:p>
          <a:p>
            <a:pPr marL="800100" lvl="1" indent="-342900">
              <a:spcBef>
                <a:spcPts val="600"/>
              </a:spcBef>
              <a:buFont typeface="Arial"/>
              <a:buChar char="•"/>
            </a:pPr>
            <a:r>
              <a:rPr lang="en-US" sz="2000" dirty="0">
                <a:solidFill>
                  <a:srgbClr val="526C7C"/>
                </a:solidFill>
              </a:rPr>
              <a:t>The COO chairs or co-chairs 60% of the time </a:t>
            </a:r>
          </a:p>
          <a:p>
            <a:pPr marL="800100" lvl="1" indent="-342900">
              <a:spcBef>
                <a:spcPts val="600"/>
              </a:spcBef>
              <a:buFont typeface="Arial"/>
              <a:buChar char="•"/>
            </a:pPr>
            <a:r>
              <a:rPr lang="en-US" sz="2000" dirty="0">
                <a:solidFill>
                  <a:srgbClr val="526C7C"/>
                </a:solidFill>
              </a:rPr>
              <a:t>The COO serves as a member in a third of the remaining cases </a:t>
            </a:r>
          </a:p>
          <a:p>
            <a:pPr marL="800100" lvl="1" indent="-342900">
              <a:spcBef>
                <a:spcPts val="600"/>
              </a:spcBef>
              <a:buFont typeface="Arial"/>
              <a:buChar char="•"/>
            </a:pPr>
            <a:r>
              <a:rPr lang="en-US" sz="2000" dirty="0">
                <a:solidFill>
                  <a:srgbClr val="526C7C"/>
                </a:solidFill>
              </a:rPr>
              <a:t>Several COOs report to their committee </a:t>
            </a:r>
          </a:p>
        </p:txBody>
      </p:sp>
      <p:sp>
        <p:nvSpPr>
          <p:cNvPr id="5" name="TextBox 4"/>
          <p:cNvSpPr txBox="1"/>
          <p:nvPr/>
        </p:nvSpPr>
        <p:spPr>
          <a:xfrm>
            <a:off x="157429" y="73479"/>
            <a:ext cx="8847509" cy="523220"/>
          </a:xfrm>
          <a:prstGeom prst="rect">
            <a:avLst/>
          </a:prstGeom>
          <a:noFill/>
        </p:spPr>
        <p:txBody>
          <a:bodyPr wrap="square" rtlCol="0">
            <a:spAutoFit/>
          </a:bodyPr>
          <a:lstStyle/>
          <a:p>
            <a:pPr algn="ctr"/>
            <a:r>
              <a:rPr lang="en-US" sz="2800" dirty="0">
                <a:solidFill>
                  <a:srgbClr val="526C7C"/>
                </a:solidFill>
              </a:rPr>
              <a:t>Roles of Online Committees/Councils</a:t>
            </a:r>
          </a:p>
        </p:txBody>
      </p:sp>
    </p:spTree>
    <p:extLst>
      <p:ext uri="{BB962C8B-B14F-4D97-AF65-F5344CB8AC3E}">
        <p14:creationId xmlns:p14="http://schemas.microsoft.com/office/powerpoint/2010/main" val="5128303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208"/>
            <a:ext cx="8941966" cy="631104"/>
          </a:xfrm>
        </p:spPr>
        <p:txBody>
          <a:bodyPr/>
          <a:lstStyle/>
          <a:p>
            <a:r>
              <a:rPr lang="en-US" sz="2800" dirty="0">
                <a:solidFill>
                  <a:srgbClr val="526C7C"/>
                </a:solidFill>
              </a:rPr>
              <a:t>Control of Online Programs &amp; Support Services</a:t>
            </a:r>
          </a:p>
          <a:p>
            <a:endParaRPr lang="en-US" sz="2800" dirty="0">
              <a:solidFill>
                <a:srgbClr val="526C7C"/>
              </a:solidFill>
            </a:endParaRPr>
          </a:p>
        </p:txBody>
      </p:sp>
      <p:graphicFrame>
        <p:nvGraphicFramePr>
          <p:cNvPr id="4" name="Chart 3"/>
          <p:cNvGraphicFramePr/>
          <p:nvPr>
            <p:extLst>
              <p:ext uri="{D42A27DB-BD31-4B8C-83A1-F6EECF244321}">
                <p14:modId xmlns:p14="http://schemas.microsoft.com/office/powerpoint/2010/main" val="762202447"/>
              </p:ext>
            </p:extLst>
          </p:nvPr>
        </p:nvGraphicFramePr>
        <p:xfrm>
          <a:off x="314858" y="535344"/>
          <a:ext cx="8490670" cy="39048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05064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458" y="0"/>
            <a:ext cx="8833188" cy="732496"/>
          </a:xfrm>
        </p:spPr>
        <p:txBody>
          <a:bodyPr/>
          <a:lstStyle/>
          <a:p>
            <a:pPr>
              <a:spcBef>
                <a:spcPct val="0"/>
              </a:spcBef>
            </a:pPr>
            <a:r>
              <a:rPr lang="en-US" sz="2800" dirty="0">
                <a:solidFill>
                  <a:schemeClr val="accent2"/>
                </a:solidFill>
                <a:latin typeface="+mn-lt"/>
              </a:rPr>
              <a:t>How do you and your institution define the scope of online learning for your position?</a:t>
            </a:r>
          </a:p>
        </p:txBody>
      </p:sp>
      <p:sp>
        <p:nvSpPr>
          <p:cNvPr id="5" name="Title 1">
            <a:extLst>
              <a:ext uri="{FF2B5EF4-FFF2-40B4-BE49-F238E27FC236}">
                <a16:creationId xmlns="" xmlns:a16="http://schemas.microsoft.com/office/drawing/2014/main" id="{2A499FC9-CB01-AF43-8351-32411B4701D4}"/>
              </a:ext>
            </a:extLst>
          </p:cNvPr>
          <p:cNvSpPr txBox="1">
            <a:spLocks/>
          </p:cNvSpPr>
          <p:nvPr/>
        </p:nvSpPr>
        <p:spPr bwMode="auto">
          <a:xfrm>
            <a:off x="324853" y="787899"/>
            <a:ext cx="3681663" cy="38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2400" dirty="0">
                <a:latin typeface="Calibri" charset="0"/>
              </a:rPr>
              <a:t>Universities (2016-2017)</a:t>
            </a:r>
          </a:p>
        </p:txBody>
      </p:sp>
      <p:sp>
        <p:nvSpPr>
          <p:cNvPr id="6" name="Title 1">
            <a:extLst>
              <a:ext uri="{FF2B5EF4-FFF2-40B4-BE49-F238E27FC236}">
                <a16:creationId xmlns="" xmlns:a16="http://schemas.microsoft.com/office/drawing/2014/main" id="{40971920-0C59-EE44-98C8-0064D9D2C3A1}"/>
              </a:ext>
            </a:extLst>
          </p:cNvPr>
          <p:cNvSpPr txBox="1">
            <a:spLocks/>
          </p:cNvSpPr>
          <p:nvPr/>
        </p:nvSpPr>
        <p:spPr bwMode="auto">
          <a:xfrm>
            <a:off x="4692318" y="787900"/>
            <a:ext cx="4315328" cy="38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2400" dirty="0">
                <a:latin typeface="Calibri" charset="0"/>
              </a:rPr>
              <a:t>Community Colleges (2017-2018)</a:t>
            </a:r>
          </a:p>
        </p:txBody>
      </p:sp>
      <p:pic>
        <p:nvPicPr>
          <p:cNvPr id="2" name="Picture 1" descr="Screen Shot 2018-10-11 at 8.5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7432"/>
            <a:ext cx="3700343" cy="3103576"/>
          </a:xfrm>
          <a:prstGeom prst="rect">
            <a:avLst/>
          </a:prstGeom>
        </p:spPr>
      </p:pic>
      <p:pic>
        <p:nvPicPr>
          <p:cNvPr id="4" name="Picture 3" descr="Screen Shot 2018-10-11 at 8.51.5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132" y="1172169"/>
            <a:ext cx="2732514" cy="3214419"/>
          </a:xfrm>
          <a:prstGeom prst="rect">
            <a:avLst/>
          </a:prstGeom>
        </p:spPr>
      </p:pic>
      <p:pic>
        <p:nvPicPr>
          <p:cNvPr id="7" name="Picture 6" descr="Screen Shot 2018-10-11 at 8.50.5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4679" y="1572538"/>
            <a:ext cx="2234861" cy="2664363"/>
          </a:xfrm>
          <a:prstGeom prst="rect">
            <a:avLst/>
          </a:prstGeom>
        </p:spPr>
      </p:pic>
    </p:spTree>
    <p:extLst>
      <p:ext uri="{BB962C8B-B14F-4D97-AF65-F5344CB8AC3E}">
        <p14:creationId xmlns:p14="http://schemas.microsoft.com/office/powerpoint/2010/main" val="7220195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458" y="0"/>
            <a:ext cx="8833188" cy="952387"/>
          </a:xfrm>
        </p:spPr>
        <p:txBody>
          <a:bodyPr/>
          <a:lstStyle/>
          <a:p>
            <a:pPr>
              <a:spcBef>
                <a:spcPct val="0"/>
              </a:spcBef>
            </a:pPr>
            <a:r>
              <a:rPr lang="en-US" sz="2800" dirty="0">
                <a:solidFill>
                  <a:schemeClr val="accent2"/>
                </a:solidFill>
                <a:latin typeface="+mn-lt"/>
              </a:rPr>
              <a:t>Has your institution used your online learning efforts as a catalyst for organizational changes?</a:t>
            </a:r>
          </a:p>
        </p:txBody>
      </p:sp>
      <p:sp>
        <p:nvSpPr>
          <p:cNvPr id="5" name="Title 1">
            <a:extLst>
              <a:ext uri="{FF2B5EF4-FFF2-40B4-BE49-F238E27FC236}">
                <a16:creationId xmlns="" xmlns:a16="http://schemas.microsoft.com/office/drawing/2014/main" id="{2A499FC9-CB01-AF43-8351-32411B4701D4}"/>
              </a:ext>
            </a:extLst>
          </p:cNvPr>
          <p:cNvSpPr txBox="1">
            <a:spLocks/>
          </p:cNvSpPr>
          <p:nvPr/>
        </p:nvSpPr>
        <p:spPr bwMode="auto">
          <a:xfrm>
            <a:off x="324853" y="787899"/>
            <a:ext cx="3681663" cy="5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2400" dirty="0">
                <a:latin typeface="Calibri" charset="0"/>
              </a:rPr>
              <a:t>Universities (2016-2017)</a:t>
            </a:r>
          </a:p>
        </p:txBody>
      </p:sp>
      <p:sp>
        <p:nvSpPr>
          <p:cNvPr id="6" name="Title 1">
            <a:extLst>
              <a:ext uri="{FF2B5EF4-FFF2-40B4-BE49-F238E27FC236}">
                <a16:creationId xmlns="" xmlns:a16="http://schemas.microsoft.com/office/drawing/2014/main" id="{40971920-0C59-EE44-98C8-0064D9D2C3A1}"/>
              </a:ext>
            </a:extLst>
          </p:cNvPr>
          <p:cNvSpPr txBox="1">
            <a:spLocks/>
          </p:cNvSpPr>
          <p:nvPr/>
        </p:nvSpPr>
        <p:spPr bwMode="auto">
          <a:xfrm>
            <a:off x="4692318" y="787899"/>
            <a:ext cx="4315328" cy="5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2400" dirty="0">
                <a:latin typeface="Calibri" charset="0"/>
              </a:rPr>
              <a:t>Community Colleges (2017-2018)</a:t>
            </a:r>
          </a:p>
        </p:txBody>
      </p:sp>
      <p:pic>
        <p:nvPicPr>
          <p:cNvPr id="2" name="Picture 1" descr="Screen Shot 2018-10-11 at 8.59.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41" y="1246382"/>
            <a:ext cx="2999359" cy="2978309"/>
          </a:xfrm>
          <a:prstGeom prst="rect">
            <a:avLst/>
          </a:prstGeom>
        </p:spPr>
      </p:pic>
      <p:pic>
        <p:nvPicPr>
          <p:cNvPr id="4" name="Picture 3" descr="Screen Shot 2018-10-11 at 8.59.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656" y="1246382"/>
            <a:ext cx="3310561" cy="3027151"/>
          </a:xfrm>
          <a:prstGeom prst="rect">
            <a:avLst/>
          </a:prstGeom>
        </p:spPr>
      </p:pic>
      <p:pic>
        <p:nvPicPr>
          <p:cNvPr id="8" name="Picture 7" descr="Screen Shot 2018-10-11 at 8.59.2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3260" y="1837806"/>
            <a:ext cx="1245659" cy="1361237"/>
          </a:xfrm>
          <a:prstGeom prst="rect">
            <a:avLst/>
          </a:prstGeom>
        </p:spPr>
      </p:pic>
    </p:spTree>
    <p:extLst>
      <p:ext uri="{BB962C8B-B14F-4D97-AF65-F5344CB8AC3E}">
        <p14:creationId xmlns:p14="http://schemas.microsoft.com/office/powerpoint/2010/main" val="225554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803042217"/>
              </p:ext>
            </p:extLst>
          </p:nvPr>
        </p:nvGraphicFramePr>
        <p:xfrm>
          <a:off x="369071" y="724289"/>
          <a:ext cx="8369223" cy="369492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69071" y="73479"/>
            <a:ext cx="8467942" cy="523220"/>
          </a:xfrm>
          <a:prstGeom prst="rect">
            <a:avLst/>
          </a:prstGeom>
          <a:noFill/>
        </p:spPr>
        <p:txBody>
          <a:bodyPr wrap="square" rtlCol="0">
            <a:spAutoFit/>
          </a:bodyPr>
          <a:lstStyle/>
          <a:p>
            <a:pPr algn="ctr"/>
            <a:r>
              <a:rPr lang="en-US" sz="2800" dirty="0">
                <a:solidFill>
                  <a:srgbClr val="526C7C"/>
                </a:solidFill>
              </a:rPr>
              <a:t>Where do schools turn for quality standards?</a:t>
            </a:r>
          </a:p>
        </p:txBody>
      </p:sp>
    </p:spTree>
    <p:extLst>
      <p:ext uri="{BB962C8B-B14F-4D97-AF65-F5344CB8AC3E}">
        <p14:creationId xmlns:p14="http://schemas.microsoft.com/office/powerpoint/2010/main" val="3901971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000515046"/>
              </p:ext>
            </p:extLst>
          </p:nvPr>
        </p:nvGraphicFramePr>
        <p:xfrm>
          <a:off x="378795" y="766277"/>
          <a:ext cx="8522888" cy="36319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4455" y="28226"/>
            <a:ext cx="8437228" cy="954107"/>
          </a:xfrm>
          <a:prstGeom prst="rect">
            <a:avLst/>
          </a:prstGeom>
          <a:noFill/>
        </p:spPr>
        <p:txBody>
          <a:bodyPr wrap="square" rtlCol="0">
            <a:spAutoFit/>
          </a:bodyPr>
          <a:lstStyle/>
          <a:p>
            <a:pPr algn="ctr"/>
            <a:r>
              <a:rPr lang="en-US" sz="2800" dirty="0">
                <a:solidFill>
                  <a:srgbClr val="526C7C"/>
                </a:solidFill>
              </a:rPr>
              <a:t>Who participates in quality assurance reviews?</a:t>
            </a:r>
          </a:p>
          <a:p>
            <a:pPr algn="ctr"/>
            <a:r>
              <a:rPr lang="en-US" sz="2800" dirty="0">
                <a:solidFill>
                  <a:srgbClr val="526C7C"/>
                </a:solidFill>
              </a:rPr>
              <a:t>What is the COO role?</a:t>
            </a:r>
          </a:p>
        </p:txBody>
      </p:sp>
    </p:spTree>
    <p:extLst>
      <p:ext uri="{BB962C8B-B14F-4D97-AF65-F5344CB8AC3E}">
        <p14:creationId xmlns:p14="http://schemas.microsoft.com/office/powerpoint/2010/main" val="14101768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259726525"/>
              </p:ext>
            </p:extLst>
          </p:nvPr>
        </p:nvGraphicFramePr>
        <p:xfrm>
          <a:off x="256244" y="673419"/>
          <a:ext cx="8634298" cy="37352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6244" y="83976"/>
            <a:ext cx="8538788" cy="523220"/>
          </a:xfrm>
          <a:prstGeom prst="rect">
            <a:avLst/>
          </a:prstGeom>
          <a:noFill/>
        </p:spPr>
        <p:txBody>
          <a:bodyPr wrap="square" rtlCol="0">
            <a:spAutoFit/>
          </a:bodyPr>
          <a:lstStyle/>
          <a:p>
            <a:pPr algn="ctr"/>
            <a:r>
              <a:rPr lang="en-US" sz="2800" dirty="0">
                <a:solidFill>
                  <a:srgbClr val="526C7C"/>
                </a:solidFill>
              </a:rPr>
              <a:t>Are QA reforms mandated or voluntary</a:t>
            </a:r>
            <a:r>
              <a:rPr lang="en-US" sz="2800" dirty="0"/>
              <a:t>?</a:t>
            </a:r>
          </a:p>
        </p:txBody>
      </p:sp>
    </p:spTree>
    <p:extLst>
      <p:ext uri="{BB962C8B-B14F-4D97-AF65-F5344CB8AC3E}">
        <p14:creationId xmlns:p14="http://schemas.microsoft.com/office/powerpoint/2010/main" val="27028195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15" y="266235"/>
            <a:ext cx="8996585" cy="844953"/>
          </a:xfrm>
        </p:spPr>
        <p:txBody>
          <a:bodyPr/>
          <a:lstStyle/>
          <a:p>
            <a:r>
              <a:rPr lang="en-US" b="1" dirty="0"/>
              <a:t>CHLOE = “The </a:t>
            </a:r>
            <a:r>
              <a:rPr lang="en-US" u="sng" dirty="0">
                <a:solidFill>
                  <a:srgbClr val="FF0000"/>
                </a:solidFill>
              </a:rPr>
              <a:t>Ch</a:t>
            </a:r>
            <a:r>
              <a:rPr lang="en-US" dirty="0">
                <a:solidFill>
                  <a:srgbClr val="000000"/>
                </a:solidFill>
              </a:rPr>
              <a:t>anging</a:t>
            </a:r>
            <a:r>
              <a:rPr lang="en-US" dirty="0"/>
              <a:t> </a:t>
            </a:r>
            <a:r>
              <a:rPr lang="en-US" u="sng" dirty="0">
                <a:solidFill>
                  <a:srgbClr val="FF0000"/>
                </a:solidFill>
              </a:rPr>
              <a:t>L</a:t>
            </a:r>
            <a:r>
              <a:rPr lang="en-US" dirty="0">
                <a:solidFill>
                  <a:srgbClr val="000000"/>
                </a:solidFill>
              </a:rPr>
              <a:t>andscape </a:t>
            </a:r>
            <a:r>
              <a:rPr lang="en-US" dirty="0" smtClean="0">
                <a:solidFill>
                  <a:srgbClr val="000000"/>
                </a:solidFill>
              </a:rPr>
              <a:t/>
            </a:r>
            <a:br>
              <a:rPr lang="en-US" dirty="0" smtClean="0">
                <a:solidFill>
                  <a:srgbClr val="000000"/>
                </a:solidFill>
              </a:rPr>
            </a:br>
            <a:r>
              <a:rPr lang="en-US" dirty="0" smtClean="0">
                <a:solidFill>
                  <a:srgbClr val="000000"/>
                </a:solidFill>
              </a:rPr>
              <a:t>of </a:t>
            </a:r>
            <a:r>
              <a:rPr lang="en-US" u="sng" dirty="0">
                <a:solidFill>
                  <a:srgbClr val="FF0000"/>
                </a:solidFill>
              </a:rPr>
              <a:t>O</a:t>
            </a:r>
            <a:r>
              <a:rPr lang="en-US" dirty="0">
                <a:solidFill>
                  <a:srgbClr val="000000"/>
                </a:solidFill>
              </a:rPr>
              <a:t>nline</a:t>
            </a:r>
            <a:r>
              <a:rPr lang="en-US" dirty="0"/>
              <a:t> </a:t>
            </a:r>
            <a:r>
              <a:rPr lang="en-US" u="sng" dirty="0">
                <a:solidFill>
                  <a:srgbClr val="FF0000"/>
                </a:solidFill>
              </a:rPr>
              <a:t>E</a:t>
            </a:r>
            <a:r>
              <a:rPr lang="en-US" dirty="0">
                <a:solidFill>
                  <a:srgbClr val="000000"/>
                </a:solidFill>
              </a:rPr>
              <a:t>ducation” </a:t>
            </a:r>
            <a:r>
              <a:rPr lang="en-US" dirty="0"/>
              <a:t/>
            </a:r>
            <a:br>
              <a:rPr lang="en-US" dirty="0"/>
            </a:br>
            <a:endParaRPr lang="en-US" dirty="0"/>
          </a:p>
        </p:txBody>
      </p:sp>
      <p:sp>
        <p:nvSpPr>
          <p:cNvPr id="3" name="Content Placeholder 2"/>
          <p:cNvSpPr>
            <a:spLocks noGrp="1"/>
          </p:cNvSpPr>
          <p:nvPr>
            <p:ph idx="1"/>
          </p:nvPr>
        </p:nvSpPr>
        <p:spPr>
          <a:xfrm>
            <a:off x="457200" y="1111188"/>
            <a:ext cx="5491083" cy="3228117"/>
          </a:xfrm>
        </p:spPr>
        <p:txBody>
          <a:bodyPr/>
          <a:lstStyle/>
          <a:p>
            <a:r>
              <a:rPr lang="en-US" sz="1800" dirty="0" smtClean="0"/>
              <a:t>Based </a:t>
            </a:r>
            <a:r>
              <a:rPr lang="en-US" sz="1800" dirty="0"/>
              <a:t>on mainstreaming of online learning, and emergence of online learning leaders</a:t>
            </a:r>
          </a:p>
          <a:p>
            <a:endParaRPr lang="en-US" sz="1800" dirty="0"/>
          </a:p>
          <a:p>
            <a:r>
              <a:rPr lang="en-US" sz="1800" dirty="0"/>
              <a:t>An annual survey of chief online officers </a:t>
            </a:r>
            <a:r>
              <a:rPr lang="en-US" sz="1800" dirty="0" smtClean="0"/>
              <a:t/>
            </a:r>
            <a:br>
              <a:rPr lang="en-US" sz="1800" dirty="0" smtClean="0"/>
            </a:br>
            <a:r>
              <a:rPr lang="en-US" sz="1800" dirty="0" smtClean="0"/>
              <a:t>(</a:t>
            </a:r>
            <a:r>
              <a:rPr lang="en-US" sz="1800" dirty="0"/>
              <a:t>280 in 2018) – in all higher ed. sectors</a:t>
            </a:r>
          </a:p>
          <a:p>
            <a:endParaRPr lang="en-US" sz="1800" dirty="0"/>
          </a:p>
          <a:p>
            <a:r>
              <a:rPr lang="en-US" sz="1800" dirty="0"/>
              <a:t>An opportunity to compare institutional policies, practices, and priorities</a:t>
            </a:r>
          </a:p>
          <a:p>
            <a:endParaRPr lang="en-US" sz="1800" dirty="0"/>
          </a:p>
          <a:p>
            <a:r>
              <a:rPr lang="en-US" sz="1800" dirty="0"/>
              <a:t>Free, </a:t>
            </a:r>
            <a:r>
              <a:rPr lang="en-US" sz="1800" dirty="0" smtClean="0"/>
              <a:t>downloadable, </a:t>
            </a:r>
            <a:r>
              <a:rPr lang="en-US" sz="1800" dirty="0"/>
              <a:t>annual reports </a:t>
            </a:r>
          </a:p>
          <a:p>
            <a:endParaRPr lang="en-US" sz="2000" dirty="0"/>
          </a:p>
        </p:txBody>
      </p:sp>
      <p:pic>
        <p:nvPicPr>
          <p:cNvPr id="4" name="Picture 3" descr="Screen Shot 2018-09-29 at 12.10.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782" y="987422"/>
            <a:ext cx="2484018" cy="3351883"/>
          </a:xfrm>
          <a:prstGeom prst="rect">
            <a:avLst/>
          </a:prstGeom>
        </p:spPr>
      </p:pic>
    </p:spTree>
    <p:extLst>
      <p:ext uri="{BB962C8B-B14F-4D97-AF65-F5344CB8AC3E}">
        <p14:creationId xmlns:p14="http://schemas.microsoft.com/office/powerpoint/2010/main" val="34509621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Your Questions and Comments</a:t>
            </a:r>
            <a:endParaRPr lang="en-US" sz="3200" dirty="0"/>
          </a:p>
        </p:txBody>
      </p:sp>
      <p:sp>
        <p:nvSpPr>
          <p:cNvPr id="3" name="Subtitle 2"/>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5920247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221" y="1097299"/>
            <a:ext cx="7772400" cy="657242"/>
          </a:xfrm>
        </p:spPr>
        <p:txBody>
          <a:bodyPr/>
          <a:lstStyle/>
          <a:p>
            <a:r>
              <a:rPr lang="en-US" sz="2400" dirty="0" smtClean="0">
                <a:solidFill>
                  <a:srgbClr val="FFFFFF"/>
                </a:solidFill>
              </a:rPr>
              <a:t>CHLOE 3 Co-Directors</a:t>
            </a:r>
            <a:br>
              <a:rPr lang="en-US" sz="2400" dirty="0" smtClean="0">
                <a:solidFill>
                  <a:srgbClr val="FFFFFF"/>
                </a:solidFill>
              </a:rPr>
            </a:br>
            <a:r>
              <a:rPr lang="en-US" sz="2400" dirty="0" smtClean="0">
                <a:solidFill>
                  <a:srgbClr val="FFFFFF"/>
                </a:solidFill>
              </a:rPr>
              <a:t>    </a:t>
            </a:r>
            <a:r>
              <a:rPr lang="en-US" sz="1800" dirty="0" smtClean="0">
                <a:solidFill>
                  <a:srgbClr val="FFFFFF"/>
                </a:solidFill>
              </a:rPr>
              <a:t>					</a:t>
            </a:r>
            <a:endParaRPr lang="en-US" sz="2400" dirty="0">
              <a:solidFill>
                <a:srgbClr val="FFFFFF"/>
              </a:solidFill>
            </a:endParaRPr>
          </a:p>
        </p:txBody>
      </p:sp>
      <p:sp>
        <p:nvSpPr>
          <p:cNvPr id="3" name="Subtitle 2"/>
          <p:cNvSpPr>
            <a:spLocks noGrp="1"/>
          </p:cNvSpPr>
          <p:nvPr>
            <p:ph type="subTitle" idx="1"/>
          </p:nvPr>
        </p:nvSpPr>
        <p:spPr>
          <a:xfrm>
            <a:off x="0" y="12826"/>
            <a:ext cx="4429001" cy="4416882"/>
          </a:xfrm>
          <a:noFill/>
        </p:spPr>
        <p:txBody>
          <a:bodyPr/>
          <a:lstStyle/>
          <a:p>
            <a:r>
              <a:rPr lang="en-US" sz="2000" b="1" dirty="0" smtClean="0">
                <a:solidFill>
                  <a:schemeClr val="tx1"/>
                </a:solidFill>
              </a:rPr>
              <a:t>Ron Legon</a:t>
            </a:r>
            <a:r>
              <a:rPr lang="en-US" sz="2000" dirty="0" smtClean="0">
                <a:solidFill>
                  <a:schemeClr val="tx1"/>
                </a:solidFill>
              </a:rPr>
              <a:t> </a:t>
            </a:r>
          </a:p>
          <a:p>
            <a:r>
              <a:rPr lang="en-US" sz="1800" dirty="0" smtClean="0">
                <a:solidFill>
                  <a:schemeClr val="tx1"/>
                </a:solidFill>
              </a:rPr>
              <a:t>Executive Director Emeritus </a:t>
            </a:r>
          </a:p>
          <a:p>
            <a:r>
              <a:rPr lang="en-US" sz="1800" dirty="0" smtClean="0">
                <a:solidFill>
                  <a:schemeClr val="tx1"/>
                </a:solidFill>
              </a:rPr>
              <a:t>Quality Matters</a:t>
            </a:r>
            <a:endParaRPr lang="en-US" sz="1800" dirty="0" smtClean="0">
              <a:solidFill>
                <a:schemeClr val="tx1"/>
              </a:solidFill>
              <a:hlinkClick r:id="rId3"/>
            </a:endParaRPr>
          </a:p>
          <a:p>
            <a:r>
              <a:rPr lang="en-US" sz="1600" dirty="0" smtClean="0">
                <a:solidFill>
                  <a:srgbClr val="FFFFFF"/>
                </a:solidFill>
                <a:hlinkClick r:id="rId3"/>
              </a:rPr>
              <a:t>rlegon</a:t>
            </a:r>
            <a:r>
              <a:rPr lang="en-US" sz="1600" dirty="0">
                <a:solidFill>
                  <a:srgbClr val="FFFFFF"/>
                </a:solidFill>
                <a:hlinkClick r:id="rId3"/>
              </a:rPr>
              <a:t>@</a:t>
            </a:r>
            <a:r>
              <a:rPr lang="en-US" sz="1600" dirty="0" smtClean="0">
                <a:solidFill>
                  <a:srgbClr val="FFFFFF"/>
                </a:solidFill>
                <a:hlinkClick r:id="rId3"/>
              </a:rPr>
              <a:t>qualitymatters.org</a:t>
            </a:r>
            <a:endParaRPr lang="en-US" sz="1600" dirty="0" smtClean="0">
              <a:solidFill>
                <a:srgbClr val="FFFFFF"/>
              </a:solidFill>
            </a:endParaRPr>
          </a:p>
          <a:p>
            <a:endParaRPr lang="en-US" sz="1000" dirty="0" smtClean="0">
              <a:solidFill>
                <a:srgbClr val="FFFFFF"/>
              </a:solidFill>
            </a:endParaRPr>
          </a:p>
          <a:p>
            <a:r>
              <a:rPr lang="en-US" sz="2000" b="1" dirty="0" smtClean="0">
                <a:solidFill>
                  <a:srgbClr val="000000"/>
                </a:solidFill>
              </a:rPr>
              <a:t>Eric </a:t>
            </a:r>
            <a:r>
              <a:rPr lang="en-US" sz="2000" b="1" dirty="0" err="1" smtClean="0">
                <a:solidFill>
                  <a:srgbClr val="000000"/>
                </a:solidFill>
              </a:rPr>
              <a:t>Fredericksen</a:t>
            </a:r>
            <a:endParaRPr lang="en-US" sz="2000" b="1" dirty="0" smtClean="0">
              <a:solidFill>
                <a:srgbClr val="000000"/>
              </a:solidFill>
            </a:endParaRPr>
          </a:p>
          <a:p>
            <a:r>
              <a:rPr lang="en-US" sz="1800" dirty="0">
                <a:solidFill>
                  <a:srgbClr val="000000"/>
                </a:solidFill>
              </a:rPr>
              <a:t>Associate </a:t>
            </a:r>
            <a:r>
              <a:rPr lang="en-US" sz="1800" dirty="0" smtClean="0">
                <a:solidFill>
                  <a:srgbClr val="000000"/>
                </a:solidFill>
              </a:rPr>
              <a:t>VP for </a:t>
            </a:r>
            <a:r>
              <a:rPr lang="en-US" sz="1800" dirty="0">
                <a:solidFill>
                  <a:srgbClr val="000000"/>
                </a:solidFill>
              </a:rPr>
              <a:t>Online </a:t>
            </a:r>
            <a:r>
              <a:rPr lang="en-US" sz="1800" dirty="0" smtClean="0">
                <a:solidFill>
                  <a:srgbClr val="000000"/>
                </a:solidFill>
              </a:rPr>
              <a:t>Learning</a:t>
            </a:r>
          </a:p>
          <a:p>
            <a:r>
              <a:rPr lang="en-US" sz="1800" dirty="0" smtClean="0">
                <a:solidFill>
                  <a:srgbClr val="000000"/>
                </a:solidFill>
              </a:rPr>
              <a:t>University of Rochester</a:t>
            </a:r>
          </a:p>
          <a:p>
            <a:r>
              <a:rPr lang="en-US" sz="1600" dirty="0">
                <a:solidFill>
                  <a:srgbClr val="000000"/>
                </a:solidFill>
                <a:hlinkClick r:id="rId4"/>
              </a:rPr>
              <a:t>e</a:t>
            </a:r>
            <a:r>
              <a:rPr lang="en-US" sz="1600" dirty="0" smtClean="0">
                <a:solidFill>
                  <a:srgbClr val="000000"/>
                </a:solidFill>
                <a:hlinkClick r:id="rId4"/>
              </a:rPr>
              <a:t>ric.fredericksen@rochester.edu</a:t>
            </a:r>
            <a:r>
              <a:rPr lang="en-US" sz="1600" dirty="0" smtClean="0">
                <a:solidFill>
                  <a:srgbClr val="000000"/>
                </a:solidFill>
              </a:rPr>
              <a:t> </a:t>
            </a:r>
          </a:p>
          <a:p>
            <a:endParaRPr lang="en-US" sz="1000" b="1" dirty="0" smtClean="0">
              <a:solidFill>
                <a:srgbClr val="000000"/>
              </a:solidFill>
            </a:endParaRPr>
          </a:p>
          <a:p>
            <a:r>
              <a:rPr lang="en-US" sz="2000" b="1" dirty="0" smtClean="0">
                <a:solidFill>
                  <a:srgbClr val="000000"/>
                </a:solidFill>
              </a:rPr>
              <a:t>Richard Garrett</a:t>
            </a:r>
            <a:r>
              <a:rPr lang="en-US" sz="2000" dirty="0" smtClean="0">
                <a:solidFill>
                  <a:srgbClr val="000000"/>
                </a:solidFill>
              </a:rPr>
              <a:t> </a:t>
            </a:r>
          </a:p>
          <a:p>
            <a:r>
              <a:rPr lang="en-US" sz="1800" dirty="0" smtClean="0">
                <a:solidFill>
                  <a:srgbClr val="000000"/>
                </a:solidFill>
              </a:rPr>
              <a:t>Chief Research Officer</a:t>
            </a:r>
          </a:p>
          <a:p>
            <a:r>
              <a:rPr lang="en-US" sz="1800" dirty="0" err="1" smtClean="0">
                <a:solidFill>
                  <a:srgbClr val="000000"/>
                </a:solidFill>
              </a:rPr>
              <a:t>Eduventures</a:t>
            </a:r>
            <a:r>
              <a:rPr lang="en-US" sz="1800" dirty="0" smtClean="0">
                <a:solidFill>
                  <a:srgbClr val="000000"/>
                </a:solidFill>
              </a:rPr>
              <a:t> and NRCCUA</a:t>
            </a:r>
            <a:endParaRPr lang="en-US" sz="1800" dirty="0">
              <a:solidFill>
                <a:srgbClr val="000000"/>
              </a:solidFill>
            </a:endParaRPr>
          </a:p>
          <a:p>
            <a:r>
              <a:rPr lang="en-US" sz="1600" dirty="0" err="1" smtClean="0">
                <a:solidFill>
                  <a:srgbClr val="FFFFFF"/>
                </a:solidFill>
                <a:hlinkClick r:id="rId5"/>
              </a:rPr>
              <a:t>rgarrett</a:t>
            </a:r>
            <a:r>
              <a:rPr lang="en-US" sz="1600" dirty="0" err="1">
                <a:solidFill>
                  <a:srgbClr val="FFFFFF"/>
                </a:solidFill>
                <a:hlinkClick r:id="rId5"/>
              </a:rPr>
              <a:t>@eduventures.com</a:t>
            </a:r>
            <a:endParaRPr lang="en-US" sz="2000" dirty="0">
              <a:solidFill>
                <a:srgbClr val="FFFFFF"/>
              </a:solidFill>
            </a:endParaRPr>
          </a:p>
          <a:p>
            <a:r>
              <a:rPr lang="en-US" sz="2000" dirty="0" smtClean="0">
                <a:solidFill>
                  <a:srgbClr val="FFFF00"/>
                </a:solidFill>
              </a:rPr>
              <a:t>	</a:t>
            </a:r>
            <a:endParaRPr lang="en-US" sz="2000" dirty="0">
              <a:solidFill>
                <a:srgbClr val="FFFF00"/>
              </a:solidFill>
            </a:endParaRPr>
          </a:p>
        </p:txBody>
      </p:sp>
      <p:pic>
        <p:nvPicPr>
          <p:cNvPr id="6" name="Picture 5">
            <a:hlinkClick r:id="rId6"/>
          </p:cNvPr>
          <p:cNvPicPr>
            <a:picLocks noChangeAspect="1"/>
          </p:cNvPicPr>
          <p:nvPr/>
        </p:nvPicPr>
        <p:blipFill rotWithShape="1">
          <a:blip r:embed="rId7"/>
          <a:srcRect b="7866"/>
          <a:stretch/>
        </p:blipFill>
        <p:spPr>
          <a:xfrm>
            <a:off x="5301035" y="1265250"/>
            <a:ext cx="2753339" cy="758572"/>
          </a:xfrm>
          <a:prstGeom prst="rect">
            <a:avLst/>
          </a:prstGeom>
        </p:spPr>
        <p:style>
          <a:lnRef idx="2">
            <a:schemeClr val="dk1"/>
          </a:lnRef>
          <a:fillRef idx="1">
            <a:schemeClr val="lt1"/>
          </a:fillRef>
          <a:effectRef idx="0">
            <a:schemeClr val="dk1"/>
          </a:effectRef>
          <a:fontRef idx="minor">
            <a:schemeClr val="dk1"/>
          </a:fontRef>
        </p:style>
      </p:pic>
      <p:pic>
        <p:nvPicPr>
          <p:cNvPr id="7" name="Picture 6">
            <a:hlinkClick r:id="rId8"/>
          </p:cNvPr>
          <p:cNvPicPr>
            <a:picLocks noChangeAspect="1"/>
          </p:cNvPicPr>
          <p:nvPr/>
        </p:nvPicPr>
        <p:blipFill>
          <a:blip r:embed="rId9"/>
          <a:stretch>
            <a:fillRect/>
          </a:stretch>
        </p:blipFill>
        <p:spPr>
          <a:xfrm>
            <a:off x="5574717" y="2673403"/>
            <a:ext cx="2205976" cy="561456"/>
          </a:xfrm>
          <a:prstGeom prst="rect">
            <a:avLst/>
          </a:prstGeom>
        </p:spPr>
        <p:style>
          <a:lnRef idx="2">
            <a:schemeClr val="dk1"/>
          </a:lnRef>
          <a:fillRef idx="1">
            <a:schemeClr val="lt1"/>
          </a:fillRef>
          <a:effectRef idx="0">
            <a:schemeClr val="dk1"/>
          </a:effectRef>
          <a:fontRef idx="minor">
            <a:schemeClr val="dk1"/>
          </a:fontRef>
        </p:style>
      </p:pic>
      <p:pic>
        <p:nvPicPr>
          <p:cNvPr id="8" name="Picture 7">
            <a:hlinkClick r:id="rId10"/>
          </p:cNvPr>
          <p:cNvPicPr>
            <a:picLocks noChangeAspect="1"/>
          </p:cNvPicPr>
          <p:nvPr/>
        </p:nvPicPr>
        <p:blipFill>
          <a:blip r:embed="rId11"/>
          <a:stretch>
            <a:fillRect/>
          </a:stretch>
        </p:blipFill>
        <p:spPr>
          <a:xfrm>
            <a:off x="5574717" y="3363658"/>
            <a:ext cx="2205976" cy="600879"/>
          </a:xfrm>
          <a:prstGeom prst="rect">
            <a:avLst/>
          </a:prstGeom>
        </p:spPr>
        <p:style>
          <a:lnRef idx="2">
            <a:schemeClr val="dk1"/>
          </a:lnRef>
          <a:fillRef idx="1">
            <a:schemeClr val="lt1"/>
          </a:fillRef>
          <a:effectRef idx="0">
            <a:schemeClr val="dk1"/>
          </a:effectRef>
          <a:fontRef idx="minor">
            <a:schemeClr val="dk1"/>
          </a:fontRef>
        </p:style>
      </p:pic>
      <p:sp>
        <p:nvSpPr>
          <p:cNvPr id="4" name="TextBox 3"/>
          <p:cNvSpPr txBox="1"/>
          <p:nvPr/>
        </p:nvSpPr>
        <p:spPr>
          <a:xfrm>
            <a:off x="6081157" y="741329"/>
            <a:ext cx="1193096" cy="369332"/>
          </a:xfrm>
          <a:prstGeom prst="rect">
            <a:avLst/>
          </a:prstGeom>
          <a:noFill/>
        </p:spPr>
        <p:txBody>
          <a:bodyPr wrap="square" rtlCol="0">
            <a:spAutoFit/>
          </a:bodyPr>
          <a:lstStyle/>
          <a:p>
            <a:pPr algn="ctr"/>
            <a:r>
              <a:rPr lang="en-US" b="1" dirty="0" smtClean="0">
                <a:solidFill>
                  <a:srgbClr val="000000"/>
                </a:solidFill>
              </a:rPr>
              <a:t>Platinum</a:t>
            </a:r>
            <a:endParaRPr lang="en-US" b="1" dirty="0">
              <a:solidFill>
                <a:srgbClr val="000000"/>
              </a:solidFill>
            </a:endParaRPr>
          </a:p>
        </p:txBody>
      </p:sp>
      <p:sp>
        <p:nvSpPr>
          <p:cNvPr id="13" name="TextBox 12"/>
          <p:cNvSpPr txBox="1"/>
          <p:nvPr/>
        </p:nvSpPr>
        <p:spPr>
          <a:xfrm>
            <a:off x="6081157" y="2199102"/>
            <a:ext cx="1193096" cy="369332"/>
          </a:xfrm>
          <a:prstGeom prst="rect">
            <a:avLst/>
          </a:prstGeom>
          <a:noFill/>
        </p:spPr>
        <p:txBody>
          <a:bodyPr wrap="square" rtlCol="0">
            <a:spAutoFit/>
          </a:bodyPr>
          <a:lstStyle/>
          <a:p>
            <a:pPr algn="ctr"/>
            <a:r>
              <a:rPr lang="en-US" b="1" dirty="0" smtClean="0">
                <a:solidFill>
                  <a:srgbClr val="000000"/>
                </a:solidFill>
              </a:rPr>
              <a:t>Gold</a:t>
            </a:r>
            <a:endParaRPr lang="en-US" b="1" dirty="0">
              <a:solidFill>
                <a:srgbClr val="000000"/>
              </a:solidFill>
            </a:endParaRPr>
          </a:p>
        </p:txBody>
      </p:sp>
      <p:sp>
        <p:nvSpPr>
          <p:cNvPr id="5" name="TextBox 4"/>
          <p:cNvSpPr txBox="1"/>
          <p:nvPr/>
        </p:nvSpPr>
        <p:spPr>
          <a:xfrm>
            <a:off x="4785841" y="65311"/>
            <a:ext cx="3799286" cy="461665"/>
          </a:xfrm>
          <a:prstGeom prst="rect">
            <a:avLst/>
          </a:prstGeom>
          <a:noFill/>
        </p:spPr>
        <p:txBody>
          <a:bodyPr wrap="square" rtlCol="0">
            <a:spAutoFit/>
          </a:bodyPr>
          <a:lstStyle/>
          <a:p>
            <a:pPr algn="ctr"/>
            <a:r>
              <a:rPr lang="en-US" sz="2400" b="1" dirty="0" smtClean="0">
                <a:solidFill>
                  <a:srgbClr val="000000"/>
                </a:solidFill>
              </a:rPr>
              <a:t>CHLOE 3 SPONSORS</a:t>
            </a:r>
            <a:endParaRPr lang="en-US" sz="2400" b="1" dirty="0">
              <a:solidFill>
                <a:srgbClr val="000000"/>
              </a:solidFill>
            </a:endParaRPr>
          </a:p>
        </p:txBody>
      </p:sp>
    </p:spTree>
    <p:extLst>
      <p:ext uri="{BB962C8B-B14F-4D97-AF65-F5344CB8AC3E}">
        <p14:creationId xmlns:p14="http://schemas.microsoft.com/office/powerpoint/2010/main" val="6378992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89664" y="-73228"/>
            <a:ext cx="8970115" cy="668576"/>
          </a:xfrm>
        </p:spPr>
        <p:txBody>
          <a:bodyPr/>
          <a:lstStyle/>
          <a:p>
            <a:r>
              <a:rPr lang="en-US" dirty="0">
                <a:solidFill>
                  <a:srgbClr val="526C7C"/>
                </a:solidFill>
                <a:latin typeface="Calibri" charset="0"/>
              </a:rPr>
              <a:t>Interest in Leadership for Online Lea</a:t>
            </a:r>
            <a:r>
              <a:rPr lang="en-US" dirty="0">
                <a:latin typeface="Calibri" charset="0"/>
              </a:rPr>
              <a:t>rning </a:t>
            </a:r>
          </a:p>
        </p:txBody>
      </p:sp>
      <p:pic>
        <p:nvPicPr>
          <p:cNvPr id="6" name="Picture 5">
            <a:extLst>
              <a:ext uri="{FF2B5EF4-FFF2-40B4-BE49-F238E27FC236}">
                <a16:creationId xmlns="" xmlns:a16="http://schemas.microsoft.com/office/drawing/2014/main" id="{FB8E4D85-48B7-3D43-A082-AA0BB2F57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64" y="595348"/>
            <a:ext cx="2597092" cy="1997328"/>
          </a:xfrm>
          <a:prstGeom prst="rect">
            <a:avLst/>
          </a:prstGeom>
        </p:spPr>
      </p:pic>
      <p:pic>
        <p:nvPicPr>
          <p:cNvPr id="9" name="Picture 8">
            <a:extLst>
              <a:ext uri="{FF2B5EF4-FFF2-40B4-BE49-F238E27FC236}">
                <a16:creationId xmlns="" xmlns:a16="http://schemas.microsoft.com/office/drawing/2014/main" id="{101D13AB-9994-F74B-AE6A-4D8B30F77052}"/>
              </a:ext>
            </a:extLst>
          </p:cNvPr>
          <p:cNvPicPr>
            <a:picLocks noChangeAspect="1"/>
          </p:cNvPicPr>
          <p:nvPr/>
        </p:nvPicPr>
        <p:blipFill>
          <a:blip r:embed="rId3"/>
          <a:stretch>
            <a:fillRect/>
          </a:stretch>
        </p:blipFill>
        <p:spPr>
          <a:xfrm>
            <a:off x="6452365" y="1512748"/>
            <a:ext cx="2607414" cy="2329602"/>
          </a:xfrm>
          <a:prstGeom prst="rect">
            <a:avLst/>
          </a:prstGeom>
        </p:spPr>
      </p:pic>
      <p:pic>
        <p:nvPicPr>
          <p:cNvPr id="3" name="Picture 2">
            <a:extLst>
              <a:ext uri="{FF2B5EF4-FFF2-40B4-BE49-F238E27FC236}">
                <a16:creationId xmlns="" xmlns:a16="http://schemas.microsoft.com/office/drawing/2014/main" id="{8D2417A4-309B-704B-AACF-BE76B43CBE28}"/>
              </a:ext>
            </a:extLst>
          </p:cNvPr>
          <p:cNvPicPr>
            <a:picLocks noChangeAspect="1"/>
          </p:cNvPicPr>
          <p:nvPr/>
        </p:nvPicPr>
        <p:blipFill>
          <a:blip r:embed="rId4"/>
          <a:stretch>
            <a:fillRect/>
          </a:stretch>
        </p:blipFill>
        <p:spPr>
          <a:xfrm>
            <a:off x="3865138" y="799394"/>
            <a:ext cx="2587227" cy="2465951"/>
          </a:xfrm>
          <a:prstGeom prst="rect">
            <a:avLst/>
          </a:prstGeom>
        </p:spPr>
      </p:pic>
      <p:pic>
        <p:nvPicPr>
          <p:cNvPr id="8" name="Picture 7">
            <a:extLst>
              <a:ext uri="{FF2B5EF4-FFF2-40B4-BE49-F238E27FC236}">
                <a16:creationId xmlns="" xmlns:a16="http://schemas.microsoft.com/office/drawing/2014/main" id="{FCAA1331-F344-FB4A-BE69-C3476935D628}"/>
              </a:ext>
            </a:extLst>
          </p:cNvPr>
          <p:cNvPicPr>
            <a:picLocks noChangeAspect="1"/>
          </p:cNvPicPr>
          <p:nvPr/>
        </p:nvPicPr>
        <p:blipFill>
          <a:blip r:embed="rId5"/>
          <a:stretch>
            <a:fillRect/>
          </a:stretch>
        </p:blipFill>
        <p:spPr>
          <a:xfrm>
            <a:off x="2033335" y="2677549"/>
            <a:ext cx="2165685" cy="1684422"/>
          </a:xfrm>
          <a:prstGeom prst="rect">
            <a:avLst/>
          </a:prstGeom>
        </p:spPr>
      </p:pic>
    </p:spTree>
    <p:extLst>
      <p:ext uri="{BB962C8B-B14F-4D97-AF65-F5344CB8AC3E}">
        <p14:creationId xmlns:p14="http://schemas.microsoft.com/office/powerpoint/2010/main" val="36216854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1"/>
            <a:ext cx="8867274" cy="1203929"/>
          </a:xfrm>
        </p:spPr>
        <p:txBody>
          <a:bodyPr/>
          <a:lstStyle/>
          <a:p>
            <a:pPr>
              <a:defRPr/>
            </a:pPr>
            <a:r>
              <a:rPr lang="en-US" sz="2600" dirty="0">
                <a:latin typeface="+mn-lt"/>
              </a:rPr>
              <a:t>Who is on point for online learning in US higher education</a:t>
            </a:r>
            <a:r>
              <a:rPr lang="en-US" sz="2600" dirty="0" smtClean="0">
                <a:latin typeface="+mn-lt"/>
              </a:rPr>
              <a:t>?</a:t>
            </a:r>
            <a:r>
              <a:rPr lang="en-US" sz="2600" dirty="0">
                <a:latin typeface="+mn-lt"/>
                <a:cs typeface="+mn-cs"/>
              </a:rPr>
              <a:t> How do you find out when there is no existing list?</a:t>
            </a:r>
            <a:br>
              <a:rPr lang="en-US" sz="2600" dirty="0">
                <a:latin typeface="+mn-lt"/>
                <a:cs typeface="+mn-cs"/>
              </a:rPr>
            </a:br>
            <a:endParaRPr lang="en-US" sz="2600" dirty="0">
              <a:latin typeface="+mn-lt"/>
            </a:endParaRPr>
          </a:p>
        </p:txBody>
      </p:sp>
      <p:sp>
        <p:nvSpPr>
          <p:cNvPr id="3" name="Content Placeholder 2"/>
          <p:cNvSpPr>
            <a:spLocks noGrp="1"/>
          </p:cNvSpPr>
          <p:nvPr>
            <p:ph idx="1"/>
          </p:nvPr>
        </p:nvSpPr>
        <p:spPr>
          <a:xfrm>
            <a:off x="4125679" y="1352670"/>
            <a:ext cx="5018321" cy="2897542"/>
          </a:xfrm>
        </p:spPr>
        <p:txBody>
          <a:bodyPr/>
          <a:lstStyle/>
          <a:p>
            <a:pPr>
              <a:buFont typeface="Wingdings" pitchFamily="124" charset="2"/>
              <a:buChar char="§"/>
              <a:defRPr/>
            </a:pPr>
            <a:r>
              <a:rPr lang="en-US" sz="1800" dirty="0" smtClean="0">
                <a:solidFill>
                  <a:srgbClr val="526C7C"/>
                </a:solidFill>
                <a:cs typeface="+mn-cs"/>
              </a:rPr>
              <a:t>Sometimes </a:t>
            </a:r>
            <a:r>
              <a:rPr lang="en-US" sz="1800" dirty="0">
                <a:solidFill>
                  <a:srgbClr val="526C7C"/>
                </a:solidFill>
                <a:cs typeface="+mn-cs"/>
              </a:rPr>
              <a:t>it takes 5-10 minutes</a:t>
            </a:r>
            <a:r>
              <a:rPr lang="is-IS" sz="1800" dirty="0">
                <a:solidFill>
                  <a:srgbClr val="526C7C"/>
                </a:solidFill>
                <a:cs typeface="+mn-cs"/>
              </a:rPr>
              <a:t>… other times, </a:t>
            </a:r>
            <a:r>
              <a:rPr lang="en-US" sz="1800" u="sng" dirty="0">
                <a:solidFill>
                  <a:srgbClr val="526C7C"/>
                </a:solidFill>
                <a:cs typeface="+mn-cs"/>
              </a:rPr>
              <a:t>much</a:t>
            </a:r>
            <a:r>
              <a:rPr lang="en-US" sz="1800" dirty="0">
                <a:solidFill>
                  <a:srgbClr val="526C7C"/>
                </a:solidFill>
                <a:cs typeface="+mn-cs"/>
              </a:rPr>
              <a:t> </a:t>
            </a:r>
            <a:r>
              <a:rPr lang="is-IS" sz="1800" dirty="0" smtClean="0">
                <a:solidFill>
                  <a:srgbClr val="526C7C"/>
                </a:solidFill>
                <a:cs typeface="+mn-cs"/>
              </a:rPr>
              <a:t>longer</a:t>
            </a:r>
            <a:br>
              <a:rPr lang="is-IS" sz="1800" dirty="0" smtClean="0">
                <a:solidFill>
                  <a:srgbClr val="526C7C"/>
                </a:solidFill>
                <a:cs typeface="+mn-cs"/>
              </a:rPr>
            </a:br>
            <a:endParaRPr lang="is-IS" sz="1800" dirty="0">
              <a:solidFill>
                <a:srgbClr val="526C7C"/>
              </a:solidFill>
              <a:cs typeface="+mn-cs"/>
            </a:endParaRPr>
          </a:p>
          <a:p>
            <a:pPr>
              <a:buFont typeface="Wingdings" pitchFamily="124" charset="2"/>
              <a:buChar char="§"/>
              <a:defRPr/>
            </a:pPr>
            <a:r>
              <a:rPr lang="en-US" sz="1800" dirty="0">
                <a:solidFill>
                  <a:srgbClr val="526C7C"/>
                </a:solidFill>
                <a:cs typeface="+mn-cs"/>
              </a:rPr>
              <a:t>Variation in </a:t>
            </a:r>
            <a:r>
              <a:rPr lang="en-US" sz="1800" dirty="0" smtClean="0">
                <a:solidFill>
                  <a:srgbClr val="526C7C"/>
                </a:solidFill>
                <a:cs typeface="+mn-cs"/>
              </a:rPr>
              <a:t>title</a:t>
            </a:r>
            <a:br>
              <a:rPr lang="en-US" sz="1800" dirty="0" smtClean="0">
                <a:solidFill>
                  <a:srgbClr val="526C7C"/>
                </a:solidFill>
                <a:cs typeface="+mn-cs"/>
              </a:rPr>
            </a:br>
            <a:endParaRPr lang="en-US" sz="1800" dirty="0">
              <a:solidFill>
                <a:srgbClr val="526C7C"/>
              </a:solidFill>
              <a:cs typeface="+mn-cs"/>
            </a:endParaRPr>
          </a:p>
          <a:p>
            <a:pPr>
              <a:buFont typeface="Wingdings" pitchFamily="124" charset="2"/>
              <a:buChar char="§"/>
              <a:defRPr/>
            </a:pPr>
            <a:r>
              <a:rPr lang="en-US" sz="1800" dirty="0">
                <a:solidFill>
                  <a:srgbClr val="526C7C"/>
                </a:solidFill>
                <a:cs typeface="+mn-cs"/>
              </a:rPr>
              <a:t>Systematic approach – by Carnegie Classification (and by enrollment size for community colleges)</a:t>
            </a:r>
          </a:p>
        </p:txBody>
      </p:sp>
      <p:sp>
        <p:nvSpPr>
          <p:cNvPr id="4" name="TextBox 3"/>
          <p:cNvSpPr txBox="1"/>
          <p:nvPr/>
        </p:nvSpPr>
        <p:spPr>
          <a:xfrm>
            <a:off x="144379" y="1203928"/>
            <a:ext cx="3721068" cy="310854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itchFamily="124" charset="2"/>
              <a:buChar char="§"/>
              <a:defRPr/>
            </a:pPr>
            <a:r>
              <a:rPr lang="en-US" sz="1400" dirty="0" smtClean="0"/>
              <a:t>Organiz</a:t>
            </a:r>
            <a:r>
              <a:rPr lang="en-US" sz="1400" dirty="0" smtClean="0">
                <a:solidFill>
                  <a:srgbClr val="526C7C"/>
                </a:solidFill>
              </a:rPr>
              <a:t>ational </a:t>
            </a:r>
            <a:r>
              <a:rPr lang="en-US" sz="1400" dirty="0">
                <a:solidFill>
                  <a:srgbClr val="526C7C"/>
                </a:solidFill>
              </a:rPr>
              <a:t>charts</a:t>
            </a:r>
          </a:p>
          <a:p>
            <a:pPr>
              <a:buFont typeface="Wingdings" pitchFamily="124" charset="2"/>
              <a:buChar char="§"/>
              <a:defRPr/>
            </a:pPr>
            <a:r>
              <a:rPr lang="en-US" sz="1400" dirty="0">
                <a:solidFill>
                  <a:srgbClr val="526C7C"/>
                </a:solidFill>
              </a:rPr>
              <a:t>President and Provost cabinets</a:t>
            </a:r>
          </a:p>
          <a:p>
            <a:pPr>
              <a:buFont typeface="Wingdings" pitchFamily="124" charset="2"/>
              <a:buChar char="§"/>
              <a:defRPr/>
            </a:pPr>
            <a:r>
              <a:rPr lang="en-US" sz="1400" dirty="0">
                <a:solidFill>
                  <a:srgbClr val="526C7C"/>
                </a:solidFill>
              </a:rPr>
              <a:t>Online learning / education </a:t>
            </a:r>
          </a:p>
          <a:p>
            <a:pPr>
              <a:buFont typeface="Wingdings" pitchFamily="124" charset="2"/>
              <a:buChar char="§"/>
              <a:defRPr/>
            </a:pPr>
            <a:r>
              <a:rPr lang="en-US" sz="1400" dirty="0">
                <a:solidFill>
                  <a:srgbClr val="526C7C"/>
                </a:solidFill>
              </a:rPr>
              <a:t>eLearning</a:t>
            </a:r>
          </a:p>
          <a:p>
            <a:pPr>
              <a:buFont typeface="Wingdings" pitchFamily="124" charset="2"/>
              <a:buChar char="§"/>
              <a:defRPr/>
            </a:pPr>
            <a:r>
              <a:rPr lang="en-US" sz="1400" dirty="0">
                <a:solidFill>
                  <a:srgbClr val="526C7C"/>
                </a:solidFill>
              </a:rPr>
              <a:t>Distance education / distance learning</a:t>
            </a:r>
          </a:p>
          <a:p>
            <a:pPr>
              <a:buFont typeface="Wingdings" pitchFamily="124" charset="2"/>
              <a:buChar char="§"/>
              <a:defRPr/>
            </a:pPr>
            <a:r>
              <a:rPr lang="en-US" sz="1400" dirty="0">
                <a:solidFill>
                  <a:srgbClr val="526C7C"/>
                </a:solidFill>
              </a:rPr>
              <a:t>Instructional / academic/ educational technology</a:t>
            </a:r>
          </a:p>
          <a:p>
            <a:pPr>
              <a:buFont typeface="Wingdings" pitchFamily="124" charset="2"/>
              <a:buChar char="§"/>
              <a:defRPr/>
            </a:pPr>
            <a:r>
              <a:rPr lang="en-US" sz="1400" dirty="0">
                <a:solidFill>
                  <a:srgbClr val="526C7C"/>
                </a:solidFill>
              </a:rPr>
              <a:t>Centers for Instructional Innovation / Teaching Excellence</a:t>
            </a:r>
          </a:p>
          <a:p>
            <a:pPr>
              <a:buFont typeface="Wingdings" pitchFamily="124" charset="2"/>
              <a:buChar char="§"/>
              <a:defRPr/>
            </a:pPr>
            <a:r>
              <a:rPr lang="en-US" sz="1400" dirty="0">
                <a:solidFill>
                  <a:srgbClr val="526C7C"/>
                </a:solidFill>
              </a:rPr>
              <a:t>Global Campus / World Campus / Virtual Campus / Extended Studies </a:t>
            </a:r>
          </a:p>
          <a:p>
            <a:pPr>
              <a:buFont typeface="Wingdings" pitchFamily="124" charset="2"/>
              <a:buChar char="§"/>
              <a:defRPr/>
            </a:pPr>
            <a:r>
              <a:rPr lang="en-US" sz="1400" dirty="0">
                <a:solidFill>
                  <a:srgbClr val="526C7C"/>
                </a:solidFill>
              </a:rPr>
              <a:t>Campus / Faculty / Staff / Office Directories</a:t>
            </a:r>
          </a:p>
          <a:p>
            <a:pPr>
              <a:buFont typeface="Wingdings" pitchFamily="124" charset="2"/>
              <a:buChar char="§"/>
              <a:defRPr/>
            </a:pPr>
            <a:r>
              <a:rPr lang="en-US" sz="1400" dirty="0">
                <a:solidFill>
                  <a:srgbClr val="526C7C"/>
                </a:solidFill>
              </a:rPr>
              <a:t>Press releases </a:t>
            </a:r>
          </a:p>
        </p:txBody>
      </p:sp>
      <p:sp>
        <p:nvSpPr>
          <p:cNvPr id="5" name="TextBox 4"/>
          <p:cNvSpPr txBox="1"/>
          <p:nvPr/>
        </p:nvSpPr>
        <p:spPr>
          <a:xfrm>
            <a:off x="144379" y="846709"/>
            <a:ext cx="3721068" cy="646331"/>
          </a:xfrm>
          <a:prstGeom prst="rect">
            <a:avLst/>
          </a:prstGeom>
          <a:noFill/>
        </p:spPr>
        <p:txBody>
          <a:bodyPr wrap="square" rtlCol="0">
            <a:spAutoFit/>
          </a:bodyPr>
          <a:lstStyle/>
          <a:p>
            <a:pPr marL="285750" indent="-285750">
              <a:buFont typeface="Arial"/>
              <a:buChar char="•"/>
            </a:pPr>
            <a:r>
              <a:rPr lang="en-US" dirty="0">
                <a:solidFill>
                  <a:srgbClr val="526C7C"/>
                </a:solidFill>
              </a:rPr>
              <a:t>Review institutional web sites:</a:t>
            </a:r>
          </a:p>
          <a:p>
            <a:endParaRPr lang="en-US" dirty="0"/>
          </a:p>
        </p:txBody>
      </p:sp>
    </p:spTree>
    <p:extLst>
      <p:ext uri="{BB962C8B-B14F-4D97-AF65-F5344CB8AC3E}">
        <p14:creationId xmlns:p14="http://schemas.microsoft.com/office/powerpoint/2010/main" val="4264602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172"/>
            <a:ext cx="8090452" cy="565803"/>
          </a:xfrm>
        </p:spPr>
        <p:txBody>
          <a:bodyPr/>
          <a:lstStyle/>
          <a:p>
            <a:r>
              <a:rPr lang="en-US" sz="2800" dirty="0">
                <a:solidFill>
                  <a:srgbClr val="526C7C"/>
                </a:solidFill>
              </a:rPr>
              <a:t>CHLOE Survey COO Respondents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570273"/>
              </p:ext>
            </p:extLst>
          </p:nvPr>
        </p:nvGraphicFramePr>
        <p:xfrm>
          <a:off x="264427" y="887475"/>
          <a:ext cx="3834564" cy="3545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91095039"/>
              </p:ext>
            </p:extLst>
          </p:nvPr>
        </p:nvGraphicFramePr>
        <p:xfrm>
          <a:off x="4522310" y="1018399"/>
          <a:ext cx="4164489" cy="3265086"/>
        </p:xfrm>
        <a:graphic>
          <a:graphicData uri="http://schemas.openxmlformats.org/drawingml/2006/table">
            <a:tbl>
              <a:tblPr/>
              <a:tblGrid>
                <a:gridCol w="2839352"/>
                <a:gridCol w="547220"/>
                <a:gridCol w="777917"/>
              </a:tblGrid>
              <a:tr h="440564">
                <a:tc>
                  <a:txBody>
                    <a:bodyPr/>
                    <a:lstStyle/>
                    <a:p>
                      <a:pPr algn="ctr" fontAlgn="b"/>
                      <a:r>
                        <a:rPr lang="en-US" sz="2000" b="0" i="0" u="none" strike="noStrike" dirty="0" smtClean="0">
                          <a:solidFill>
                            <a:srgbClr val="526C7C"/>
                          </a:solidFill>
                          <a:effectLst/>
                          <a:latin typeface="Calibri"/>
                        </a:rPr>
                        <a:t>Distribution of CHLOE 3 Respondents</a:t>
                      </a:r>
                      <a:endParaRPr lang="en-US" sz="2000" b="0" i="0" u="none" strike="noStrike" dirty="0">
                        <a:solidFill>
                          <a:srgbClr val="526C7C"/>
                        </a:solidFill>
                        <a:effectLst/>
                        <a:latin typeface="Calibri"/>
                      </a:endParaRP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2000" b="0" i="0" u="none" strike="noStrike" dirty="0">
                        <a:solidFill>
                          <a:srgbClr val="526C7C"/>
                        </a:solidFill>
                        <a:effectLst/>
                        <a:latin typeface="Calibri"/>
                      </a:endParaRP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dirty="0" smtClean="0">
                          <a:solidFill>
                            <a:srgbClr val="526C7C"/>
                          </a:solidFill>
                          <a:effectLst/>
                          <a:latin typeface="Calibri"/>
                        </a:rPr>
                        <a:t>IPEDS</a:t>
                      </a:r>
                    </a:p>
                    <a:p>
                      <a:pPr algn="l" fontAlgn="b"/>
                      <a:r>
                        <a:rPr lang="en-US" sz="2000" b="0" i="0" u="none" strike="noStrike" dirty="0" smtClean="0">
                          <a:solidFill>
                            <a:srgbClr val="526C7C"/>
                          </a:solidFill>
                          <a:effectLst/>
                          <a:latin typeface="Calibri"/>
                        </a:rPr>
                        <a:t>2016</a:t>
                      </a:r>
                      <a:endParaRPr lang="en-US" sz="2000" b="0" i="0" u="none" strike="noStrike" dirty="0">
                        <a:solidFill>
                          <a:srgbClr val="526C7C"/>
                        </a:solidFill>
                        <a:effectLst/>
                        <a:latin typeface="Calibri"/>
                      </a:endParaRP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40564">
                <a:tc>
                  <a:txBody>
                    <a:bodyPr/>
                    <a:lstStyle/>
                    <a:p>
                      <a:pPr algn="l" fontAlgn="b"/>
                      <a:r>
                        <a:rPr lang="en-US" sz="2000" b="0" i="0" u="none" strike="noStrike" dirty="0">
                          <a:solidFill>
                            <a:srgbClr val="526C7C"/>
                          </a:solidFill>
                          <a:effectLst/>
                          <a:latin typeface="Calibri"/>
                        </a:rPr>
                        <a:t>2-year public</a:t>
                      </a: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2000" b="0" i="0" u="none" strike="noStrike" dirty="0">
                          <a:solidFill>
                            <a:srgbClr val="526C7C"/>
                          </a:solidFill>
                          <a:effectLst/>
                          <a:latin typeface="Calibri"/>
                        </a:rPr>
                        <a:t>27%</a:t>
                      </a: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2000" b="0" i="0" u="none" strike="noStrike" dirty="0" smtClean="0">
                          <a:solidFill>
                            <a:srgbClr val="526C7C"/>
                          </a:solidFill>
                          <a:effectLst/>
                          <a:latin typeface="Calibri"/>
                        </a:rPr>
                        <a:t> 28.9%</a:t>
                      </a:r>
                      <a:endParaRPr lang="en-US" sz="2000" b="0" i="0" u="none" strike="noStrike" dirty="0">
                        <a:solidFill>
                          <a:srgbClr val="526C7C"/>
                        </a:solidFill>
                        <a:effectLst/>
                        <a:latin typeface="Calibri"/>
                      </a:endParaRP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440564">
                <a:tc>
                  <a:txBody>
                    <a:bodyPr/>
                    <a:lstStyle/>
                    <a:p>
                      <a:pPr algn="l" fontAlgn="b"/>
                      <a:r>
                        <a:rPr lang="en-US" sz="2000" b="0" i="0" u="none" strike="noStrike" dirty="0">
                          <a:solidFill>
                            <a:srgbClr val="526C7C"/>
                          </a:solidFill>
                          <a:effectLst/>
                          <a:latin typeface="Calibri"/>
                        </a:rPr>
                        <a:t>4-year public</a:t>
                      </a: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526C7C"/>
                          </a:solidFill>
                          <a:effectLst/>
                          <a:latin typeface="Calibri"/>
                        </a:rPr>
                        <a:t>33%</a:t>
                      </a: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smtClean="0">
                          <a:solidFill>
                            <a:srgbClr val="526C7C"/>
                          </a:solidFill>
                          <a:effectLst/>
                          <a:latin typeface="Calibri"/>
                        </a:rPr>
                        <a:t> 40.6%</a:t>
                      </a:r>
                      <a:endParaRPr lang="en-US" sz="2000" b="0" i="0" u="none" strike="noStrike" dirty="0">
                        <a:solidFill>
                          <a:srgbClr val="526C7C"/>
                        </a:solidFill>
                        <a:effectLst/>
                        <a:latin typeface="Calibri"/>
                      </a:endParaRP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564">
                <a:tc>
                  <a:txBody>
                    <a:bodyPr/>
                    <a:lstStyle/>
                    <a:p>
                      <a:pPr algn="l" fontAlgn="b"/>
                      <a:r>
                        <a:rPr lang="en-US" sz="2000" b="0" i="0" u="none" strike="noStrike" dirty="0">
                          <a:solidFill>
                            <a:srgbClr val="526C7C"/>
                          </a:solidFill>
                          <a:effectLst/>
                          <a:latin typeface="Calibri"/>
                        </a:rPr>
                        <a:t>2-year private nonprofit</a:t>
                      </a: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2000" b="0" i="0" u="none" strike="noStrike" dirty="0">
                          <a:solidFill>
                            <a:srgbClr val="526C7C"/>
                          </a:solidFill>
                          <a:effectLst/>
                          <a:latin typeface="Calibri"/>
                        </a:rPr>
                        <a:t>1%</a:t>
                      </a: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2000" b="0" i="0" u="none" strike="noStrike" dirty="0" smtClean="0">
                          <a:solidFill>
                            <a:srgbClr val="526C7C"/>
                          </a:solidFill>
                          <a:effectLst/>
                          <a:latin typeface="Calibri"/>
                        </a:rPr>
                        <a:t> </a:t>
                      </a:r>
                      <a:r>
                        <a:rPr lang="en-US" sz="2000" b="0" i="0" u="none" strike="noStrike" baseline="0" dirty="0" smtClean="0">
                          <a:solidFill>
                            <a:srgbClr val="526C7C"/>
                          </a:solidFill>
                          <a:effectLst/>
                          <a:latin typeface="Calibri"/>
                        </a:rPr>
                        <a:t>  0</a:t>
                      </a:r>
                      <a:r>
                        <a:rPr lang="en-US" sz="2000" b="0" i="0" u="none" strike="noStrike" dirty="0" smtClean="0">
                          <a:solidFill>
                            <a:srgbClr val="526C7C"/>
                          </a:solidFill>
                          <a:effectLst/>
                          <a:latin typeface="Calibri"/>
                        </a:rPr>
                        <a:t>.3%</a:t>
                      </a:r>
                      <a:endParaRPr lang="en-US" sz="2000" b="0" i="0" u="none" strike="noStrike" dirty="0">
                        <a:solidFill>
                          <a:srgbClr val="526C7C"/>
                        </a:solidFill>
                        <a:effectLst/>
                        <a:latin typeface="Calibri"/>
                      </a:endParaRP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440564">
                <a:tc>
                  <a:txBody>
                    <a:bodyPr/>
                    <a:lstStyle/>
                    <a:p>
                      <a:pPr algn="l" fontAlgn="b"/>
                      <a:r>
                        <a:rPr lang="en-US" sz="2000" b="0" i="0" u="none" strike="noStrike" dirty="0">
                          <a:solidFill>
                            <a:srgbClr val="526C7C"/>
                          </a:solidFill>
                          <a:effectLst/>
                          <a:latin typeface="Calibri"/>
                        </a:rPr>
                        <a:t>4-year private nonprofit</a:t>
                      </a: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526C7C"/>
                          </a:solidFill>
                          <a:effectLst/>
                          <a:latin typeface="Calibri"/>
                        </a:rPr>
                        <a:t>35%</a:t>
                      </a: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smtClean="0">
                          <a:solidFill>
                            <a:srgbClr val="526C7C"/>
                          </a:solidFill>
                          <a:effectLst/>
                          <a:latin typeface="Calibri"/>
                        </a:rPr>
                        <a:t> 17.1%</a:t>
                      </a:r>
                      <a:endParaRPr lang="en-US" sz="2000" b="0" i="0" u="none" strike="noStrike" dirty="0">
                        <a:solidFill>
                          <a:srgbClr val="526C7C"/>
                        </a:solidFill>
                        <a:effectLst/>
                        <a:latin typeface="Calibri"/>
                      </a:endParaRP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564">
                <a:tc>
                  <a:txBody>
                    <a:bodyPr/>
                    <a:lstStyle/>
                    <a:p>
                      <a:pPr algn="l" fontAlgn="b"/>
                      <a:r>
                        <a:rPr lang="en-US" sz="2000" b="0" i="0" u="none" strike="noStrike" dirty="0">
                          <a:solidFill>
                            <a:srgbClr val="526C7C"/>
                          </a:solidFill>
                          <a:effectLst/>
                          <a:latin typeface="Calibri"/>
                        </a:rPr>
                        <a:t>2-year for-profit</a:t>
                      </a: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2000" b="0" i="0" u="none" strike="noStrike" dirty="0">
                          <a:solidFill>
                            <a:srgbClr val="526C7C"/>
                          </a:solidFill>
                          <a:effectLst/>
                          <a:latin typeface="Calibri"/>
                        </a:rPr>
                        <a:t>1%</a:t>
                      </a: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2000" b="0" i="0" u="none" strike="noStrike" baseline="0" dirty="0" smtClean="0">
                          <a:solidFill>
                            <a:srgbClr val="526C7C"/>
                          </a:solidFill>
                          <a:effectLst/>
                          <a:latin typeface="Calibri"/>
                        </a:rPr>
                        <a:t>   0.4%</a:t>
                      </a:r>
                      <a:endParaRPr lang="en-US" sz="2000" b="0" i="0" u="none" strike="noStrike" dirty="0">
                        <a:solidFill>
                          <a:srgbClr val="526C7C"/>
                        </a:solidFill>
                        <a:effectLst/>
                        <a:latin typeface="Calibri"/>
                      </a:endParaRP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440564">
                <a:tc>
                  <a:txBody>
                    <a:bodyPr/>
                    <a:lstStyle/>
                    <a:p>
                      <a:pPr algn="l" fontAlgn="b"/>
                      <a:r>
                        <a:rPr lang="en-US" sz="2000" b="0" i="0" u="none" strike="noStrike" dirty="0">
                          <a:solidFill>
                            <a:srgbClr val="526C7C"/>
                          </a:solidFill>
                          <a:effectLst/>
                          <a:latin typeface="Calibri"/>
                        </a:rPr>
                        <a:t>4-year for-profit</a:t>
                      </a: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526C7C"/>
                          </a:solidFill>
                          <a:effectLst/>
                          <a:latin typeface="Calibri"/>
                        </a:rPr>
                        <a:t>3%</a:t>
                      </a: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smtClean="0">
                          <a:solidFill>
                            <a:srgbClr val="526C7C"/>
                          </a:solidFill>
                          <a:effectLst/>
                          <a:latin typeface="Calibri"/>
                        </a:rPr>
                        <a:t> 12.6%</a:t>
                      </a:r>
                      <a:endParaRPr lang="en-US" sz="2000" b="0" i="0" u="none" strike="noStrike" dirty="0">
                        <a:solidFill>
                          <a:srgbClr val="526C7C"/>
                        </a:solidFill>
                        <a:effectLst/>
                        <a:latin typeface="Calibri"/>
                      </a:endParaRPr>
                    </a:p>
                  </a:txBody>
                  <a:tcPr marL="12102" marR="12102" marT="12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660685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433137" y="0"/>
            <a:ext cx="8229600" cy="519533"/>
          </a:xfrm>
        </p:spPr>
        <p:txBody>
          <a:bodyPr/>
          <a:lstStyle/>
          <a:p>
            <a:r>
              <a:rPr lang="en-US" sz="2800" dirty="0">
                <a:latin typeface="+mn-lt"/>
              </a:rPr>
              <a:t>Two National Studies</a:t>
            </a:r>
          </a:p>
        </p:txBody>
      </p:sp>
      <p:graphicFrame>
        <p:nvGraphicFramePr>
          <p:cNvPr id="6" name="Content Placeholder 5">
            <a:extLst>
              <a:ext uri="{FF2B5EF4-FFF2-40B4-BE49-F238E27FC236}">
                <a16:creationId xmlns="" xmlns:a16="http://schemas.microsoft.com/office/drawing/2014/main" id="{4B8A5E68-25F9-BF4D-857F-2AD1C05CD8CD}"/>
              </a:ext>
            </a:extLst>
          </p:cNvPr>
          <p:cNvGraphicFramePr>
            <a:graphicFrameLocks noGrp="1"/>
          </p:cNvGraphicFramePr>
          <p:nvPr>
            <p:ph idx="1"/>
            <p:extLst>
              <p:ext uri="{D42A27DB-BD31-4B8C-83A1-F6EECF244321}">
                <p14:modId xmlns:p14="http://schemas.microsoft.com/office/powerpoint/2010/main" val="2171219532"/>
              </p:ext>
            </p:extLst>
          </p:nvPr>
        </p:nvGraphicFramePr>
        <p:xfrm>
          <a:off x="120315" y="1131806"/>
          <a:ext cx="4391526" cy="3114039"/>
        </p:xfrm>
        <a:graphic>
          <a:graphicData uri="http://schemas.openxmlformats.org/drawingml/2006/table">
            <a:tbl>
              <a:tblPr firstRow="1" bandRow="1">
                <a:tableStyleId>{073A0DAA-6AF3-43AB-8588-CEC1D06C72B9}</a:tableStyleId>
              </a:tblPr>
              <a:tblGrid>
                <a:gridCol w="625642">
                  <a:extLst>
                    <a:ext uri="{9D8B030D-6E8A-4147-A177-3AD203B41FA5}">
                      <a16:colId xmlns="" xmlns:a16="http://schemas.microsoft.com/office/drawing/2014/main" val="20000"/>
                    </a:ext>
                  </a:extLst>
                </a:gridCol>
                <a:gridCol w="1227221">
                  <a:extLst>
                    <a:ext uri="{9D8B030D-6E8A-4147-A177-3AD203B41FA5}">
                      <a16:colId xmlns="" xmlns:a16="http://schemas.microsoft.com/office/drawing/2014/main" val="20001"/>
                    </a:ext>
                  </a:extLst>
                </a:gridCol>
                <a:gridCol w="1407694">
                  <a:extLst>
                    <a:ext uri="{9D8B030D-6E8A-4147-A177-3AD203B41FA5}">
                      <a16:colId xmlns="" xmlns:a16="http://schemas.microsoft.com/office/drawing/2014/main" val="20002"/>
                    </a:ext>
                  </a:extLst>
                </a:gridCol>
                <a:gridCol w="1130969">
                  <a:extLst>
                    <a:ext uri="{9D8B030D-6E8A-4147-A177-3AD203B41FA5}">
                      <a16:colId xmlns="" xmlns:a16="http://schemas.microsoft.com/office/drawing/2014/main" val="20003"/>
                    </a:ext>
                  </a:extLst>
                </a:gridCol>
              </a:tblGrid>
              <a:tr h="370840">
                <a:tc>
                  <a:txBody>
                    <a:bodyPr/>
                    <a:lstStyle/>
                    <a:p>
                      <a:pPr algn="ctr"/>
                      <a:endParaRPr lang="en-US" sz="1400" dirty="0">
                        <a:solidFill>
                          <a:schemeClr val="bg1"/>
                        </a:solidFill>
                        <a:latin typeface="Arial" charset="0"/>
                        <a:ea typeface="Arial" charset="0"/>
                        <a:cs typeface="Arial" charset="0"/>
                      </a:endParaRPr>
                    </a:p>
                  </a:txBody>
                  <a:tcPr/>
                </a:tc>
                <a:tc>
                  <a:txBody>
                    <a:bodyPr/>
                    <a:lstStyle/>
                    <a:p>
                      <a:pPr algn="ctr"/>
                      <a:r>
                        <a:rPr lang="en-US" sz="1400" dirty="0">
                          <a:solidFill>
                            <a:schemeClr val="bg1"/>
                          </a:solidFill>
                          <a:latin typeface="Arial" charset="0"/>
                          <a:ea typeface="Arial" charset="0"/>
                          <a:cs typeface="Arial" charset="0"/>
                        </a:rPr>
                        <a:t>Total Population</a:t>
                      </a:r>
                    </a:p>
                  </a:txBody>
                  <a:tcPr/>
                </a:tc>
                <a:tc>
                  <a:txBody>
                    <a:bodyPr/>
                    <a:lstStyle/>
                    <a:p>
                      <a:pPr algn="ctr"/>
                      <a:r>
                        <a:rPr lang="en-US" sz="1400" dirty="0">
                          <a:solidFill>
                            <a:schemeClr val="bg1"/>
                          </a:solidFill>
                          <a:latin typeface="Arial" charset="0"/>
                          <a:ea typeface="Arial" charset="0"/>
                          <a:cs typeface="Arial" charset="0"/>
                        </a:rPr>
                        <a:t>Identified</a:t>
                      </a:r>
                      <a:r>
                        <a:rPr lang="en-US" sz="1400" baseline="0" dirty="0">
                          <a:solidFill>
                            <a:schemeClr val="bg1"/>
                          </a:solidFill>
                          <a:latin typeface="Arial" charset="0"/>
                          <a:ea typeface="Arial" charset="0"/>
                          <a:cs typeface="Arial" charset="0"/>
                        </a:rPr>
                        <a:t> </a:t>
                      </a:r>
                      <a:r>
                        <a:rPr lang="en-US" sz="1400" dirty="0">
                          <a:solidFill>
                            <a:schemeClr val="bg1"/>
                          </a:solidFill>
                          <a:latin typeface="Arial" charset="0"/>
                          <a:ea typeface="Arial" charset="0"/>
                          <a:cs typeface="Arial" charset="0"/>
                        </a:rPr>
                        <a:t>Population</a:t>
                      </a:r>
                    </a:p>
                  </a:txBody>
                  <a:tcPr/>
                </a:tc>
                <a:tc>
                  <a:txBody>
                    <a:bodyPr/>
                    <a:lstStyle/>
                    <a:p>
                      <a:pPr algn="ctr"/>
                      <a:r>
                        <a:rPr lang="en-US" sz="1400" dirty="0">
                          <a:latin typeface="Arial" charset="0"/>
                          <a:ea typeface="Arial" charset="0"/>
                          <a:cs typeface="Arial" charset="0"/>
                        </a:rPr>
                        <a:t>Sample</a:t>
                      </a:r>
                    </a:p>
                  </a:txBody>
                  <a:tcPr/>
                </a:tc>
                <a:extLst>
                  <a:ext uri="{0D108BD9-81ED-4DB2-BD59-A6C34878D82A}">
                    <a16:rowId xmlns="" xmlns:a16="http://schemas.microsoft.com/office/drawing/2014/main" val="10000"/>
                  </a:ext>
                </a:extLst>
              </a:tr>
              <a:tr h="370840">
                <a:tc>
                  <a:txBody>
                    <a:bodyPr/>
                    <a:lstStyle/>
                    <a:p>
                      <a:r>
                        <a:rPr lang="en-US" sz="1400" dirty="0">
                          <a:latin typeface="Arial" charset="0"/>
                          <a:ea typeface="Arial" charset="0"/>
                          <a:cs typeface="Arial" charset="0"/>
                        </a:rPr>
                        <a:t>R1</a:t>
                      </a:r>
                    </a:p>
                  </a:txBody>
                  <a:tcPr/>
                </a:tc>
                <a:tc>
                  <a:txBody>
                    <a:bodyPr/>
                    <a:lstStyle/>
                    <a:p>
                      <a:pPr algn="ctr"/>
                      <a:r>
                        <a:rPr lang="en-US" sz="1400" dirty="0">
                          <a:latin typeface="Arial" charset="0"/>
                          <a:ea typeface="Arial" charset="0"/>
                          <a:cs typeface="Arial" charset="0"/>
                        </a:rPr>
                        <a:t>115 (11%)</a:t>
                      </a:r>
                    </a:p>
                  </a:txBody>
                  <a:tcPr/>
                </a:tc>
                <a:tc>
                  <a:txBody>
                    <a:bodyPr/>
                    <a:lstStyle/>
                    <a:p>
                      <a:pPr algn="ctr"/>
                      <a:r>
                        <a:rPr lang="en-US" sz="1400" dirty="0">
                          <a:solidFill>
                            <a:schemeClr val="tx1"/>
                          </a:solidFill>
                          <a:latin typeface="Arial" charset="0"/>
                          <a:ea typeface="Arial" charset="0"/>
                          <a:cs typeface="Arial" charset="0"/>
                        </a:rPr>
                        <a:t>112 (14%)</a:t>
                      </a:r>
                    </a:p>
                  </a:txBody>
                  <a:tcPr/>
                </a:tc>
                <a:tc>
                  <a:txBody>
                    <a:bodyPr/>
                    <a:lstStyle/>
                    <a:p>
                      <a:pPr algn="ctr"/>
                      <a:r>
                        <a:rPr lang="en-US" sz="1400" dirty="0">
                          <a:latin typeface="Arial" charset="0"/>
                          <a:ea typeface="Arial" charset="0"/>
                          <a:cs typeface="Arial" charset="0"/>
                        </a:rPr>
                        <a:t>43 (17%)</a:t>
                      </a:r>
                    </a:p>
                  </a:txBody>
                  <a:tcPr/>
                </a:tc>
                <a:extLst>
                  <a:ext uri="{0D108BD9-81ED-4DB2-BD59-A6C34878D82A}">
                    <a16:rowId xmlns="" xmlns:a16="http://schemas.microsoft.com/office/drawing/2014/main" val="10001"/>
                  </a:ext>
                </a:extLst>
              </a:tr>
              <a:tr h="370840">
                <a:tc>
                  <a:txBody>
                    <a:bodyPr/>
                    <a:lstStyle/>
                    <a:p>
                      <a:r>
                        <a:rPr lang="en-US" sz="1400" dirty="0">
                          <a:latin typeface="Arial" charset="0"/>
                          <a:ea typeface="Arial" charset="0"/>
                          <a:cs typeface="Arial" charset="0"/>
                        </a:rPr>
                        <a:t>R2</a:t>
                      </a:r>
                    </a:p>
                  </a:txBody>
                  <a:tcPr/>
                </a:tc>
                <a:tc>
                  <a:txBody>
                    <a:bodyPr/>
                    <a:lstStyle/>
                    <a:p>
                      <a:pPr algn="ctr"/>
                      <a:r>
                        <a:rPr lang="en-US" sz="1400" baseline="0" dirty="0">
                          <a:latin typeface="Arial" charset="0"/>
                          <a:ea typeface="Arial" charset="0"/>
                          <a:cs typeface="Arial" charset="0"/>
                        </a:rPr>
                        <a:t>107 </a:t>
                      </a:r>
                      <a:r>
                        <a:rPr lang="en-US" sz="1400" dirty="0">
                          <a:latin typeface="Arial" charset="0"/>
                          <a:ea typeface="Arial" charset="0"/>
                          <a:cs typeface="Arial" charset="0"/>
                        </a:rPr>
                        <a:t>(10%)</a:t>
                      </a:r>
                    </a:p>
                  </a:txBody>
                  <a:tcPr/>
                </a:tc>
                <a:tc>
                  <a:txBody>
                    <a:bodyPr/>
                    <a:lstStyle/>
                    <a:p>
                      <a:pPr algn="ctr"/>
                      <a:r>
                        <a:rPr lang="en-US" sz="1400" dirty="0">
                          <a:solidFill>
                            <a:schemeClr val="tx1"/>
                          </a:solidFill>
                          <a:latin typeface="Arial" charset="0"/>
                          <a:ea typeface="Arial" charset="0"/>
                          <a:cs typeface="Arial" charset="0"/>
                        </a:rPr>
                        <a:t>100 (12%)</a:t>
                      </a:r>
                    </a:p>
                  </a:txBody>
                  <a:tcPr/>
                </a:tc>
                <a:tc>
                  <a:txBody>
                    <a:bodyPr/>
                    <a:lstStyle/>
                    <a:p>
                      <a:pPr algn="ctr"/>
                      <a:r>
                        <a:rPr lang="en-US" sz="1400" baseline="0" dirty="0">
                          <a:latin typeface="Arial" charset="0"/>
                          <a:ea typeface="Arial" charset="0"/>
                          <a:cs typeface="Arial" charset="0"/>
                        </a:rPr>
                        <a:t>37 </a:t>
                      </a:r>
                      <a:r>
                        <a:rPr lang="en-US" sz="1400" dirty="0">
                          <a:latin typeface="Arial" charset="0"/>
                          <a:ea typeface="Arial" charset="0"/>
                          <a:cs typeface="Arial" charset="0"/>
                        </a:rPr>
                        <a:t>(15%)</a:t>
                      </a:r>
                    </a:p>
                  </a:txBody>
                  <a:tcPr/>
                </a:tc>
                <a:extLst>
                  <a:ext uri="{0D108BD9-81ED-4DB2-BD59-A6C34878D82A}">
                    <a16:rowId xmlns="" xmlns:a16="http://schemas.microsoft.com/office/drawing/2014/main" val="10002"/>
                  </a:ext>
                </a:extLst>
              </a:tr>
              <a:tr h="370840">
                <a:tc>
                  <a:txBody>
                    <a:bodyPr/>
                    <a:lstStyle/>
                    <a:p>
                      <a:r>
                        <a:rPr lang="en-US" sz="1400" dirty="0">
                          <a:latin typeface="Arial" charset="0"/>
                          <a:ea typeface="Arial" charset="0"/>
                          <a:cs typeface="Arial" charset="0"/>
                        </a:rPr>
                        <a:t>R3</a:t>
                      </a:r>
                    </a:p>
                  </a:txBody>
                  <a:tcPr/>
                </a:tc>
                <a:tc>
                  <a:txBody>
                    <a:bodyPr/>
                    <a:lstStyle/>
                    <a:p>
                      <a:pPr algn="ctr"/>
                      <a:r>
                        <a:rPr lang="en-US" sz="1400" dirty="0">
                          <a:latin typeface="Arial" charset="0"/>
                          <a:ea typeface="Arial" charset="0"/>
                          <a:cs typeface="Arial" charset="0"/>
                        </a:rPr>
                        <a:t>113 (10%) </a:t>
                      </a:r>
                    </a:p>
                  </a:txBody>
                  <a:tcPr/>
                </a:tc>
                <a:tc>
                  <a:txBody>
                    <a:bodyPr/>
                    <a:lstStyle/>
                    <a:p>
                      <a:pPr algn="ctr"/>
                      <a:r>
                        <a:rPr lang="en-US" sz="1400" dirty="0">
                          <a:solidFill>
                            <a:schemeClr val="tx1"/>
                          </a:solidFill>
                          <a:latin typeface="Arial" charset="0"/>
                          <a:ea typeface="Arial" charset="0"/>
                          <a:cs typeface="Arial" charset="0"/>
                        </a:rPr>
                        <a:t>84 (10%) </a:t>
                      </a:r>
                    </a:p>
                  </a:txBody>
                  <a:tcPr/>
                </a:tc>
                <a:tc>
                  <a:txBody>
                    <a:bodyPr/>
                    <a:lstStyle/>
                    <a:p>
                      <a:pPr algn="ctr"/>
                      <a:r>
                        <a:rPr lang="en-US" sz="1400" dirty="0">
                          <a:latin typeface="Arial" charset="0"/>
                          <a:ea typeface="Arial" charset="0"/>
                          <a:cs typeface="Arial" charset="0"/>
                        </a:rPr>
                        <a:t>28 (11%) </a:t>
                      </a:r>
                    </a:p>
                  </a:txBody>
                  <a:tcPr/>
                </a:tc>
                <a:extLst>
                  <a:ext uri="{0D108BD9-81ED-4DB2-BD59-A6C34878D82A}">
                    <a16:rowId xmlns="" xmlns:a16="http://schemas.microsoft.com/office/drawing/2014/main" val="10003"/>
                  </a:ext>
                </a:extLst>
              </a:tr>
              <a:tr h="370840">
                <a:tc>
                  <a:txBody>
                    <a:bodyPr/>
                    <a:lstStyle/>
                    <a:p>
                      <a:r>
                        <a:rPr lang="en-US" sz="1400" dirty="0">
                          <a:latin typeface="Arial" charset="0"/>
                          <a:ea typeface="Arial" charset="0"/>
                          <a:cs typeface="Arial" charset="0"/>
                        </a:rPr>
                        <a:t>M1</a:t>
                      </a:r>
                    </a:p>
                  </a:txBody>
                  <a:tcPr/>
                </a:tc>
                <a:tc>
                  <a:txBody>
                    <a:bodyPr/>
                    <a:lstStyle/>
                    <a:p>
                      <a:pPr algn="ctr"/>
                      <a:r>
                        <a:rPr lang="en-US" sz="1400" dirty="0">
                          <a:latin typeface="Arial" charset="0"/>
                          <a:ea typeface="Arial" charset="0"/>
                          <a:cs typeface="Arial" charset="0"/>
                        </a:rPr>
                        <a:t>398 (37%)</a:t>
                      </a:r>
                    </a:p>
                  </a:txBody>
                  <a:tcPr/>
                </a:tc>
                <a:tc>
                  <a:txBody>
                    <a:bodyPr/>
                    <a:lstStyle/>
                    <a:p>
                      <a:pPr algn="ctr"/>
                      <a:r>
                        <a:rPr lang="en-US" sz="1400" dirty="0">
                          <a:solidFill>
                            <a:schemeClr val="tx1"/>
                          </a:solidFill>
                          <a:latin typeface="Arial" charset="0"/>
                          <a:ea typeface="Arial" charset="0"/>
                          <a:cs typeface="Arial" charset="0"/>
                        </a:rPr>
                        <a:t>322 (39%) </a:t>
                      </a:r>
                    </a:p>
                  </a:txBody>
                  <a:tcPr/>
                </a:tc>
                <a:tc>
                  <a:txBody>
                    <a:bodyPr/>
                    <a:lstStyle/>
                    <a:p>
                      <a:pPr algn="ctr"/>
                      <a:r>
                        <a:rPr lang="en-US" sz="1400" dirty="0">
                          <a:latin typeface="Arial" charset="0"/>
                          <a:ea typeface="Arial" charset="0"/>
                          <a:cs typeface="Arial" charset="0"/>
                        </a:rPr>
                        <a:t>106 (42%)</a:t>
                      </a:r>
                    </a:p>
                  </a:txBody>
                  <a:tcPr/>
                </a:tc>
                <a:extLst>
                  <a:ext uri="{0D108BD9-81ED-4DB2-BD59-A6C34878D82A}">
                    <a16:rowId xmlns="" xmlns:a16="http://schemas.microsoft.com/office/drawing/2014/main" val="10004"/>
                  </a:ext>
                </a:extLst>
              </a:tr>
              <a:tr h="370840">
                <a:tc>
                  <a:txBody>
                    <a:bodyPr/>
                    <a:lstStyle/>
                    <a:p>
                      <a:r>
                        <a:rPr lang="en-US" sz="1400" dirty="0">
                          <a:latin typeface="Arial" charset="0"/>
                          <a:ea typeface="Arial" charset="0"/>
                          <a:cs typeface="Arial" charset="0"/>
                        </a:rPr>
                        <a:t>M2</a:t>
                      </a:r>
                    </a:p>
                  </a:txBody>
                  <a:tcPr/>
                </a:tc>
                <a:tc>
                  <a:txBody>
                    <a:bodyPr/>
                    <a:lstStyle/>
                    <a:p>
                      <a:pPr algn="ctr"/>
                      <a:r>
                        <a:rPr lang="en-US" sz="1400" dirty="0">
                          <a:latin typeface="Arial" charset="0"/>
                          <a:ea typeface="Arial" charset="0"/>
                          <a:cs typeface="Arial" charset="0"/>
                        </a:rPr>
                        <a:t>214 (20%)</a:t>
                      </a:r>
                    </a:p>
                  </a:txBody>
                  <a:tcPr/>
                </a:tc>
                <a:tc>
                  <a:txBody>
                    <a:bodyPr/>
                    <a:lstStyle/>
                    <a:p>
                      <a:pPr algn="ctr"/>
                      <a:r>
                        <a:rPr lang="en-US" sz="1400" dirty="0">
                          <a:solidFill>
                            <a:schemeClr val="tx1"/>
                          </a:solidFill>
                          <a:latin typeface="Arial" charset="0"/>
                          <a:ea typeface="Arial" charset="0"/>
                          <a:cs typeface="Arial" charset="0"/>
                        </a:rPr>
                        <a:t>139 (17%)</a:t>
                      </a:r>
                    </a:p>
                  </a:txBody>
                  <a:tcPr/>
                </a:tc>
                <a:tc>
                  <a:txBody>
                    <a:bodyPr/>
                    <a:lstStyle/>
                    <a:p>
                      <a:pPr algn="ctr"/>
                      <a:r>
                        <a:rPr lang="en-US" sz="1400" dirty="0">
                          <a:latin typeface="Arial" charset="0"/>
                          <a:ea typeface="Arial" charset="0"/>
                          <a:cs typeface="Arial" charset="0"/>
                        </a:rPr>
                        <a:t>32 (13%)</a:t>
                      </a:r>
                    </a:p>
                  </a:txBody>
                  <a:tcPr/>
                </a:tc>
                <a:extLst>
                  <a:ext uri="{0D108BD9-81ED-4DB2-BD59-A6C34878D82A}">
                    <a16:rowId xmlns="" xmlns:a16="http://schemas.microsoft.com/office/drawing/2014/main" val="10005"/>
                  </a:ext>
                </a:extLst>
              </a:tr>
              <a:tr h="370840">
                <a:tc>
                  <a:txBody>
                    <a:bodyPr/>
                    <a:lstStyle/>
                    <a:p>
                      <a:r>
                        <a:rPr lang="en-US" sz="1400" dirty="0">
                          <a:latin typeface="Arial" charset="0"/>
                          <a:ea typeface="Arial" charset="0"/>
                          <a:cs typeface="Arial" charset="0"/>
                        </a:rPr>
                        <a:t>M3</a:t>
                      </a:r>
                    </a:p>
                  </a:txBody>
                  <a:tcPr/>
                </a:tc>
                <a:tc>
                  <a:txBody>
                    <a:bodyPr/>
                    <a:lstStyle/>
                    <a:p>
                      <a:pPr algn="ctr"/>
                      <a:r>
                        <a:rPr lang="en-US" sz="1400" baseline="0" dirty="0">
                          <a:latin typeface="Arial" charset="0"/>
                          <a:ea typeface="Arial" charset="0"/>
                          <a:cs typeface="Arial" charset="0"/>
                        </a:rPr>
                        <a:t>141 (13%) </a:t>
                      </a:r>
                      <a:endParaRPr lang="en-US" sz="1400" dirty="0">
                        <a:latin typeface="Arial" charset="0"/>
                        <a:ea typeface="Arial" charset="0"/>
                        <a:cs typeface="Arial" charset="0"/>
                      </a:endParaRPr>
                    </a:p>
                  </a:txBody>
                  <a:tcPr/>
                </a:tc>
                <a:tc>
                  <a:txBody>
                    <a:bodyPr/>
                    <a:lstStyle/>
                    <a:p>
                      <a:pPr algn="ctr"/>
                      <a:r>
                        <a:rPr lang="en-US" sz="1400" dirty="0">
                          <a:solidFill>
                            <a:schemeClr val="tx1"/>
                          </a:solidFill>
                          <a:latin typeface="Arial" charset="0"/>
                          <a:ea typeface="Arial" charset="0"/>
                          <a:cs typeface="Arial" charset="0"/>
                        </a:rPr>
                        <a:t>63 (8%)</a:t>
                      </a:r>
                    </a:p>
                  </a:txBody>
                  <a:tcPr/>
                </a:tc>
                <a:tc>
                  <a:txBody>
                    <a:bodyPr/>
                    <a:lstStyle/>
                    <a:p>
                      <a:pPr algn="ctr"/>
                      <a:r>
                        <a:rPr lang="en-US" sz="1400" dirty="0">
                          <a:latin typeface="Arial" charset="0"/>
                          <a:ea typeface="Arial" charset="0"/>
                          <a:cs typeface="Arial" charset="0"/>
                        </a:rPr>
                        <a:t>9</a:t>
                      </a:r>
                      <a:r>
                        <a:rPr lang="en-US" sz="1400" baseline="0" dirty="0">
                          <a:latin typeface="Arial" charset="0"/>
                          <a:ea typeface="Arial" charset="0"/>
                          <a:cs typeface="Arial" charset="0"/>
                        </a:rPr>
                        <a:t> (4%) </a:t>
                      </a:r>
                      <a:endParaRPr lang="en-US" sz="1400" dirty="0">
                        <a:latin typeface="Arial" charset="0"/>
                        <a:ea typeface="Arial" charset="0"/>
                        <a:cs typeface="Arial" charset="0"/>
                      </a:endParaRPr>
                    </a:p>
                  </a:txBody>
                  <a:tcPr/>
                </a:tc>
                <a:extLst>
                  <a:ext uri="{0D108BD9-81ED-4DB2-BD59-A6C34878D82A}">
                    <a16:rowId xmlns="" xmlns:a16="http://schemas.microsoft.com/office/drawing/2014/main" val="10006"/>
                  </a:ext>
                </a:extLst>
              </a:tr>
              <a:tr h="370840">
                <a:tc>
                  <a:txBody>
                    <a:bodyPr/>
                    <a:lstStyle/>
                    <a:p>
                      <a:r>
                        <a:rPr lang="en-US" sz="1400" b="1" dirty="0">
                          <a:latin typeface="Arial" charset="0"/>
                          <a:ea typeface="Arial" charset="0"/>
                          <a:cs typeface="Arial" charset="0"/>
                        </a:rPr>
                        <a:t>Total</a:t>
                      </a:r>
                    </a:p>
                  </a:txBody>
                  <a:tcPr/>
                </a:tc>
                <a:tc>
                  <a:txBody>
                    <a:bodyPr/>
                    <a:lstStyle/>
                    <a:p>
                      <a:pPr algn="ctr"/>
                      <a:r>
                        <a:rPr lang="en-US" sz="1400" b="1" dirty="0">
                          <a:latin typeface="Arial" charset="0"/>
                          <a:ea typeface="Arial" charset="0"/>
                          <a:cs typeface="Arial" charset="0"/>
                        </a:rPr>
                        <a:t>1088</a:t>
                      </a:r>
                    </a:p>
                  </a:txBody>
                  <a:tcPr/>
                </a:tc>
                <a:tc>
                  <a:txBody>
                    <a:bodyPr/>
                    <a:lstStyle/>
                    <a:p>
                      <a:pPr algn="ctr"/>
                      <a:r>
                        <a:rPr lang="en-US" sz="1400" b="1" dirty="0">
                          <a:solidFill>
                            <a:schemeClr val="tx1"/>
                          </a:solidFill>
                          <a:latin typeface="Arial" charset="0"/>
                          <a:ea typeface="Arial" charset="0"/>
                          <a:cs typeface="Arial" charset="0"/>
                        </a:rPr>
                        <a:t>820</a:t>
                      </a:r>
                    </a:p>
                  </a:txBody>
                  <a:tcPr/>
                </a:tc>
                <a:tc>
                  <a:txBody>
                    <a:bodyPr/>
                    <a:lstStyle/>
                    <a:p>
                      <a:pPr algn="ctr"/>
                      <a:r>
                        <a:rPr lang="en-US" sz="1400" b="1" dirty="0">
                          <a:solidFill>
                            <a:srgbClr val="FF0000"/>
                          </a:solidFill>
                          <a:latin typeface="Arial" charset="0"/>
                          <a:ea typeface="Arial" charset="0"/>
                          <a:cs typeface="Arial" charset="0"/>
                        </a:rPr>
                        <a:t>255</a:t>
                      </a:r>
                    </a:p>
                  </a:txBody>
                  <a:tcPr/>
                </a:tc>
                <a:extLst>
                  <a:ext uri="{0D108BD9-81ED-4DB2-BD59-A6C34878D82A}">
                    <a16:rowId xmlns="" xmlns:a16="http://schemas.microsoft.com/office/drawing/2014/main" val="10007"/>
                  </a:ext>
                </a:extLst>
              </a:tr>
            </a:tbl>
          </a:graphicData>
        </a:graphic>
      </p:graphicFrame>
      <p:sp>
        <p:nvSpPr>
          <p:cNvPr id="7" name="Title 1">
            <a:extLst>
              <a:ext uri="{FF2B5EF4-FFF2-40B4-BE49-F238E27FC236}">
                <a16:creationId xmlns="" xmlns:a16="http://schemas.microsoft.com/office/drawing/2014/main" id="{6397C0E9-8119-A94B-9219-98BC8CF5F441}"/>
              </a:ext>
            </a:extLst>
          </p:cNvPr>
          <p:cNvSpPr txBox="1">
            <a:spLocks/>
          </p:cNvSpPr>
          <p:nvPr/>
        </p:nvSpPr>
        <p:spPr bwMode="auto">
          <a:xfrm>
            <a:off x="433137" y="565903"/>
            <a:ext cx="3681663" cy="5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2400" dirty="0">
                <a:latin typeface="Calibri" charset="0"/>
              </a:rPr>
              <a:t>Universities (2016-2017)</a:t>
            </a:r>
          </a:p>
        </p:txBody>
      </p:sp>
      <p:graphicFrame>
        <p:nvGraphicFramePr>
          <p:cNvPr id="8" name="Content Placeholder 5">
            <a:extLst>
              <a:ext uri="{FF2B5EF4-FFF2-40B4-BE49-F238E27FC236}">
                <a16:creationId xmlns="" xmlns:a16="http://schemas.microsoft.com/office/drawing/2014/main" id="{03CFF41C-63E0-534F-A7D4-0934D1EBC693}"/>
              </a:ext>
            </a:extLst>
          </p:cNvPr>
          <p:cNvGraphicFramePr>
            <a:graphicFrameLocks/>
          </p:cNvGraphicFramePr>
          <p:nvPr>
            <p:extLst>
              <p:ext uri="{D42A27DB-BD31-4B8C-83A1-F6EECF244321}">
                <p14:modId xmlns:p14="http://schemas.microsoft.com/office/powerpoint/2010/main" val="141927722"/>
              </p:ext>
            </p:extLst>
          </p:nvPr>
        </p:nvGraphicFramePr>
        <p:xfrm>
          <a:off x="4547937" y="1131806"/>
          <a:ext cx="4523874" cy="2519679"/>
        </p:xfrm>
        <a:graphic>
          <a:graphicData uri="http://schemas.openxmlformats.org/drawingml/2006/table">
            <a:tbl>
              <a:tblPr firstRow="1" bandRow="1">
                <a:tableStyleId>{073A0DAA-6AF3-43AB-8588-CEC1D06C72B9}</a:tableStyleId>
              </a:tblPr>
              <a:tblGrid>
                <a:gridCol w="842210">
                  <a:extLst>
                    <a:ext uri="{9D8B030D-6E8A-4147-A177-3AD203B41FA5}">
                      <a16:colId xmlns="" xmlns:a16="http://schemas.microsoft.com/office/drawing/2014/main" val="20000"/>
                    </a:ext>
                  </a:extLst>
                </a:gridCol>
                <a:gridCol w="1239253">
                  <a:extLst>
                    <a:ext uri="{9D8B030D-6E8A-4147-A177-3AD203B41FA5}">
                      <a16:colId xmlns="" xmlns:a16="http://schemas.microsoft.com/office/drawing/2014/main" val="20001"/>
                    </a:ext>
                  </a:extLst>
                </a:gridCol>
                <a:gridCol w="1299411">
                  <a:extLst>
                    <a:ext uri="{9D8B030D-6E8A-4147-A177-3AD203B41FA5}">
                      <a16:colId xmlns="" xmlns:a16="http://schemas.microsoft.com/office/drawing/2014/main" val="20002"/>
                    </a:ext>
                  </a:extLst>
                </a:gridCol>
                <a:gridCol w="1143000">
                  <a:extLst>
                    <a:ext uri="{9D8B030D-6E8A-4147-A177-3AD203B41FA5}">
                      <a16:colId xmlns="" xmlns:a16="http://schemas.microsoft.com/office/drawing/2014/main" val="20003"/>
                    </a:ext>
                  </a:extLst>
                </a:gridCol>
              </a:tblGrid>
              <a:tr h="370840">
                <a:tc>
                  <a:txBody>
                    <a:bodyPr/>
                    <a:lstStyle/>
                    <a:p>
                      <a:pPr algn="ctr"/>
                      <a:endParaRPr lang="en-US" sz="1400" dirty="0">
                        <a:solidFill>
                          <a:schemeClr val="bg1"/>
                        </a:solidFill>
                        <a:latin typeface="Arial" charset="0"/>
                        <a:ea typeface="Arial" charset="0"/>
                        <a:cs typeface="Arial" charset="0"/>
                      </a:endParaRPr>
                    </a:p>
                  </a:txBody>
                  <a:tcPr/>
                </a:tc>
                <a:tc>
                  <a:txBody>
                    <a:bodyPr/>
                    <a:lstStyle/>
                    <a:p>
                      <a:pPr algn="ctr"/>
                      <a:r>
                        <a:rPr lang="en-US" sz="1400" dirty="0">
                          <a:solidFill>
                            <a:schemeClr val="bg1"/>
                          </a:solidFill>
                          <a:latin typeface="Arial" charset="0"/>
                          <a:ea typeface="Arial" charset="0"/>
                          <a:cs typeface="Arial" charset="0"/>
                        </a:rPr>
                        <a:t>Total Population</a:t>
                      </a:r>
                    </a:p>
                  </a:txBody>
                  <a:tcPr/>
                </a:tc>
                <a:tc>
                  <a:txBody>
                    <a:bodyPr/>
                    <a:lstStyle/>
                    <a:p>
                      <a:pPr algn="ctr"/>
                      <a:r>
                        <a:rPr lang="en-US" sz="1400" dirty="0">
                          <a:solidFill>
                            <a:schemeClr val="bg1"/>
                          </a:solidFill>
                          <a:latin typeface="Arial" charset="0"/>
                          <a:ea typeface="Arial" charset="0"/>
                          <a:cs typeface="Arial" charset="0"/>
                        </a:rPr>
                        <a:t>Identified</a:t>
                      </a:r>
                      <a:r>
                        <a:rPr lang="en-US" sz="1400" baseline="0" dirty="0">
                          <a:solidFill>
                            <a:schemeClr val="bg1"/>
                          </a:solidFill>
                          <a:latin typeface="Arial" charset="0"/>
                          <a:ea typeface="Arial" charset="0"/>
                          <a:cs typeface="Arial" charset="0"/>
                        </a:rPr>
                        <a:t> </a:t>
                      </a:r>
                      <a:r>
                        <a:rPr lang="en-US" sz="1400" dirty="0">
                          <a:solidFill>
                            <a:schemeClr val="bg1"/>
                          </a:solidFill>
                          <a:latin typeface="Arial" charset="0"/>
                          <a:ea typeface="Arial" charset="0"/>
                          <a:cs typeface="Arial" charset="0"/>
                        </a:rPr>
                        <a:t>Population</a:t>
                      </a:r>
                    </a:p>
                  </a:txBody>
                  <a:tcPr/>
                </a:tc>
                <a:tc>
                  <a:txBody>
                    <a:bodyPr/>
                    <a:lstStyle/>
                    <a:p>
                      <a:pPr algn="ctr"/>
                      <a:r>
                        <a:rPr lang="en-US" sz="1400" dirty="0">
                          <a:latin typeface="Arial" charset="0"/>
                          <a:ea typeface="Arial" charset="0"/>
                          <a:cs typeface="Arial" charset="0"/>
                        </a:rPr>
                        <a:t>Sample</a:t>
                      </a:r>
                    </a:p>
                  </a:txBody>
                  <a:tcPr/>
                </a:tc>
                <a:extLst>
                  <a:ext uri="{0D108BD9-81ED-4DB2-BD59-A6C34878D82A}">
                    <a16:rowId xmlns="" xmlns:a16="http://schemas.microsoft.com/office/drawing/2014/main" val="10000"/>
                  </a:ext>
                </a:extLst>
              </a:tr>
              <a:tr h="370840">
                <a:tc>
                  <a:txBody>
                    <a:bodyPr/>
                    <a:lstStyle/>
                    <a:p>
                      <a:r>
                        <a:rPr lang="en-US" sz="1400" dirty="0">
                          <a:latin typeface="Arial" charset="0"/>
                          <a:ea typeface="Arial" charset="0"/>
                          <a:cs typeface="Arial" charset="0"/>
                        </a:rPr>
                        <a:t>Very</a:t>
                      </a:r>
                      <a:r>
                        <a:rPr lang="en-US" sz="1400" baseline="0" dirty="0">
                          <a:latin typeface="Arial" charset="0"/>
                          <a:ea typeface="Arial" charset="0"/>
                          <a:cs typeface="Arial" charset="0"/>
                        </a:rPr>
                        <a:t> Large</a:t>
                      </a:r>
                      <a:endParaRPr lang="en-US" sz="1400" dirty="0">
                        <a:latin typeface="Arial" charset="0"/>
                        <a:ea typeface="Arial" charset="0"/>
                        <a:cs typeface="Arial" charset="0"/>
                      </a:endParaRPr>
                    </a:p>
                  </a:txBody>
                  <a:tcPr/>
                </a:tc>
                <a:tc>
                  <a:txBody>
                    <a:bodyPr/>
                    <a:lstStyle/>
                    <a:p>
                      <a:pPr algn="ctr"/>
                      <a:r>
                        <a:rPr lang="en-US" sz="1400" dirty="0">
                          <a:latin typeface="Arial" charset="0"/>
                          <a:ea typeface="Arial" charset="0"/>
                          <a:cs typeface="Arial" charset="0"/>
                        </a:rPr>
                        <a:t>74 (7%)</a:t>
                      </a:r>
                    </a:p>
                  </a:txBody>
                  <a:tcPr/>
                </a:tc>
                <a:tc>
                  <a:txBody>
                    <a:bodyPr/>
                    <a:lstStyle/>
                    <a:p>
                      <a:pPr algn="ctr"/>
                      <a:r>
                        <a:rPr lang="en-US" sz="1400" dirty="0">
                          <a:solidFill>
                            <a:schemeClr val="tx1"/>
                          </a:solidFill>
                          <a:latin typeface="Arial" charset="0"/>
                          <a:ea typeface="Arial" charset="0"/>
                          <a:cs typeface="Arial" charset="0"/>
                        </a:rPr>
                        <a:t>72 (10%)</a:t>
                      </a:r>
                    </a:p>
                  </a:txBody>
                  <a:tcPr/>
                </a:tc>
                <a:tc>
                  <a:txBody>
                    <a:bodyPr/>
                    <a:lstStyle/>
                    <a:p>
                      <a:pPr algn="ctr"/>
                      <a:r>
                        <a:rPr lang="en-US" sz="1400" dirty="0">
                          <a:latin typeface="Arial" charset="0"/>
                          <a:ea typeface="Arial" charset="0"/>
                          <a:cs typeface="Arial" charset="0"/>
                        </a:rPr>
                        <a:t>25 (11%)</a:t>
                      </a:r>
                    </a:p>
                  </a:txBody>
                  <a:tcPr/>
                </a:tc>
                <a:extLst>
                  <a:ext uri="{0D108BD9-81ED-4DB2-BD59-A6C34878D82A}">
                    <a16:rowId xmlns="" xmlns:a16="http://schemas.microsoft.com/office/drawing/2014/main" val="10001"/>
                  </a:ext>
                </a:extLst>
              </a:tr>
              <a:tr h="370840">
                <a:tc>
                  <a:txBody>
                    <a:bodyPr/>
                    <a:lstStyle/>
                    <a:p>
                      <a:r>
                        <a:rPr lang="en-US" sz="1400" dirty="0">
                          <a:latin typeface="Arial" charset="0"/>
                          <a:ea typeface="Arial" charset="0"/>
                          <a:cs typeface="Arial" charset="0"/>
                        </a:rPr>
                        <a:t>Large</a:t>
                      </a:r>
                    </a:p>
                  </a:txBody>
                  <a:tcPr/>
                </a:tc>
                <a:tc>
                  <a:txBody>
                    <a:bodyPr/>
                    <a:lstStyle/>
                    <a:p>
                      <a:pPr algn="ctr"/>
                      <a:r>
                        <a:rPr lang="en-US" sz="1400" baseline="0" dirty="0">
                          <a:latin typeface="Arial" charset="0"/>
                          <a:ea typeface="Arial" charset="0"/>
                          <a:cs typeface="Arial" charset="0"/>
                        </a:rPr>
                        <a:t>170 </a:t>
                      </a:r>
                      <a:r>
                        <a:rPr lang="en-US" sz="1400" dirty="0">
                          <a:latin typeface="Arial" charset="0"/>
                          <a:ea typeface="Arial" charset="0"/>
                          <a:cs typeface="Arial" charset="0"/>
                        </a:rPr>
                        <a:t>(17%)</a:t>
                      </a:r>
                    </a:p>
                  </a:txBody>
                  <a:tcPr/>
                </a:tc>
                <a:tc>
                  <a:txBody>
                    <a:bodyPr/>
                    <a:lstStyle/>
                    <a:p>
                      <a:pPr algn="ctr"/>
                      <a:r>
                        <a:rPr lang="en-US" sz="1400" dirty="0">
                          <a:solidFill>
                            <a:schemeClr val="tx1"/>
                          </a:solidFill>
                          <a:latin typeface="Arial" charset="0"/>
                          <a:ea typeface="Arial" charset="0"/>
                          <a:cs typeface="Arial" charset="0"/>
                        </a:rPr>
                        <a:t>160 (21%)</a:t>
                      </a:r>
                    </a:p>
                  </a:txBody>
                  <a:tcPr/>
                </a:tc>
                <a:tc>
                  <a:txBody>
                    <a:bodyPr/>
                    <a:lstStyle/>
                    <a:p>
                      <a:pPr algn="ctr"/>
                      <a:r>
                        <a:rPr lang="en-US" sz="1400" baseline="0" dirty="0">
                          <a:latin typeface="Arial" charset="0"/>
                          <a:ea typeface="Arial" charset="0"/>
                          <a:cs typeface="Arial" charset="0"/>
                        </a:rPr>
                        <a:t>56 </a:t>
                      </a:r>
                      <a:r>
                        <a:rPr lang="en-US" sz="1400" dirty="0">
                          <a:latin typeface="Arial" charset="0"/>
                          <a:ea typeface="Arial" charset="0"/>
                          <a:cs typeface="Arial" charset="0"/>
                        </a:rPr>
                        <a:t>(25%)</a:t>
                      </a:r>
                    </a:p>
                  </a:txBody>
                  <a:tcPr/>
                </a:tc>
                <a:extLst>
                  <a:ext uri="{0D108BD9-81ED-4DB2-BD59-A6C34878D82A}">
                    <a16:rowId xmlns="" xmlns:a16="http://schemas.microsoft.com/office/drawing/2014/main" val="10002"/>
                  </a:ext>
                </a:extLst>
              </a:tr>
              <a:tr h="370840">
                <a:tc>
                  <a:txBody>
                    <a:bodyPr/>
                    <a:lstStyle/>
                    <a:p>
                      <a:r>
                        <a:rPr lang="en-US" sz="1400" dirty="0">
                          <a:latin typeface="Arial" charset="0"/>
                          <a:ea typeface="Arial" charset="0"/>
                          <a:cs typeface="Arial" charset="0"/>
                        </a:rPr>
                        <a:t>Medium</a:t>
                      </a:r>
                    </a:p>
                  </a:txBody>
                  <a:tcPr/>
                </a:tc>
                <a:tc>
                  <a:txBody>
                    <a:bodyPr/>
                    <a:lstStyle/>
                    <a:p>
                      <a:pPr algn="ctr"/>
                      <a:r>
                        <a:rPr lang="en-US" sz="1400" dirty="0">
                          <a:latin typeface="Arial" charset="0"/>
                          <a:ea typeface="Arial" charset="0"/>
                          <a:cs typeface="Arial" charset="0"/>
                        </a:rPr>
                        <a:t>322 (31%) </a:t>
                      </a:r>
                    </a:p>
                  </a:txBody>
                  <a:tcPr/>
                </a:tc>
                <a:tc>
                  <a:txBody>
                    <a:bodyPr/>
                    <a:lstStyle/>
                    <a:p>
                      <a:pPr algn="ctr"/>
                      <a:r>
                        <a:rPr lang="en-US" sz="1400" dirty="0">
                          <a:solidFill>
                            <a:schemeClr val="tx1"/>
                          </a:solidFill>
                          <a:latin typeface="Arial" charset="0"/>
                          <a:ea typeface="Arial" charset="0"/>
                          <a:cs typeface="Arial" charset="0"/>
                        </a:rPr>
                        <a:t>286 (38%) </a:t>
                      </a:r>
                    </a:p>
                  </a:txBody>
                  <a:tcPr/>
                </a:tc>
                <a:tc>
                  <a:txBody>
                    <a:bodyPr/>
                    <a:lstStyle/>
                    <a:p>
                      <a:pPr algn="ctr"/>
                      <a:r>
                        <a:rPr lang="en-US" sz="1400" dirty="0">
                          <a:latin typeface="Arial" charset="0"/>
                          <a:ea typeface="Arial" charset="0"/>
                          <a:cs typeface="Arial" charset="0"/>
                        </a:rPr>
                        <a:t>84 (37%) </a:t>
                      </a:r>
                    </a:p>
                  </a:txBody>
                  <a:tcPr/>
                </a:tc>
                <a:extLst>
                  <a:ext uri="{0D108BD9-81ED-4DB2-BD59-A6C34878D82A}">
                    <a16:rowId xmlns="" xmlns:a16="http://schemas.microsoft.com/office/drawing/2014/main" val="10003"/>
                  </a:ext>
                </a:extLst>
              </a:tr>
              <a:tr h="370840">
                <a:tc>
                  <a:txBody>
                    <a:bodyPr/>
                    <a:lstStyle/>
                    <a:p>
                      <a:r>
                        <a:rPr lang="en-US" sz="1400" dirty="0">
                          <a:latin typeface="Arial" charset="0"/>
                          <a:ea typeface="Arial" charset="0"/>
                          <a:cs typeface="Arial" charset="0"/>
                        </a:rPr>
                        <a:t>Small</a:t>
                      </a:r>
                    </a:p>
                  </a:txBody>
                  <a:tcPr/>
                </a:tc>
                <a:tc>
                  <a:txBody>
                    <a:bodyPr/>
                    <a:lstStyle/>
                    <a:p>
                      <a:pPr algn="ctr"/>
                      <a:r>
                        <a:rPr lang="en-US" sz="1400" dirty="0">
                          <a:latin typeface="Arial" charset="0"/>
                          <a:ea typeface="Arial" charset="0"/>
                          <a:cs typeface="Arial" charset="0"/>
                        </a:rPr>
                        <a:t>458 (45%)</a:t>
                      </a:r>
                    </a:p>
                  </a:txBody>
                  <a:tcPr/>
                </a:tc>
                <a:tc>
                  <a:txBody>
                    <a:bodyPr/>
                    <a:lstStyle/>
                    <a:p>
                      <a:pPr algn="ctr"/>
                      <a:r>
                        <a:rPr lang="en-US" sz="1400" dirty="0">
                          <a:solidFill>
                            <a:schemeClr val="tx1"/>
                          </a:solidFill>
                          <a:latin typeface="Arial" charset="0"/>
                          <a:ea typeface="Arial" charset="0"/>
                          <a:cs typeface="Arial" charset="0"/>
                        </a:rPr>
                        <a:t>233 (31%) </a:t>
                      </a:r>
                    </a:p>
                  </a:txBody>
                  <a:tcPr/>
                </a:tc>
                <a:tc>
                  <a:txBody>
                    <a:bodyPr/>
                    <a:lstStyle/>
                    <a:p>
                      <a:pPr algn="ctr"/>
                      <a:r>
                        <a:rPr lang="en-US" sz="1400" dirty="0">
                          <a:latin typeface="Arial" charset="0"/>
                          <a:ea typeface="Arial" charset="0"/>
                          <a:cs typeface="Arial" charset="0"/>
                        </a:rPr>
                        <a:t>61 (27%)</a:t>
                      </a:r>
                    </a:p>
                  </a:txBody>
                  <a:tcPr/>
                </a:tc>
                <a:extLst>
                  <a:ext uri="{0D108BD9-81ED-4DB2-BD59-A6C34878D82A}">
                    <a16:rowId xmlns="" xmlns:a16="http://schemas.microsoft.com/office/drawing/2014/main" val="10004"/>
                  </a:ext>
                </a:extLst>
              </a:tr>
              <a:tr h="370840">
                <a:tc>
                  <a:txBody>
                    <a:bodyPr/>
                    <a:lstStyle/>
                    <a:p>
                      <a:r>
                        <a:rPr lang="en-US" sz="1400" dirty="0">
                          <a:latin typeface="Arial" charset="0"/>
                          <a:ea typeface="Arial" charset="0"/>
                          <a:cs typeface="Arial" charset="0"/>
                        </a:rPr>
                        <a:t>Total</a:t>
                      </a:r>
                    </a:p>
                  </a:txBody>
                  <a:tcPr/>
                </a:tc>
                <a:tc>
                  <a:txBody>
                    <a:bodyPr/>
                    <a:lstStyle/>
                    <a:p>
                      <a:pPr algn="ctr"/>
                      <a:r>
                        <a:rPr lang="en-US" sz="1400" b="1" dirty="0">
                          <a:latin typeface="Arial" charset="0"/>
                          <a:ea typeface="Arial" charset="0"/>
                          <a:cs typeface="Arial" charset="0"/>
                        </a:rPr>
                        <a:t>1024</a:t>
                      </a:r>
                    </a:p>
                  </a:txBody>
                  <a:tcPr/>
                </a:tc>
                <a:tc>
                  <a:txBody>
                    <a:bodyPr/>
                    <a:lstStyle/>
                    <a:p>
                      <a:pPr algn="ctr"/>
                      <a:r>
                        <a:rPr lang="en-US" sz="1400" b="1" dirty="0">
                          <a:solidFill>
                            <a:schemeClr val="tx1"/>
                          </a:solidFill>
                          <a:latin typeface="Arial" charset="0"/>
                          <a:ea typeface="Arial" charset="0"/>
                          <a:cs typeface="Arial" charset="0"/>
                        </a:rPr>
                        <a:t>752</a:t>
                      </a:r>
                    </a:p>
                  </a:txBody>
                  <a:tcPr/>
                </a:tc>
                <a:tc>
                  <a:txBody>
                    <a:bodyPr/>
                    <a:lstStyle/>
                    <a:p>
                      <a:pPr algn="ctr"/>
                      <a:r>
                        <a:rPr lang="en-US" sz="1400" b="1" dirty="0">
                          <a:solidFill>
                            <a:srgbClr val="FF0000"/>
                          </a:solidFill>
                          <a:latin typeface="Arial" charset="0"/>
                          <a:ea typeface="Arial" charset="0"/>
                          <a:cs typeface="Arial" charset="0"/>
                        </a:rPr>
                        <a:t>226</a:t>
                      </a:r>
                    </a:p>
                  </a:txBody>
                  <a:tcPr/>
                </a:tc>
                <a:extLst>
                  <a:ext uri="{0D108BD9-81ED-4DB2-BD59-A6C34878D82A}">
                    <a16:rowId xmlns="" xmlns:a16="http://schemas.microsoft.com/office/drawing/2014/main" val="10005"/>
                  </a:ext>
                </a:extLst>
              </a:tr>
            </a:tbl>
          </a:graphicData>
        </a:graphic>
      </p:graphicFrame>
      <p:sp>
        <p:nvSpPr>
          <p:cNvPr id="9" name="Title 1">
            <a:extLst>
              <a:ext uri="{FF2B5EF4-FFF2-40B4-BE49-F238E27FC236}">
                <a16:creationId xmlns="" xmlns:a16="http://schemas.microsoft.com/office/drawing/2014/main" id="{2713DE51-10F8-6645-A7CC-F761336A329C}"/>
              </a:ext>
            </a:extLst>
          </p:cNvPr>
          <p:cNvSpPr txBox="1">
            <a:spLocks/>
          </p:cNvSpPr>
          <p:nvPr/>
        </p:nvSpPr>
        <p:spPr bwMode="auto">
          <a:xfrm>
            <a:off x="4800602" y="565903"/>
            <a:ext cx="4315328" cy="5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2400" dirty="0">
                <a:latin typeface="Calibri" charset="0"/>
              </a:rPr>
              <a:t>Community Colleges (2017-2018)</a:t>
            </a:r>
          </a:p>
        </p:txBody>
      </p:sp>
      <p:sp>
        <p:nvSpPr>
          <p:cNvPr id="4" name="TextBox 3">
            <a:extLst>
              <a:ext uri="{FF2B5EF4-FFF2-40B4-BE49-F238E27FC236}">
                <a16:creationId xmlns="" xmlns:a16="http://schemas.microsoft.com/office/drawing/2014/main" id="{6361C2E1-2D39-1844-91B8-7277DDB7A6AF}"/>
              </a:ext>
            </a:extLst>
          </p:cNvPr>
          <p:cNvSpPr txBox="1"/>
          <p:nvPr/>
        </p:nvSpPr>
        <p:spPr>
          <a:xfrm>
            <a:off x="4547937" y="4017538"/>
            <a:ext cx="4533613" cy="246221"/>
          </a:xfrm>
          <a:prstGeom prst="rect">
            <a:avLst/>
          </a:prstGeom>
          <a:noFill/>
        </p:spPr>
        <p:txBody>
          <a:bodyPr wrap="none" rtlCol="0">
            <a:spAutoFit/>
          </a:bodyPr>
          <a:lstStyle/>
          <a:p>
            <a:r>
              <a:rPr lang="en-US" sz="1000" dirty="0">
                <a:hlinkClick r:id="rId2"/>
              </a:rPr>
              <a:t>https://olj.onlinelearningconsortium.org/index.php/olj/article/view/1164</a:t>
            </a:r>
            <a:r>
              <a:rPr lang="en-US" sz="1000" dirty="0"/>
              <a:t> </a:t>
            </a:r>
          </a:p>
        </p:txBody>
      </p:sp>
    </p:spTree>
    <p:extLst>
      <p:ext uri="{BB962C8B-B14F-4D97-AF65-F5344CB8AC3E}">
        <p14:creationId xmlns:p14="http://schemas.microsoft.com/office/powerpoint/2010/main" val="42400277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743680"/>
            <a:ext cx="8229600" cy="3581059"/>
          </a:xfrm>
        </p:spPr>
        <p:txBody>
          <a:bodyPr/>
          <a:lstStyle/>
          <a:p>
            <a:pPr marL="514350" indent="-514350">
              <a:buFont typeface="+mj-lt"/>
              <a:buAutoNum type="arabicPeriod"/>
            </a:pPr>
            <a:r>
              <a:rPr lang="en-US" dirty="0">
                <a:solidFill>
                  <a:srgbClr val="FF0000"/>
                </a:solidFill>
              </a:rPr>
              <a:t>Introduce yourself:</a:t>
            </a:r>
          </a:p>
          <a:p>
            <a:pPr lvl="1"/>
            <a:r>
              <a:rPr lang="en-US" dirty="0">
                <a:solidFill>
                  <a:srgbClr val="FF0000"/>
                </a:solidFill>
              </a:rPr>
              <a:t>Name, title, institution</a:t>
            </a:r>
          </a:p>
          <a:p>
            <a:pPr lvl="1"/>
            <a:r>
              <a:rPr lang="en-US" dirty="0">
                <a:solidFill>
                  <a:srgbClr val="FF0000"/>
                </a:solidFill>
              </a:rPr>
              <a:t>New or renewed position, years in the position, report line</a:t>
            </a:r>
            <a:r>
              <a:rPr lang="en-US" sz="2000" dirty="0">
                <a:solidFill>
                  <a:srgbClr val="FF0000"/>
                </a:solidFill>
              </a:rPr>
              <a:t/>
            </a:r>
            <a:br>
              <a:rPr lang="en-US" sz="2000" dirty="0">
                <a:solidFill>
                  <a:srgbClr val="FF0000"/>
                </a:solidFill>
              </a:rPr>
            </a:br>
            <a:endParaRPr lang="en-US" sz="2000" dirty="0">
              <a:solidFill>
                <a:srgbClr val="FF0000"/>
              </a:solidFill>
            </a:endParaRPr>
          </a:p>
          <a:p>
            <a:pPr>
              <a:buFont typeface="+mj-lt"/>
              <a:buAutoNum type="arabicPeriod"/>
            </a:pPr>
            <a:r>
              <a:rPr lang="en-US" sz="2400" dirty="0"/>
              <a:t> </a:t>
            </a:r>
            <a:r>
              <a:rPr lang="en-US" sz="2400" dirty="0">
                <a:solidFill>
                  <a:srgbClr val="526C7C"/>
                </a:solidFill>
              </a:rPr>
              <a:t>Prior academic and administrative experience</a:t>
            </a:r>
            <a:br>
              <a:rPr lang="en-US" sz="2400" dirty="0">
                <a:solidFill>
                  <a:srgbClr val="526C7C"/>
                </a:solidFill>
              </a:rPr>
            </a:br>
            <a:endParaRPr lang="en-US" sz="2400" dirty="0">
              <a:solidFill>
                <a:srgbClr val="526C7C"/>
              </a:solidFill>
            </a:endParaRPr>
          </a:p>
          <a:p>
            <a:pPr marL="514350" indent="-514350">
              <a:buFont typeface="+mj-lt"/>
              <a:buAutoNum type="arabicPeriod"/>
            </a:pPr>
            <a:r>
              <a:rPr lang="en-US" sz="2400" dirty="0">
                <a:solidFill>
                  <a:srgbClr val="526C7C"/>
                </a:solidFill>
              </a:rPr>
              <a:t>Range of duties &amp; degree of influence/control</a:t>
            </a:r>
          </a:p>
          <a:p>
            <a:pPr marL="0" indent="0">
              <a:buNone/>
            </a:pPr>
            <a:endParaRPr lang="en-US" sz="2400" dirty="0">
              <a:solidFill>
                <a:srgbClr val="526C7C"/>
              </a:solidFill>
              <a:latin typeface="Calibri" charset="0"/>
            </a:endParaRPr>
          </a:p>
        </p:txBody>
      </p:sp>
      <p:sp>
        <p:nvSpPr>
          <p:cNvPr id="3" name="TextBox 2"/>
          <p:cNvSpPr txBox="1"/>
          <p:nvPr/>
        </p:nvSpPr>
        <p:spPr>
          <a:xfrm>
            <a:off x="0" y="104969"/>
            <a:ext cx="9143999" cy="523220"/>
          </a:xfrm>
          <a:prstGeom prst="rect">
            <a:avLst/>
          </a:prstGeom>
          <a:noFill/>
        </p:spPr>
        <p:txBody>
          <a:bodyPr wrap="square" rtlCol="0">
            <a:spAutoFit/>
          </a:bodyPr>
          <a:lstStyle/>
          <a:p>
            <a:pPr algn="ctr"/>
            <a:r>
              <a:rPr lang="en-US" sz="2800" dirty="0">
                <a:solidFill>
                  <a:srgbClr val="526C7C"/>
                </a:solidFill>
              </a:rPr>
              <a:t>Questions for Our Panel of Chief Online Officers</a:t>
            </a:r>
          </a:p>
        </p:txBody>
      </p:sp>
    </p:spTree>
    <p:extLst>
      <p:ext uri="{BB962C8B-B14F-4D97-AF65-F5344CB8AC3E}">
        <p14:creationId xmlns:p14="http://schemas.microsoft.com/office/powerpoint/2010/main" val="32590643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820" y="112525"/>
            <a:ext cx="8710863" cy="404833"/>
          </a:xfrm>
        </p:spPr>
        <p:txBody>
          <a:bodyPr/>
          <a:lstStyle/>
          <a:p>
            <a:r>
              <a:rPr lang="en-US" sz="2400" dirty="0" smtClean="0">
                <a:solidFill>
                  <a:srgbClr val="526C7C"/>
                </a:solidFill>
                <a:latin typeface="+mn-lt"/>
                <a:cs typeface="Arial" panose="020B0604020202020204" pitchFamily="34" charset="0"/>
              </a:rPr>
              <a:t>In </a:t>
            </a:r>
            <a:r>
              <a:rPr lang="en-US" sz="2400" dirty="0">
                <a:solidFill>
                  <a:srgbClr val="526C7C"/>
                </a:solidFill>
                <a:latin typeface="+mn-lt"/>
                <a:cs typeface="Arial" panose="020B0604020202020204" pitchFamily="34" charset="0"/>
              </a:rPr>
              <a:t>what year was the current Chief Online </a:t>
            </a:r>
            <a:r>
              <a:rPr lang="en-US" sz="2400" dirty="0" smtClean="0">
                <a:solidFill>
                  <a:srgbClr val="526C7C"/>
                </a:solidFill>
                <a:latin typeface="+mn-lt"/>
                <a:cs typeface="Arial" panose="020B0604020202020204" pitchFamily="34" charset="0"/>
              </a:rPr>
              <a:t>Officer </a:t>
            </a:r>
            <a:r>
              <a:rPr lang="en-US" sz="2400" dirty="0">
                <a:solidFill>
                  <a:srgbClr val="526C7C"/>
                </a:solidFill>
                <a:latin typeface="+mn-lt"/>
                <a:cs typeface="Arial" panose="020B0604020202020204" pitchFamily="34" charset="0"/>
              </a:rPr>
              <a:t>appointe</a:t>
            </a:r>
            <a:r>
              <a:rPr lang="en-US" sz="2400" dirty="0">
                <a:solidFill>
                  <a:schemeClr val="tx1"/>
                </a:solidFill>
                <a:latin typeface="+mn-lt"/>
                <a:cs typeface="Arial" panose="020B0604020202020204" pitchFamily="34" charset="0"/>
              </a:rPr>
              <a:t>d?</a:t>
            </a:r>
            <a:endParaRPr lang="en-US" sz="2400" dirty="0">
              <a:solidFill>
                <a:schemeClr val="tx1"/>
              </a:solidFill>
              <a:latin typeface="+mn-lt"/>
            </a:endParaRPr>
          </a:p>
        </p:txBody>
      </p:sp>
      <p:graphicFrame>
        <p:nvGraphicFramePr>
          <p:cNvPr id="4" name="Content Placeholder 3">
            <a:extLst>
              <a:ext uri="{FF2B5EF4-FFF2-40B4-BE49-F238E27FC236}">
                <a16:creationId xmlns="" xmlns:a16="http://schemas.microsoft.com/office/drawing/2014/main" id="{C4980CCA-18E8-8645-8C50-9D71E2E61AF7}"/>
              </a:ext>
            </a:extLst>
          </p:cNvPr>
          <p:cNvGraphicFramePr>
            <a:graphicFrameLocks/>
          </p:cNvGraphicFramePr>
          <p:nvPr>
            <p:extLst>
              <p:ext uri="{D42A27DB-BD31-4B8C-83A1-F6EECF244321}">
                <p14:modId xmlns:p14="http://schemas.microsoft.com/office/powerpoint/2010/main" val="1211483674"/>
              </p:ext>
            </p:extLst>
          </p:nvPr>
        </p:nvGraphicFramePr>
        <p:xfrm>
          <a:off x="143042" y="517358"/>
          <a:ext cx="8796420" cy="3874168"/>
        </p:xfrm>
        <a:graphic>
          <a:graphicData uri="http://schemas.openxmlformats.org/presentationml/2006/ole">
            <mc:AlternateContent xmlns:mc="http://schemas.openxmlformats.org/markup-compatibility/2006">
              <mc:Choice xmlns:v="urn:schemas-microsoft-com:vml" Requires="v">
                <p:oleObj spid="_x0000_s1028" name="Worksheet" r:id="rId3" imgW="18478500" imgH="8610600" progId="Excel.Sheet.8">
                  <p:embed/>
                </p:oleObj>
              </mc:Choice>
              <mc:Fallback>
                <p:oleObj name="Worksheet" r:id="rId3" imgW="18478500" imgH="8610600" progId="Excel.Sheet.8">
                  <p:embed/>
                  <p:pic>
                    <p:nvPicPr>
                      <p:cNvPr id="0" name=""/>
                      <p:cNvPicPr>
                        <a:picLocks noGrp="1" noChangeArrowheads="1"/>
                      </p:cNvPicPr>
                      <p:nvPr/>
                    </p:nvPicPr>
                    <p:blipFill>
                      <a:blip r:embed="rId4"/>
                      <a:srcRect/>
                      <a:stretch>
                        <a:fillRect/>
                      </a:stretch>
                    </p:blipFill>
                    <p:spPr bwMode="auto">
                      <a:xfrm>
                        <a:off x="143042" y="517358"/>
                        <a:ext cx="8796420" cy="3874168"/>
                      </a:xfrm>
                      <a:prstGeom prst="rect">
                        <a:avLst/>
                      </a:prstGeom>
                      <a:noFill/>
                      <a:extLst/>
                    </p:spPr>
                  </p:pic>
                </p:oleObj>
              </mc:Fallback>
            </mc:AlternateContent>
          </a:graphicData>
        </a:graphic>
      </p:graphicFrame>
      <p:sp>
        <p:nvSpPr>
          <p:cNvPr id="2" name="TextBox 1"/>
          <p:cNvSpPr txBox="1"/>
          <p:nvPr/>
        </p:nvSpPr>
        <p:spPr>
          <a:xfrm>
            <a:off x="8031316" y="4022194"/>
            <a:ext cx="76432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CHLOE 3</a:t>
            </a:r>
            <a:endParaRPr lang="en-US" sz="1200" dirty="0"/>
          </a:p>
        </p:txBody>
      </p:sp>
    </p:spTree>
    <p:extLst>
      <p:ext uri="{BB962C8B-B14F-4D97-AF65-F5344CB8AC3E}">
        <p14:creationId xmlns:p14="http://schemas.microsoft.com/office/powerpoint/2010/main" val="31025080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QM-PPT-Template-widescreen">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2017-QM-PPT-Template-widescreen" id="{C02CDF99-6CCA-D24F-94DA-6D5FA2D367F8}" vid="{9C4796E7-4E71-F647-A2E6-CCA75607932E}"/>
    </a:ext>
  </a:extLst>
</a:theme>
</file>

<file path=ppt/theme/theme2.xml><?xml version="1.0" encoding="utf-8"?>
<a:theme xmlns:a="http://schemas.openxmlformats.org/drawingml/2006/main" name="New Section">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2017-QM-PPT-Template-widescreen" id="{C02CDF99-6CCA-D24F-94DA-6D5FA2D367F8}" vid="{27166AAE-D0B5-4040-8E31-DD112A8B690D}"/>
    </a:ext>
  </a:extLst>
</a:theme>
</file>

<file path=ppt/theme/theme3.xml><?xml version="1.0" encoding="utf-8"?>
<a:theme xmlns:a="http://schemas.openxmlformats.org/drawingml/2006/main" name="Content Slides">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2017-QM-PPT-Template-widescreen" id="{C02CDF99-6CCA-D24F-94DA-6D5FA2D367F8}" vid="{08507272-6119-2C4A-AFB8-7D8F22A5A7CF}"/>
    </a:ext>
  </a:extLst>
</a:theme>
</file>

<file path=ppt/theme/theme4.xml><?xml version="1.0" encoding="utf-8"?>
<a:theme xmlns:a="http://schemas.openxmlformats.org/drawingml/2006/main" name="Closing Slide">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2017-QM-PPT-Template-widescreen" id="{C02CDF99-6CCA-D24F-94DA-6D5FA2D367F8}" vid="{681D30EE-53F3-DF4D-B8D1-1A0388FC1704}"/>
    </a:ext>
  </a:extLst>
</a:theme>
</file>

<file path=ppt/theme/theme5.xml><?xml version="1.0" encoding="utf-8"?>
<a:theme xmlns:a="http://schemas.openxmlformats.org/drawingml/2006/main" name="QM Regional Title Master">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QM-Connect-Conf-template-widescreen" id="{DCF90062-B146-EA4A-99DD-AB3B08203A78}" vid="{DC186110-2801-374E-93CE-FA99F35F1C0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QM-PPT-Template-widescreen.potx</Template>
  <TotalTime>25157</TotalTime>
  <Words>1057</Words>
  <Application>Microsoft Macintosh PowerPoint</Application>
  <PresentationFormat>On-screen Show (16:9)</PresentationFormat>
  <Paragraphs>258</Paragraphs>
  <Slides>31</Slides>
  <Notes>9</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31</vt:i4>
      </vt:variant>
    </vt:vector>
  </HeadingPairs>
  <TitlesOfParts>
    <vt:vector size="37" baseType="lpstr">
      <vt:lpstr>QM-PPT-Template-widescreen</vt:lpstr>
      <vt:lpstr>New Section</vt:lpstr>
      <vt:lpstr>Content Slides</vt:lpstr>
      <vt:lpstr>Closing Slide</vt:lpstr>
      <vt:lpstr>QM Regional Title Master</vt:lpstr>
      <vt:lpstr>Worksheet</vt:lpstr>
      <vt:lpstr>Chief Online Learning Officers Perspectives on Management, Governance &amp; Quality Assurance</vt:lpstr>
      <vt:lpstr>The CHLOE Survey</vt:lpstr>
      <vt:lpstr>CHLOE = “The Changing Landscape  of Online Education”  </vt:lpstr>
      <vt:lpstr>Interest in Leadership for Online Learning </vt:lpstr>
      <vt:lpstr>Who is on point for online learning in US higher education? How do you find out when there is no existing list? </vt:lpstr>
      <vt:lpstr>CHLOE Survey COO Respondents</vt:lpstr>
      <vt:lpstr>Two National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Questions and Comments</vt:lpstr>
      <vt:lpstr>CHLOE 3 Co-Directors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Kathleen Schassen</dc:creator>
  <cp:keywords/>
  <dc:description/>
  <cp:lastModifiedBy>Ronald Legon</cp:lastModifiedBy>
  <cp:revision>68</cp:revision>
  <dcterms:created xsi:type="dcterms:W3CDTF">2017-03-27T20:51:49Z</dcterms:created>
  <dcterms:modified xsi:type="dcterms:W3CDTF">2018-10-23T23:18:14Z</dcterms:modified>
  <cp:category/>
</cp:coreProperties>
</file>