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331" r:id="rId4"/>
    <p:sldId id="316" r:id="rId5"/>
    <p:sldId id="293" r:id="rId6"/>
    <p:sldId id="297" r:id="rId7"/>
    <p:sldId id="329" r:id="rId8"/>
    <p:sldId id="298" r:id="rId9"/>
    <p:sldId id="330" r:id="rId10"/>
    <p:sldId id="319" r:id="rId11"/>
    <p:sldId id="320" r:id="rId12"/>
    <p:sldId id="321" r:id="rId13"/>
    <p:sldId id="322" r:id="rId14"/>
    <p:sldId id="323" r:id="rId15"/>
    <p:sldId id="324" r:id="rId16"/>
    <p:sldId id="325" r:id="rId17"/>
    <p:sldId id="332" r:id="rId18"/>
    <p:sldId id="257" r:id="rId19"/>
    <p:sldId id="326" r:id="rId20"/>
    <p:sldId id="299" r:id="rId21"/>
    <p:sldId id="305" r:id="rId22"/>
    <p:sldId id="310" r:id="rId23"/>
    <p:sldId id="291" r:id="rId24"/>
    <p:sldId id="262" r:id="rId25"/>
    <p:sldId id="265" r:id="rId26"/>
    <p:sldId id="266" r:id="rId27"/>
    <p:sldId id="287" r:id="rId28"/>
    <p:sldId id="288" r:id="rId29"/>
    <p:sldId id="289" r:id="rId30"/>
    <p:sldId id="290" r:id="rId31"/>
    <p:sldId id="272" r:id="rId32"/>
    <p:sldId id="309" r:id="rId33"/>
    <p:sldId id="308" r:id="rId34"/>
    <p:sldId id="307" r:id="rId35"/>
    <p:sldId id="333" r:id="rId36"/>
    <p:sldId id="334" r:id="rId37"/>
    <p:sldId id="335" r:id="rId38"/>
    <p:sldId id="278" r:id="rId39"/>
    <p:sldId id="261" r:id="rId40"/>
    <p:sldId id="336" r:id="rId41"/>
    <p:sldId id="337" r:id="rId42"/>
    <p:sldId id="338" r:id="rId43"/>
    <p:sldId id="300" r:id="rId44"/>
  </p:sldIdLst>
  <p:sldSz cx="12192000" cy="6858000"/>
  <p:notesSz cx="6797675" cy="9926638"/>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userDrawn="1">
          <p15:clr>
            <a:srgbClr val="A4A3A4"/>
          </p15:clr>
        </p15:guide>
        <p15:guide id="2" pos="127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0A0A"/>
    <a:srgbClr val="00ADEF"/>
    <a:srgbClr val="52A10F"/>
    <a:srgbClr val="FFC000"/>
    <a:srgbClr val="2C2A2B"/>
    <a:srgbClr val="C71F28"/>
    <a:srgbClr val="AD1D43"/>
    <a:srgbClr val="E4E4E4"/>
    <a:srgbClr val="ECECE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D083AE6-46FA-4A59-8FB0-9F97EB10719F}" styleName="نمط فاتح 3 - تميي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4" d="100"/>
          <a:sy n="104" d="100"/>
        </p:scale>
        <p:origin x="144" y="264"/>
      </p:cViewPr>
      <p:guideLst>
        <p:guide orient="horz" pos="913"/>
        <p:guide pos="127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مستطيل 6"/>
          <p:cNvSpPr/>
          <p:nvPr userDrawn="1"/>
        </p:nvSpPr>
        <p:spPr>
          <a:xfrm>
            <a:off x="0" y="0"/>
            <a:ext cx="12192000" cy="6858000"/>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ustDataLst>
      <p:tags r:id="rId1"/>
    </p:custDataLst>
    <p:extLst>
      <p:ext uri="{BB962C8B-B14F-4D97-AF65-F5344CB8AC3E}">
        <p14:creationId xmlns:p14="http://schemas.microsoft.com/office/powerpoint/2010/main" val="2054497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A7FD9B-0319-4A92-901B-41BE3A715D6D}"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FE9B5E-D48E-4772-862E-94D3025E8FDA}" type="slidenum">
              <a:rPr lang="en-US" smtClean="0"/>
              <a:t>‹#›</a:t>
            </a:fld>
            <a:endParaRPr lang="en-US"/>
          </a:p>
        </p:txBody>
      </p:sp>
    </p:spTree>
    <p:extLst>
      <p:ext uri="{BB962C8B-B14F-4D97-AF65-F5344CB8AC3E}">
        <p14:creationId xmlns:p14="http://schemas.microsoft.com/office/powerpoint/2010/main" val="1217879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7FD9B-0319-4A92-901B-41BE3A715D6D}" type="datetimeFigureOut">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FE9B5E-D48E-4772-862E-94D3025E8FDA}" type="slidenum">
              <a:rPr lang="en-US" smtClean="0"/>
              <a:t>‹#›</a:t>
            </a:fld>
            <a:endParaRPr lang="en-US"/>
          </a:p>
        </p:txBody>
      </p:sp>
    </p:spTree>
    <p:extLst>
      <p:ext uri="{BB962C8B-B14F-4D97-AF65-F5344CB8AC3E}">
        <p14:creationId xmlns:p14="http://schemas.microsoft.com/office/powerpoint/2010/main" val="2325470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A7FD9B-0319-4A92-901B-41BE3A715D6D}"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E9B5E-D48E-4772-862E-94D3025E8FDA}" type="slidenum">
              <a:rPr lang="en-US" smtClean="0"/>
              <a:t>‹#›</a:t>
            </a:fld>
            <a:endParaRPr lang="en-US"/>
          </a:p>
        </p:txBody>
      </p:sp>
    </p:spTree>
    <p:extLst>
      <p:ext uri="{BB962C8B-B14F-4D97-AF65-F5344CB8AC3E}">
        <p14:creationId xmlns:p14="http://schemas.microsoft.com/office/powerpoint/2010/main" val="4053892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A7FD9B-0319-4A92-901B-41BE3A715D6D}"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E9B5E-D48E-4772-862E-94D3025E8FDA}" type="slidenum">
              <a:rPr lang="en-US" smtClean="0"/>
              <a:t>‹#›</a:t>
            </a:fld>
            <a:endParaRPr lang="en-US"/>
          </a:p>
        </p:txBody>
      </p:sp>
    </p:spTree>
    <p:extLst>
      <p:ext uri="{BB962C8B-B14F-4D97-AF65-F5344CB8AC3E}">
        <p14:creationId xmlns:p14="http://schemas.microsoft.com/office/powerpoint/2010/main" val="1949318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A7FD9B-0319-4A92-901B-41BE3A715D6D}"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E9B5E-D48E-4772-862E-94D3025E8FDA}" type="slidenum">
              <a:rPr lang="en-US" smtClean="0"/>
              <a:t>‹#›</a:t>
            </a:fld>
            <a:endParaRPr lang="en-US"/>
          </a:p>
        </p:txBody>
      </p:sp>
    </p:spTree>
    <p:extLst>
      <p:ext uri="{BB962C8B-B14F-4D97-AF65-F5344CB8AC3E}">
        <p14:creationId xmlns:p14="http://schemas.microsoft.com/office/powerpoint/2010/main" val="4232485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A7FD9B-0319-4A92-901B-41BE3A715D6D}"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E9B5E-D48E-4772-862E-94D3025E8FDA}" type="slidenum">
              <a:rPr lang="en-US" smtClean="0"/>
              <a:t>‹#›</a:t>
            </a:fld>
            <a:endParaRPr lang="en-US"/>
          </a:p>
        </p:txBody>
      </p:sp>
    </p:spTree>
    <p:custDataLst>
      <p:tags r:id="rId1"/>
    </p:custDataLst>
    <p:extLst>
      <p:ext uri="{BB962C8B-B14F-4D97-AF65-F5344CB8AC3E}">
        <p14:creationId xmlns:p14="http://schemas.microsoft.com/office/powerpoint/2010/main" val="191054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مستطيل 6"/>
          <p:cNvSpPr/>
          <p:nvPr userDrawn="1"/>
        </p:nvSpPr>
        <p:spPr>
          <a:xfrm>
            <a:off x="0" y="0"/>
            <a:ext cx="12192000" cy="6858000"/>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userDrawn="1"/>
        </p:nvSpPr>
        <p:spPr>
          <a:xfrm>
            <a:off x="10488668" y="5948878"/>
            <a:ext cx="1703332" cy="485520"/>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 name="صورة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80834" y="6044497"/>
            <a:ext cx="553311" cy="248990"/>
          </a:xfrm>
          <a:prstGeom prst="rect">
            <a:avLst/>
          </a:prstGeom>
        </p:spPr>
      </p:pic>
      <p:pic>
        <p:nvPicPr>
          <p:cNvPr id="6" name="صورة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47300" y="6057919"/>
            <a:ext cx="354175" cy="262413"/>
          </a:xfrm>
          <a:prstGeom prst="rect">
            <a:avLst/>
          </a:prstGeom>
        </p:spPr>
      </p:pic>
    </p:spTree>
    <p:custDataLst>
      <p:tags r:id="rId1"/>
    </p:custDataLst>
    <p:extLst>
      <p:ext uri="{BB962C8B-B14F-4D97-AF65-F5344CB8AC3E}">
        <p14:creationId xmlns:p14="http://schemas.microsoft.com/office/powerpoint/2010/main" val="340420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13" name="رابط مستقيم 12"/>
          <p:cNvCxnSpPr/>
          <p:nvPr userDrawn="1"/>
        </p:nvCxnSpPr>
        <p:spPr>
          <a:xfrm>
            <a:off x="11145391" y="6481467"/>
            <a:ext cx="1" cy="2624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مستطيل 18"/>
          <p:cNvSpPr/>
          <p:nvPr userDrawn="1"/>
        </p:nvSpPr>
        <p:spPr>
          <a:xfrm>
            <a:off x="10688453" y="6048770"/>
            <a:ext cx="1703332" cy="485520"/>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0" name="صورة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0619" y="6144389"/>
            <a:ext cx="553311" cy="248990"/>
          </a:xfrm>
          <a:prstGeom prst="rect">
            <a:avLst/>
          </a:prstGeom>
        </p:spPr>
      </p:pic>
      <p:pic>
        <p:nvPicPr>
          <p:cNvPr id="21" name="صورة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547085" y="6157811"/>
            <a:ext cx="354175" cy="262413"/>
          </a:xfrm>
          <a:prstGeom prst="rect">
            <a:avLst/>
          </a:prstGeom>
        </p:spPr>
      </p:pic>
    </p:spTree>
    <p:custDataLst>
      <p:tags r:id="rId1"/>
    </p:custDataLst>
    <p:extLst>
      <p:ext uri="{BB962C8B-B14F-4D97-AF65-F5344CB8AC3E}">
        <p14:creationId xmlns:p14="http://schemas.microsoft.com/office/powerpoint/2010/main" val="1447495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تخطيط مخصص">
    <p:spTree>
      <p:nvGrpSpPr>
        <p:cNvPr id="1" name=""/>
        <p:cNvGrpSpPr/>
        <p:nvPr/>
      </p:nvGrpSpPr>
      <p:grpSpPr>
        <a:xfrm>
          <a:off x="0" y="0"/>
          <a:ext cx="0" cy="0"/>
          <a:chOff x="0" y="0"/>
          <a:chExt cx="0" cy="0"/>
        </a:xfrm>
      </p:grpSpPr>
      <p:sp>
        <p:nvSpPr>
          <p:cNvPr id="6" name="مستطيل 5"/>
          <p:cNvSpPr/>
          <p:nvPr userDrawn="1"/>
        </p:nvSpPr>
        <p:spPr>
          <a:xfrm>
            <a:off x="0" y="0"/>
            <a:ext cx="3412671" cy="6858000"/>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p:cNvSpPr/>
          <p:nvPr userDrawn="1"/>
        </p:nvSpPr>
        <p:spPr>
          <a:xfrm>
            <a:off x="1833734" y="1012400"/>
            <a:ext cx="4486679" cy="1796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p:cNvSpPr/>
          <p:nvPr userDrawn="1"/>
        </p:nvSpPr>
        <p:spPr>
          <a:xfrm>
            <a:off x="10688453" y="6048770"/>
            <a:ext cx="1703332" cy="485520"/>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9" name="صورة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0619" y="6144389"/>
            <a:ext cx="553311" cy="248990"/>
          </a:xfrm>
          <a:prstGeom prst="rect">
            <a:avLst/>
          </a:prstGeom>
        </p:spPr>
      </p:pic>
      <p:pic>
        <p:nvPicPr>
          <p:cNvPr id="10" name="صورة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547085" y="6157811"/>
            <a:ext cx="354175" cy="262413"/>
          </a:xfrm>
          <a:prstGeom prst="rect">
            <a:avLst/>
          </a:prstGeom>
        </p:spPr>
      </p:pic>
    </p:spTree>
    <p:custDataLst>
      <p:tags r:id="rId1"/>
    </p:custDataLst>
    <p:extLst>
      <p:ext uri="{BB962C8B-B14F-4D97-AF65-F5344CB8AC3E}">
        <p14:creationId xmlns:p14="http://schemas.microsoft.com/office/powerpoint/2010/main" val="131537397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تخطيط مخصص">
    <p:spTree>
      <p:nvGrpSpPr>
        <p:cNvPr id="1" name=""/>
        <p:cNvGrpSpPr/>
        <p:nvPr/>
      </p:nvGrpSpPr>
      <p:grpSpPr>
        <a:xfrm>
          <a:off x="0" y="0"/>
          <a:ext cx="0" cy="0"/>
          <a:chOff x="0" y="0"/>
          <a:chExt cx="0" cy="0"/>
        </a:xfrm>
      </p:grpSpPr>
      <p:sp>
        <p:nvSpPr>
          <p:cNvPr id="8" name="مستطيل 7"/>
          <p:cNvSpPr/>
          <p:nvPr userDrawn="1"/>
        </p:nvSpPr>
        <p:spPr>
          <a:xfrm>
            <a:off x="10688453" y="6048770"/>
            <a:ext cx="1703332" cy="485520"/>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9" name="صورة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0619" y="6144389"/>
            <a:ext cx="553311" cy="248990"/>
          </a:xfrm>
          <a:prstGeom prst="rect">
            <a:avLst/>
          </a:prstGeom>
        </p:spPr>
      </p:pic>
      <p:pic>
        <p:nvPicPr>
          <p:cNvPr id="10" name="صورة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547085" y="6157811"/>
            <a:ext cx="354175" cy="262413"/>
          </a:xfrm>
          <a:prstGeom prst="rect">
            <a:avLst/>
          </a:prstGeom>
        </p:spPr>
      </p:pic>
      <p:sp>
        <p:nvSpPr>
          <p:cNvPr id="11" name="مستطيل 10"/>
          <p:cNvSpPr/>
          <p:nvPr userDrawn="1"/>
        </p:nvSpPr>
        <p:spPr>
          <a:xfrm>
            <a:off x="0" y="0"/>
            <a:ext cx="2469973" cy="6858000"/>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p:cNvSpPr/>
          <p:nvPr userDrawn="1"/>
        </p:nvSpPr>
        <p:spPr>
          <a:xfrm>
            <a:off x="866875" y="1340660"/>
            <a:ext cx="10101968" cy="833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p:cNvSpPr/>
          <p:nvPr userDrawn="1"/>
        </p:nvSpPr>
        <p:spPr>
          <a:xfrm>
            <a:off x="1151890" y="1247554"/>
            <a:ext cx="1033057" cy="17925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5" name="رابط مستقيم 14"/>
          <p:cNvCxnSpPr/>
          <p:nvPr userDrawn="1"/>
        </p:nvCxnSpPr>
        <p:spPr>
          <a:xfrm>
            <a:off x="2470041" y="2175442"/>
            <a:ext cx="90874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مستطيل 15"/>
          <p:cNvSpPr/>
          <p:nvPr userDrawn="1"/>
        </p:nvSpPr>
        <p:spPr>
          <a:xfrm>
            <a:off x="3342458" y="2136280"/>
            <a:ext cx="86326" cy="866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7" name="Picture 16">
            <a:extLst>
              <a:ext uri="{FF2B5EF4-FFF2-40B4-BE49-F238E27FC236}">
                <a16:creationId xmlns:a16="http://schemas.microsoft.com/office/drawing/2014/main" id="{F1D7C357-3478-4FF8-BBCA-30C5952C66C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75089" y="412501"/>
            <a:ext cx="786658" cy="786658"/>
          </a:xfrm>
          <a:prstGeom prst="rect">
            <a:avLst/>
          </a:prstGeom>
        </p:spPr>
      </p:pic>
    </p:spTree>
    <p:custDataLst>
      <p:tags r:id="rId1"/>
    </p:custDataLst>
    <p:extLst>
      <p:ext uri="{BB962C8B-B14F-4D97-AF65-F5344CB8AC3E}">
        <p14:creationId xmlns:p14="http://schemas.microsoft.com/office/powerpoint/2010/main" val="94053445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تخطيط مخصص">
    <p:spTree>
      <p:nvGrpSpPr>
        <p:cNvPr id="1" name=""/>
        <p:cNvGrpSpPr/>
        <p:nvPr/>
      </p:nvGrpSpPr>
      <p:grpSpPr>
        <a:xfrm>
          <a:off x="0" y="0"/>
          <a:ext cx="0" cy="0"/>
          <a:chOff x="0" y="0"/>
          <a:chExt cx="0" cy="0"/>
        </a:xfrm>
      </p:grpSpPr>
      <p:cxnSp>
        <p:nvCxnSpPr>
          <p:cNvPr id="6" name="رابط مستقيم 5"/>
          <p:cNvCxnSpPr/>
          <p:nvPr userDrawn="1"/>
        </p:nvCxnSpPr>
        <p:spPr>
          <a:xfrm>
            <a:off x="1242483" y="577289"/>
            <a:ext cx="0" cy="66404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مستطيل 6"/>
          <p:cNvSpPr/>
          <p:nvPr userDrawn="1"/>
        </p:nvSpPr>
        <p:spPr>
          <a:xfrm>
            <a:off x="-4661" y="673053"/>
            <a:ext cx="814508" cy="236258"/>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p:cNvSpPr/>
          <p:nvPr userDrawn="1"/>
        </p:nvSpPr>
        <p:spPr>
          <a:xfrm>
            <a:off x="10688453" y="6048770"/>
            <a:ext cx="1703332" cy="485520"/>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9" name="صورة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0619" y="6144389"/>
            <a:ext cx="553311" cy="248990"/>
          </a:xfrm>
          <a:prstGeom prst="rect">
            <a:avLst/>
          </a:prstGeom>
        </p:spPr>
      </p:pic>
      <p:pic>
        <p:nvPicPr>
          <p:cNvPr id="10" name="صورة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547085" y="6157811"/>
            <a:ext cx="354175" cy="262413"/>
          </a:xfrm>
          <a:prstGeom prst="rect">
            <a:avLst/>
          </a:prstGeom>
        </p:spPr>
      </p:pic>
      <p:pic>
        <p:nvPicPr>
          <p:cNvPr id="11" name="Picture 10">
            <a:extLst>
              <a:ext uri="{FF2B5EF4-FFF2-40B4-BE49-F238E27FC236}">
                <a16:creationId xmlns:a16="http://schemas.microsoft.com/office/drawing/2014/main" id="{F7930FD5-39B9-4393-A803-DC5588990EC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0530" y="1113824"/>
            <a:ext cx="786658" cy="786658"/>
          </a:xfrm>
          <a:prstGeom prst="rect">
            <a:avLst/>
          </a:prstGeom>
        </p:spPr>
      </p:pic>
    </p:spTree>
    <p:custDataLst>
      <p:tags r:id="rId1"/>
    </p:custDataLst>
    <p:extLst>
      <p:ext uri="{BB962C8B-B14F-4D97-AF65-F5344CB8AC3E}">
        <p14:creationId xmlns:p14="http://schemas.microsoft.com/office/powerpoint/2010/main" val="4279443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A7FD9B-0319-4A92-901B-41BE3A715D6D}"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E9B5E-D48E-4772-862E-94D3025E8FDA}" type="slidenum">
              <a:rPr lang="en-US" smtClean="0"/>
              <a:t>‹#›</a:t>
            </a:fld>
            <a:endParaRPr lang="en-US"/>
          </a:p>
        </p:txBody>
      </p:sp>
    </p:spTree>
    <p:custDataLst>
      <p:tags r:id="rId1"/>
    </p:custDataLst>
    <p:extLst>
      <p:ext uri="{BB962C8B-B14F-4D97-AF65-F5344CB8AC3E}">
        <p14:creationId xmlns:p14="http://schemas.microsoft.com/office/powerpoint/2010/main" val="2664357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A7FD9B-0319-4A92-901B-41BE3A715D6D}"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E9B5E-D48E-4772-862E-94D3025E8FDA}" type="slidenum">
              <a:rPr lang="en-US" smtClean="0"/>
              <a:t>‹#›</a:t>
            </a:fld>
            <a:endParaRPr lang="en-US"/>
          </a:p>
        </p:txBody>
      </p:sp>
    </p:spTree>
    <p:custDataLst>
      <p:tags r:id="rId1"/>
    </p:custDataLst>
    <p:extLst>
      <p:ext uri="{BB962C8B-B14F-4D97-AF65-F5344CB8AC3E}">
        <p14:creationId xmlns:p14="http://schemas.microsoft.com/office/powerpoint/2010/main" val="3865035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A7FD9B-0319-4A92-901B-41BE3A715D6D}"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FE9B5E-D48E-4772-862E-94D3025E8FDA}" type="slidenum">
              <a:rPr lang="en-US" smtClean="0"/>
              <a:t>‹#›</a:t>
            </a:fld>
            <a:endParaRPr lang="en-US"/>
          </a:p>
        </p:txBody>
      </p:sp>
    </p:spTree>
    <p:extLst>
      <p:ext uri="{BB962C8B-B14F-4D97-AF65-F5344CB8AC3E}">
        <p14:creationId xmlns:p14="http://schemas.microsoft.com/office/powerpoint/2010/main" val="831899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7FD9B-0319-4A92-901B-41BE3A715D6D}" type="datetimeFigureOut">
              <a:rPr lang="en-US" smtClean="0"/>
              <a:t>11/1/2018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FE9B5E-D48E-4772-862E-94D3025E8FDA}" type="slidenum">
              <a:rPr lang="en-US" smtClean="0"/>
              <a:t>‹#›</a:t>
            </a:fld>
            <a:endParaRPr lang="en-US"/>
          </a:p>
        </p:txBody>
      </p:sp>
    </p:spTree>
    <p:custDataLst>
      <p:tags r:id="rId17"/>
    </p:custDataLst>
    <p:extLst>
      <p:ext uri="{BB962C8B-B14F-4D97-AF65-F5344CB8AC3E}">
        <p14:creationId xmlns:p14="http://schemas.microsoft.com/office/powerpoint/2010/main" val="195256466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0" r:id="rId4"/>
    <p:sldLayoutId id="2147483662"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23.xml"/><Relationship Id="rId5" Type="http://schemas.openxmlformats.org/officeDocument/2006/relationships/image" Target="../media/image3.jpe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3.jpe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26.xml"/><Relationship Id="rId5" Type="http://schemas.openxmlformats.org/officeDocument/2006/relationships/image" Target="../media/image3.jpe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27.xml"/><Relationship Id="rId5" Type="http://schemas.openxmlformats.org/officeDocument/2006/relationships/image" Target="../media/image3.jpe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35.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36.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40.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tags" Target="../tags/tag44.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6.xml"/><Relationship Id="rId1" Type="http://schemas.openxmlformats.org/officeDocument/2006/relationships/tags" Target="../tags/tag46.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6.xml"/><Relationship Id="rId1" Type="http://schemas.openxmlformats.org/officeDocument/2006/relationships/tags" Target="../tags/tag48.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tags" Target="../tags/tag50.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aqRO_ekIhlI" TargetMode="Externa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6.xml"/><Relationship Id="rId1" Type="http://schemas.openxmlformats.org/officeDocument/2006/relationships/tags" Target="../tags/tag53.xml"/><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5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949345" y="5324624"/>
            <a:ext cx="1452778" cy="400110"/>
          </a:xfrm>
          <a:prstGeom prst="rect">
            <a:avLst/>
          </a:prstGeom>
        </p:spPr>
        <p:txBody>
          <a:bodyPr wrap="square">
            <a:spAutoFit/>
          </a:bodyPr>
          <a:lstStyle/>
          <a:p>
            <a:pPr algn="ctr"/>
            <a:r>
              <a:rPr lang="en-US" sz="1000" b="1" i="0" dirty="0">
                <a:solidFill>
                  <a:schemeClr val="bg1"/>
                </a:solidFill>
                <a:effectLst/>
                <a:latin typeface="Lato"/>
              </a:rPr>
              <a:t>Oct. 30 - Nov. 2, 2018</a:t>
            </a:r>
            <a:br>
              <a:rPr lang="en-US" sz="1000" b="1" i="0" dirty="0">
                <a:solidFill>
                  <a:schemeClr val="bg1"/>
                </a:solidFill>
                <a:effectLst/>
                <a:latin typeface="Lato"/>
              </a:rPr>
            </a:br>
            <a:r>
              <a:rPr lang="en-US" sz="1000" b="1" i="0" dirty="0">
                <a:solidFill>
                  <a:schemeClr val="bg1"/>
                </a:solidFill>
                <a:effectLst/>
                <a:latin typeface="Lato"/>
              </a:rPr>
              <a:t>St. Louis, Missouri </a:t>
            </a:r>
          </a:p>
        </p:txBody>
      </p:sp>
      <p:sp>
        <p:nvSpPr>
          <p:cNvPr id="11" name="Rectangle 10"/>
          <p:cNvSpPr/>
          <p:nvPr/>
        </p:nvSpPr>
        <p:spPr>
          <a:xfrm>
            <a:off x="9532304" y="5324624"/>
            <a:ext cx="2147754" cy="400110"/>
          </a:xfrm>
          <a:prstGeom prst="rect">
            <a:avLst/>
          </a:prstGeom>
        </p:spPr>
        <p:txBody>
          <a:bodyPr wrap="square">
            <a:spAutoFit/>
          </a:bodyPr>
          <a:lstStyle/>
          <a:p>
            <a:pPr algn="ctr"/>
            <a:r>
              <a:rPr lang="en-US" sz="1000" b="1" i="0" dirty="0">
                <a:solidFill>
                  <a:schemeClr val="bg1"/>
                </a:solidFill>
                <a:effectLst/>
                <a:latin typeface="Lato"/>
              </a:rPr>
              <a:t>E-Learning Deanship</a:t>
            </a:r>
          </a:p>
          <a:p>
            <a:pPr algn="ctr"/>
            <a:r>
              <a:rPr lang="en-US" sz="1000" b="1" dirty="0">
                <a:solidFill>
                  <a:schemeClr val="bg1"/>
                </a:solidFill>
                <a:latin typeface="Lato"/>
              </a:rPr>
              <a:t>@ King Khalid University</a:t>
            </a:r>
            <a:endParaRPr lang="en-US" sz="1000" b="1" i="0" dirty="0">
              <a:solidFill>
                <a:schemeClr val="bg1"/>
              </a:solidFill>
              <a:effectLst/>
              <a:latin typeface="Lato"/>
            </a:endParaRPr>
          </a:p>
        </p:txBody>
      </p:sp>
      <p:sp>
        <p:nvSpPr>
          <p:cNvPr id="9" name="Rectangle 8"/>
          <p:cNvSpPr/>
          <p:nvPr/>
        </p:nvSpPr>
        <p:spPr>
          <a:xfrm>
            <a:off x="1283555" y="1231414"/>
            <a:ext cx="6110971" cy="1384995"/>
          </a:xfrm>
          <a:prstGeom prst="rect">
            <a:avLst/>
          </a:prstGeom>
        </p:spPr>
        <p:txBody>
          <a:bodyPr wrap="square">
            <a:spAutoFit/>
          </a:bodyPr>
          <a:lstStyle/>
          <a:p>
            <a:r>
              <a:rPr lang="en-US" sz="2800" b="1" i="0" dirty="0">
                <a:solidFill>
                  <a:srgbClr val="2C2A2B"/>
                </a:solidFill>
                <a:effectLst/>
                <a:latin typeface="Arial" panose="020B0604020202020204" pitchFamily="34" charset="0"/>
              </a:rPr>
              <a:t>Design Exams in Science Courses That Truly Measure Learning Outcomes</a:t>
            </a:r>
            <a:endParaRPr lang="en-US" sz="2800" dirty="0">
              <a:solidFill>
                <a:srgbClr val="2C2A2B"/>
              </a:solidFill>
            </a:endParaRPr>
          </a:p>
        </p:txBody>
      </p:sp>
      <p:sp>
        <p:nvSpPr>
          <p:cNvPr id="10" name="TextBox 9"/>
          <p:cNvSpPr txBox="1"/>
          <p:nvPr/>
        </p:nvSpPr>
        <p:spPr>
          <a:xfrm>
            <a:off x="1283555" y="4195434"/>
            <a:ext cx="3743552" cy="1200329"/>
          </a:xfrm>
          <a:prstGeom prst="rect">
            <a:avLst/>
          </a:prstGeom>
          <a:noFill/>
        </p:spPr>
        <p:txBody>
          <a:bodyPr wrap="square" rtlCol="0">
            <a:spAutoFit/>
          </a:bodyPr>
          <a:lstStyle/>
          <a:p>
            <a:r>
              <a:rPr lang="en-US" b="1" dirty="0">
                <a:solidFill>
                  <a:schemeClr val="bg1"/>
                </a:solidFill>
              </a:rPr>
              <a:t>By:</a:t>
            </a:r>
          </a:p>
          <a:p>
            <a:pPr lvl="1"/>
            <a:r>
              <a:rPr lang="en-US" dirty="0">
                <a:solidFill>
                  <a:schemeClr val="bg1"/>
                </a:solidFill>
              </a:rPr>
              <a:t>Dr. Adel </a:t>
            </a:r>
            <a:r>
              <a:rPr lang="en-US" dirty="0" err="1">
                <a:solidFill>
                  <a:schemeClr val="bg1"/>
                </a:solidFill>
              </a:rPr>
              <a:t>Gahmesh</a:t>
            </a:r>
            <a:r>
              <a:rPr lang="en-US" dirty="0">
                <a:solidFill>
                  <a:schemeClr val="bg1"/>
                </a:solidFill>
              </a:rPr>
              <a:t>             </a:t>
            </a:r>
          </a:p>
          <a:p>
            <a:pPr lvl="1"/>
            <a:r>
              <a:rPr lang="en-US" dirty="0">
                <a:solidFill>
                  <a:schemeClr val="bg1"/>
                </a:solidFill>
              </a:rPr>
              <a:t>Mr. Abdullah </a:t>
            </a:r>
            <a:r>
              <a:rPr lang="en-US" dirty="0" err="1">
                <a:solidFill>
                  <a:schemeClr val="bg1"/>
                </a:solidFill>
              </a:rPr>
              <a:t>Zubain</a:t>
            </a:r>
            <a:endParaRPr lang="en-US" dirty="0">
              <a:solidFill>
                <a:schemeClr val="bg1"/>
              </a:solidFill>
            </a:endParaRPr>
          </a:p>
          <a:p>
            <a:pPr lvl="1"/>
            <a:r>
              <a:rPr lang="en-US" dirty="0">
                <a:solidFill>
                  <a:schemeClr val="bg1"/>
                </a:solidFill>
              </a:rPr>
              <a:t>Dr. Amir </a:t>
            </a:r>
            <a:r>
              <a:rPr lang="en-US" dirty="0" err="1">
                <a:solidFill>
                  <a:schemeClr val="bg1"/>
                </a:solidFill>
              </a:rPr>
              <a:t>Kessentini</a:t>
            </a:r>
            <a:r>
              <a:rPr lang="en-US" dirty="0">
                <a:solidFill>
                  <a:schemeClr val="bg1"/>
                </a:solidFill>
              </a:rPr>
              <a:t>     </a:t>
            </a:r>
          </a:p>
        </p:txBody>
      </p:sp>
      <p:pic>
        <p:nvPicPr>
          <p:cNvPr id="3" name="صورة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3498" y="4621582"/>
            <a:ext cx="1124473" cy="506013"/>
          </a:xfrm>
          <a:prstGeom prst="rect">
            <a:avLst/>
          </a:prstGeom>
        </p:spPr>
      </p:pic>
      <p:sp>
        <p:nvSpPr>
          <p:cNvPr id="4" name="مستطيل 3"/>
          <p:cNvSpPr/>
          <p:nvPr/>
        </p:nvSpPr>
        <p:spPr>
          <a:xfrm>
            <a:off x="1373169" y="2829026"/>
            <a:ext cx="782090" cy="875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FFC000"/>
              </a:solidFill>
            </a:endParaRPr>
          </a:p>
        </p:txBody>
      </p:sp>
      <p:pic>
        <p:nvPicPr>
          <p:cNvPr id="5" name="صورة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6292" y="4621582"/>
            <a:ext cx="719778" cy="533293"/>
          </a:xfrm>
          <a:prstGeom prst="rect">
            <a:avLst/>
          </a:prstGeom>
        </p:spPr>
      </p:pic>
      <p:cxnSp>
        <p:nvCxnSpPr>
          <p:cNvPr id="7" name="رابط مستقيم 6"/>
          <p:cNvCxnSpPr/>
          <p:nvPr/>
        </p:nvCxnSpPr>
        <p:spPr>
          <a:xfrm>
            <a:off x="9589062" y="4693381"/>
            <a:ext cx="0" cy="103135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86961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رابط مستقيم 15"/>
          <p:cNvCxnSpPr/>
          <p:nvPr/>
        </p:nvCxnSpPr>
        <p:spPr>
          <a:xfrm>
            <a:off x="1242483" y="577289"/>
            <a:ext cx="0" cy="66404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مستطيل 16"/>
          <p:cNvSpPr/>
          <p:nvPr/>
        </p:nvSpPr>
        <p:spPr>
          <a:xfrm>
            <a:off x="-4661" y="673053"/>
            <a:ext cx="814508" cy="236258"/>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Rectangle 7"/>
          <p:cNvSpPr/>
          <p:nvPr/>
        </p:nvSpPr>
        <p:spPr>
          <a:xfrm>
            <a:off x="1398338" y="458832"/>
            <a:ext cx="7337521" cy="523220"/>
          </a:xfrm>
          <a:prstGeom prst="rect">
            <a:avLst/>
          </a:prstGeom>
        </p:spPr>
        <p:txBody>
          <a:bodyPr wrap="none">
            <a:spAutoFit/>
          </a:bodyPr>
          <a:lstStyle/>
          <a:p>
            <a:r>
              <a:rPr lang="en-US" sz="2800" b="1" dirty="0">
                <a:solidFill>
                  <a:srgbClr val="00ADEF"/>
                </a:solidFill>
              </a:rPr>
              <a:t>Problematic</a:t>
            </a:r>
            <a:r>
              <a:rPr lang="en-US" sz="2800" dirty="0">
                <a:solidFill>
                  <a:srgbClr val="00ADEF"/>
                </a:solidFill>
              </a:rPr>
              <a:t>: Truly Measure Learning Outcomes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64595"/>
          <a:stretch/>
        </p:blipFill>
        <p:spPr>
          <a:xfrm>
            <a:off x="1242483" y="2833262"/>
            <a:ext cx="2862792" cy="2278277"/>
          </a:xfrm>
          <a:prstGeom prst="rect">
            <a:avLst/>
          </a:prstGeom>
        </p:spPr>
      </p:pic>
      <p:sp>
        <p:nvSpPr>
          <p:cNvPr id="3" name="Rectangle 2"/>
          <p:cNvSpPr/>
          <p:nvPr/>
        </p:nvSpPr>
        <p:spPr>
          <a:xfrm>
            <a:off x="5271913" y="2441652"/>
            <a:ext cx="5113254" cy="2031325"/>
          </a:xfrm>
          <a:prstGeom prst="rect">
            <a:avLst/>
          </a:prstGeom>
        </p:spPr>
        <p:txBody>
          <a:bodyPr wrap="square">
            <a:spAutoFit/>
          </a:bodyPr>
          <a:lstStyle/>
          <a:p>
            <a:pPr algn="just"/>
            <a:r>
              <a:rPr lang="en-US" b="1" dirty="0">
                <a:solidFill>
                  <a:schemeClr val="tx1">
                    <a:lumMod val="75000"/>
                    <a:lumOff val="25000"/>
                  </a:schemeClr>
                </a:solidFill>
              </a:rPr>
              <a:t>Given data:</a:t>
            </a:r>
          </a:p>
          <a:p>
            <a:pPr algn="just"/>
            <a:r>
              <a:rPr lang="en-US" dirty="0">
                <a:solidFill>
                  <a:schemeClr val="tx1">
                    <a:lumMod val="75000"/>
                    <a:lumOff val="25000"/>
                  </a:schemeClr>
                </a:solidFill>
              </a:rPr>
              <a:t>A flag-pole is held in a vertical position by two wire stays attached to the same point on the pole. The two wire stays are at angles of 41Deg and 33Deg to the pole (see figure) and the resultant force is equal to 8kN along the vertical axis of the pole. The diameter of the pole is to be 10cm.</a:t>
            </a:r>
          </a:p>
        </p:txBody>
      </p:sp>
      <p:sp>
        <p:nvSpPr>
          <p:cNvPr id="4" name="Rectangle 3"/>
          <p:cNvSpPr/>
          <p:nvPr/>
        </p:nvSpPr>
        <p:spPr>
          <a:xfrm>
            <a:off x="5271913" y="4490186"/>
            <a:ext cx="5113254" cy="923330"/>
          </a:xfrm>
          <a:prstGeom prst="rect">
            <a:avLst/>
          </a:prstGeom>
        </p:spPr>
        <p:txBody>
          <a:bodyPr wrap="square">
            <a:spAutoFit/>
          </a:bodyPr>
          <a:lstStyle/>
          <a:p>
            <a:r>
              <a:rPr lang="en-US" b="1" dirty="0">
                <a:solidFill>
                  <a:schemeClr val="tx1">
                    <a:lumMod val="75000"/>
                    <a:lumOff val="25000"/>
                  </a:schemeClr>
                </a:solidFill>
              </a:rPr>
              <a:t>Question:</a:t>
            </a:r>
          </a:p>
          <a:p>
            <a:r>
              <a:rPr lang="en-US" dirty="0">
                <a:solidFill>
                  <a:schemeClr val="tx1">
                    <a:lumMod val="75000"/>
                    <a:lumOff val="25000"/>
                  </a:schemeClr>
                </a:solidFill>
              </a:rPr>
              <a:t>Calculate the shortening of the pole made by steel (E=200 GPa) if its original length is L0=3m </a:t>
            </a:r>
          </a:p>
        </p:txBody>
      </p:sp>
      <p:sp>
        <p:nvSpPr>
          <p:cNvPr id="5" name="Rectangle 4"/>
          <p:cNvSpPr/>
          <p:nvPr/>
        </p:nvSpPr>
        <p:spPr>
          <a:xfrm>
            <a:off x="1242483" y="1568254"/>
            <a:ext cx="2511521" cy="369332"/>
          </a:xfrm>
          <a:prstGeom prst="rect">
            <a:avLst/>
          </a:prstGeom>
          <a:solidFill>
            <a:srgbClr val="FFC000"/>
          </a:solidFill>
        </p:spPr>
        <p:txBody>
          <a:bodyPr wrap="square" rtlCol="0">
            <a:spAutoFit/>
          </a:bodyPr>
          <a:lstStyle/>
          <a:p>
            <a:pPr lvl="1" indent="-457200" algn="ctr"/>
            <a:r>
              <a:rPr lang="en-US" dirty="0"/>
              <a:t>Paper-pencil format</a:t>
            </a:r>
          </a:p>
        </p:txBody>
      </p:sp>
      <p:pic>
        <p:nvPicPr>
          <p:cNvPr id="9" name="Picture 8">
            <a:extLst>
              <a:ext uri="{FF2B5EF4-FFF2-40B4-BE49-F238E27FC236}">
                <a16:creationId xmlns:a16="http://schemas.microsoft.com/office/drawing/2014/main" id="{9A7CACC4-3E4F-46AF-9C9E-7B14F9F681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530" y="1113824"/>
            <a:ext cx="786658" cy="786658"/>
          </a:xfrm>
          <a:prstGeom prst="rect">
            <a:avLst/>
          </a:prstGeom>
        </p:spPr>
      </p:pic>
    </p:spTree>
    <p:custDataLst>
      <p:tags r:id="rId1"/>
    </p:custDataLst>
    <p:extLst>
      <p:ext uri="{BB962C8B-B14F-4D97-AF65-F5344CB8AC3E}">
        <p14:creationId xmlns:p14="http://schemas.microsoft.com/office/powerpoint/2010/main" val="2297272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رابط مستقيم 15"/>
          <p:cNvCxnSpPr/>
          <p:nvPr/>
        </p:nvCxnSpPr>
        <p:spPr>
          <a:xfrm>
            <a:off x="1242483" y="577289"/>
            <a:ext cx="0" cy="66404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مستطيل 16"/>
          <p:cNvSpPr/>
          <p:nvPr/>
        </p:nvSpPr>
        <p:spPr>
          <a:xfrm>
            <a:off x="-4661" y="673053"/>
            <a:ext cx="814508" cy="236258"/>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Rectangle 7"/>
          <p:cNvSpPr/>
          <p:nvPr/>
        </p:nvSpPr>
        <p:spPr>
          <a:xfrm>
            <a:off x="1398338" y="458832"/>
            <a:ext cx="7337521" cy="523220"/>
          </a:xfrm>
          <a:prstGeom prst="rect">
            <a:avLst/>
          </a:prstGeom>
        </p:spPr>
        <p:txBody>
          <a:bodyPr wrap="none">
            <a:spAutoFit/>
          </a:bodyPr>
          <a:lstStyle/>
          <a:p>
            <a:r>
              <a:rPr lang="en-US" sz="2800" b="1" dirty="0">
                <a:solidFill>
                  <a:srgbClr val="00ADEF"/>
                </a:solidFill>
              </a:rPr>
              <a:t>Problematic</a:t>
            </a:r>
            <a:r>
              <a:rPr lang="en-US" sz="2800" dirty="0">
                <a:solidFill>
                  <a:srgbClr val="00ADEF"/>
                </a:solidFill>
              </a:rPr>
              <a:t>: Truly Measure Learning Outcomes </a:t>
            </a:r>
          </a:p>
        </p:txBody>
      </p:sp>
      <p:sp>
        <p:nvSpPr>
          <p:cNvPr id="5" name="Rectangle 4"/>
          <p:cNvSpPr/>
          <p:nvPr/>
        </p:nvSpPr>
        <p:spPr>
          <a:xfrm>
            <a:off x="4764088" y="2469158"/>
            <a:ext cx="6096000" cy="923330"/>
          </a:xfrm>
          <a:prstGeom prst="rect">
            <a:avLst/>
          </a:prstGeom>
        </p:spPr>
        <p:txBody>
          <a:bodyPr>
            <a:spAutoFit/>
          </a:bodyPr>
          <a:lstStyle/>
          <a:p>
            <a:r>
              <a:rPr lang="en-US" dirty="0">
                <a:solidFill>
                  <a:schemeClr val="tx1">
                    <a:lumMod val="75000"/>
                    <a:lumOff val="25000"/>
                  </a:schemeClr>
                </a:solidFill>
              </a:rPr>
              <a:t>Calculate in micrometer the shortening of the pole made by steel (E=200 GPa) if its original length is L0=3m and select the right answer:</a:t>
            </a:r>
          </a:p>
        </p:txBody>
      </p:sp>
      <p:sp>
        <p:nvSpPr>
          <p:cNvPr id="9" name="Rectangle 8"/>
          <p:cNvSpPr/>
          <p:nvPr/>
        </p:nvSpPr>
        <p:spPr>
          <a:xfrm>
            <a:off x="5340350" y="3860800"/>
            <a:ext cx="2832295" cy="1754326"/>
          </a:xfrm>
          <a:prstGeom prst="rect">
            <a:avLst/>
          </a:prstGeom>
        </p:spPr>
        <p:txBody>
          <a:bodyPr wrap="square">
            <a:spAutoFit/>
          </a:bodyPr>
          <a:lstStyle/>
          <a:p>
            <a:pPr marL="342900" indent="-342900">
              <a:lnSpc>
                <a:spcPct val="150000"/>
              </a:lnSpc>
              <a:buFont typeface="+mj-lt"/>
              <a:buAutoNum type="alphaLcParenR"/>
            </a:pPr>
            <a:r>
              <a:rPr lang="en-US" b="1" dirty="0">
                <a:solidFill>
                  <a:schemeClr val="tx1">
                    <a:lumMod val="75000"/>
                    <a:lumOff val="25000"/>
                  </a:schemeClr>
                </a:solidFill>
              </a:rPr>
              <a:t>100</a:t>
            </a:r>
          </a:p>
          <a:p>
            <a:pPr marL="342900" indent="-342900">
              <a:lnSpc>
                <a:spcPct val="150000"/>
              </a:lnSpc>
              <a:buFont typeface="+mj-lt"/>
              <a:buAutoNum type="alphaLcParenR"/>
            </a:pPr>
            <a:r>
              <a:rPr lang="en-US" b="1" dirty="0">
                <a:solidFill>
                  <a:schemeClr val="tx1">
                    <a:lumMod val="75000"/>
                    <a:lumOff val="25000"/>
                  </a:schemeClr>
                </a:solidFill>
              </a:rPr>
              <a:t>200</a:t>
            </a:r>
          </a:p>
          <a:p>
            <a:pPr marL="342900" indent="-342900">
              <a:lnSpc>
                <a:spcPct val="150000"/>
              </a:lnSpc>
              <a:buFont typeface="+mj-lt"/>
              <a:buAutoNum type="alphaLcParenR"/>
            </a:pPr>
            <a:r>
              <a:rPr lang="en-US" b="1" dirty="0">
                <a:solidFill>
                  <a:schemeClr val="tx1">
                    <a:lumMod val="75000"/>
                    <a:lumOff val="25000"/>
                  </a:schemeClr>
                </a:solidFill>
              </a:rPr>
              <a:t>300</a:t>
            </a:r>
          </a:p>
          <a:p>
            <a:pPr marL="342900" indent="-342900">
              <a:lnSpc>
                <a:spcPct val="150000"/>
              </a:lnSpc>
              <a:buFont typeface="+mj-lt"/>
              <a:buAutoNum type="alphaLcParenR"/>
            </a:pPr>
            <a:r>
              <a:rPr lang="en-US" b="1" dirty="0">
                <a:solidFill>
                  <a:schemeClr val="tx1">
                    <a:lumMod val="75000"/>
                    <a:lumOff val="25000"/>
                  </a:schemeClr>
                </a:solidFill>
              </a:rPr>
              <a:t>400</a:t>
            </a:r>
          </a:p>
        </p:txBody>
      </p:sp>
      <p:sp>
        <p:nvSpPr>
          <p:cNvPr id="11" name="Rectangle 4"/>
          <p:cNvSpPr/>
          <p:nvPr/>
        </p:nvSpPr>
        <p:spPr>
          <a:xfrm>
            <a:off x="1242484" y="1568254"/>
            <a:ext cx="2771956" cy="369332"/>
          </a:xfrm>
          <a:prstGeom prst="rect">
            <a:avLst/>
          </a:prstGeom>
          <a:solidFill>
            <a:srgbClr val="FFC000"/>
          </a:solidFill>
        </p:spPr>
        <p:txBody>
          <a:bodyPr wrap="square" rtlCol="0">
            <a:spAutoFit/>
          </a:bodyPr>
          <a:lstStyle/>
          <a:p>
            <a:pPr lvl="1" indent="-457200" algn="ctr">
              <a:buClr>
                <a:srgbClr val="FFC000"/>
              </a:buClr>
            </a:pPr>
            <a:r>
              <a:rPr lang="en-US" dirty="0"/>
              <a:t>Online auto-graded format</a:t>
            </a:r>
          </a:p>
        </p:txBody>
      </p:sp>
      <p:pic>
        <p:nvPicPr>
          <p:cNvPr id="12" name="Picture 1"/>
          <p:cNvPicPr>
            <a:picLocks noChangeAspect="1"/>
          </p:cNvPicPr>
          <p:nvPr/>
        </p:nvPicPr>
        <p:blipFill rotWithShape="1">
          <a:blip r:embed="rId3">
            <a:extLst>
              <a:ext uri="{28A0092B-C50C-407E-A947-70E740481C1C}">
                <a14:useLocalDpi xmlns:a14="http://schemas.microsoft.com/office/drawing/2010/main" val="0"/>
              </a:ext>
            </a:extLst>
          </a:blip>
          <a:srcRect r="64595"/>
          <a:stretch/>
        </p:blipFill>
        <p:spPr>
          <a:xfrm>
            <a:off x="1242483" y="2833262"/>
            <a:ext cx="2862792" cy="2278277"/>
          </a:xfrm>
          <a:prstGeom prst="rect">
            <a:avLst/>
          </a:prstGeom>
        </p:spPr>
      </p:pic>
      <p:pic>
        <p:nvPicPr>
          <p:cNvPr id="10" name="Picture 9">
            <a:extLst>
              <a:ext uri="{FF2B5EF4-FFF2-40B4-BE49-F238E27FC236}">
                <a16:creationId xmlns:a16="http://schemas.microsoft.com/office/drawing/2014/main" id="{A76446DB-250B-4D6D-9677-C26CE999FE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530" y="1113824"/>
            <a:ext cx="786658" cy="786658"/>
          </a:xfrm>
          <a:prstGeom prst="rect">
            <a:avLst/>
          </a:prstGeom>
        </p:spPr>
      </p:pic>
    </p:spTree>
    <p:custDataLst>
      <p:tags r:id="rId1"/>
    </p:custDataLst>
    <p:extLst>
      <p:ext uri="{BB962C8B-B14F-4D97-AF65-F5344CB8AC3E}">
        <p14:creationId xmlns:p14="http://schemas.microsoft.com/office/powerpoint/2010/main" val="130402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رابط مستقيم 15"/>
          <p:cNvCxnSpPr/>
          <p:nvPr/>
        </p:nvCxnSpPr>
        <p:spPr>
          <a:xfrm>
            <a:off x="1242483" y="577289"/>
            <a:ext cx="0" cy="66404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مستطيل 16"/>
          <p:cNvSpPr/>
          <p:nvPr/>
        </p:nvSpPr>
        <p:spPr>
          <a:xfrm>
            <a:off x="-4661" y="673053"/>
            <a:ext cx="814508" cy="236258"/>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Rectangle 7"/>
          <p:cNvSpPr/>
          <p:nvPr/>
        </p:nvSpPr>
        <p:spPr>
          <a:xfrm>
            <a:off x="1398338" y="458832"/>
            <a:ext cx="7337521" cy="523220"/>
          </a:xfrm>
          <a:prstGeom prst="rect">
            <a:avLst/>
          </a:prstGeom>
        </p:spPr>
        <p:txBody>
          <a:bodyPr wrap="none">
            <a:spAutoFit/>
          </a:bodyPr>
          <a:lstStyle/>
          <a:p>
            <a:r>
              <a:rPr lang="en-US" sz="2800" b="1" dirty="0">
                <a:solidFill>
                  <a:srgbClr val="00ADEF"/>
                </a:solidFill>
              </a:rPr>
              <a:t>Problematic</a:t>
            </a:r>
            <a:r>
              <a:rPr lang="en-US" sz="2800" dirty="0">
                <a:solidFill>
                  <a:srgbClr val="00ADEF"/>
                </a:solidFill>
              </a:rPr>
              <a:t>: Truly Measure Learning Outcomes </a:t>
            </a:r>
          </a:p>
        </p:txBody>
      </p:sp>
      <p:sp>
        <p:nvSpPr>
          <p:cNvPr id="5" name="Rectangle 4"/>
          <p:cNvSpPr/>
          <p:nvPr/>
        </p:nvSpPr>
        <p:spPr>
          <a:xfrm>
            <a:off x="4764088" y="2469158"/>
            <a:ext cx="6096000" cy="923330"/>
          </a:xfrm>
          <a:prstGeom prst="rect">
            <a:avLst/>
          </a:prstGeom>
        </p:spPr>
        <p:txBody>
          <a:bodyPr>
            <a:spAutoFit/>
          </a:bodyPr>
          <a:lstStyle/>
          <a:p>
            <a:r>
              <a:rPr lang="en-US" dirty="0"/>
              <a:t>Calculate in micrometer the shortening of the pole made by steel (E=200 GPa) if its original length is L0=3m and select the right answer:</a:t>
            </a:r>
          </a:p>
        </p:txBody>
      </p:sp>
      <p:sp>
        <p:nvSpPr>
          <p:cNvPr id="9" name="Rectangle 8"/>
          <p:cNvSpPr/>
          <p:nvPr/>
        </p:nvSpPr>
        <p:spPr>
          <a:xfrm>
            <a:off x="5340350" y="3860800"/>
            <a:ext cx="2832295" cy="1711366"/>
          </a:xfrm>
          <a:prstGeom prst="rect">
            <a:avLst/>
          </a:prstGeom>
        </p:spPr>
        <p:txBody>
          <a:bodyPr wrap="square">
            <a:spAutoFit/>
          </a:bodyPr>
          <a:lstStyle/>
          <a:p>
            <a:pPr marL="342900" indent="-342900">
              <a:lnSpc>
                <a:spcPct val="150000"/>
              </a:lnSpc>
              <a:buFont typeface="+mj-lt"/>
              <a:buAutoNum type="alphaLcParenR"/>
            </a:pPr>
            <a:r>
              <a:rPr lang="en-US" b="1" dirty="0"/>
              <a:t>100</a:t>
            </a:r>
          </a:p>
          <a:p>
            <a:pPr marL="342900" indent="-342900">
              <a:lnSpc>
                <a:spcPct val="150000"/>
              </a:lnSpc>
              <a:buFont typeface="+mj-lt"/>
              <a:buAutoNum type="alphaLcParenR"/>
            </a:pPr>
            <a:r>
              <a:rPr lang="en-US" b="1" dirty="0"/>
              <a:t>200</a:t>
            </a:r>
          </a:p>
          <a:p>
            <a:pPr marL="342900" indent="-342900">
              <a:lnSpc>
                <a:spcPct val="150000"/>
              </a:lnSpc>
              <a:buFont typeface="+mj-lt"/>
              <a:buAutoNum type="alphaLcParenR"/>
            </a:pPr>
            <a:r>
              <a:rPr lang="en-US" b="1" dirty="0"/>
              <a:t>300</a:t>
            </a:r>
          </a:p>
          <a:p>
            <a:pPr marL="342900" indent="-342900">
              <a:lnSpc>
                <a:spcPct val="150000"/>
              </a:lnSpc>
              <a:buFont typeface="+mj-lt"/>
              <a:buAutoNum type="alphaLcParenR"/>
            </a:pPr>
            <a:r>
              <a:rPr lang="en-US" b="1" dirty="0"/>
              <a:t>400</a:t>
            </a:r>
          </a:p>
        </p:txBody>
      </p:sp>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8692" y="4340675"/>
            <a:ext cx="401658" cy="3898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4"/>
          <p:cNvSpPr/>
          <p:nvPr/>
        </p:nvSpPr>
        <p:spPr>
          <a:xfrm>
            <a:off x="1242484" y="1568254"/>
            <a:ext cx="2771956" cy="369332"/>
          </a:xfrm>
          <a:prstGeom prst="rect">
            <a:avLst/>
          </a:prstGeom>
          <a:solidFill>
            <a:srgbClr val="FFC000"/>
          </a:solidFill>
        </p:spPr>
        <p:txBody>
          <a:bodyPr wrap="square" rtlCol="0">
            <a:spAutoFit/>
          </a:bodyPr>
          <a:lstStyle/>
          <a:p>
            <a:pPr lvl="1" indent="-457200" algn="ctr">
              <a:buClr>
                <a:srgbClr val="FFC000"/>
              </a:buClr>
            </a:pPr>
            <a:r>
              <a:rPr lang="en-US" dirty="0"/>
              <a:t>Online auto-graded format</a:t>
            </a:r>
          </a:p>
        </p:txBody>
      </p:sp>
      <p:pic>
        <p:nvPicPr>
          <p:cNvPr id="11" name="Picture 1"/>
          <p:cNvPicPr>
            <a:picLocks noChangeAspect="1"/>
          </p:cNvPicPr>
          <p:nvPr/>
        </p:nvPicPr>
        <p:blipFill rotWithShape="1">
          <a:blip r:embed="rId4">
            <a:extLst>
              <a:ext uri="{28A0092B-C50C-407E-A947-70E740481C1C}">
                <a14:useLocalDpi xmlns:a14="http://schemas.microsoft.com/office/drawing/2010/main" val="0"/>
              </a:ext>
            </a:extLst>
          </a:blip>
          <a:srcRect r="64595"/>
          <a:stretch/>
        </p:blipFill>
        <p:spPr>
          <a:xfrm>
            <a:off x="1242483" y="2833262"/>
            <a:ext cx="2862792" cy="2278277"/>
          </a:xfrm>
          <a:prstGeom prst="rect">
            <a:avLst/>
          </a:prstGeom>
        </p:spPr>
      </p:pic>
      <p:pic>
        <p:nvPicPr>
          <p:cNvPr id="12" name="Picture 11">
            <a:extLst>
              <a:ext uri="{FF2B5EF4-FFF2-40B4-BE49-F238E27FC236}">
                <a16:creationId xmlns:a16="http://schemas.microsoft.com/office/drawing/2014/main" id="{B6D3B393-36EE-424A-BEA8-F01030AA21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530" y="1113824"/>
            <a:ext cx="786658" cy="786658"/>
          </a:xfrm>
          <a:prstGeom prst="rect">
            <a:avLst/>
          </a:prstGeom>
        </p:spPr>
      </p:pic>
    </p:spTree>
    <p:custDataLst>
      <p:tags r:id="rId1"/>
    </p:custDataLst>
    <p:extLst>
      <p:ext uri="{BB962C8B-B14F-4D97-AF65-F5344CB8AC3E}">
        <p14:creationId xmlns:p14="http://schemas.microsoft.com/office/powerpoint/2010/main" val="466410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رابط مستقيم 15"/>
          <p:cNvCxnSpPr/>
          <p:nvPr/>
        </p:nvCxnSpPr>
        <p:spPr>
          <a:xfrm>
            <a:off x="1242483" y="577289"/>
            <a:ext cx="0" cy="66404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مستطيل 16"/>
          <p:cNvSpPr/>
          <p:nvPr/>
        </p:nvSpPr>
        <p:spPr>
          <a:xfrm>
            <a:off x="-4661" y="673053"/>
            <a:ext cx="814508" cy="236258"/>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Rectangle 7"/>
          <p:cNvSpPr/>
          <p:nvPr/>
        </p:nvSpPr>
        <p:spPr>
          <a:xfrm>
            <a:off x="1398338" y="458832"/>
            <a:ext cx="7337521" cy="523220"/>
          </a:xfrm>
          <a:prstGeom prst="rect">
            <a:avLst/>
          </a:prstGeom>
        </p:spPr>
        <p:txBody>
          <a:bodyPr wrap="none">
            <a:spAutoFit/>
          </a:bodyPr>
          <a:lstStyle/>
          <a:p>
            <a:r>
              <a:rPr lang="en-US" sz="2800" b="1" dirty="0">
                <a:solidFill>
                  <a:srgbClr val="00ADEF"/>
                </a:solidFill>
              </a:rPr>
              <a:t>Problematic</a:t>
            </a:r>
            <a:r>
              <a:rPr lang="en-US" sz="2800" dirty="0">
                <a:solidFill>
                  <a:srgbClr val="00ADEF"/>
                </a:solidFill>
              </a:rPr>
              <a:t>: Truly Measure Learning Outcomes </a:t>
            </a:r>
          </a:p>
        </p:txBody>
      </p:sp>
      <p:sp>
        <p:nvSpPr>
          <p:cNvPr id="5" name="Rectangle 4"/>
          <p:cNvSpPr/>
          <p:nvPr/>
        </p:nvSpPr>
        <p:spPr>
          <a:xfrm>
            <a:off x="4764088" y="2469158"/>
            <a:ext cx="6096000" cy="923330"/>
          </a:xfrm>
          <a:prstGeom prst="rect">
            <a:avLst/>
          </a:prstGeom>
        </p:spPr>
        <p:txBody>
          <a:bodyPr>
            <a:spAutoFit/>
          </a:bodyPr>
          <a:lstStyle/>
          <a:p>
            <a:r>
              <a:rPr lang="en-US" dirty="0"/>
              <a:t>Calculate in micrometer the shortening of the pole made by steel (E=200 GPa) if its original length is L0=3m and select the right answer:</a:t>
            </a:r>
          </a:p>
        </p:txBody>
      </p:sp>
      <p:sp>
        <p:nvSpPr>
          <p:cNvPr id="9" name="Rectangle 8"/>
          <p:cNvSpPr/>
          <p:nvPr/>
        </p:nvSpPr>
        <p:spPr>
          <a:xfrm>
            <a:off x="5340350" y="3860800"/>
            <a:ext cx="2832295" cy="1754326"/>
          </a:xfrm>
          <a:prstGeom prst="rect">
            <a:avLst/>
          </a:prstGeom>
        </p:spPr>
        <p:txBody>
          <a:bodyPr wrap="square">
            <a:spAutoFit/>
          </a:bodyPr>
          <a:lstStyle/>
          <a:p>
            <a:pPr marL="342900" indent="-342900">
              <a:lnSpc>
                <a:spcPct val="150000"/>
              </a:lnSpc>
              <a:buFont typeface="+mj-lt"/>
              <a:buAutoNum type="alphaLcParenR"/>
            </a:pPr>
            <a:r>
              <a:rPr lang="en-US" b="1" dirty="0"/>
              <a:t>200</a:t>
            </a:r>
          </a:p>
          <a:p>
            <a:pPr marL="342900" indent="-342900">
              <a:lnSpc>
                <a:spcPct val="150000"/>
              </a:lnSpc>
              <a:buFont typeface="+mj-lt"/>
              <a:buAutoNum type="alphaLcParenR"/>
            </a:pPr>
            <a:r>
              <a:rPr lang="en-US" b="1" dirty="0"/>
              <a:t>200</a:t>
            </a:r>
          </a:p>
          <a:p>
            <a:pPr marL="342900" indent="-342900">
              <a:lnSpc>
                <a:spcPct val="150000"/>
              </a:lnSpc>
              <a:buFont typeface="+mj-lt"/>
              <a:buAutoNum type="alphaLcParenR"/>
            </a:pPr>
            <a:r>
              <a:rPr lang="en-US" b="1" dirty="0"/>
              <a:t>200</a:t>
            </a:r>
          </a:p>
          <a:p>
            <a:pPr marL="342900" indent="-342900">
              <a:lnSpc>
                <a:spcPct val="150000"/>
              </a:lnSpc>
              <a:buFont typeface="+mj-lt"/>
              <a:buAutoNum type="alphaLcParenR"/>
            </a:pPr>
            <a:r>
              <a:rPr lang="en-US" b="1" dirty="0"/>
              <a:t>200</a:t>
            </a:r>
          </a:p>
        </p:txBody>
      </p:sp>
      <p:sp>
        <p:nvSpPr>
          <p:cNvPr id="11" name="Rectangle 4"/>
          <p:cNvSpPr/>
          <p:nvPr/>
        </p:nvSpPr>
        <p:spPr>
          <a:xfrm>
            <a:off x="1242484" y="1568254"/>
            <a:ext cx="2771956" cy="369332"/>
          </a:xfrm>
          <a:prstGeom prst="rect">
            <a:avLst/>
          </a:prstGeom>
          <a:solidFill>
            <a:srgbClr val="FFC000"/>
          </a:solidFill>
        </p:spPr>
        <p:txBody>
          <a:bodyPr wrap="square" rtlCol="0">
            <a:spAutoFit/>
          </a:bodyPr>
          <a:lstStyle/>
          <a:p>
            <a:pPr lvl="1" indent="-457200" algn="ctr">
              <a:buClr>
                <a:srgbClr val="FFC000"/>
              </a:buClr>
            </a:pPr>
            <a:r>
              <a:rPr lang="en-US" dirty="0"/>
              <a:t>Online auto-graded format</a:t>
            </a:r>
          </a:p>
        </p:txBody>
      </p:sp>
      <p:pic>
        <p:nvPicPr>
          <p:cNvPr id="12" name="Picture 1"/>
          <p:cNvPicPr>
            <a:picLocks noChangeAspect="1"/>
          </p:cNvPicPr>
          <p:nvPr/>
        </p:nvPicPr>
        <p:blipFill rotWithShape="1">
          <a:blip r:embed="rId3">
            <a:extLst>
              <a:ext uri="{28A0092B-C50C-407E-A947-70E740481C1C}">
                <a14:useLocalDpi xmlns:a14="http://schemas.microsoft.com/office/drawing/2010/main" val="0"/>
              </a:ext>
            </a:extLst>
          </a:blip>
          <a:srcRect r="64595"/>
          <a:stretch/>
        </p:blipFill>
        <p:spPr>
          <a:xfrm>
            <a:off x="1242483" y="2833262"/>
            <a:ext cx="2862792" cy="2278277"/>
          </a:xfrm>
          <a:prstGeom prst="rect">
            <a:avLst/>
          </a:prstGeom>
        </p:spPr>
      </p:pic>
      <p:pic>
        <p:nvPicPr>
          <p:cNvPr id="10" name="Picture 9">
            <a:extLst>
              <a:ext uri="{FF2B5EF4-FFF2-40B4-BE49-F238E27FC236}">
                <a16:creationId xmlns:a16="http://schemas.microsoft.com/office/drawing/2014/main" id="{49B0713E-FDB4-4C80-BEEB-2FF3A4B8A7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530" y="1113824"/>
            <a:ext cx="786658" cy="786658"/>
          </a:xfrm>
          <a:prstGeom prst="rect">
            <a:avLst/>
          </a:prstGeom>
        </p:spPr>
      </p:pic>
    </p:spTree>
    <p:custDataLst>
      <p:tags r:id="rId1"/>
    </p:custDataLst>
    <p:extLst>
      <p:ext uri="{BB962C8B-B14F-4D97-AF65-F5344CB8AC3E}">
        <p14:creationId xmlns:p14="http://schemas.microsoft.com/office/powerpoint/2010/main" val="626419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رابط مستقيم 15"/>
          <p:cNvCxnSpPr/>
          <p:nvPr/>
        </p:nvCxnSpPr>
        <p:spPr>
          <a:xfrm>
            <a:off x="1242483" y="577289"/>
            <a:ext cx="0" cy="66404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مستطيل 16"/>
          <p:cNvSpPr/>
          <p:nvPr/>
        </p:nvSpPr>
        <p:spPr>
          <a:xfrm>
            <a:off x="-4661" y="673053"/>
            <a:ext cx="814508" cy="236258"/>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Rectangle 7"/>
          <p:cNvSpPr/>
          <p:nvPr/>
        </p:nvSpPr>
        <p:spPr>
          <a:xfrm>
            <a:off x="1398338" y="458832"/>
            <a:ext cx="7337521" cy="523220"/>
          </a:xfrm>
          <a:prstGeom prst="rect">
            <a:avLst/>
          </a:prstGeom>
        </p:spPr>
        <p:txBody>
          <a:bodyPr wrap="none">
            <a:spAutoFit/>
          </a:bodyPr>
          <a:lstStyle/>
          <a:p>
            <a:r>
              <a:rPr lang="en-US" sz="2800" b="1" dirty="0">
                <a:solidFill>
                  <a:srgbClr val="00ADEF"/>
                </a:solidFill>
              </a:rPr>
              <a:t>Problematic</a:t>
            </a:r>
            <a:r>
              <a:rPr lang="en-US" sz="2800" dirty="0">
                <a:solidFill>
                  <a:srgbClr val="00ADEF"/>
                </a:solidFill>
              </a:rPr>
              <a:t>: Truly Measure Learning Outcomes </a:t>
            </a:r>
          </a:p>
        </p:txBody>
      </p:sp>
      <p:sp>
        <p:nvSpPr>
          <p:cNvPr id="5" name="Rectangle 4"/>
          <p:cNvSpPr/>
          <p:nvPr/>
        </p:nvSpPr>
        <p:spPr>
          <a:xfrm>
            <a:off x="4764088" y="2469158"/>
            <a:ext cx="6096000" cy="923330"/>
          </a:xfrm>
          <a:prstGeom prst="rect">
            <a:avLst/>
          </a:prstGeom>
        </p:spPr>
        <p:txBody>
          <a:bodyPr>
            <a:spAutoFit/>
          </a:bodyPr>
          <a:lstStyle/>
          <a:p>
            <a:r>
              <a:rPr lang="en-US" dirty="0"/>
              <a:t>Calculate in micrometer the shortening of the pole made by steel (E=200 GPa) if its original length is L0=3m and select the right answer:</a:t>
            </a:r>
          </a:p>
        </p:txBody>
      </p:sp>
      <p:sp>
        <p:nvSpPr>
          <p:cNvPr id="9" name="Rectangle 8"/>
          <p:cNvSpPr/>
          <p:nvPr/>
        </p:nvSpPr>
        <p:spPr>
          <a:xfrm>
            <a:off x="5340350" y="3860800"/>
            <a:ext cx="2832295" cy="1754326"/>
          </a:xfrm>
          <a:prstGeom prst="rect">
            <a:avLst/>
          </a:prstGeom>
        </p:spPr>
        <p:txBody>
          <a:bodyPr wrap="square">
            <a:spAutoFit/>
          </a:bodyPr>
          <a:lstStyle/>
          <a:p>
            <a:pPr marL="342900" indent="-342900">
              <a:lnSpc>
                <a:spcPct val="150000"/>
              </a:lnSpc>
              <a:buFont typeface="+mj-lt"/>
              <a:buAutoNum type="alphaLcParenR"/>
            </a:pPr>
            <a:r>
              <a:rPr lang="en-US" b="1" dirty="0"/>
              <a:t>200</a:t>
            </a:r>
          </a:p>
          <a:p>
            <a:pPr marL="342900" indent="-342900">
              <a:lnSpc>
                <a:spcPct val="150000"/>
              </a:lnSpc>
              <a:buFont typeface="+mj-lt"/>
              <a:buAutoNum type="alphaLcParenR"/>
            </a:pPr>
            <a:r>
              <a:rPr lang="en-US" b="1" dirty="0"/>
              <a:t>200</a:t>
            </a:r>
          </a:p>
          <a:p>
            <a:pPr marL="342900" indent="-342900">
              <a:lnSpc>
                <a:spcPct val="150000"/>
              </a:lnSpc>
              <a:buFont typeface="+mj-lt"/>
              <a:buAutoNum type="alphaLcParenR"/>
            </a:pPr>
            <a:r>
              <a:rPr lang="en-US" b="1" dirty="0"/>
              <a:t>200</a:t>
            </a:r>
          </a:p>
          <a:p>
            <a:pPr marL="342900" indent="-342900">
              <a:lnSpc>
                <a:spcPct val="150000"/>
              </a:lnSpc>
              <a:buFont typeface="+mj-lt"/>
              <a:buAutoNum type="alphaLcParenR"/>
            </a:pPr>
            <a:r>
              <a:rPr lang="en-US" b="1" dirty="0"/>
              <a:t>200</a:t>
            </a:r>
          </a:p>
        </p:txBody>
      </p:sp>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4968" y="3505284"/>
            <a:ext cx="2384435" cy="231449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4"/>
          <p:cNvSpPr/>
          <p:nvPr/>
        </p:nvSpPr>
        <p:spPr>
          <a:xfrm>
            <a:off x="1242484" y="1568254"/>
            <a:ext cx="2771956" cy="369332"/>
          </a:xfrm>
          <a:prstGeom prst="rect">
            <a:avLst/>
          </a:prstGeom>
          <a:solidFill>
            <a:srgbClr val="FFC000"/>
          </a:solidFill>
        </p:spPr>
        <p:txBody>
          <a:bodyPr wrap="square" rtlCol="0">
            <a:spAutoFit/>
          </a:bodyPr>
          <a:lstStyle/>
          <a:p>
            <a:pPr lvl="1" indent="-457200" algn="ctr">
              <a:buClr>
                <a:srgbClr val="FFC000"/>
              </a:buClr>
            </a:pPr>
            <a:r>
              <a:rPr lang="en-US" dirty="0"/>
              <a:t>Online auto-graded format</a:t>
            </a:r>
          </a:p>
        </p:txBody>
      </p:sp>
      <p:pic>
        <p:nvPicPr>
          <p:cNvPr id="12" name="Picture 1"/>
          <p:cNvPicPr>
            <a:picLocks noChangeAspect="1"/>
          </p:cNvPicPr>
          <p:nvPr/>
        </p:nvPicPr>
        <p:blipFill rotWithShape="1">
          <a:blip r:embed="rId4">
            <a:extLst>
              <a:ext uri="{28A0092B-C50C-407E-A947-70E740481C1C}">
                <a14:useLocalDpi xmlns:a14="http://schemas.microsoft.com/office/drawing/2010/main" val="0"/>
              </a:ext>
            </a:extLst>
          </a:blip>
          <a:srcRect r="64595"/>
          <a:stretch/>
        </p:blipFill>
        <p:spPr>
          <a:xfrm>
            <a:off x="1242483" y="2833262"/>
            <a:ext cx="2862792" cy="2278277"/>
          </a:xfrm>
          <a:prstGeom prst="rect">
            <a:avLst/>
          </a:prstGeom>
        </p:spPr>
      </p:pic>
      <p:pic>
        <p:nvPicPr>
          <p:cNvPr id="10" name="Picture 9">
            <a:extLst>
              <a:ext uri="{FF2B5EF4-FFF2-40B4-BE49-F238E27FC236}">
                <a16:creationId xmlns:a16="http://schemas.microsoft.com/office/drawing/2014/main" id="{E6306E38-C743-4D95-B76F-13756C1BA6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530" y="1113824"/>
            <a:ext cx="786658" cy="786658"/>
          </a:xfrm>
          <a:prstGeom prst="rect">
            <a:avLst/>
          </a:prstGeom>
        </p:spPr>
      </p:pic>
    </p:spTree>
    <p:custDataLst>
      <p:tags r:id="rId1"/>
    </p:custDataLst>
    <p:extLst>
      <p:ext uri="{BB962C8B-B14F-4D97-AF65-F5344CB8AC3E}">
        <p14:creationId xmlns:p14="http://schemas.microsoft.com/office/powerpoint/2010/main" val="2225256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رابط مستقيم 15"/>
          <p:cNvCxnSpPr/>
          <p:nvPr/>
        </p:nvCxnSpPr>
        <p:spPr>
          <a:xfrm>
            <a:off x="1242483" y="577289"/>
            <a:ext cx="0" cy="66404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مستطيل 16"/>
          <p:cNvSpPr/>
          <p:nvPr/>
        </p:nvSpPr>
        <p:spPr>
          <a:xfrm>
            <a:off x="-4661" y="673053"/>
            <a:ext cx="814508" cy="236258"/>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Rectangle 7"/>
          <p:cNvSpPr/>
          <p:nvPr/>
        </p:nvSpPr>
        <p:spPr>
          <a:xfrm>
            <a:off x="1398338" y="458832"/>
            <a:ext cx="7337521" cy="523220"/>
          </a:xfrm>
          <a:prstGeom prst="rect">
            <a:avLst/>
          </a:prstGeom>
        </p:spPr>
        <p:txBody>
          <a:bodyPr wrap="none">
            <a:spAutoFit/>
          </a:bodyPr>
          <a:lstStyle/>
          <a:p>
            <a:r>
              <a:rPr lang="en-US" sz="2800" b="1" dirty="0">
                <a:solidFill>
                  <a:srgbClr val="00ADEF"/>
                </a:solidFill>
              </a:rPr>
              <a:t>Problematic</a:t>
            </a:r>
            <a:r>
              <a:rPr lang="en-US" sz="2800" dirty="0">
                <a:solidFill>
                  <a:srgbClr val="00ADEF"/>
                </a:solidFill>
              </a:rPr>
              <a:t>: Truly Measure Learning Outcomes </a:t>
            </a:r>
          </a:p>
        </p:txBody>
      </p:sp>
      <p:sp>
        <p:nvSpPr>
          <p:cNvPr id="5" name="Rectangle 4"/>
          <p:cNvSpPr/>
          <p:nvPr/>
        </p:nvSpPr>
        <p:spPr>
          <a:xfrm>
            <a:off x="4764088" y="2746157"/>
            <a:ext cx="6096000" cy="646331"/>
          </a:xfrm>
          <a:prstGeom prst="rect">
            <a:avLst/>
          </a:prstGeom>
        </p:spPr>
        <p:txBody>
          <a:bodyPr>
            <a:spAutoFit/>
          </a:bodyPr>
          <a:lstStyle/>
          <a:p>
            <a:r>
              <a:rPr lang="en-US" dirty="0"/>
              <a:t>The shortening of the pole made by steel, (E=200 GPa) if its original length is L0=3m, is to be </a:t>
            </a:r>
            <a:r>
              <a:rPr lang="en-US" b="1" dirty="0"/>
              <a:t>200</a:t>
            </a:r>
            <a:r>
              <a:rPr lang="en-US" dirty="0"/>
              <a:t> micron:</a:t>
            </a:r>
          </a:p>
        </p:txBody>
      </p:sp>
      <p:sp>
        <p:nvSpPr>
          <p:cNvPr id="9" name="Rectangle 8"/>
          <p:cNvSpPr/>
          <p:nvPr/>
        </p:nvSpPr>
        <p:spPr>
          <a:xfrm>
            <a:off x="5340350" y="3860800"/>
            <a:ext cx="2832295" cy="923330"/>
          </a:xfrm>
          <a:prstGeom prst="rect">
            <a:avLst/>
          </a:prstGeom>
        </p:spPr>
        <p:txBody>
          <a:bodyPr wrap="square">
            <a:spAutoFit/>
          </a:bodyPr>
          <a:lstStyle/>
          <a:p>
            <a:pPr marL="342900" indent="-342900">
              <a:lnSpc>
                <a:spcPct val="150000"/>
              </a:lnSpc>
              <a:buFont typeface="+mj-lt"/>
              <a:buAutoNum type="alphaLcParenR"/>
            </a:pPr>
            <a:r>
              <a:rPr lang="en-US" b="1" dirty="0"/>
              <a:t>True</a:t>
            </a:r>
          </a:p>
          <a:p>
            <a:pPr marL="342900" indent="-342900">
              <a:lnSpc>
                <a:spcPct val="150000"/>
              </a:lnSpc>
              <a:buFont typeface="+mj-lt"/>
              <a:buAutoNum type="alphaLcParenR"/>
            </a:pPr>
            <a:r>
              <a:rPr lang="en-US" b="1" dirty="0"/>
              <a:t>False</a:t>
            </a:r>
          </a:p>
        </p:txBody>
      </p:sp>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9278" y="3975128"/>
            <a:ext cx="361072" cy="35048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4"/>
          <p:cNvSpPr/>
          <p:nvPr/>
        </p:nvSpPr>
        <p:spPr>
          <a:xfrm>
            <a:off x="1242484" y="1568254"/>
            <a:ext cx="2771956" cy="369332"/>
          </a:xfrm>
          <a:prstGeom prst="rect">
            <a:avLst/>
          </a:prstGeom>
          <a:solidFill>
            <a:srgbClr val="FFC000"/>
          </a:solidFill>
        </p:spPr>
        <p:txBody>
          <a:bodyPr wrap="square" rtlCol="0">
            <a:spAutoFit/>
          </a:bodyPr>
          <a:lstStyle/>
          <a:p>
            <a:pPr lvl="1" indent="-457200" algn="ctr">
              <a:buClr>
                <a:srgbClr val="FFC000"/>
              </a:buClr>
            </a:pPr>
            <a:r>
              <a:rPr lang="en-US" dirty="0"/>
              <a:t>Online auto-graded format</a:t>
            </a:r>
          </a:p>
        </p:txBody>
      </p:sp>
      <p:pic>
        <p:nvPicPr>
          <p:cNvPr id="12" name="Picture 1"/>
          <p:cNvPicPr>
            <a:picLocks noChangeAspect="1"/>
          </p:cNvPicPr>
          <p:nvPr/>
        </p:nvPicPr>
        <p:blipFill rotWithShape="1">
          <a:blip r:embed="rId4">
            <a:extLst>
              <a:ext uri="{28A0092B-C50C-407E-A947-70E740481C1C}">
                <a14:useLocalDpi xmlns:a14="http://schemas.microsoft.com/office/drawing/2010/main" val="0"/>
              </a:ext>
            </a:extLst>
          </a:blip>
          <a:srcRect r="64595"/>
          <a:stretch/>
        </p:blipFill>
        <p:spPr>
          <a:xfrm>
            <a:off x="1242483" y="2833262"/>
            <a:ext cx="2862792" cy="2278277"/>
          </a:xfrm>
          <a:prstGeom prst="rect">
            <a:avLst/>
          </a:prstGeom>
        </p:spPr>
      </p:pic>
      <p:pic>
        <p:nvPicPr>
          <p:cNvPr id="10" name="Picture 9">
            <a:extLst>
              <a:ext uri="{FF2B5EF4-FFF2-40B4-BE49-F238E27FC236}">
                <a16:creationId xmlns:a16="http://schemas.microsoft.com/office/drawing/2014/main" id="{95FE34B0-686D-4541-BA4B-61F524528C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530" y="1113824"/>
            <a:ext cx="786658" cy="786658"/>
          </a:xfrm>
          <a:prstGeom prst="rect">
            <a:avLst/>
          </a:prstGeom>
        </p:spPr>
      </p:pic>
    </p:spTree>
    <p:custDataLst>
      <p:tags r:id="rId1"/>
    </p:custDataLst>
    <p:extLst>
      <p:ext uri="{BB962C8B-B14F-4D97-AF65-F5344CB8AC3E}">
        <p14:creationId xmlns:p14="http://schemas.microsoft.com/office/powerpoint/2010/main" val="1772140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رابط مستقيم 15"/>
          <p:cNvCxnSpPr/>
          <p:nvPr/>
        </p:nvCxnSpPr>
        <p:spPr>
          <a:xfrm>
            <a:off x="1242483" y="577289"/>
            <a:ext cx="0" cy="66404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مستطيل 16"/>
          <p:cNvSpPr/>
          <p:nvPr/>
        </p:nvSpPr>
        <p:spPr>
          <a:xfrm>
            <a:off x="-4661" y="673053"/>
            <a:ext cx="814508" cy="236258"/>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Rectangle 7"/>
          <p:cNvSpPr/>
          <p:nvPr/>
        </p:nvSpPr>
        <p:spPr>
          <a:xfrm>
            <a:off x="1398338" y="458832"/>
            <a:ext cx="7337521" cy="523220"/>
          </a:xfrm>
          <a:prstGeom prst="rect">
            <a:avLst/>
          </a:prstGeom>
        </p:spPr>
        <p:txBody>
          <a:bodyPr wrap="none">
            <a:spAutoFit/>
          </a:bodyPr>
          <a:lstStyle/>
          <a:p>
            <a:r>
              <a:rPr lang="en-US" sz="2800" b="1" dirty="0">
                <a:solidFill>
                  <a:srgbClr val="00ADEF"/>
                </a:solidFill>
              </a:rPr>
              <a:t>Problematic</a:t>
            </a:r>
            <a:r>
              <a:rPr lang="en-US" sz="2800" dirty="0">
                <a:solidFill>
                  <a:srgbClr val="00ADEF"/>
                </a:solidFill>
              </a:rPr>
              <a:t>: Truly Measure Learning Outcomes </a:t>
            </a:r>
          </a:p>
        </p:txBody>
      </p:sp>
      <p:sp>
        <p:nvSpPr>
          <p:cNvPr id="5" name="Rectangle 4"/>
          <p:cNvSpPr/>
          <p:nvPr/>
        </p:nvSpPr>
        <p:spPr>
          <a:xfrm>
            <a:off x="4764088" y="2746157"/>
            <a:ext cx="6096000" cy="646331"/>
          </a:xfrm>
          <a:prstGeom prst="rect">
            <a:avLst/>
          </a:prstGeom>
        </p:spPr>
        <p:txBody>
          <a:bodyPr>
            <a:spAutoFit/>
          </a:bodyPr>
          <a:lstStyle/>
          <a:p>
            <a:r>
              <a:rPr lang="en-US" dirty="0"/>
              <a:t>The shortening of the pole made by steel, (E=200 GPa) if its original length is L0=3m, is to be </a:t>
            </a:r>
            <a:r>
              <a:rPr lang="en-US" b="1" dirty="0"/>
              <a:t>270</a:t>
            </a:r>
            <a:r>
              <a:rPr lang="en-US" dirty="0"/>
              <a:t> micron:</a:t>
            </a:r>
          </a:p>
        </p:txBody>
      </p:sp>
      <p:sp>
        <p:nvSpPr>
          <p:cNvPr id="9" name="Rectangle 8"/>
          <p:cNvSpPr/>
          <p:nvPr/>
        </p:nvSpPr>
        <p:spPr>
          <a:xfrm>
            <a:off x="5340350" y="3860800"/>
            <a:ext cx="2832295" cy="923330"/>
          </a:xfrm>
          <a:prstGeom prst="rect">
            <a:avLst/>
          </a:prstGeom>
        </p:spPr>
        <p:txBody>
          <a:bodyPr wrap="square">
            <a:spAutoFit/>
          </a:bodyPr>
          <a:lstStyle/>
          <a:p>
            <a:pPr marL="342900" indent="-342900">
              <a:lnSpc>
                <a:spcPct val="150000"/>
              </a:lnSpc>
              <a:buFont typeface="+mj-lt"/>
              <a:buAutoNum type="alphaLcParenR"/>
            </a:pPr>
            <a:r>
              <a:rPr lang="en-US" b="1" dirty="0"/>
              <a:t>True</a:t>
            </a:r>
          </a:p>
          <a:p>
            <a:pPr marL="342900" indent="-342900">
              <a:lnSpc>
                <a:spcPct val="150000"/>
              </a:lnSpc>
              <a:buFont typeface="+mj-lt"/>
              <a:buAutoNum type="alphaLcParenR"/>
            </a:pPr>
            <a:r>
              <a:rPr lang="en-US" b="1" dirty="0"/>
              <a:t>False</a:t>
            </a:r>
          </a:p>
        </p:txBody>
      </p:sp>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9278" y="4350601"/>
            <a:ext cx="361072" cy="35048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4"/>
          <p:cNvSpPr/>
          <p:nvPr/>
        </p:nvSpPr>
        <p:spPr>
          <a:xfrm>
            <a:off x="1242484" y="1568254"/>
            <a:ext cx="2771956" cy="369332"/>
          </a:xfrm>
          <a:prstGeom prst="rect">
            <a:avLst/>
          </a:prstGeom>
          <a:solidFill>
            <a:srgbClr val="FFC000"/>
          </a:solidFill>
        </p:spPr>
        <p:txBody>
          <a:bodyPr wrap="square" rtlCol="0">
            <a:spAutoFit/>
          </a:bodyPr>
          <a:lstStyle/>
          <a:p>
            <a:pPr lvl="1" indent="-457200" algn="ctr">
              <a:buClr>
                <a:srgbClr val="FFC000"/>
              </a:buClr>
            </a:pPr>
            <a:r>
              <a:rPr lang="en-US" dirty="0"/>
              <a:t>Online auto-graded format</a:t>
            </a:r>
          </a:p>
        </p:txBody>
      </p:sp>
      <p:pic>
        <p:nvPicPr>
          <p:cNvPr id="12" name="Picture 1"/>
          <p:cNvPicPr>
            <a:picLocks noChangeAspect="1"/>
          </p:cNvPicPr>
          <p:nvPr/>
        </p:nvPicPr>
        <p:blipFill rotWithShape="1">
          <a:blip r:embed="rId4">
            <a:extLst>
              <a:ext uri="{28A0092B-C50C-407E-A947-70E740481C1C}">
                <a14:useLocalDpi xmlns:a14="http://schemas.microsoft.com/office/drawing/2010/main" val="0"/>
              </a:ext>
            </a:extLst>
          </a:blip>
          <a:srcRect r="64595"/>
          <a:stretch/>
        </p:blipFill>
        <p:spPr>
          <a:xfrm>
            <a:off x="1242483" y="2833262"/>
            <a:ext cx="2862792" cy="2278277"/>
          </a:xfrm>
          <a:prstGeom prst="rect">
            <a:avLst/>
          </a:prstGeom>
        </p:spPr>
      </p:pic>
      <p:pic>
        <p:nvPicPr>
          <p:cNvPr id="10" name="Picture 9">
            <a:extLst>
              <a:ext uri="{FF2B5EF4-FFF2-40B4-BE49-F238E27FC236}">
                <a16:creationId xmlns:a16="http://schemas.microsoft.com/office/drawing/2014/main" id="{628CFD4A-B38F-467B-AD58-C105D07241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530" y="1113824"/>
            <a:ext cx="786658" cy="786658"/>
          </a:xfrm>
          <a:prstGeom prst="rect">
            <a:avLst/>
          </a:prstGeom>
        </p:spPr>
      </p:pic>
    </p:spTree>
    <p:custDataLst>
      <p:tags r:id="rId1"/>
    </p:custDataLst>
    <p:extLst>
      <p:ext uri="{BB962C8B-B14F-4D97-AF65-F5344CB8AC3E}">
        <p14:creationId xmlns:p14="http://schemas.microsoft.com/office/powerpoint/2010/main" val="926677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43745" y="1767021"/>
            <a:ext cx="6334916" cy="3547766"/>
          </a:xfrm>
          <a:prstGeom prst="rect">
            <a:avLst/>
          </a:prstGeom>
        </p:spPr>
      </p:pic>
      <p:sp>
        <p:nvSpPr>
          <p:cNvPr id="4" name="Rectangle 3"/>
          <p:cNvSpPr/>
          <p:nvPr/>
        </p:nvSpPr>
        <p:spPr>
          <a:xfrm>
            <a:off x="6356201" y="3075783"/>
            <a:ext cx="4759316" cy="1754326"/>
          </a:xfrm>
          <a:prstGeom prst="rect">
            <a:avLst/>
          </a:prstGeom>
          <a:solidFill>
            <a:schemeClr val="tx1">
              <a:lumMod val="65000"/>
              <a:lumOff val="35000"/>
            </a:schemeClr>
          </a:solidFill>
        </p:spPr>
        <p:txBody>
          <a:bodyPr wrap="none">
            <a:spAutoFit/>
          </a:bodyPr>
          <a:lstStyle/>
          <a:p>
            <a:pPr>
              <a:lnSpc>
                <a:spcPct val="150000"/>
              </a:lnSpc>
            </a:pPr>
            <a:r>
              <a:rPr lang="en-US" b="1" dirty="0">
                <a:solidFill>
                  <a:schemeClr val="bg1"/>
                </a:solidFill>
              </a:rPr>
              <a:t>Most of questions types actually used are to be:</a:t>
            </a:r>
          </a:p>
          <a:p>
            <a:pPr marL="446088" indent="-352425">
              <a:lnSpc>
                <a:spcPct val="150000"/>
              </a:lnSpc>
              <a:buFont typeface="Wingdings" panose="05000000000000000000" pitchFamily="2" charset="2"/>
              <a:buChar char="§"/>
            </a:pPr>
            <a:r>
              <a:rPr lang="en-US" dirty="0">
                <a:solidFill>
                  <a:schemeClr val="bg1"/>
                </a:solidFill>
              </a:rPr>
              <a:t>Multiple choice questions</a:t>
            </a:r>
          </a:p>
          <a:p>
            <a:pPr marL="446088" indent="-352425">
              <a:lnSpc>
                <a:spcPct val="150000"/>
              </a:lnSpc>
              <a:buFont typeface="Wingdings" panose="05000000000000000000" pitchFamily="2" charset="2"/>
              <a:buChar char="§"/>
            </a:pPr>
            <a:r>
              <a:rPr lang="en-US" dirty="0">
                <a:solidFill>
                  <a:schemeClr val="bg1"/>
                </a:solidFill>
              </a:rPr>
              <a:t>Multiple answer questions</a:t>
            </a:r>
          </a:p>
          <a:p>
            <a:pPr marL="446088" indent="-352425">
              <a:lnSpc>
                <a:spcPct val="150000"/>
              </a:lnSpc>
              <a:buFont typeface="Wingdings" panose="05000000000000000000" pitchFamily="2" charset="2"/>
              <a:buChar char="§"/>
            </a:pPr>
            <a:r>
              <a:rPr lang="en-US" dirty="0">
                <a:solidFill>
                  <a:schemeClr val="bg1"/>
                </a:solidFill>
              </a:rPr>
              <a:t>True / False questions</a:t>
            </a:r>
          </a:p>
        </p:txBody>
      </p:sp>
      <p:sp>
        <p:nvSpPr>
          <p:cNvPr id="6" name="TextBox 5"/>
          <p:cNvSpPr txBox="1"/>
          <p:nvPr/>
        </p:nvSpPr>
        <p:spPr>
          <a:xfrm>
            <a:off x="1242483" y="6099757"/>
            <a:ext cx="4197025" cy="400110"/>
          </a:xfrm>
          <a:prstGeom prst="rect">
            <a:avLst/>
          </a:prstGeom>
          <a:solidFill>
            <a:schemeClr val="bg1">
              <a:lumMod val="85000"/>
            </a:schemeClr>
          </a:solidFill>
        </p:spPr>
        <p:txBody>
          <a:bodyPr wrap="square" rtlCol="0">
            <a:spAutoFit/>
          </a:bodyPr>
          <a:lstStyle>
            <a:defPPr>
              <a:defRPr lang="en-US"/>
            </a:defPPr>
            <a:lvl1pPr>
              <a:defRPr sz="2400" b="1">
                <a:solidFill>
                  <a:srgbClr val="2C2A2B"/>
                </a:solidFill>
              </a:defRPr>
            </a:lvl1pPr>
          </a:lstStyle>
          <a:p>
            <a:r>
              <a:rPr lang="en-US" sz="2000" dirty="0"/>
              <a:t>No Accuracy in LOs measurement</a:t>
            </a:r>
          </a:p>
        </p:txBody>
      </p:sp>
      <p:sp>
        <p:nvSpPr>
          <p:cNvPr id="7" name="TextBox 6"/>
          <p:cNvSpPr txBox="1"/>
          <p:nvPr/>
        </p:nvSpPr>
        <p:spPr>
          <a:xfrm>
            <a:off x="1242483" y="5638092"/>
            <a:ext cx="4197025" cy="400110"/>
          </a:xfrm>
          <a:prstGeom prst="rect">
            <a:avLst/>
          </a:prstGeom>
          <a:solidFill>
            <a:schemeClr val="bg1">
              <a:lumMod val="95000"/>
            </a:schemeClr>
          </a:solidFill>
        </p:spPr>
        <p:txBody>
          <a:bodyPr wrap="square" rtlCol="0">
            <a:spAutoFit/>
          </a:bodyPr>
          <a:lstStyle/>
          <a:p>
            <a:r>
              <a:rPr lang="en-US" sz="2000" b="1" dirty="0">
                <a:solidFill>
                  <a:srgbClr val="2C2A2B"/>
                </a:solidFill>
              </a:rPr>
              <a:t>Big Problem in Quality Assurance</a:t>
            </a:r>
          </a:p>
        </p:txBody>
      </p:sp>
      <p:sp>
        <p:nvSpPr>
          <p:cNvPr id="8" name="Rectangle 7"/>
          <p:cNvSpPr/>
          <p:nvPr/>
        </p:nvSpPr>
        <p:spPr>
          <a:xfrm>
            <a:off x="1242483" y="577289"/>
            <a:ext cx="7337521" cy="523220"/>
          </a:xfrm>
          <a:prstGeom prst="rect">
            <a:avLst/>
          </a:prstGeom>
        </p:spPr>
        <p:txBody>
          <a:bodyPr wrap="none">
            <a:spAutoFit/>
          </a:bodyPr>
          <a:lstStyle/>
          <a:p>
            <a:r>
              <a:rPr lang="en-US" sz="2800" b="1" dirty="0">
                <a:solidFill>
                  <a:srgbClr val="00ADEF"/>
                </a:solidFill>
              </a:rPr>
              <a:t>Problematic</a:t>
            </a:r>
            <a:r>
              <a:rPr lang="en-US" sz="2800" dirty="0">
                <a:solidFill>
                  <a:srgbClr val="00ADEF"/>
                </a:solidFill>
              </a:rPr>
              <a:t>: Truly Measure Learning Outcomes </a:t>
            </a:r>
          </a:p>
        </p:txBody>
      </p:sp>
      <p:cxnSp>
        <p:nvCxnSpPr>
          <p:cNvPr id="14" name="رابط مستقيم 13"/>
          <p:cNvCxnSpPr/>
          <p:nvPr/>
        </p:nvCxnSpPr>
        <p:spPr>
          <a:xfrm>
            <a:off x="1242483" y="577289"/>
            <a:ext cx="0" cy="66404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مستطيل 14"/>
          <p:cNvSpPr/>
          <p:nvPr/>
        </p:nvSpPr>
        <p:spPr>
          <a:xfrm>
            <a:off x="-4661" y="673053"/>
            <a:ext cx="814508" cy="236258"/>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9" name="Picture 8">
            <a:extLst>
              <a:ext uri="{FF2B5EF4-FFF2-40B4-BE49-F238E27FC236}">
                <a16:creationId xmlns:a16="http://schemas.microsoft.com/office/drawing/2014/main" id="{38EBCF0D-32F4-4B95-8C60-8E7F6780B0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530" y="1113824"/>
            <a:ext cx="786658" cy="786658"/>
          </a:xfrm>
          <a:prstGeom prst="rect">
            <a:avLst/>
          </a:prstGeom>
        </p:spPr>
      </p:pic>
    </p:spTree>
    <p:custDataLst>
      <p:tags r:id="rId1"/>
    </p:custDataLst>
    <p:extLst>
      <p:ext uri="{BB962C8B-B14F-4D97-AF65-F5344CB8AC3E}">
        <p14:creationId xmlns:p14="http://schemas.microsoft.com/office/powerpoint/2010/main" val="297252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82741" y="1716005"/>
            <a:ext cx="6828014" cy="523220"/>
          </a:xfrm>
          <a:prstGeom prst="rect">
            <a:avLst/>
          </a:prstGeom>
        </p:spPr>
        <p:txBody>
          <a:bodyPr wrap="square">
            <a:spAutoFit/>
          </a:bodyPr>
          <a:lstStyle/>
          <a:p>
            <a:r>
              <a:rPr lang="en-US" sz="1400" dirty="0">
                <a:solidFill>
                  <a:schemeClr val="tx1">
                    <a:lumMod val="65000"/>
                    <a:lumOff val="35000"/>
                  </a:schemeClr>
                </a:solidFill>
              </a:rPr>
              <a:t>In Engineering as in many other math and science disciplines, most exams need to assess students' mastery of knowledge and skills with calculation as well as problem solving,</a:t>
            </a:r>
          </a:p>
        </p:txBody>
      </p:sp>
      <p:sp>
        <p:nvSpPr>
          <p:cNvPr id="7" name="Rectangle 6"/>
          <p:cNvSpPr/>
          <p:nvPr/>
        </p:nvSpPr>
        <p:spPr>
          <a:xfrm>
            <a:off x="3366912" y="5034687"/>
            <a:ext cx="6911764" cy="646331"/>
          </a:xfrm>
          <a:prstGeom prst="rect">
            <a:avLst/>
          </a:prstGeom>
        </p:spPr>
        <p:txBody>
          <a:bodyPr wrap="square">
            <a:spAutoFit/>
          </a:bodyPr>
          <a:lstStyle/>
          <a:p>
            <a:r>
              <a:rPr lang="en-US" dirty="0">
                <a:solidFill>
                  <a:schemeClr val="tx1">
                    <a:lumMod val="75000"/>
                    <a:lumOff val="25000"/>
                  </a:schemeClr>
                </a:solidFill>
              </a:rPr>
              <a:t>How online instructors can design and transform exams in science courses from the paper-pencil format to online assessments?</a:t>
            </a:r>
          </a:p>
        </p:txBody>
      </p:sp>
      <p:sp>
        <p:nvSpPr>
          <p:cNvPr id="8" name="Rectangle 7"/>
          <p:cNvSpPr/>
          <p:nvPr/>
        </p:nvSpPr>
        <p:spPr>
          <a:xfrm>
            <a:off x="2200100" y="2800861"/>
            <a:ext cx="4964627" cy="523220"/>
          </a:xfrm>
          <a:prstGeom prst="rect">
            <a:avLst/>
          </a:prstGeom>
        </p:spPr>
        <p:txBody>
          <a:bodyPr wrap="square">
            <a:spAutoFit/>
          </a:bodyPr>
          <a:lstStyle/>
          <a:p>
            <a:r>
              <a:rPr lang="en-US" sz="1400" dirty="0">
                <a:solidFill>
                  <a:schemeClr val="tx1">
                    <a:lumMod val="65000"/>
                    <a:lumOff val="35000"/>
                  </a:schemeClr>
                </a:solidFill>
              </a:rPr>
              <a:t>Exams made of mostly multiple-choice questions and similar are not effective to  measure learning outcomes,</a:t>
            </a:r>
          </a:p>
        </p:txBody>
      </p:sp>
      <p:sp>
        <p:nvSpPr>
          <p:cNvPr id="9" name="Rectangle 8"/>
          <p:cNvSpPr/>
          <p:nvPr/>
        </p:nvSpPr>
        <p:spPr>
          <a:xfrm>
            <a:off x="2781890" y="3907116"/>
            <a:ext cx="4964631" cy="523220"/>
          </a:xfrm>
          <a:prstGeom prst="rect">
            <a:avLst/>
          </a:prstGeom>
        </p:spPr>
        <p:txBody>
          <a:bodyPr wrap="square">
            <a:spAutoFit/>
          </a:bodyPr>
          <a:lstStyle/>
          <a:p>
            <a:r>
              <a:rPr lang="en-US" sz="1400" dirty="0">
                <a:solidFill>
                  <a:schemeClr val="tx1">
                    <a:lumMod val="65000"/>
                    <a:lumOff val="35000"/>
                  </a:schemeClr>
                </a:solidFill>
              </a:rPr>
              <a:t>Truly measure students' learning outcomes while ensuring academic integrity and meeting QM standards.</a:t>
            </a:r>
          </a:p>
        </p:txBody>
      </p:sp>
      <p:cxnSp>
        <p:nvCxnSpPr>
          <p:cNvPr id="11" name="رابط مستقيم 10"/>
          <p:cNvCxnSpPr/>
          <p:nvPr/>
        </p:nvCxnSpPr>
        <p:spPr>
          <a:xfrm>
            <a:off x="1473595" y="1730702"/>
            <a:ext cx="0" cy="664044"/>
          </a:xfrm>
          <a:prstGeom prst="line">
            <a:avLst/>
          </a:prstGeom>
          <a:ln w="12700">
            <a:solidFill>
              <a:srgbClr val="00ADEF"/>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a:off x="3272803" y="5034687"/>
            <a:ext cx="0" cy="664044"/>
          </a:xfrm>
          <a:prstGeom prst="line">
            <a:avLst/>
          </a:prstGeom>
          <a:ln w="12700">
            <a:solidFill>
              <a:srgbClr val="00ADEF"/>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a:off x="2647921" y="3902424"/>
            <a:ext cx="0" cy="664044"/>
          </a:xfrm>
          <a:prstGeom prst="line">
            <a:avLst/>
          </a:prstGeom>
          <a:ln w="12700">
            <a:solidFill>
              <a:srgbClr val="00ADEF"/>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a:off x="2042684" y="2783148"/>
            <a:ext cx="0" cy="664044"/>
          </a:xfrm>
          <a:prstGeom prst="line">
            <a:avLst/>
          </a:prstGeom>
          <a:ln w="12700">
            <a:solidFill>
              <a:srgbClr val="00ADEF"/>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1242483" y="577289"/>
            <a:ext cx="0" cy="66404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مستطيل 16"/>
          <p:cNvSpPr/>
          <p:nvPr/>
        </p:nvSpPr>
        <p:spPr>
          <a:xfrm>
            <a:off x="-4661" y="673053"/>
            <a:ext cx="814508" cy="236258"/>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Rectangle 7"/>
          <p:cNvSpPr/>
          <p:nvPr/>
        </p:nvSpPr>
        <p:spPr>
          <a:xfrm>
            <a:off x="1244571" y="577289"/>
            <a:ext cx="7337521" cy="523220"/>
          </a:xfrm>
          <a:prstGeom prst="rect">
            <a:avLst/>
          </a:prstGeom>
        </p:spPr>
        <p:txBody>
          <a:bodyPr wrap="none">
            <a:spAutoFit/>
          </a:bodyPr>
          <a:lstStyle/>
          <a:p>
            <a:r>
              <a:rPr lang="en-US" sz="2800" b="1" dirty="0">
                <a:solidFill>
                  <a:srgbClr val="00ADEF"/>
                </a:solidFill>
              </a:rPr>
              <a:t>Problematic</a:t>
            </a:r>
            <a:r>
              <a:rPr lang="en-US" sz="2800" dirty="0">
                <a:solidFill>
                  <a:srgbClr val="00ADEF"/>
                </a:solidFill>
              </a:rPr>
              <a:t>: Truly Measure Learning Outcomes </a:t>
            </a:r>
          </a:p>
        </p:txBody>
      </p:sp>
      <p:sp>
        <p:nvSpPr>
          <p:cNvPr id="20" name="TextBox 19"/>
          <p:cNvSpPr txBox="1"/>
          <p:nvPr/>
        </p:nvSpPr>
        <p:spPr>
          <a:xfrm>
            <a:off x="2844172" y="4960671"/>
            <a:ext cx="317499" cy="769441"/>
          </a:xfrm>
          <a:prstGeom prst="rect">
            <a:avLst/>
          </a:prstGeom>
          <a:noFill/>
        </p:spPr>
        <p:txBody>
          <a:bodyPr wrap="square" rtlCol="0">
            <a:spAutoFit/>
          </a:bodyPr>
          <a:lstStyle/>
          <a:p>
            <a:r>
              <a:rPr lang="en-US" sz="4400" b="1" dirty="0">
                <a:solidFill>
                  <a:srgbClr val="FFC000"/>
                </a:solidFill>
                <a:effectLst>
                  <a:outerShdw blurRad="38100" dist="38100" dir="2700000" algn="tl">
                    <a:srgbClr val="000000">
                      <a:alpha val="43137"/>
                    </a:srgbClr>
                  </a:outerShdw>
                </a:effectLst>
              </a:rPr>
              <a:t>?</a:t>
            </a:r>
          </a:p>
        </p:txBody>
      </p:sp>
      <p:pic>
        <p:nvPicPr>
          <p:cNvPr id="21" name="Picture 20">
            <a:extLst>
              <a:ext uri="{FF2B5EF4-FFF2-40B4-BE49-F238E27FC236}">
                <a16:creationId xmlns:a16="http://schemas.microsoft.com/office/drawing/2014/main" id="{6DD27AC8-63C6-44AF-A122-F1F05EB754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530" y="1113824"/>
            <a:ext cx="786658" cy="786658"/>
          </a:xfrm>
          <a:prstGeom prst="rect">
            <a:avLst/>
          </a:prstGeom>
        </p:spPr>
      </p:pic>
    </p:spTree>
    <p:custDataLst>
      <p:tags r:id="rId1"/>
    </p:custDataLst>
    <p:extLst>
      <p:ext uri="{BB962C8B-B14F-4D97-AF65-F5344CB8AC3E}">
        <p14:creationId xmlns:p14="http://schemas.microsoft.com/office/powerpoint/2010/main" val="390090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sp>
        <p:nvSpPr>
          <p:cNvPr id="3" name="TextBox 17"/>
          <p:cNvSpPr txBox="1"/>
          <p:nvPr/>
        </p:nvSpPr>
        <p:spPr>
          <a:xfrm rot="16200000">
            <a:off x="8200353" y="3198167"/>
            <a:ext cx="6858001" cy="461665"/>
          </a:xfrm>
          <a:prstGeom prst="rect">
            <a:avLst/>
          </a:prstGeom>
          <a:solidFill>
            <a:schemeClr val="bg1"/>
          </a:solidFill>
        </p:spPr>
        <p:txBody>
          <a:bodyPr wrap="square" rtlCol="0">
            <a:spAutoFit/>
          </a:bodyPr>
          <a:lstStyle>
            <a:defPPr>
              <a:defRPr lang="en-US"/>
            </a:defPPr>
            <a:lvl1pPr>
              <a:defRPr sz="2000" b="1">
                <a:solidFill>
                  <a:srgbClr val="2C2A2B"/>
                </a:solidFill>
              </a:defRPr>
            </a:lvl1pPr>
          </a:lstStyle>
          <a:p>
            <a:pPr algn="ctr"/>
            <a:r>
              <a:rPr lang="en-US" sz="2400" dirty="0">
                <a:solidFill>
                  <a:srgbClr val="AD1D43"/>
                </a:solidFill>
              </a:rPr>
              <a:t>Truly measure students' learning outcomes</a:t>
            </a:r>
          </a:p>
        </p:txBody>
      </p:sp>
    </p:spTree>
    <p:custDataLst>
      <p:tags r:id="rId1"/>
    </p:custDataLst>
    <p:extLst>
      <p:ext uri="{BB962C8B-B14F-4D97-AF65-F5344CB8AC3E}">
        <p14:creationId xmlns:p14="http://schemas.microsoft.com/office/powerpoint/2010/main" val="393068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p:nvPr/>
        </p:nvSpPr>
        <p:spPr>
          <a:xfrm>
            <a:off x="947174" y="1411100"/>
            <a:ext cx="1757789" cy="707886"/>
          </a:xfrm>
          <a:prstGeom prst="rect">
            <a:avLst/>
          </a:prstGeom>
        </p:spPr>
        <p:txBody>
          <a:bodyPr wrap="none">
            <a:spAutoFit/>
          </a:bodyPr>
          <a:lstStyle/>
          <a:p>
            <a:r>
              <a:rPr lang="en-US" sz="4000" dirty="0">
                <a:solidFill>
                  <a:srgbClr val="00ADEF"/>
                </a:solidFill>
              </a:rPr>
              <a:t>Agenda</a:t>
            </a:r>
          </a:p>
        </p:txBody>
      </p:sp>
      <p:sp>
        <p:nvSpPr>
          <p:cNvPr id="13" name="مستطيل 12"/>
          <p:cNvSpPr/>
          <p:nvPr/>
        </p:nvSpPr>
        <p:spPr>
          <a:xfrm>
            <a:off x="-4661" y="673053"/>
            <a:ext cx="814508" cy="236258"/>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p:cNvSpPr/>
          <p:nvPr/>
        </p:nvSpPr>
        <p:spPr>
          <a:xfrm>
            <a:off x="3271308" y="3440580"/>
            <a:ext cx="358588" cy="4780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مستطيل 8"/>
          <p:cNvSpPr/>
          <p:nvPr/>
        </p:nvSpPr>
        <p:spPr>
          <a:xfrm>
            <a:off x="3271308" y="2561117"/>
            <a:ext cx="358588" cy="4522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TextBox 2"/>
          <p:cNvSpPr txBox="1"/>
          <p:nvPr/>
        </p:nvSpPr>
        <p:spPr>
          <a:xfrm>
            <a:off x="3410142" y="2596449"/>
            <a:ext cx="6285187" cy="1477328"/>
          </a:xfrm>
          <a:prstGeom prst="rect">
            <a:avLst/>
          </a:prstGeom>
          <a:noFill/>
        </p:spPr>
        <p:txBody>
          <a:bodyPr wrap="square" rtlCol="0">
            <a:spAutoFit/>
          </a:bodyPr>
          <a:lstStyle/>
          <a:p>
            <a:pPr marL="342900" indent="-342900">
              <a:lnSpc>
                <a:spcPct val="150000"/>
              </a:lnSpc>
              <a:buFont typeface="+mj-lt"/>
              <a:buAutoNum type="arabicPeriod"/>
            </a:pPr>
            <a:r>
              <a:rPr lang="en-US" sz="2000" b="1" dirty="0">
                <a:solidFill>
                  <a:schemeClr val="tx1">
                    <a:lumMod val="75000"/>
                    <a:lumOff val="25000"/>
                  </a:schemeClr>
                </a:solidFill>
              </a:rPr>
              <a:t>QM implementation at King Khalid University</a:t>
            </a:r>
          </a:p>
          <a:p>
            <a:pPr lvl="1">
              <a:lnSpc>
                <a:spcPct val="150000"/>
              </a:lnSpc>
            </a:pPr>
            <a:endParaRPr lang="en-US" sz="2000" dirty="0">
              <a:solidFill>
                <a:schemeClr val="tx1">
                  <a:lumMod val="75000"/>
                  <a:lumOff val="25000"/>
                </a:schemeClr>
              </a:solidFill>
            </a:endParaRPr>
          </a:p>
          <a:p>
            <a:pPr marL="342900" indent="-342900">
              <a:lnSpc>
                <a:spcPct val="150000"/>
              </a:lnSpc>
              <a:buFont typeface="+mj-lt"/>
              <a:buAutoNum type="arabicPeriod"/>
            </a:pPr>
            <a:r>
              <a:rPr lang="en-US" sz="2000" b="1" dirty="0">
                <a:solidFill>
                  <a:schemeClr val="tx1">
                    <a:lumMod val="75000"/>
                    <a:lumOff val="25000"/>
                  </a:schemeClr>
                </a:solidFill>
              </a:rPr>
              <a:t>Design Exams in Science Courses</a:t>
            </a:r>
          </a:p>
        </p:txBody>
      </p:sp>
    </p:spTree>
    <p:custDataLst>
      <p:tags r:id="rId1"/>
    </p:custDataLst>
    <p:extLst>
      <p:ext uri="{BB962C8B-B14F-4D97-AF65-F5344CB8AC3E}">
        <p14:creationId xmlns:p14="http://schemas.microsoft.com/office/powerpoint/2010/main" val="6085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242483" y="568992"/>
            <a:ext cx="3234357" cy="523220"/>
          </a:xfrm>
          <a:prstGeom prst="rect">
            <a:avLst/>
          </a:prstGeom>
          <a:noFill/>
        </p:spPr>
        <p:txBody>
          <a:bodyPr wrap="square" rtlCol="0">
            <a:spAutoFit/>
          </a:bodyPr>
          <a:lstStyle>
            <a:defPPr>
              <a:defRPr lang="en-US"/>
            </a:defPPr>
            <a:lvl1pPr>
              <a:defRPr sz="2000" b="1">
                <a:solidFill>
                  <a:srgbClr val="2C2A2B"/>
                </a:solidFill>
              </a:defRPr>
            </a:lvl1pPr>
          </a:lstStyle>
          <a:p>
            <a:r>
              <a:rPr lang="en-US" sz="2800" b="0" dirty="0">
                <a:solidFill>
                  <a:srgbClr val="00ADEF"/>
                </a:solidFill>
              </a:rPr>
              <a:t>Big Challenges</a:t>
            </a:r>
          </a:p>
        </p:txBody>
      </p:sp>
      <p:sp>
        <p:nvSpPr>
          <p:cNvPr id="2" name="مستطيل 1"/>
          <p:cNvSpPr/>
          <p:nvPr/>
        </p:nvSpPr>
        <p:spPr>
          <a:xfrm>
            <a:off x="1008185" y="2396201"/>
            <a:ext cx="539261" cy="95761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ربع نص 2"/>
          <p:cNvSpPr txBox="1"/>
          <p:nvPr/>
        </p:nvSpPr>
        <p:spPr>
          <a:xfrm>
            <a:off x="1100180" y="2311937"/>
            <a:ext cx="433754" cy="1200329"/>
          </a:xfrm>
          <a:prstGeom prst="rect">
            <a:avLst/>
          </a:prstGeom>
          <a:noFill/>
        </p:spPr>
        <p:txBody>
          <a:bodyPr wrap="square" rtlCol="1">
            <a:spAutoFit/>
          </a:bodyPr>
          <a:lstStyle/>
          <a:p>
            <a:r>
              <a:rPr lang="en-US" sz="7200" dirty="0">
                <a:solidFill>
                  <a:schemeClr val="bg1"/>
                </a:solidFill>
                <a:ea typeface="Adobe Fan Heiti Std B" panose="020B0700000000000000" pitchFamily="34" charset="-128"/>
              </a:rPr>
              <a:t>1</a:t>
            </a:r>
            <a:endParaRPr lang="ar-SA" sz="8800" dirty="0">
              <a:solidFill>
                <a:schemeClr val="bg1"/>
              </a:solidFill>
              <a:ea typeface="Adobe Fan Heiti Std B" panose="020B0700000000000000" pitchFamily="34" charset="-128"/>
            </a:endParaRPr>
          </a:p>
        </p:txBody>
      </p:sp>
      <p:grpSp>
        <p:nvGrpSpPr>
          <p:cNvPr id="27" name="مجموعة 26"/>
          <p:cNvGrpSpPr/>
          <p:nvPr/>
        </p:nvGrpSpPr>
        <p:grpSpPr>
          <a:xfrm>
            <a:off x="1547446" y="2216836"/>
            <a:ext cx="7688891" cy="964012"/>
            <a:chOff x="1547446" y="1808624"/>
            <a:chExt cx="8100646" cy="964012"/>
          </a:xfrm>
        </p:grpSpPr>
        <p:cxnSp>
          <p:nvCxnSpPr>
            <p:cNvPr id="5" name="رابط مستقيم 4"/>
            <p:cNvCxnSpPr/>
            <p:nvPr/>
          </p:nvCxnSpPr>
          <p:spPr>
            <a:xfrm>
              <a:off x="1547446" y="2772636"/>
              <a:ext cx="81006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رابط مستقيم 21"/>
            <p:cNvCxnSpPr/>
            <p:nvPr/>
          </p:nvCxnSpPr>
          <p:spPr>
            <a:xfrm flipV="1">
              <a:off x="9648092" y="1808624"/>
              <a:ext cx="0" cy="9539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رابط مستقيم 24"/>
            <p:cNvCxnSpPr/>
            <p:nvPr/>
          </p:nvCxnSpPr>
          <p:spPr>
            <a:xfrm flipH="1">
              <a:off x="6201508" y="1808624"/>
              <a:ext cx="344658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1" name="TextBox 5"/>
          <p:cNvSpPr txBox="1"/>
          <p:nvPr/>
        </p:nvSpPr>
        <p:spPr>
          <a:xfrm>
            <a:off x="3980590" y="2057647"/>
            <a:ext cx="2370082" cy="338554"/>
          </a:xfrm>
          <a:prstGeom prst="rect">
            <a:avLst/>
          </a:prstGeom>
          <a:solidFill>
            <a:srgbClr val="FFC000"/>
          </a:solidFill>
        </p:spPr>
        <p:txBody>
          <a:bodyPr wrap="square" rtlCol="0">
            <a:spAutoFit/>
          </a:bodyPr>
          <a:lstStyle>
            <a:defPPr>
              <a:defRPr lang="en-US"/>
            </a:defPPr>
            <a:lvl1pPr algn="ctr">
              <a:defRPr sz="2800" b="1">
                <a:solidFill>
                  <a:srgbClr val="2C2A2B"/>
                </a:solidFill>
              </a:defRPr>
            </a:lvl1pPr>
          </a:lstStyle>
          <a:p>
            <a:r>
              <a:rPr lang="en-US" sz="1600" dirty="0"/>
              <a:t>?? How to ENSURE</a:t>
            </a:r>
          </a:p>
        </p:txBody>
      </p:sp>
      <p:sp>
        <p:nvSpPr>
          <p:cNvPr id="26" name="Rectangle 6"/>
          <p:cNvSpPr/>
          <p:nvPr/>
        </p:nvSpPr>
        <p:spPr>
          <a:xfrm>
            <a:off x="2543804" y="2484427"/>
            <a:ext cx="6421519" cy="646331"/>
          </a:xfrm>
          <a:prstGeom prst="rect">
            <a:avLst/>
          </a:prstGeom>
        </p:spPr>
        <p:txBody>
          <a:bodyPr wrap="square">
            <a:spAutoFit/>
          </a:bodyPr>
          <a:lstStyle/>
          <a:p>
            <a:pPr algn="just"/>
            <a:r>
              <a:rPr lang="en-US" dirty="0">
                <a:solidFill>
                  <a:schemeClr val="tx1">
                    <a:lumMod val="65000"/>
                    <a:lumOff val="35000"/>
                  </a:schemeClr>
                </a:solidFill>
              </a:rPr>
              <a:t>QM alignment principle relating to measurable learning objectives and effective assessments to meet QM standards. </a:t>
            </a:r>
          </a:p>
        </p:txBody>
      </p:sp>
      <p:sp>
        <p:nvSpPr>
          <p:cNvPr id="28" name="مستطيل 27"/>
          <p:cNvSpPr/>
          <p:nvPr/>
        </p:nvSpPr>
        <p:spPr>
          <a:xfrm>
            <a:off x="1008185" y="4340573"/>
            <a:ext cx="539261" cy="95761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مربع نص 28"/>
          <p:cNvSpPr txBox="1"/>
          <p:nvPr/>
        </p:nvSpPr>
        <p:spPr>
          <a:xfrm>
            <a:off x="1100180" y="4256309"/>
            <a:ext cx="433754" cy="1200329"/>
          </a:xfrm>
          <a:prstGeom prst="rect">
            <a:avLst/>
          </a:prstGeom>
          <a:noFill/>
        </p:spPr>
        <p:txBody>
          <a:bodyPr wrap="square" rtlCol="1">
            <a:spAutoFit/>
          </a:bodyPr>
          <a:lstStyle/>
          <a:p>
            <a:r>
              <a:rPr lang="en-US" sz="7200" dirty="0">
                <a:solidFill>
                  <a:schemeClr val="bg1"/>
                </a:solidFill>
                <a:ea typeface="Adobe Fan Heiti Std B" panose="020B0700000000000000" pitchFamily="34" charset="-128"/>
              </a:rPr>
              <a:t>2</a:t>
            </a:r>
            <a:endParaRPr lang="ar-SA" sz="8800" dirty="0">
              <a:solidFill>
                <a:schemeClr val="bg1"/>
              </a:solidFill>
              <a:ea typeface="Adobe Fan Heiti Std B" panose="020B0700000000000000" pitchFamily="34" charset="-128"/>
            </a:endParaRPr>
          </a:p>
        </p:txBody>
      </p:sp>
      <p:grpSp>
        <p:nvGrpSpPr>
          <p:cNvPr id="30" name="مجموعة 29"/>
          <p:cNvGrpSpPr/>
          <p:nvPr/>
        </p:nvGrpSpPr>
        <p:grpSpPr>
          <a:xfrm>
            <a:off x="1547446" y="4161208"/>
            <a:ext cx="7688890" cy="964012"/>
            <a:chOff x="1547446" y="1808624"/>
            <a:chExt cx="8100646" cy="964012"/>
          </a:xfrm>
        </p:grpSpPr>
        <p:cxnSp>
          <p:nvCxnSpPr>
            <p:cNvPr id="31" name="رابط مستقيم 30"/>
            <p:cNvCxnSpPr/>
            <p:nvPr/>
          </p:nvCxnSpPr>
          <p:spPr>
            <a:xfrm>
              <a:off x="1547446" y="2772636"/>
              <a:ext cx="81006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رابط مستقيم 31"/>
            <p:cNvCxnSpPr/>
            <p:nvPr/>
          </p:nvCxnSpPr>
          <p:spPr>
            <a:xfrm flipV="1">
              <a:off x="9641539" y="1808624"/>
              <a:ext cx="0" cy="9539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رابط مستقيم 32"/>
            <p:cNvCxnSpPr/>
            <p:nvPr/>
          </p:nvCxnSpPr>
          <p:spPr>
            <a:xfrm flipH="1">
              <a:off x="6201508" y="1808624"/>
              <a:ext cx="344658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4" name="TextBox 5"/>
          <p:cNvSpPr txBox="1"/>
          <p:nvPr/>
        </p:nvSpPr>
        <p:spPr>
          <a:xfrm>
            <a:off x="3980590" y="4002019"/>
            <a:ext cx="2370082" cy="338554"/>
          </a:xfrm>
          <a:prstGeom prst="rect">
            <a:avLst/>
          </a:prstGeom>
          <a:solidFill>
            <a:srgbClr val="FFC000"/>
          </a:solidFill>
        </p:spPr>
        <p:txBody>
          <a:bodyPr wrap="square" rtlCol="0">
            <a:spAutoFit/>
          </a:bodyPr>
          <a:lstStyle>
            <a:defPPr>
              <a:defRPr lang="en-US"/>
            </a:defPPr>
            <a:lvl1pPr algn="ctr">
              <a:defRPr sz="2800" b="1">
                <a:solidFill>
                  <a:srgbClr val="2C2A2B"/>
                </a:solidFill>
              </a:defRPr>
            </a:lvl1pPr>
          </a:lstStyle>
          <a:p>
            <a:r>
              <a:rPr lang="en-US" sz="1600" dirty="0"/>
              <a:t>?? How to ENSURE</a:t>
            </a:r>
          </a:p>
        </p:txBody>
      </p:sp>
      <p:sp>
        <p:nvSpPr>
          <p:cNvPr id="35" name="Rectangle 6"/>
          <p:cNvSpPr/>
          <p:nvPr/>
        </p:nvSpPr>
        <p:spPr>
          <a:xfrm>
            <a:off x="2678464" y="4548230"/>
            <a:ext cx="6221199" cy="369332"/>
          </a:xfrm>
          <a:prstGeom prst="rect">
            <a:avLst/>
          </a:prstGeom>
        </p:spPr>
        <p:txBody>
          <a:bodyPr wrap="square">
            <a:spAutoFit/>
          </a:bodyPr>
          <a:lstStyle/>
          <a:p>
            <a:pPr algn="just"/>
            <a:r>
              <a:rPr lang="en-US" dirty="0">
                <a:solidFill>
                  <a:schemeClr val="tx1">
                    <a:lumMod val="65000"/>
                    <a:lumOff val="35000"/>
                  </a:schemeClr>
                </a:solidFill>
              </a:rPr>
              <a:t>Academic integrity. </a:t>
            </a:r>
          </a:p>
        </p:txBody>
      </p:sp>
      <p:sp>
        <p:nvSpPr>
          <p:cNvPr id="36" name="TextBox 9"/>
          <p:cNvSpPr txBox="1"/>
          <p:nvPr/>
        </p:nvSpPr>
        <p:spPr>
          <a:xfrm>
            <a:off x="9025143" y="1676198"/>
            <a:ext cx="2020228" cy="984885"/>
          </a:xfrm>
          <a:prstGeom prst="rect">
            <a:avLst/>
          </a:prstGeom>
          <a:solidFill>
            <a:schemeClr val="bg1"/>
          </a:solidFill>
          <a:ln>
            <a:solidFill>
              <a:srgbClr val="FFC000"/>
            </a:solidFill>
          </a:ln>
        </p:spPr>
        <p:txBody>
          <a:bodyPr wrap="square" rtlCol="0">
            <a:spAutoFit/>
          </a:bodyPr>
          <a:lstStyle/>
          <a:p>
            <a:r>
              <a:rPr lang="en-US" sz="1600" b="1" dirty="0">
                <a:solidFill>
                  <a:srgbClr val="00ADEF"/>
                </a:solidFill>
              </a:rPr>
              <a:t>SRS. 3.1.</a:t>
            </a:r>
          </a:p>
          <a:p>
            <a:r>
              <a:rPr lang="en-US" sz="1400" dirty="0">
                <a:solidFill>
                  <a:schemeClr val="tx1">
                    <a:lumMod val="50000"/>
                    <a:lumOff val="50000"/>
                  </a:schemeClr>
                </a:solidFill>
              </a:rPr>
              <a:t>“A problem analysis demonstrates critical thinking skills”</a:t>
            </a:r>
          </a:p>
        </p:txBody>
      </p:sp>
      <p:sp>
        <p:nvSpPr>
          <p:cNvPr id="37" name="TextBox 16"/>
          <p:cNvSpPr txBox="1"/>
          <p:nvPr/>
        </p:nvSpPr>
        <p:spPr>
          <a:xfrm>
            <a:off x="9047887" y="3868819"/>
            <a:ext cx="1997484" cy="584775"/>
          </a:xfrm>
          <a:prstGeom prst="rect">
            <a:avLst/>
          </a:prstGeom>
          <a:solidFill>
            <a:schemeClr val="bg1"/>
          </a:solidFill>
          <a:ln>
            <a:solidFill>
              <a:srgbClr val="FFC000"/>
            </a:solidFill>
          </a:ln>
        </p:spPr>
        <p:txBody>
          <a:bodyPr wrap="square" rtlCol="0">
            <a:spAutoFit/>
          </a:bodyPr>
          <a:lstStyle>
            <a:defPPr>
              <a:defRPr lang="en-US"/>
            </a:defPPr>
            <a:lvl1pPr algn="just">
              <a:defRPr sz="1600" b="1">
                <a:solidFill>
                  <a:srgbClr val="00ADEF"/>
                </a:solidFill>
              </a:defRPr>
            </a:lvl1pPr>
          </a:lstStyle>
          <a:p>
            <a:r>
              <a:rPr lang="en-US" dirty="0"/>
              <a:t>SRS 1.4.</a:t>
            </a:r>
          </a:p>
          <a:p>
            <a:r>
              <a:rPr lang="en-US" b="0" dirty="0">
                <a:solidFill>
                  <a:schemeClr val="tx1">
                    <a:lumMod val="50000"/>
                    <a:lumOff val="50000"/>
                  </a:schemeClr>
                </a:solidFill>
              </a:rPr>
              <a:t>“academic integrity”</a:t>
            </a:r>
            <a:r>
              <a:rPr lang="en-US" b="0" dirty="0"/>
              <a:t> </a:t>
            </a:r>
          </a:p>
        </p:txBody>
      </p:sp>
      <p:cxnSp>
        <p:nvCxnSpPr>
          <p:cNvPr id="38" name="رابط مستقيم 37"/>
          <p:cNvCxnSpPr/>
          <p:nvPr/>
        </p:nvCxnSpPr>
        <p:spPr>
          <a:xfrm>
            <a:off x="2400995" y="2584084"/>
            <a:ext cx="0" cy="252652"/>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رابط مستقيم 39"/>
          <p:cNvCxnSpPr/>
          <p:nvPr/>
        </p:nvCxnSpPr>
        <p:spPr>
          <a:xfrm>
            <a:off x="2422931" y="4588500"/>
            <a:ext cx="0" cy="252652"/>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رابط مستقيم 40"/>
          <p:cNvCxnSpPr/>
          <p:nvPr/>
        </p:nvCxnSpPr>
        <p:spPr>
          <a:xfrm>
            <a:off x="1242483" y="577289"/>
            <a:ext cx="0" cy="66404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42" name="مستطيل 41"/>
          <p:cNvSpPr/>
          <p:nvPr/>
        </p:nvSpPr>
        <p:spPr>
          <a:xfrm>
            <a:off x="-4661" y="673053"/>
            <a:ext cx="814508" cy="236258"/>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9" name="Picture 38">
            <a:extLst>
              <a:ext uri="{FF2B5EF4-FFF2-40B4-BE49-F238E27FC236}">
                <a16:creationId xmlns:a16="http://schemas.microsoft.com/office/drawing/2014/main" id="{DD000AFA-B4EF-42F6-8963-4678E2AF58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530" y="1113824"/>
            <a:ext cx="786658" cy="786658"/>
          </a:xfrm>
          <a:prstGeom prst="rect">
            <a:avLst/>
          </a:prstGeom>
        </p:spPr>
      </p:pic>
    </p:spTree>
    <p:custDataLst>
      <p:tags r:id="rId1"/>
    </p:custDataLst>
    <p:extLst>
      <p:ext uri="{BB962C8B-B14F-4D97-AF65-F5344CB8AC3E}">
        <p14:creationId xmlns:p14="http://schemas.microsoft.com/office/powerpoint/2010/main" val="242860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par>
                                <p:cTn id="23" presetID="22" presetClass="entr" presetSubtype="4"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down)">
                                      <p:cBhvr>
                                        <p:cTn id="33" dur="500"/>
                                        <p:tgtEl>
                                          <p:spTgt spid="29"/>
                                        </p:tgtEl>
                                      </p:cBhvr>
                                    </p:animEffect>
                                  </p:childTnLst>
                                </p:cTn>
                              </p:par>
                              <p:par>
                                <p:cTn id="34" presetID="22" presetClass="entr" presetSubtype="4"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down)">
                                      <p:cBhvr>
                                        <p:cTn id="39" dur="500"/>
                                        <p:tgtEl>
                                          <p:spTgt spid="3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down)">
                                      <p:cBhvr>
                                        <p:cTn id="42" dur="500"/>
                                        <p:tgtEl>
                                          <p:spTgt spid="35"/>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down)">
                                      <p:cBhvr>
                                        <p:cTn id="45" dur="500"/>
                                        <p:tgtEl>
                                          <p:spTgt spid="37"/>
                                        </p:tgtEl>
                                      </p:cBhvr>
                                    </p:animEffect>
                                  </p:childTnLst>
                                </p:cTn>
                              </p:par>
                              <p:par>
                                <p:cTn id="46" presetID="22" presetClass="entr" presetSubtype="4"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1" grpId="0" animBg="1"/>
      <p:bldP spid="26" grpId="0"/>
      <p:bldP spid="28" grpId="0" animBg="1"/>
      <p:bldP spid="29" grpId="0"/>
      <p:bldP spid="34" grpId="0" animBg="1"/>
      <p:bldP spid="35" grpId="0"/>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12340" y="2044509"/>
            <a:ext cx="539261" cy="95761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ربع نص 2"/>
          <p:cNvSpPr txBox="1"/>
          <p:nvPr/>
        </p:nvSpPr>
        <p:spPr>
          <a:xfrm>
            <a:off x="1104335" y="1960245"/>
            <a:ext cx="433754" cy="1200329"/>
          </a:xfrm>
          <a:prstGeom prst="rect">
            <a:avLst/>
          </a:prstGeom>
          <a:noFill/>
        </p:spPr>
        <p:txBody>
          <a:bodyPr wrap="square" rtlCol="1">
            <a:spAutoFit/>
          </a:bodyPr>
          <a:lstStyle/>
          <a:p>
            <a:r>
              <a:rPr lang="en-US" sz="7200" dirty="0">
                <a:solidFill>
                  <a:schemeClr val="bg1"/>
                </a:solidFill>
                <a:ea typeface="Adobe Fan Heiti Std B" panose="020B0700000000000000" pitchFamily="34" charset="-128"/>
              </a:rPr>
              <a:t>1</a:t>
            </a:r>
            <a:endParaRPr lang="ar-SA" sz="8800" dirty="0">
              <a:solidFill>
                <a:schemeClr val="bg1"/>
              </a:solidFill>
              <a:ea typeface="Adobe Fan Heiti Std B" panose="020B0700000000000000" pitchFamily="34" charset="-128"/>
            </a:endParaRPr>
          </a:p>
        </p:txBody>
      </p:sp>
      <p:grpSp>
        <p:nvGrpSpPr>
          <p:cNvPr id="27" name="مجموعة 26"/>
          <p:cNvGrpSpPr/>
          <p:nvPr/>
        </p:nvGrpSpPr>
        <p:grpSpPr>
          <a:xfrm>
            <a:off x="1551601" y="1865144"/>
            <a:ext cx="7688891" cy="964012"/>
            <a:chOff x="1547446" y="1808624"/>
            <a:chExt cx="8100646" cy="964012"/>
          </a:xfrm>
        </p:grpSpPr>
        <p:cxnSp>
          <p:nvCxnSpPr>
            <p:cNvPr id="5" name="رابط مستقيم 4"/>
            <p:cNvCxnSpPr/>
            <p:nvPr/>
          </p:nvCxnSpPr>
          <p:spPr>
            <a:xfrm>
              <a:off x="1547446" y="2772636"/>
              <a:ext cx="81006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رابط مستقيم 21"/>
            <p:cNvCxnSpPr/>
            <p:nvPr/>
          </p:nvCxnSpPr>
          <p:spPr>
            <a:xfrm flipV="1">
              <a:off x="9648092" y="1808624"/>
              <a:ext cx="0" cy="9539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رابط مستقيم 24"/>
            <p:cNvCxnSpPr/>
            <p:nvPr/>
          </p:nvCxnSpPr>
          <p:spPr>
            <a:xfrm flipH="1">
              <a:off x="6201508" y="1808624"/>
              <a:ext cx="344658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1" name="TextBox 5"/>
          <p:cNvSpPr txBox="1"/>
          <p:nvPr/>
        </p:nvSpPr>
        <p:spPr>
          <a:xfrm>
            <a:off x="3984745" y="1705955"/>
            <a:ext cx="2370082" cy="338554"/>
          </a:xfrm>
          <a:prstGeom prst="rect">
            <a:avLst/>
          </a:prstGeom>
          <a:solidFill>
            <a:srgbClr val="FFC000"/>
          </a:solidFill>
        </p:spPr>
        <p:txBody>
          <a:bodyPr wrap="square" rtlCol="0">
            <a:spAutoFit/>
          </a:bodyPr>
          <a:lstStyle>
            <a:defPPr>
              <a:defRPr lang="en-US"/>
            </a:defPPr>
            <a:lvl1pPr algn="ctr">
              <a:defRPr sz="2800" b="1">
                <a:solidFill>
                  <a:srgbClr val="2C2A2B"/>
                </a:solidFill>
              </a:defRPr>
            </a:lvl1pPr>
          </a:lstStyle>
          <a:p>
            <a:r>
              <a:rPr lang="en-US" sz="1600" dirty="0"/>
              <a:t>?? How to ENSURE</a:t>
            </a:r>
          </a:p>
        </p:txBody>
      </p:sp>
      <p:sp>
        <p:nvSpPr>
          <p:cNvPr id="26" name="Rectangle 6"/>
          <p:cNvSpPr/>
          <p:nvPr/>
        </p:nvSpPr>
        <p:spPr>
          <a:xfrm>
            <a:off x="2547959" y="2132735"/>
            <a:ext cx="6421519" cy="646331"/>
          </a:xfrm>
          <a:prstGeom prst="rect">
            <a:avLst/>
          </a:prstGeom>
        </p:spPr>
        <p:txBody>
          <a:bodyPr wrap="square">
            <a:spAutoFit/>
          </a:bodyPr>
          <a:lstStyle/>
          <a:p>
            <a:pPr algn="just"/>
            <a:r>
              <a:rPr lang="en-US" dirty="0">
                <a:solidFill>
                  <a:schemeClr val="tx1">
                    <a:lumMod val="65000"/>
                    <a:lumOff val="35000"/>
                  </a:schemeClr>
                </a:solidFill>
              </a:rPr>
              <a:t>QM alignment principle relating to measurable learning objectives and effective assessments to meet QM standards. </a:t>
            </a:r>
          </a:p>
        </p:txBody>
      </p:sp>
      <p:sp>
        <p:nvSpPr>
          <p:cNvPr id="36" name="TextBox 9"/>
          <p:cNvSpPr txBox="1"/>
          <p:nvPr/>
        </p:nvSpPr>
        <p:spPr>
          <a:xfrm>
            <a:off x="9029298" y="1324506"/>
            <a:ext cx="1753448" cy="984885"/>
          </a:xfrm>
          <a:prstGeom prst="rect">
            <a:avLst/>
          </a:prstGeom>
          <a:solidFill>
            <a:schemeClr val="bg1"/>
          </a:solidFill>
          <a:ln>
            <a:solidFill>
              <a:srgbClr val="FFC000"/>
            </a:solidFill>
          </a:ln>
        </p:spPr>
        <p:txBody>
          <a:bodyPr wrap="square" rtlCol="0">
            <a:spAutoFit/>
          </a:bodyPr>
          <a:lstStyle/>
          <a:p>
            <a:pPr algn="just"/>
            <a:r>
              <a:rPr lang="en-US" sz="1600" b="1" dirty="0">
                <a:solidFill>
                  <a:srgbClr val="00ADEF"/>
                </a:solidFill>
              </a:rPr>
              <a:t>SRS. 3.1.</a:t>
            </a:r>
          </a:p>
          <a:p>
            <a:r>
              <a:rPr lang="en-US" sz="1400" dirty="0">
                <a:solidFill>
                  <a:schemeClr val="tx1">
                    <a:lumMod val="50000"/>
                    <a:lumOff val="50000"/>
                  </a:schemeClr>
                </a:solidFill>
              </a:rPr>
              <a:t>A problem analysis demonstrates critical thinking skills</a:t>
            </a:r>
          </a:p>
        </p:txBody>
      </p:sp>
      <p:cxnSp>
        <p:nvCxnSpPr>
          <p:cNvPr id="38" name="رابط مستقيم 37"/>
          <p:cNvCxnSpPr/>
          <p:nvPr/>
        </p:nvCxnSpPr>
        <p:spPr>
          <a:xfrm>
            <a:off x="2405150" y="2232392"/>
            <a:ext cx="0" cy="252652"/>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رابط مستقيم 40"/>
          <p:cNvCxnSpPr/>
          <p:nvPr/>
        </p:nvCxnSpPr>
        <p:spPr>
          <a:xfrm>
            <a:off x="1242483" y="577289"/>
            <a:ext cx="0" cy="66404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42" name="مستطيل 41"/>
          <p:cNvSpPr/>
          <p:nvPr/>
        </p:nvSpPr>
        <p:spPr>
          <a:xfrm>
            <a:off x="-4661" y="673053"/>
            <a:ext cx="814508" cy="236258"/>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9" name="Rectangle 1"/>
          <p:cNvSpPr/>
          <p:nvPr/>
        </p:nvSpPr>
        <p:spPr>
          <a:xfrm>
            <a:off x="1423131" y="4131524"/>
            <a:ext cx="5659839" cy="369332"/>
          </a:xfrm>
          <a:prstGeom prst="rect">
            <a:avLst/>
          </a:prstGeom>
          <a:solidFill>
            <a:schemeClr val="bg1">
              <a:lumMod val="95000"/>
            </a:schemeClr>
          </a:solidFill>
        </p:spPr>
        <p:txBody>
          <a:bodyPr wrap="square">
            <a:spAutoFit/>
          </a:bodyPr>
          <a:lstStyle/>
          <a:p>
            <a:r>
              <a:rPr lang="en-US" dirty="0">
                <a:solidFill>
                  <a:schemeClr val="tx1">
                    <a:lumMod val="75000"/>
                    <a:lumOff val="25000"/>
                  </a:schemeClr>
                </a:solidFill>
              </a:rPr>
              <a:t>Build a set of calculations using Ms. Excel (unlimited)</a:t>
            </a:r>
          </a:p>
        </p:txBody>
      </p:sp>
      <p:sp>
        <p:nvSpPr>
          <p:cNvPr id="43" name="Rectangle 17"/>
          <p:cNvSpPr/>
          <p:nvPr/>
        </p:nvSpPr>
        <p:spPr>
          <a:xfrm>
            <a:off x="1423130" y="4649244"/>
            <a:ext cx="5659841" cy="369332"/>
          </a:xfrm>
          <a:prstGeom prst="rect">
            <a:avLst/>
          </a:prstGeom>
          <a:solidFill>
            <a:schemeClr val="bg1">
              <a:lumMod val="95000"/>
            </a:schemeClr>
          </a:solidFill>
        </p:spPr>
        <p:txBody>
          <a:bodyPr wrap="square">
            <a:spAutoFit/>
          </a:bodyPr>
          <a:lstStyle/>
          <a:p>
            <a:r>
              <a:rPr lang="en-US" dirty="0">
                <a:solidFill>
                  <a:schemeClr val="tx1">
                    <a:lumMod val="75000"/>
                    <a:lumOff val="25000"/>
                  </a:schemeClr>
                </a:solidFill>
              </a:rPr>
              <a:t>To calculate one parameter becomes a one whole problem</a:t>
            </a:r>
          </a:p>
        </p:txBody>
      </p:sp>
      <p:sp>
        <p:nvSpPr>
          <p:cNvPr id="44" name="Rectangle 19"/>
          <p:cNvSpPr/>
          <p:nvPr/>
        </p:nvSpPr>
        <p:spPr>
          <a:xfrm>
            <a:off x="1423130" y="3613804"/>
            <a:ext cx="5659840" cy="369332"/>
          </a:xfrm>
          <a:prstGeom prst="rect">
            <a:avLst/>
          </a:prstGeom>
          <a:solidFill>
            <a:schemeClr val="bg1">
              <a:lumMod val="95000"/>
            </a:schemeClr>
          </a:solidFill>
        </p:spPr>
        <p:txBody>
          <a:bodyPr wrap="square">
            <a:spAutoFit/>
          </a:bodyPr>
          <a:lstStyle/>
          <a:p>
            <a:r>
              <a:rPr lang="en-US" dirty="0">
                <a:solidFill>
                  <a:schemeClr val="tx1">
                    <a:lumMod val="75000"/>
                    <a:lumOff val="25000"/>
                  </a:schemeClr>
                </a:solidFill>
              </a:rPr>
              <a:t>Starting from a paper-pencil format</a:t>
            </a:r>
          </a:p>
        </p:txBody>
      </p:sp>
      <p:sp>
        <p:nvSpPr>
          <p:cNvPr id="45" name="Rectangle 18"/>
          <p:cNvSpPr/>
          <p:nvPr/>
        </p:nvSpPr>
        <p:spPr>
          <a:xfrm>
            <a:off x="8470963" y="3991801"/>
            <a:ext cx="2659724" cy="646331"/>
          </a:xfrm>
          <a:prstGeom prst="rect">
            <a:avLst/>
          </a:prstGeom>
          <a:solidFill>
            <a:schemeClr val="tx1">
              <a:lumMod val="65000"/>
              <a:lumOff val="35000"/>
            </a:schemeClr>
          </a:solidFill>
          <a:ln w="12700">
            <a:noFill/>
            <a:prstDash val="solid"/>
          </a:ln>
        </p:spPr>
        <p:txBody>
          <a:bodyPr wrap="square">
            <a:spAutoFit/>
          </a:bodyPr>
          <a:lstStyle/>
          <a:p>
            <a:r>
              <a:rPr lang="en-US" dirty="0">
                <a:solidFill>
                  <a:schemeClr val="bg1"/>
                </a:solidFill>
              </a:rPr>
              <a:t>You can measure each LO alone with accuracy</a:t>
            </a:r>
          </a:p>
        </p:txBody>
      </p:sp>
      <p:sp>
        <p:nvSpPr>
          <p:cNvPr id="4" name="مثلث متساوي الساقين 3"/>
          <p:cNvSpPr/>
          <p:nvPr/>
        </p:nvSpPr>
        <p:spPr>
          <a:xfrm rot="5400000">
            <a:off x="7574753" y="4176968"/>
            <a:ext cx="432957" cy="27599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TextBox 17"/>
          <p:cNvSpPr txBox="1"/>
          <p:nvPr/>
        </p:nvSpPr>
        <p:spPr>
          <a:xfrm>
            <a:off x="1242483" y="571051"/>
            <a:ext cx="3234357" cy="523220"/>
          </a:xfrm>
          <a:prstGeom prst="rect">
            <a:avLst/>
          </a:prstGeom>
          <a:noFill/>
        </p:spPr>
        <p:txBody>
          <a:bodyPr wrap="square" rtlCol="0">
            <a:spAutoFit/>
          </a:bodyPr>
          <a:lstStyle>
            <a:defPPr>
              <a:defRPr lang="en-US"/>
            </a:defPPr>
            <a:lvl1pPr>
              <a:defRPr sz="2000" b="1">
                <a:solidFill>
                  <a:srgbClr val="2C2A2B"/>
                </a:solidFill>
              </a:defRPr>
            </a:lvl1pPr>
          </a:lstStyle>
          <a:p>
            <a:r>
              <a:rPr lang="en-US" sz="2800" b="0" dirty="0">
                <a:solidFill>
                  <a:srgbClr val="00ADEF"/>
                </a:solidFill>
              </a:rPr>
              <a:t>Big Challenges</a:t>
            </a:r>
          </a:p>
        </p:txBody>
      </p:sp>
      <p:pic>
        <p:nvPicPr>
          <p:cNvPr id="23" name="Picture 22">
            <a:extLst>
              <a:ext uri="{FF2B5EF4-FFF2-40B4-BE49-F238E27FC236}">
                <a16:creationId xmlns:a16="http://schemas.microsoft.com/office/drawing/2014/main" id="{E6448211-8383-44CE-9807-851DE33DA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530" y="1113824"/>
            <a:ext cx="786658" cy="786658"/>
          </a:xfrm>
          <a:prstGeom prst="rect">
            <a:avLst/>
          </a:prstGeom>
        </p:spPr>
      </p:pic>
    </p:spTree>
    <p:custDataLst>
      <p:tags r:id="rId1"/>
    </p:custDataLst>
    <p:extLst>
      <p:ext uri="{BB962C8B-B14F-4D97-AF65-F5344CB8AC3E}">
        <p14:creationId xmlns:p14="http://schemas.microsoft.com/office/powerpoint/2010/main" val="248152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arn(inVertic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3" grpId="0" animBg="1"/>
      <p:bldP spid="45"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رابط مستقيم 40"/>
          <p:cNvCxnSpPr/>
          <p:nvPr/>
        </p:nvCxnSpPr>
        <p:spPr>
          <a:xfrm>
            <a:off x="1242483" y="577289"/>
            <a:ext cx="0" cy="66404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42" name="مستطيل 41"/>
          <p:cNvSpPr/>
          <p:nvPr/>
        </p:nvSpPr>
        <p:spPr>
          <a:xfrm>
            <a:off x="-4661" y="673053"/>
            <a:ext cx="814508" cy="236258"/>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ثلث متساوي الساقين 3"/>
          <p:cNvSpPr/>
          <p:nvPr/>
        </p:nvSpPr>
        <p:spPr>
          <a:xfrm rot="10800000">
            <a:off x="5344016" y="2940093"/>
            <a:ext cx="254638" cy="16232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ستطيل 19"/>
          <p:cNvSpPr/>
          <p:nvPr/>
        </p:nvSpPr>
        <p:spPr>
          <a:xfrm>
            <a:off x="1186570" y="1970940"/>
            <a:ext cx="539261" cy="95761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3" name="مربع نص 22"/>
          <p:cNvSpPr txBox="1"/>
          <p:nvPr/>
        </p:nvSpPr>
        <p:spPr>
          <a:xfrm>
            <a:off x="1278565" y="1886676"/>
            <a:ext cx="433754" cy="1200329"/>
          </a:xfrm>
          <a:prstGeom prst="rect">
            <a:avLst/>
          </a:prstGeom>
          <a:noFill/>
        </p:spPr>
        <p:txBody>
          <a:bodyPr wrap="square" rtlCol="1">
            <a:spAutoFit/>
          </a:bodyPr>
          <a:lstStyle/>
          <a:p>
            <a:r>
              <a:rPr lang="en-US" sz="7200" dirty="0">
                <a:solidFill>
                  <a:schemeClr val="bg1"/>
                </a:solidFill>
                <a:ea typeface="Adobe Fan Heiti Std B" panose="020B0700000000000000" pitchFamily="34" charset="-128"/>
              </a:rPr>
              <a:t>2</a:t>
            </a:r>
            <a:endParaRPr lang="ar-SA" sz="8800" dirty="0">
              <a:solidFill>
                <a:schemeClr val="bg1"/>
              </a:solidFill>
              <a:ea typeface="Adobe Fan Heiti Std B" panose="020B0700000000000000" pitchFamily="34" charset="-128"/>
            </a:endParaRPr>
          </a:p>
        </p:txBody>
      </p:sp>
      <p:grpSp>
        <p:nvGrpSpPr>
          <p:cNvPr id="24" name="مجموعة 23"/>
          <p:cNvGrpSpPr/>
          <p:nvPr/>
        </p:nvGrpSpPr>
        <p:grpSpPr>
          <a:xfrm>
            <a:off x="1725831" y="1791575"/>
            <a:ext cx="7688890" cy="964012"/>
            <a:chOff x="1547446" y="1808624"/>
            <a:chExt cx="8100646" cy="964012"/>
          </a:xfrm>
        </p:grpSpPr>
        <p:cxnSp>
          <p:nvCxnSpPr>
            <p:cNvPr id="28" name="رابط مستقيم 27"/>
            <p:cNvCxnSpPr/>
            <p:nvPr/>
          </p:nvCxnSpPr>
          <p:spPr>
            <a:xfrm>
              <a:off x="1547446" y="2772636"/>
              <a:ext cx="81006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رابط مستقيم 28"/>
            <p:cNvCxnSpPr/>
            <p:nvPr/>
          </p:nvCxnSpPr>
          <p:spPr>
            <a:xfrm flipV="1">
              <a:off x="9641539" y="1808624"/>
              <a:ext cx="0" cy="9539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رابط مستقيم 29"/>
            <p:cNvCxnSpPr/>
            <p:nvPr/>
          </p:nvCxnSpPr>
          <p:spPr>
            <a:xfrm flipH="1">
              <a:off x="6201508" y="1808624"/>
              <a:ext cx="344658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5"/>
          <p:cNvSpPr txBox="1"/>
          <p:nvPr/>
        </p:nvSpPr>
        <p:spPr>
          <a:xfrm>
            <a:off x="4158975" y="1632386"/>
            <a:ext cx="2370082" cy="338554"/>
          </a:xfrm>
          <a:prstGeom prst="rect">
            <a:avLst/>
          </a:prstGeom>
          <a:solidFill>
            <a:srgbClr val="FFC000"/>
          </a:solidFill>
        </p:spPr>
        <p:txBody>
          <a:bodyPr wrap="square" rtlCol="0">
            <a:spAutoFit/>
          </a:bodyPr>
          <a:lstStyle>
            <a:defPPr>
              <a:defRPr lang="en-US"/>
            </a:defPPr>
            <a:lvl1pPr algn="ctr">
              <a:defRPr sz="2800" b="1">
                <a:solidFill>
                  <a:srgbClr val="2C2A2B"/>
                </a:solidFill>
              </a:defRPr>
            </a:lvl1pPr>
          </a:lstStyle>
          <a:p>
            <a:r>
              <a:rPr lang="en-US" sz="1600" dirty="0"/>
              <a:t>?? How to ENSURE</a:t>
            </a:r>
          </a:p>
        </p:txBody>
      </p:sp>
      <p:sp>
        <p:nvSpPr>
          <p:cNvPr id="32" name="Rectangle 6"/>
          <p:cNvSpPr/>
          <p:nvPr/>
        </p:nvSpPr>
        <p:spPr>
          <a:xfrm>
            <a:off x="2856849" y="2178597"/>
            <a:ext cx="6221199" cy="369332"/>
          </a:xfrm>
          <a:prstGeom prst="rect">
            <a:avLst/>
          </a:prstGeom>
        </p:spPr>
        <p:txBody>
          <a:bodyPr wrap="square">
            <a:spAutoFit/>
          </a:bodyPr>
          <a:lstStyle/>
          <a:p>
            <a:pPr algn="just"/>
            <a:r>
              <a:rPr lang="en-US" dirty="0">
                <a:solidFill>
                  <a:schemeClr val="tx1">
                    <a:lumMod val="65000"/>
                    <a:lumOff val="35000"/>
                  </a:schemeClr>
                </a:solidFill>
              </a:rPr>
              <a:t>Academic integrity. </a:t>
            </a:r>
          </a:p>
        </p:txBody>
      </p:sp>
      <p:sp>
        <p:nvSpPr>
          <p:cNvPr id="33" name="TextBox 16"/>
          <p:cNvSpPr txBox="1"/>
          <p:nvPr/>
        </p:nvSpPr>
        <p:spPr>
          <a:xfrm>
            <a:off x="9226272" y="1499186"/>
            <a:ext cx="1904415" cy="584775"/>
          </a:xfrm>
          <a:prstGeom prst="rect">
            <a:avLst/>
          </a:prstGeom>
          <a:solidFill>
            <a:schemeClr val="bg1"/>
          </a:solidFill>
          <a:ln>
            <a:solidFill>
              <a:srgbClr val="FFC000"/>
            </a:solidFill>
          </a:ln>
        </p:spPr>
        <p:txBody>
          <a:bodyPr wrap="square" rtlCol="0">
            <a:spAutoFit/>
          </a:bodyPr>
          <a:lstStyle>
            <a:defPPr>
              <a:defRPr lang="en-US"/>
            </a:defPPr>
            <a:lvl1pPr algn="just">
              <a:defRPr sz="1600" b="1">
                <a:solidFill>
                  <a:srgbClr val="00ADEF"/>
                </a:solidFill>
              </a:defRPr>
            </a:lvl1pPr>
          </a:lstStyle>
          <a:p>
            <a:r>
              <a:rPr lang="en-US" dirty="0"/>
              <a:t>SRS 1.4.</a:t>
            </a:r>
          </a:p>
          <a:p>
            <a:r>
              <a:rPr lang="en-US" b="0" dirty="0">
                <a:solidFill>
                  <a:schemeClr val="tx1">
                    <a:lumMod val="50000"/>
                    <a:lumOff val="50000"/>
                  </a:schemeClr>
                </a:solidFill>
              </a:rPr>
              <a:t>academic integrity</a:t>
            </a:r>
            <a:r>
              <a:rPr lang="en-US" b="0" dirty="0"/>
              <a:t> </a:t>
            </a:r>
          </a:p>
        </p:txBody>
      </p:sp>
      <p:cxnSp>
        <p:nvCxnSpPr>
          <p:cNvPr id="34" name="رابط مستقيم 33"/>
          <p:cNvCxnSpPr/>
          <p:nvPr/>
        </p:nvCxnSpPr>
        <p:spPr>
          <a:xfrm>
            <a:off x="2601316" y="2218867"/>
            <a:ext cx="0" cy="252652"/>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35" name="Rectangle 1"/>
          <p:cNvSpPr/>
          <p:nvPr/>
        </p:nvSpPr>
        <p:spPr>
          <a:xfrm>
            <a:off x="3808640" y="3219555"/>
            <a:ext cx="3523272" cy="369332"/>
          </a:xfrm>
          <a:prstGeom prst="rect">
            <a:avLst/>
          </a:prstGeom>
          <a:solidFill>
            <a:schemeClr val="tx1">
              <a:lumMod val="50000"/>
              <a:lumOff val="50000"/>
            </a:schemeClr>
          </a:solidFill>
        </p:spPr>
        <p:txBody>
          <a:bodyPr wrap="square">
            <a:spAutoFit/>
          </a:bodyPr>
          <a:lstStyle/>
          <a:p>
            <a:r>
              <a:rPr lang="en-US" dirty="0">
                <a:solidFill>
                  <a:schemeClr val="bg1"/>
                </a:solidFill>
              </a:rPr>
              <a:t>build a set of calculations and pools</a:t>
            </a:r>
          </a:p>
        </p:txBody>
      </p:sp>
      <p:sp>
        <p:nvSpPr>
          <p:cNvPr id="37" name="Rectangle 20"/>
          <p:cNvSpPr/>
          <p:nvPr/>
        </p:nvSpPr>
        <p:spPr>
          <a:xfrm>
            <a:off x="3808640" y="3991274"/>
            <a:ext cx="3485057" cy="369332"/>
          </a:xfrm>
          <a:prstGeom prst="rect">
            <a:avLst/>
          </a:prstGeom>
          <a:solidFill>
            <a:schemeClr val="tx1">
              <a:lumMod val="50000"/>
              <a:lumOff val="50000"/>
            </a:schemeClr>
          </a:solidFill>
        </p:spPr>
        <p:txBody>
          <a:bodyPr wrap="square">
            <a:spAutoFit/>
          </a:bodyPr>
          <a:lstStyle/>
          <a:p>
            <a:r>
              <a:rPr lang="en-US" dirty="0">
                <a:solidFill>
                  <a:schemeClr val="bg1"/>
                </a:solidFill>
              </a:rPr>
              <a:t>All Question becomes independent</a:t>
            </a:r>
          </a:p>
        </p:txBody>
      </p:sp>
      <p:sp>
        <p:nvSpPr>
          <p:cNvPr id="40" name="مثلث متساوي الساقين 39"/>
          <p:cNvSpPr/>
          <p:nvPr/>
        </p:nvSpPr>
        <p:spPr>
          <a:xfrm rot="10800000">
            <a:off x="5344016" y="3735977"/>
            <a:ext cx="254638" cy="16232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6" name="Rectangle 17"/>
          <p:cNvSpPr/>
          <p:nvPr/>
        </p:nvSpPr>
        <p:spPr>
          <a:xfrm>
            <a:off x="1495442" y="4976958"/>
            <a:ext cx="2051844" cy="369332"/>
          </a:xfrm>
          <a:prstGeom prst="rect">
            <a:avLst/>
          </a:prstGeom>
          <a:solidFill>
            <a:schemeClr val="bg1">
              <a:lumMod val="85000"/>
            </a:schemeClr>
          </a:solidFill>
        </p:spPr>
        <p:txBody>
          <a:bodyPr wrap="square">
            <a:spAutoFit/>
          </a:bodyPr>
          <a:lstStyle/>
          <a:p>
            <a:r>
              <a:rPr lang="en-US" dirty="0">
                <a:solidFill>
                  <a:schemeClr val="tx1">
                    <a:lumMod val="75000"/>
                    <a:lumOff val="25000"/>
                  </a:schemeClr>
                </a:solidFill>
              </a:rPr>
              <a:t>Use Random Blocks</a:t>
            </a:r>
          </a:p>
        </p:txBody>
      </p:sp>
      <p:sp>
        <p:nvSpPr>
          <p:cNvPr id="47" name="Rectangle 18"/>
          <p:cNvSpPr/>
          <p:nvPr/>
        </p:nvSpPr>
        <p:spPr>
          <a:xfrm>
            <a:off x="4198217" y="4970650"/>
            <a:ext cx="2659391" cy="646331"/>
          </a:xfrm>
          <a:prstGeom prst="rect">
            <a:avLst/>
          </a:prstGeom>
          <a:solidFill>
            <a:schemeClr val="bg1">
              <a:lumMod val="85000"/>
            </a:schemeClr>
          </a:solidFill>
        </p:spPr>
        <p:txBody>
          <a:bodyPr wrap="square">
            <a:spAutoFit/>
          </a:bodyPr>
          <a:lstStyle/>
          <a:p>
            <a:r>
              <a:rPr lang="en-US" dirty="0">
                <a:solidFill>
                  <a:schemeClr val="tx1">
                    <a:lumMod val="75000"/>
                    <a:lumOff val="25000"/>
                  </a:schemeClr>
                </a:solidFill>
              </a:rPr>
              <a:t>Randomize questions (in the exam options setting)</a:t>
            </a:r>
          </a:p>
        </p:txBody>
      </p:sp>
      <p:sp>
        <p:nvSpPr>
          <p:cNvPr id="48" name="Rectangle 19"/>
          <p:cNvSpPr/>
          <p:nvPr/>
        </p:nvSpPr>
        <p:spPr>
          <a:xfrm>
            <a:off x="7508539" y="4970649"/>
            <a:ext cx="3368871" cy="646331"/>
          </a:xfrm>
          <a:prstGeom prst="rect">
            <a:avLst/>
          </a:prstGeom>
          <a:solidFill>
            <a:schemeClr val="bg1">
              <a:lumMod val="85000"/>
            </a:schemeClr>
          </a:solidFill>
        </p:spPr>
        <p:txBody>
          <a:bodyPr wrap="square">
            <a:spAutoFit/>
          </a:bodyPr>
          <a:lstStyle/>
          <a:p>
            <a:r>
              <a:rPr lang="en-US" dirty="0">
                <a:solidFill>
                  <a:schemeClr val="tx1">
                    <a:lumMod val="75000"/>
                    <a:lumOff val="25000"/>
                  </a:schemeClr>
                </a:solidFill>
              </a:rPr>
              <a:t>Display one question at a time (in the exam options setting)</a:t>
            </a:r>
          </a:p>
        </p:txBody>
      </p:sp>
      <p:cxnSp>
        <p:nvCxnSpPr>
          <p:cNvPr id="7" name="رابط مستقيم 6"/>
          <p:cNvCxnSpPr/>
          <p:nvPr/>
        </p:nvCxnSpPr>
        <p:spPr>
          <a:xfrm flipV="1">
            <a:off x="2262313" y="4497039"/>
            <a:ext cx="6842392" cy="183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مثلث متساوي الساقين 48"/>
          <p:cNvSpPr/>
          <p:nvPr/>
        </p:nvSpPr>
        <p:spPr>
          <a:xfrm rot="10800000">
            <a:off x="2257678" y="4586347"/>
            <a:ext cx="254638" cy="16232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0" name="مثلث متساوي الساقين 49"/>
          <p:cNvSpPr/>
          <p:nvPr/>
        </p:nvSpPr>
        <p:spPr>
          <a:xfrm rot="10800000">
            <a:off x="5344015" y="4586347"/>
            <a:ext cx="254638" cy="16232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1" name="مثلث متساوي الساقين 50"/>
          <p:cNvSpPr/>
          <p:nvPr/>
        </p:nvSpPr>
        <p:spPr>
          <a:xfrm rot="10800000">
            <a:off x="8972751" y="4586347"/>
            <a:ext cx="254638" cy="16232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6" name="TextBox 17"/>
          <p:cNvSpPr txBox="1"/>
          <p:nvPr/>
        </p:nvSpPr>
        <p:spPr>
          <a:xfrm>
            <a:off x="1239670" y="560332"/>
            <a:ext cx="3234357" cy="523220"/>
          </a:xfrm>
          <a:prstGeom prst="rect">
            <a:avLst/>
          </a:prstGeom>
          <a:noFill/>
        </p:spPr>
        <p:txBody>
          <a:bodyPr wrap="square" rtlCol="0">
            <a:spAutoFit/>
          </a:bodyPr>
          <a:lstStyle>
            <a:defPPr>
              <a:defRPr lang="en-US"/>
            </a:defPPr>
            <a:lvl1pPr>
              <a:defRPr sz="2000" b="1">
                <a:solidFill>
                  <a:srgbClr val="2C2A2B"/>
                </a:solidFill>
              </a:defRPr>
            </a:lvl1pPr>
          </a:lstStyle>
          <a:p>
            <a:r>
              <a:rPr lang="en-US" sz="2800" b="0" dirty="0">
                <a:solidFill>
                  <a:srgbClr val="00ADEF"/>
                </a:solidFill>
              </a:rPr>
              <a:t>Big Challenges</a:t>
            </a:r>
          </a:p>
        </p:txBody>
      </p:sp>
      <p:pic>
        <p:nvPicPr>
          <p:cNvPr id="27" name="Picture 26">
            <a:extLst>
              <a:ext uri="{FF2B5EF4-FFF2-40B4-BE49-F238E27FC236}">
                <a16:creationId xmlns:a16="http://schemas.microsoft.com/office/drawing/2014/main" id="{97182B37-B449-4A8E-9530-9790DCA671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530" y="1113824"/>
            <a:ext cx="786658" cy="786658"/>
          </a:xfrm>
          <a:prstGeom prst="rect">
            <a:avLst/>
          </a:prstGeom>
        </p:spPr>
      </p:pic>
    </p:spTree>
    <p:custDataLst>
      <p:tags r:id="rId1"/>
    </p:custDataLst>
    <p:extLst>
      <p:ext uri="{BB962C8B-B14F-4D97-AF65-F5344CB8AC3E}">
        <p14:creationId xmlns:p14="http://schemas.microsoft.com/office/powerpoint/2010/main" val="382634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down)">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down)">
                                      <p:cBhvr>
                                        <p:cTn id="18" dur="500"/>
                                        <p:tgtEl>
                                          <p:spTgt spid="4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down)">
                                      <p:cBhvr>
                                        <p:cTn id="21" dur="500"/>
                                        <p:tgtEl>
                                          <p:spTgt spid="4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wipe(down)">
                                      <p:cBhvr>
                                        <p:cTn id="26" dur="500"/>
                                        <p:tgtEl>
                                          <p:spTgt spid="5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down)">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down)">
                                      <p:cBhvr>
                                        <p:cTn id="34" dur="500"/>
                                        <p:tgtEl>
                                          <p:spTgt spid="5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down)">
                                      <p:cBhvr>
                                        <p:cTn id="3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0" grpId="0" animBg="1"/>
      <p:bldP spid="46" grpId="0" animBg="1"/>
      <p:bldP spid="47" grpId="0" animBg="1"/>
      <p:bldP spid="48" grpId="0" animBg="1"/>
      <p:bldP spid="49" grpId="0" animBg="1"/>
      <p:bldP spid="50" grpId="0" animBg="1"/>
      <p:bldP spid="5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5075" y="565805"/>
            <a:ext cx="3920358" cy="523220"/>
          </a:xfrm>
          <a:prstGeom prst="rect">
            <a:avLst/>
          </a:prstGeom>
          <a:noFill/>
        </p:spPr>
        <p:txBody>
          <a:bodyPr wrap="square" rtlCol="0">
            <a:spAutoFit/>
          </a:bodyPr>
          <a:lstStyle/>
          <a:p>
            <a:r>
              <a:rPr lang="en-US" sz="2800" dirty="0">
                <a:solidFill>
                  <a:srgbClr val="00ADEF"/>
                </a:solidFill>
              </a:rPr>
              <a:t>Let’s move to a real case</a:t>
            </a:r>
          </a:p>
        </p:txBody>
      </p:sp>
      <p:sp>
        <p:nvSpPr>
          <p:cNvPr id="5" name="TextBox 4"/>
          <p:cNvSpPr txBox="1"/>
          <p:nvPr/>
        </p:nvSpPr>
        <p:spPr>
          <a:xfrm>
            <a:off x="1242483" y="3292252"/>
            <a:ext cx="7117746" cy="1846659"/>
          </a:xfrm>
          <a:prstGeom prst="rect">
            <a:avLst/>
          </a:prstGeom>
          <a:solidFill>
            <a:srgbClr val="E4E4E4"/>
          </a:solidFill>
          <a:ln>
            <a:noFill/>
            <a:prstDash val="sysDot"/>
          </a:ln>
        </p:spPr>
        <p:txBody>
          <a:bodyPr wrap="square" rtlCol="0">
            <a:spAutoFit/>
          </a:bodyPr>
          <a:lstStyle/>
          <a:p>
            <a:r>
              <a:rPr lang="en-US" b="1" dirty="0">
                <a:solidFill>
                  <a:schemeClr val="tx1">
                    <a:lumMod val="75000"/>
                    <a:lumOff val="25000"/>
                  </a:schemeClr>
                </a:solidFill>
              </a:rPr>
              <a:t>MLOs:</a:t>
            </a:r>
          </a:p>
          <a:p>
            <a:r>
              <a:rPr lang="en-US" sz="1400" dirty="0">
                <a:solidFill>
                  <a:schemeClr val="tx1">
                    <a:lumMod val="75000"/>
                    <a:lumOff val="25000"/>
                  </a:schemeClr>
                </a:solidFill>
              </a:rPr>
              <a:t>Calculate loads for static problems</a:t>
            </a:r>
          </a:p>
          <a:p>
            <a:r>
              <a:rPr lang="en-US" sz="1400" dirty="0">
                <a:solidFill>
                  <a:schemeClr val="tx1">
                    <a:lumMod val="75000"/>
                    <a:lumOff val="25000"/>
                  </a:schemeClr>
                </a:solidFill>
              </a:rPr>
              <a:t>Calculate normal stress and strain</a:t>
            </a:r>
          </a:p>
          <a:p>
            <a:r>
              <a:rPr lang="en-US" sz="1400" dirty="0">
                <a:solidFill>
                  <a:schemeClr val="tx1">
                    <a:lumMod val="75000"/>
                    <a:lumOff val="25000"/>
                  </a:schemeClr>
                </a:solidFill>
              </a:rPr>
              <a:t>Calculate Change in length using Hooke’s Law</a:t>
            </a:r>
          </a:p>
          <a:p>
            <a:r>
              <a:rPr lang="en-US" sz="1400" dirty="0">
                <a:solidFill>
                  <a:schemeClr val="tx1">
                    <a:lumMod val="75000"/>
                    <a:lumOff val="25000"/>
                  </a:schemeClr>
                </a:solidFill>
              </a:rPr>
              <a:t>…</a:t>
            </a:r>
          </a:p>
          <a:p>
            <a:r>
              <a:rPr lang="en-US" sz="1400" dirty="0">
                <a:solidFill>
                  <a:schemeClr val="tx1">
                    <a:lumMod val="75000"/>
                    <a:lumOff val="25000"/>
                  </a:schemeClr>
                </a:solidFill>
              </a:rPr>
              <a:t>---------------------------------------------</a:t>
            </a:r>
          </a:p>
          <a:p>
            <a:r>
              <a:rPr lang="en-US" sz="1200" b="1" i="1" dirty="0">
                <a:solidFill>
                  <a:schemeClr val="tx1">
                    <a:lumMod val="75000"/>
                    <a:lumOff val="25000"/>
                  </a:schemeClr>
                </a:solidFill>
              </a:rPr>
              <a:t>Module objectives are related to the following course general objective:</a:t>
            </a:r>
          </a:p>
          <a:p>
            <a:r>
              <a:rPr lang="en-US" sz="1400" b="1" i="1" dirty="0">
                <a:solidFill>
                  <a:schemeClr val="tx1">
                    <a:lumMod val="75000"/>
                    <a:lumOff val="25000"/>
                  </a:schemeClr>
                </a:solidFill>
              </a:rPr>
              <a:t>Solve Problems for solid subjected to tension</a:t>
            </a:r>
          </a:p>
        </p:txBody>
      </p:sp>
      <p:sp>
        <p:nvSpPr>
          <p:cNvPr id="6" name="Rectangle 5"/>
          <p:cNvSpPr/>
          <p:nvPr/>
        </p:nvSpPr>
        <p:spPr>
          <a:xfrm>
            <a:off x="1242483" y="1787248"/>
            <a:ext cx="9710146" cy="1077218"/>
          </a:xfrm>
          <a:prstGeom prst="rect">
            <a:avLst/>
          </a:prstGeom>
          <a:solidFill>
            <a:srgbClr val="ECECEC"/>
          </a:solidFill>
          <a:ln>
            <a:noFill/>
          </a:ln>
        </p:spPr>
        <p:txBody>
          <a:bodyPr wrap="square">
            <a:spAutoFit/>
          </a:bodyPr>
          <a:lstStyle/>
          <a:p>
            <a:r>
              <a:rPr lang="en-US" sz="1600" b="1" dirty="0"/>
              <a:t>Course</a:t>
            </a:r>
            <a:r>
              <a:rPr lang="en-US" sz="1600" dirty="0"/>
              <a:t>: 225ME-3 Strength of Materials and their testing, QM-Recognized Course since 2015</a:t>
            </a:r>
          </a:p>
          <a:p>
            <a:r>
              <a:rPr lang="en-US" sz="1600" b="1" dirty="0"/>
              <a:t>College</a:t>
            </a:r>
            <a:r>
              <a:rPr lang="en-US" sz="1600" dirty="0"/>
              <a:t> of Engineering</a:t>
            </a:r>
          </a:p>
          <a:p>
            <a:r>
              <a:rPr lang="en-US" sz="1600" b="1" dirty="0"/>
              <a:t>Department</a:t>
            </a:r>
            <a:r>
              <a:rPr lang="en-US" sz="1600" dirty="0"/>
              <a:t>: Mechanical Engineering</a:t>
            </a:r>
          </a:p>
          <a:p>
            <a:r>
              <a:rPr lang="en-US" sz="1600" b="1" dirty="0"/>
              <a:t>Students</a:t>
            </a:r>
            <a:r>
              <a:rPr lang="en-US" sz="1600" dirty="0"/>
              <a:t>: About </a:t>
            </a:r>
            <a:r>
              <a:rPr lang="en-US" sz="1600" b="1" dirty="0"/>
              <a:t>170</a:t>
            </a:r>
            <a:r>
              <a:rPr lang="en-US" sz="1600" dirty="0"/>
              <a:t> each semester, from </a:t>
            </a:r>
            <a:r>
              <a:rPr lang="en-US" sz="1600" b="1" dirty="0"/>
              <a:t>three Academic Departments </a:t>
            </a:r>
            <a:r>
              <a:rPr lang="en-US" sz="1600" dirty="0"/>
              <a:t>(Mechanical – Chemical - Industrial)</a:t>
            </a:r>
          </a:p>
        </p:txBody>
      </p:sp>
      <p:cxnSp>
        <p:nvCxnSpPr>
          <p:cNvPr id="12" name="رابط مستقيم 11"/>
          <p:cNvCxnSpPr/>
          <p:nvPr/>
        </p:nvCxnSpPr>
        <p:spPr>
          <a:xfrm>
            <a:off x="1242483" y="577289"/>
            <a:ext cx="0" cy="66404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مستطيل 12"/>
          <p:cNvSpPr/>
          <p:nvPr/>
        </p:nvSpPr>
        <p:spPr>
          <a:xfrm>
            <a:off x="-4661" y="673053"/>
            <a:ext cx="814508" cy="236258"/>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p:cNvSpPr/>
          <p:nvPr/>
        </p:nvSpPr>
        <p:spPr>
          <a:xfrm>
            <a:off x="1670448" y="1753620"/>
            <a:ext cx="2595799" cy="580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p:cNvSpPr/>
          <p:nvPr/>
        </p:nvSpPr>
        <p:spPr>
          <a:xfrm>
            <a:off x="1670447" y="3263234"/>
            <a:ext cx="2595799" cy="580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9" name="Picture 8">
            <a:extLst>
              <a:ext uri="{FF2B5EF4-FFF2-40B4-BE49-F238E27FC236}">
                <a16:creationId xmlns:a16="http://schemas.microsoft.com/office/drawing/2014/main" id="{21D91755-FF2A-4165-9B67-E720055927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530" y="1113824"/>
            <a:ext cx="786658" cy="786658"/>
          </a:xfrm>
          <a:prstGeom prst="rect">
            <a:avLst/>
          </a:prstGeom>
        </p:spPr>
      </p:pic>
    </p:spTree>
    <p:custDataLst>
      <p:tags r:id="rId1"/>
    </p:custDataLst>
    <p:extLst>
      <p:ext uri="{BB962C8B-B14F-4D97-AF65-F5344CB8AC3E}">
        <p14:creationId xmlns:p14="http://schemas.microsoft.com/office/powerpoint/2010/main" val="367567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606890" y="1522687"/>
            <a:ext cx="5033769" cy="5225116"/>
            <a:chOff x="3606890" y="1522687"/>
            <a:chExt cx="5033769" cy="5225116"/>
          </a:xfrm>
        </p:grpSpPr>
        <p:pic>
          <p:nvPicPr>
            <p:cNvPr id="5" name="Picture 4"/>
            <p:cNvPicPr>
              <a:picLocks noChangeAspect="1"/>
            </p:cNvPicPr>
            <p:nvPr/>
          </p:nvPicPr>
          <p:blipFill>
            <a:blip r:embed="rId3"/>
            <a:stretch>
              <a:fillRect/>
            </a:stretch>
          </p:blipFill>
          <p:spPr>
            <a:xfrm>
              <a:off x="3606890" y="1522687"/>
              <a:ext cx="5033769" cy="5225116"/>
            </a:xfrm>
            <a:prstGeom prst="rect">
              <a:avLst/>
            </a:prstGeom>
          </p:spPr>
        </p:pic>
        <p:sp>
          <p:nvSpPr>
            <p:cNvPr id="4" name="TextBox 3"/>
            <p:cNvSpPr txBox="1"/>
            <p:nvPr/>
          </p:nvSpPr>
          <p:spPr>
            <a:xfrm>
              <a:off x="5211827" y="3334403"/>
              <a:ext cx="644783" cy="230832"/>
            </a:xfrm>
            <a:prstGeom prst="rect">
              <a:avLst/>
            </a:prstGeom>
            <a:solidFill>
              <a:schemeClr val="bg1"/>
            </a:solidFill>
          </p:spPr>
          <p:txBody>
            <a:bodyPr wrap="square" rtlCol="0">
              <a:spAutoFit/>
            </a:bodyPr>
            <a:lstStyle/>
            <a:p>
              <a:r>
                <a:rPr lang="en-US" sz="900" b="1" dirty="0">
                  <a:solidFill>
                    <a:schemeClr val="tx1">
                      <a:lumMod val="65000"/>
                      <a:lumOff val="35000"/>
                    </a:schemeClr>
                  </a:solidFill>
                </a:rPr>
                <a:t>m=80 Kg.</a:t>
              </a:r>
            </a:p>
          </p:txBody>
        </p:sp>
      </p:grpSp>
      <p:sp>
        <p:nvSpPr>
          <p:cNvPr id="2" name="Rectangle 1"/>
          <p:cNvSpPr/>
          <p:nvPr/>
        </p:nvSpPr>
        <p:spPr>
          <a:xfrm>
            <a:off x="6135081" y="1026957"/>
            <a:ext cx="2666179" cy="369332"/>
          </a:xfrm>
          <a:prstGeom prst="rect">
            <a:avLst/>
          </a:prstGeom>
          <a:solidFill>
            <a:schemeClr val="tx1">
              <a:lumMod val="65000"/>
              <a:lumOff val="35000"/>
            </a:schemeClr>
          </a:solidFill>
        </p:spPr>
        <p:txBody>
          <a:bodyPr wrap="none">
            <a:spAutoFit/>
          </a:bodyPr>
          <a:lstStyle/>
          <a:p>
            <a:r>
              <a:rPr lang="en-US" dirty="0">
                <a:solidFill>
                  <a:schemeClr val="bg1"/>
                </a:solidFill>
              </a:rPr>
              <a:t>Paper-pencil Exam format </a:t>
            </a:r>
          </a:p>
        </p:txBody>
      </p:sp>
      <p:sp>
        <p:nvSpPr>
          <p:cNvPr id="19" name="TextBox 3"/>
          <p:cNvSpPr txBox="1"/>
          <p:nvPr/>
        </p:nvSpPr>
        <p:spPr>
          <a:xfrm>
            <a:off x="1242483" y="557586"/>
            <a:ext cx="3920358" cy="523220"/>
          </a:xfrm>
          <a:prstGeom prst="rect">
            <a:avLst/>
          </a:prstGeom>
          <a:noFill/>
        </p:spPr>
        <p:txBody>
          <a:bodyPr wrap="square" rtlCol="0">
            <a:spAutoFit/>
          </a:bodyPr>
          <a:lstStyle/>
          <a:p>
            <a:r>
              <a:rPr lang="en-US" sz="2800" dirty="0">
                <a:solidFill>
                  <a:srgbClr val="00ADEF"/>
                </a:solidFill>
              </a:rPr>
              <a:t>Let’s move to a real case</a:t>
            </a:r>
          </a:p>
        </p:txBody>
      </p:sp>
      <p:cxnSp>
        <p:nvCxnSpPr>
          <p:cNvPr id="20" name="رابط مستقيم 19"/>
          <p:cNvCxnSpPr/>
          <p:nvPr/>
        </p:nvCxnSpPr>
        <p:spPr>
          <a:xfrm>
            <a:off x="1242483" y="577289"/>
            <a:ext cx="0" cy="66404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مستطيل 20"/>
          <p:cNvSpPr/>
          <p:nvPr/>
        </p:nvSpPr>
        <p:spPr>
          <a:xfrm>
            <a:off x="-4661" y="673053"/>
            <a:ext cx="814508" cy="236258"/>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Oval 2"/>
          <p:cNvSpPr/>
          <p:nvPr/>
        </p:nvSpPr>
        <p:spPr>
          <a:xfrm>
            <a:off x="5506129" y="4424836"/>
            <a:ext cx="394013" cy="24782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Oval 5"/>
          <p:cNvSpPr/>
          <p:nvPr/>
        </p:nvSpPr>
        <p:spPr>
          <a:xfrm>
            <a:off x="5659604" y="5264696"/>
            <a:ext cx="394013" cy="24782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Freeform 7"/>
          <p:cNvSpPr/>
          <p:nvPr/>
        </p:nvSpPr>
        <p:spPr>
          <a:xfrm>
            <a:off x="3497188" y="4562519"/>
            <a:ext cx="2133057" cy="829184"/>
          </a:xfrm>
          <a:custGeom>
            <a:avLst/>
            <a:gdLst>
              <a:gd name="connsiteX0" fmla="*/ 2427890 w 2575035"/>
              <a:gd name="connsiteY0" fmla="*/ 0 h 949472"/>
              <a:gd name="connsiteX1" fmla="*/ 1734207 w 2575035"/>
              <a:gd name="connsiteY1" fmla="*/ 21021 h 949472"/>
              <a:gd name="connsiteX2" fmla="*/ 1418897 w 2575035"/>
              <a:gd name="connsiteY2" fmla="*/ 31531 h 949472"/>
              <a:gd name="connsiteX3" fmla="*/ 1229710 w 2575035"/>
              <a:gd name="connsiteY3" fmla="*/ 52552 h 949472"/>
              <a:gd name="connsiteX4" fmla="*/ 935421 w 2575035"/>
              <a:gd name="connsiteY4" fmla="*/ 63063 h 949472"/>
              <a:gd name="connsiteX5" fmla="*/ 472966 w 2575035"/>
              <a:gd name="connsiteY5" fmla="*/ 73573 h 949472"/>
              <a:gd name="connsiteX6" fmla="*/ 346841 w 2575035"/>
              <a:gd name="connsiteY6" fmla="*/ 84083 h 949472"/>
              <a:gd name="connsiteX7" fmla="*/ 315310 w 2575035"/>
              <a:gd name="connsiteY7" fmla="*/ 105104 h 949472"/>
              <a:gd name="connsiteX8" fmla="*/ 252248 w 2575035"/>
              <a:gd name="connsiteY8" fmla="*/ 168166 h 949472"/>
              <a:gd name="connsiteX9" fmla="*/ 231228 w 2575035"/>
              <a:gd name="connsiteY9" fmla="*/ 199697 h 949472"/>
              <a:gd name="connsiteX10" fmla="*/ 220717 w 2575035"/>
              <a:gd name="connsiteY10" fmla="*/ 231228 h 949472"/>
              <a:gd name="connsiteX11" fmla="*/ 189186 w 2575035"/>
              <a:gd name="connsiteY11" fmla="*/ 262759 h 949472"/>
              <a:gd name="connsiteX12" fmla="*/ 147145 w 2575035"/>
              <a:gd name="connsiteY12" fmla="*/ 346842 h 949472"/>
              <a:gd name="connsiteX13" fmla="*/ 105104 w 2575035"/>
              <a:gd name="connsiteY13" fmla="*/ 409904 h 949472"/>
              <a:gd name="connsiteX14" fmla="*/ 42041 w 2575035"/>
              <a:gd name="connsiteY14" fmla="*/ 462456 h 949472"/>
              <a:gd name="connsiteX15" fmla="*/ 10510 w 2575035"/>
              <a:gd name="connsiteY15" fmla="*/ 525518 h 949472"/>
              <a:gd name="connsiteX16" fmla="*/ 0 w 2575035"/>
              <a:gd name="connsiteY16" fmla="*/ 557049 h 949472"/>
              <a:gd name="connsiteX17" fmla="*/ 21021 w 2575035"/>
              <a:gd name="connsiteY17" fmla="*/ 683173 h 949472"/>
              <a:gd name="connsiteX18" fmla="*/ 42041 w 2575035"/>
              <a:gd name="connsiteY18" fmla="*/ 725214 h 949472"/>
              <a:gd name="connsiteX19" fmla="*/ 105104 w 2575035"/>
              <a:gd name="connsiteY19" fmla="*/ 767256 h 949472"/>
              <a:gd name="connsiteX20" fmla="*/ 147145 w 2575035"/>
              <a:gd name="connsiteY20" fmla="*/ 798787 h 949472"/>
              <a:gd name="connsiteX21" fmla="*/ 178676 w 2575035"/>
              <a:gd name="connsiteY21" fmla="*/ 809297 h 949472"/>
              <a:gd name="connsiteX22" fmla="*/ 199697 w 2575035"/>
              <a:gd name="connsiteY22" fmla="*/ 840828 h 949472"/>
              <a:gd name="connsiteX23" fmla="*/ 231228 w 2575035"/>
              <a:gd name="connsiteY23" fmla="*/ 851338 h 949472"/>
              <a:gd name="connsiteX24" fmla="*/ 273269 w 2575035"/>
              <a:gd name="connsiteY24" fmla="*/ 872359 h 949472"/>
              <a:gd name="connsiteX25" fmla="*/ 441435 w 2575035"/>
              <a:gd name="connsiteY25" fmla="*/ 914400 h 949472"/>
              <a:gd name="connsiteX26" fmla="*/ 483476 w 2575035"/>
              <a:gd name="connsiteY26" fmla="*/ 924911 h 949472"/>
              <a:gd name="connsiteX27" fmla="*/ 861848 w 2575035"/>
              <a:gd name="connsiteY27" fmla="*/ 935421 h 949472"/>
              <a:gd name="connsiteX28" fmla="*/ 1513490 w 2575035"/>
              <a:gd name="connsiteY28" fmla="*/ 914400 h 949472"/>
              <a:gd name="connsiteX29" fmla="*/ 1618593 w 2575035"/>
              <a:gd name="connsiteY29" fmla="*/ 893380 h 949472"/>
              <a:gd name="connsiteX30" fmla="*/ 1755228 w 2575035"/>
              <a:gd name="connsiteY30" fmla="*/ 872359 h 949472"/>
              <a:gd name="connsiteX31" fmla="*/ 2543504 w 2575035"/>
              <a:gd name="connsiteY31" fmla="*/ 882869 h 949472"/>
              <a:gd name="connsiteX32" fmla="*/ 2575035 w 2575035"/>
              <a:gd name="connsiteY32" fmla="*/ 893380 h 94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5035" h="949472">
                <a:moveTo>
                  <a:pt x="2427890" y="0"/>
                </a:moveTo>
                <a:cubicBezTo>
                  <a:pt x="2164022" y="52777"/>
                  <a:pt x="2413871" y="6084"/>
                  <a:pt x="1734207" y="21021"/>
                </a:cubicBezTo>
                <a:cubicBezTo>
                  <a:pt x="1629071" y="23332"/>
                  <a:pt x="1524000" y="28028"/>
                  <a:pt x="1418897" y="31531"/>
                </a:cubicBezTo>
                <a:cubicBezTo>
                  <a:pt x="1334732" y="52573"/>
                  <a:pt x="1372261" y="45764"/>
                  <a:pt x="1229710" y="52552"/>
                </a:cubicBezTo>
                <a:cubicBezTo>
                  <a:pt x="1131662" y="57221"/>
                  <a:pt x="1033542" y="60337"/>
                  <a:pt x="935421" y="63063"/>
                </a:cubicBezTo>
                <a:lnTo>
                  <a:pt x="472966" y="73573"/>
                </a:lnTo>
                <a:cubicBezTo>
                  <a:pt x="430924" y="77076"/>
                  <a:pt x="388209" y="75809"/>
                  <a:pt x="346841" y="84083"/>
                </a:cubicBezTo>
                <a:cubicBezTo>
                  <a:pt x="334454" y="86560"/>
                  <a:pt x="324751" y="96712"/>
                  <a:pt x="315310" y="105104"/>
                </a:cubicBezTo>
                <a:cubicBezTo>
                  <a:pt x="293091" y="124854"/>
                  <a:pt x="268738" y="143431"/>
                  <a:pt x="252248" y="168166"/>
                </a:cubicBezTo>
                <a:cubicBezTo>
                  <a:pt x="245241" y="178676"/>
                  <a:pt x="236877" y="188399"/>
                  <a:pt x="231228" y="199697"/>
                </a:cubicBezTo>
                <a:cubicBezTo>
                  <a:pt x="226273" y="209606"/>
                  <a:pt x="226863" y="222010"/>
                  <a:pt x="220717" y="231228"/>
                </a:cubicBezTo>
                <a:cubicBezTo>
                  <a:pt x="212472" y="243595"/>
                  <a:pt x="199696" y="252249"/>
                  <a:pt x="189186" y="262759"/>
                </a:cubicBezTo>
                <a:cubicBezTo>
                  <a:pt x="173200" y="326705"/>
                  <a:pt x="188832" y="287289"/>
                  <a:pt x="147145" y="346842"/>
                </a:cubicBezTo>
                <a:cubicBezTo>
                  <a:pt x="132657" y="367539"/>
                  <a:pt x="126125" y="395890"/>
                  <a:pt x="105104" y="409904"/>
                </a:cubicBezTo>
                <a:cubicBezTo>
                  <a:pt x="61205" y="439170"/>
                  <a:pt x="82505" y="421993"/>
                  <a:pt x="42041" y="462456"/>
                </a:cubicBezTo>
                <a:cubicBezTo>
                  <a:pt x="15624" y="541710"/>
                  <a:pt x="51259" y="444020"/>
                  <a:pt x="10510" y="525518"/>
                </a:cubicBezTo>
                <a:cubicBezTo>
                  <a:pt x="5555" y="535427"/>
                  <a:pt x="3503" y="546539"/>
                  <a:pt x="0" y="557049"/>
                </a:cubicBezTo>
                <a:cubicBezTo>
                  <a:pt x="7007" y="599090"/>
                  <a:pt x="10684" y="641824"/>
                  <a:pt x="21021" y="683173"/>
                </a:cubicBezTo>
                <a:cubicBezTo>
                  <a:pt x="24821" y="698373"/>
                  <a:pt x="30962" y="714135"/>
                  <a:pt x="42041" y="725214"/>
                </a:cubicBezTo>
                <a:cubicBezTo>
                  <a:pt x="59905" y="743078"/>
                  <a:pt x="84893" y="752097"/>
                  <a:pt x="105104" y="767256"/>
                </a:cubicBezTo>
                <a:cubicBezTo>
                  <a:pt x="119118" y="777766"/>
                  <a:pt x="131936" y="790096"/>
                  <a:pt x="147145" y="798787"/>
                </a:cubicBezTo>
                <a:cubicBezTo>
                  <a:pt x="156764" y="804284"/>
                  <a:pt x="168166" y="805794"/>
                  <a:pt x="178676" y="809297"/>
                </a:cubicBezTo>
                <a:cubicBezTo>
                  <a:pt x="185683" y="819807"/>
                  <a:pt x="189833" y="832937"/>
                  <a:pt x="199697" y="840828"/>
                </a:cubicBezTo>
                <a:cubicBezTo>
                  <a:pt x="208348" y="847749"/>
                  <a:pt x="221045" y="846974"/>
                  <a:pt x="231228" y="851338"/>
                </a:cubicBezTo>
                <a:cubicBezTo>
                  <a:pt x="245629" y="857510"/>
                  <a:pt x="258722" y="866540"/>
                  <a:pt x="273269" y="872359"/>
                </a:cubicBezTo>
                <a:cubicBezTo>
                  <a:pt x="353364" y="904398"/>
                  <a:pt x="341793" y="889488"/>
                  <a:pt x="441435" y="914400"/>
                </a:cubicBezTo>
                <a:cubicBezTo>
                  <a:pt x="455449" y="917904"/>
                  <a:pt x="469049" y="924190"/>
                  <a:pt x="483476" y="924911"/>
                </a:cubicBezTo>
                <a:cubicBezTo>
                  <a:pt x="609491" y="931212"/>
                  <a:pt x="735724" y="931918"/>
                  <a:pt x="861848" y="935421"/>
                </a:cubicBezTo>
                <a:cubicBezTo>
                  <a:pt x="1079062" y="928414"/>
                  <a:pt x="1307315" y="983123"/>
                  <a:pt x="1513490" y="914400"/>
                </a:cubicBezTo>
                <a:cubicBezTo>
                  <a:pt x="1573926" y="894255"/>
                  <a:pt x="1521972" y="909484"/>
                  <a:pt x="1618593" y="893380"/>
                </a:cubicBezTo>
                <a:cubicBezTo>
                  <a:pt x="1763048" y="869304"/>
                  <a:pt x="1551902" y="897774"/>
                  <a:pt x="1755228" y="872359"/>
                </a:cubicBezTo>
                <a:lnTo>
                  <a:pt x="2543504" y="882869"/>
                </a:lnTo>
                <a:cubicBezTo>
                  <a:pt x="2554579" y="883153"/>
                  <a:pt x="2575035" y="893380"/>
                  <a:pt x="2575035" y="8933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53617" y="6177985"/>
            <a:ext cx="394013" cy="24782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Freeform 9"/>
          <p:cNvSpPr/>
          <p:nvPr/>
        </p:nvSpPr>
        <p:spPr>
          <a:xfrm>
            <a:off x="2739735" y="4479910"/>
            <a:ext cx="3351946" cy="1909189"/>
          </a:xfrm>
          <a:custGeom>
            <a:avLst/>
            <a:gdLst>
              <a:gd name="connsiteX0" fmla="*/ 3384331 w 4046483"/>
              <a:gd name="connsiteY0" fmla="*/ 0 h 2186152"/>
              <a:gd name="connsiteX1" fmla="*/ 714704 w 4046483"/>
              <a:gd name="connsiteY1" fmla="*/ 10511 h 2186152"/>
              <a:gd name="connsiteX2" fmla="*/ 683173 w 4046483"/>
              <a:gd name="connsiteY2" fmla="*/ 31531 h 2186152"/>
              <a:gd name="connsiteX3" fmla="*/ 630621 w 4046483"/>
              <a:gd name="connsiteY3" fmla="*/ 42042 h 2186152"/>
              <a:gd name="connsiteX4" fmla="*/ 567559 w 4046483"/>
              <a:gd name="connsiteY4" fmla="*/ 63062 h 2186152"/>
              <a:gd name="connsiteX5" fmla="*/ 504497 w 4046483"/>
              <a:gd name="connsiteY5" fmla="*/ 105104 h 2186152"/>
              <a:gd name="connsiteX6" fmla="*/ 472966 w 4046483"/>
              <a:gd name="connsiteY6" fmla="*/ 126124 h 2186152"/>
              <a:gd name="connsiteX7" fmla="*/ 388883 w 4046483"/>
              <a:gd name="connsiteY7" fmla="*/ 189187 h 2186152"/>
              <a:gd name="connsiteX8" fmla="*/ 315310 w 4046483"/>
              <a:gd name="connsiteY8" fmla="*/ 294290 h 2186152"/>
              <a:gd name="connsiteX9" fmla="*/ 273269 w 4046483"/>
              <a:gd name="connsiteY9" fmla="*/ 336331 h 2186152"/>
              <a:gd name="connsiteX10" fmla="*/ 252248 w 4046483"/>
              <a:gd name="connsiteY10" fmla="*/ 388883 h 2186152"/>
              <a:gd name="connsiteX11" fmla="*/ 220717 w 4046483"/>
              <a:gd name="connsiteY11" fmla="*/ 420414 h 2186152"/>
              <a:gd name="connsiteX12" fmla="*/ 168166 w 4046483"/>
              <a:gd name="connsiteY12" fmla="*/ 493987 h 2186152"/>
              <a:gd name="connsiteX13" fmla="*/ 136635 w 4046483"/>
              <a:gd name="connsiteY13" fmla="*/ 536028 h 2186152"/>
              <a:gd name="connsiteX14" fmla="*/ 105104 w 4046483"/>
              <a:gd name="connsiteY14" fmla="*/ 620111 h 2186152"/>
              <a:gd name="connsiteX15" fmla="*/ 94593 w 4046483"/>
              <a:gd name="connsiteY15" fmla="*/ 651642 h 2186152"/>
              <a:gd name="connsiteX16" fmla="*/ 73573 w 4046483"/>
              <a:gd name="connsiteY16" fmla="*/ 725214 h 2186152"/>
              <a:gd name="connsiteX17" fmla="*/ 52552 w 4046483"/>
              <a:gd name="connsiteY17" fmla="*/ 830318 h 2186152"/>
              <a:gd name="connsiteX18" fmla="*/ 31531 w 4046483"/>
              <a:gd name="connsiteY18" fmla="*/ 1103587 h 2186152"/>
              <a:gd name="connsiteX19" fmla="*/ 10510 w 4046483"/>
              <a:gd name="connsiteY19" fmla="*/ 1198180 h 2186152"/>
              <a:gd name="connsiteX20" fmla="*/ 0 w 4046483"/>
              <a:gd name="connsiteY20" fmla="*/ 1250731 h 2186152"/>
              <a:gd name="connsiteX21" fmla="*/ 10510 w 4046483"/>
              <a:gd name="connsiteY21" fmla="*/ 1502980 h 2186152"/>
              <a:gd name="connsiteX22" fmla="*/ 63062 w 4046483"/>
              <a:gd name="connsiteY22" fmla="*/ 1639614 h 2186152"/>
              <a:gd name="connsiteX23" fmla="*/ 84083 w 4046483"/>
              <a:gd name="connsiteY23" fmla="*/ 1702676 h 2186152"/>
              <a:gd name="connsiteX24" fmla="*/ 126124 w 4046483"/>
              <a:gd name="connsiteY24" fmla="*/ 1807780 h 2186152"/>
              <a:gd name="connsiteX25" fmla="*/ 136635 w 4046483"/>
              <a:gd name="connsiteY25" fmla="*/ 1849821 h 2186152"/>
              <a:gd name="connsiteX26" fmla="*/ 178676 w 4046483"/>
              <a:gd name="connsiteY26" fmla="*/ 1881352 h 2186152"/>
              <a:gd name="connsiteX27" fmla="*/ 283779 w 4046483"/>
              <a:gd name="connsiteY27" fmla="*/ 1986456 h 2186152"/>
              <a:gd name="connsiteX28" fmla="*/ 315310 w 4046483"/>
              <a:gd name="connsiteY28" fmla="*/ 2017987 h 2186152"/>
              <a:gd name="connsiteX29" fmla="*/ 420414 w 4046483"/>
              <a:gd name="connsiteY29" fmla="*/ 2070538 h 2186152"/>
              <a:gd name="connsiteX30" fmla="*/ 472966 w 4046483"/>
              <a:gd name="connsiteY30" fmla="*/ 2091559 h 2186152"/>
              <a:gd name="connsiteX31" fmla="*/ 588579 w 4046483"/>
              <a:gd name="connsiteY31" fmla="*/ 2123090 h 2186152"/>
              <a:gd name="connsiteX32" fmla="*/ 630621 w 4046483"/>
              <a:gd name="connsiteY32" fmla="*/ 2144111 h 2186152"/>
              <a:gd name="connsiteX33" fmla="*/ 767255 w 4046483"/>
              <a:gd name="connsiteY33" fmla="*/ 2165131 h 2186152"/>
              <a:gd name="connsiteX34" fmla="*/ 1030014 w 4046483"/>
              <a:gd name="connsiteY34" fmla="*/ 2186152 h 2186152"/>
              <a:gd name="connsiteX35" fmla="*/ 1944414 w 4046483"/>
              <a:gd name="connsiteY35" fmla="*/ 2175642 h 2186152"/>
              <a:gd name="connsiteX36" fmla="*/ 1975945 w 4046483"/>
              <a:gd name="connsiteY36" fmla="*/ 2165131 h 2186152"/>
              <a:gd name="connsiteX37" fmla="*/ 2406869 w 4046483"/>
              <a:gd name="connsiteY37" fmla="*/ 2154621 h 2186152"/>
              <a:gd name="connsiteX38" fmla="*/ 2480441 w 4046483"/>
              <a:gd name="connsiteY38" fmla="*/ 2144111 h 2186152"/>
              <a:gd name="connsiteX39" fmla="*/ 2911366 w 4046483"/>
              <a:gd name="connsiteY39" fmla="*/ 2123090 h 2186152"/>
              <a:gd name="connsiteX40" fmla="*/ 2974428 w 4046483"/>
              <a:gd name="connsiteY40" fmla="*/ 2112580 h 2186152"/>
              <a:gd name="connsiteX41" fmla="*/ 3005959 w 4046483"/>
              <a:gd name="connsiteY41" fmla="*/ 2102069 h 2186152"/>
              <a:gd name="connsiteX42" fmla="*/ 3058510 w 4046483"/>
              <a:gd name="connsiteY42" fmla="*/ 2091559 h 2186152"/>
              <a:gd name="connsiteX43" fmla="*/ 3174124 w 4046483"/>
              <a:gd name="connsiteY43" fmla="*/ 2070538 h 2186152"/>
              <a:gd name="connsiteX44" fmla="*/ 3247697 w 4046483"/>
              <a:gd name="connsiteY44" fmla="*/ 2039007 h 2186152"/>
              <a:gd name="connsiteX45" fmla="*/ 3279228 w 4046483"/>
              <a:gd name="connsiteY45" fmla="*/ 2028497 h 2186152"/>
              <a:gd name="connsiteX46" fmla="*/ 3310759 w 4046483"/>
              <a:gd name="connsiteY46" fmla="*/ 2007476 h 2186152"/>
              <a:gd name="connsiteX47" fmla="*/ 3384331 w 4046483"/>
              <a:gd name="connsiteY47" fmla="*/ 1996966 h 2186152"/>
              <a:gd name="connsiteX48" fmla="*/ 3436883 w 4046483"/>
              <a:gd name="connsiteY48" fmla="*/ 1986456 h 2186152"/>
              <a:gd name="connsiteX49" fmla="*/ 3552497 w 4046483"/>
              <a:gd name="connsiteY49" fmla="*/ 1954924 h 2186152"/>
              <a:gd name="connsiteX50" fmla="*/ 3584028 w 4046483"/>
              <a:gd name="connsiteY50" fmla="*/ 1944414 h 2186152"/>
              <a:gd name="connsiteX51" fmla="*/ 3647090 w 4046483"/>
              <a:gd name="connsiteY51" fmla="*/ 1933904 h 2186152"/>
              <a:gd name="connsiteX52" fmla="*/ 3836276 w 4046483"/>
              <a:gd name="connsiteY52" fmla="*/ 1944414 h 2186152"/>
              <a:gd name="connsiteX53" fmla="*/ 3867807 w 4046483"/>
              <a:gd name="connsiteY53" fmla="*/ 1954924 h 2186152"/>
              <a:gd name="connsiteX54" fmla="*/ 3941379 w 4046483"/>
              <a:gd name="connsiteY54" fmla="*/ 1965435 h 2186152"/>
              <a:gd name="connsiteX55" fmla="*/ 4004441 w 4046483"/>
              <a:gd name="connsiteY55" fmla="*/ 1986456 h 2186152"/>
              <a:gd name="connsiteX56" fmla="*/ 4046483 w 4046483"/>
              <a:gd name="connsiteY56" fmla="*/ 2007476 h 218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046483" h="2186152">
                <a:moveTo>
                  <a:pt x="3384331" y="0"/>
                </a:moveTo>
                <a:lnTo>
                  <a:pt x="714704" y="10511"/>
                </a:lnTo>
                <a:cubicBezTo>
                  <a:pt x="702073" y="10658"/>
                  <a:pt x="695000" y="27096"/>
                  <a:pt x="683173" y="31531"/>
                </a:cubicBezTo>
                <a:cubicBezTo>
                  <a:pt x="666446" y="37804"/>
                  <a:pt x="647856" y="37342"/>
                  <a:pt x="630621" y="42042"/>
                </a:cubicBezTo>
                <a:cubicBezTo>
                  <a:pt x="609244" y="47872"/>
                  <a:pt x="567559" y="63062"/>
                  <a:pt x="567559" y="63062"/>
                </a:cubicBezTo>
                <a:lnTo>
                  <a:pt x="504497" y="105104"/>
                </a:lnTo>
                <a:cubicBezTo>
                  <a:pt x="493987" y="112111"/>
                  <a:pt x="481898" y="117192"/>
                  <a:pt x="472966" y="126124"/>
                </a:cubicBezTo>
                <a:cubicBezTo>
                  <a:pt x="412580" y="186510"/>
                  <a:pt x="443916" y="170842"/>
                  <a:pt x="388883" y="189187"/>
                </a:cubicBezTo>
                <a:cubicBezTo>
                  <a:pt x="373038" y="212954"/>
                  <a:pt x="337098" y="269390"/>
                  <a:pt x="315310" y="294290"/>
                </a:cubicBezTo>
                <a:cubicBezTo>
                  <a:pt x="302260" y="309205"/>
                  <a:pt x="287283" y="322317"/>
                  <a:pt x="273269" y="336331"/>
                </a:cubicBezTo>
                <a:cubicBezTo>
                  <a:pt x="266262" y="353848"/>
                  <a:pt x="262247" y="372884"/>
                  <a:pt x="252248" y="388883"/>
                </a:cubicBezTo>
                <a:cubicBezTo>
                  <a:pt x="244370" y="401488"/>
                  <a:pt x="230390" y="409128"/>
                  <a:pt x="220717" y="420414"/>
                </a:cubicBezTo>
                <a:cubicBezTo>
                  <a:pt x="191270" y="454769"/>
                  <a:pt x="191935" y="460710"/>
                  <a:pt x="168166" y="493987"/>
                </a:cubicBezTo>
                <a:cubicBezTo>
                  <a:pt x="157984" y="508241"/>
                  <a:pt x="147145" y="522014"/>
                  <a:pt x="136635" y="536028"/>
                </a:cubicBezTo>
                <a:cubicBezTo>
                  <a:pt x="117257" y="613535"/>
                  <a:pt x="138080" y="543167"/>
                  <a:pt x="105104" y="620111"/>
                </a:cubicBezTo>
                <a:cubicBezTo>
                  <a:pt x="100740" y="630294"/>
                  <a:pt x="97777" y="641030"/>
                  <a:pt x="94593" y="651642"/>
                </a:cubicBezTo>
                <a:cubicBezTo>
                  <a:pt x="87264" y="676072"/>
                  <a:pt x="79415" y="700387"/>
                  <a:pt x="73573" y="725214"/>
                </a:cubicBezTo>
                <a:cubicBezTo>
                  <a:pt x="65390" y="759993"/>
                  <a:pt x="52552" y="830318"/>
                  <a:pt x="52552" y="830318"/>
                </a:cubicBezTo>
                <a:cubicBezTo>
                  <a:pt x="48381" y="892886"/>
                  <a:pt x="40260" y="1033753"/>
                  <a:pt x="31531" y="1103587"/>
                </a:cubicBezTo>
                <a:cubicBezTo>
                  <a:pt x="27002" y="1139823"/>
                  <a:pt x="18227" y="1163455"/>
                  <a:pt x="10510" y="1198180"/>
                </a:cubicBezTo>
                <a:cubicBezTo>
                  <a:pt x="6635" y="1215618"/>
                  <a:pt x="3503" y="1233214"/>
                  <a:pt x="0" y="1250731"/>
                </a:cubicBezTo>
                <a:cubicBezTo>
                  <a:pt x="3503" y="1334814"/>
                  <a:pt x="384" y="1419436"/>
                  <a:pt x="10510" y="1502980"/>
                </a:cubicBezTo>
                <a:cubicBezTo>
                  <a:pt x="20302" y="1583767"/>
                  <a:pt x="39760" y="1581361"/>
                  <a:pt x="63062" y="1639614"/>
                </a:cubicBezTo>
                <a:cubicBezTo>
                  <a:pt x="71291" y="1660187"/>
                  <a:pt x="77076" y="1681655"/>
                  <a:pt x="84083" y="1702676"/>
                </a:cubicBezTo>
                <a:cubicBezTo>
                  <a:pt x="108372" y="1872706"/>
                  <a:pt x="70069" y="1709687"/>
                  <a:pt x="126124" y="1807780"/>
                </a:cubicBezTo>
                <a:cubicBezTo>
                  <a:pt x="133291" y="1820322"/>
                  <a:pt x="128239" y="1838067"/>
                  <a:pt x="136635" y="1849821"/>
                </a:cubicBezTo>
                <a:cubicBezTo>
                  <a:pt x="146817" y="1864075"/>
                  <a:pt x="165840" y="1869432"/>
                  <a:pt x="178676" y="1881352"/>
                </a:cubicBezTo>
                <a:cubicBezTo>
                  <a:pt x="214983" y="1915066"/>
                  <a:pt x="248745" y="1951421"/>
                  <a:pt x="283779" y="1986456"/>
                </a:cubicBezTo>
                <a:cubicBezTo>
                  <a:pt x="294289" y="1996966"/>
                  <a:pt x="301509" y="2012467"/>
                  <a:pt x="315310" y="2017987"/>
                </a:cubicBezTo>
                <a:cubicBezTo>
                  <a:pt x="450293" y="2071978"/>
                  <a:pt x="282967" y="2001814"/>
                  <a:pt x="420414" y="2070538"/>
                </a:cubicBezTo>
                <a:cubicBezTo>
                  <a:pt x="437289" y="2078975"/>
                  <a:pt x="455235" y="2085111"/>
                  <a:pt x="472966" y="2091559"/>
                </a:cubicBezTo>
                <a:cubicBezTo>
                  <a:pt x="538160" y="2115266"/>
                  <a:pt x="526245" y="2110623"/>
                  <a:pt x="588579" y="2123090"/>
                </a:cubicBezTo>
                <a:cubicBezTo>
                  <a:pt x="602593" y="2130097"/>
                  <a:pt x="615614" y="2139609"/>
                  <a:pt x="630621" y="2144111"/>
                </a:cubicBezTo>
                <a:cubicBezTo>
                  <a:pt x="641989" y="2147521"/>
                  <a:pt x="761085" y="2164594"/>
                  <a:pt x="767255" y="2165131"/>
                </a:cubicBezTo>
                <a:cubicBezTo>
                  <a:pt x="1169431" y="2200103"/>
                  <a:pt x="765303" y="2156741"/>
                  <a:pt x="1030014" y="2186152"/>
                </a:cubicBezTo>
                <a:lnTo>
                  <a:pt x="1944414" y="2175642"/>
                </a:lnTo>
                <a:cubicBezTo>
                  <a:pt x="1955490" y="2175396"/>
                  <a:pt x="1964877" y="2165634"/>
                  <a:pt x="1975945" y="2165131"/>
                </a:cubicBezTo>
                <a:cubicBezTo>
                  <a:pt x="2119481" y="2158607"/>
                  <a:pt x="2263228" y="2158124"/>
                  <a:pt x="2406869" y="2154621"/>
                </a:cubicBezTo>
                <a:cubicBezTo>
                  <a:pt x="2431393" y="2151118"/>
                  <a:pt x="2455754" y="2146168"/>
                  <a:pt x="2480441" y="2144111"/>
                </a:cubicBezTo>
                <a:cubicBezTo>
                  <a:pt x="2588631" y="2135095"/>
                  <a:pt x="2817433" y="2127004"/>
                  <a:pt x="2911366" y="2123090"/>
                </a:cubicBezTo>
                <a:cubicBezTo>
                  <a:pt x="2932387" y="2119587"/>
                  <a:pt x="2953625" y="2117203"/>
                  <a:pt x="2974428" y="2112580"/>
                </a:cubicBezTo>
                <a:cubicBezTo>
                  <a:pt x="2985243" y="2110177"/>
                  <a:pt x="2995211" y="2104756"/>
                  <a:pt x="3005959" y="2102069"/>
                </a:cubicBezTo>
                <a:cubicBezTo>
                  <a:pt x="3023289" y="2097736"/>
                  <a:pt x="3040889" y="2094496"/>
                  <a:pt x="3058510" y="2091559"/>
                </a:cubicBezTo>
                <a:cubicBezTo>
                  <a:pt x="3091640" y="2086038"/>
                  <a:pt x="3139970" y="2082958"/>
                  <a:pt x="3174124" y="2070538"/>
                </a:cubicBezTo>
                <a:cubicBezTo>
                  <a:pt x="3199199" y="2061420"/>
                  <a:pt x="3222924" y="2048916"/>
                  <a:pt x="3247697" y="2039007"/>
                </a:cubicBezTo>
                <a:cubicBezTo>
                  <a:pt x="3257983" y="2034892"/>
                  <a:pt x="3268718" y="2032000"/>
                  <a:pt x="3279228" y="2028497"/>
                </a:cubicBezTo>
                <a:cubicBezTo>
                  <a:pt x="3289738" y="2021490"/>
                  <a:pt x="3298660" y="2011106"/>
                  <a:pt x="3310759" y="2007476"/>
                </a:cubicBezTo>
                <a:cubicBezTo>
                  <a:pt x="3334487" y="2000358"/>
                  <a:pt x="3359895" y="2001039"/>
                  <a:pt x="3384331" y="1996966"/>
                </a:cubicBezTo>
                <a:cubicBezTo>
                  <a:pt x="3401952" y="1994029"/>
                  <a:pt x="3419366" y="1989959"/>
                  <a:pt x="3436883" y="1986456"/>
                </a:cubicBezTo>
                <a:cubicBezTo>
                  <a:pt x="3511812" y="1948991"/>
                  <a:pt x="3446448" y="1976134"/>
                  <a:pt x="3552497" y="1954924"/>
                </a:cubicBezTo>
                <a:cubicBezTo>
                  <a:pt x="3563361" y="1952751"/>
                  <a:pt x="3573213" y="1946817"/>
                  <a:pt x="3584028" y="1944414"/>
                </a:cubicBezTo>
                <a:cubicBezTo>
                  <a:pt x="3604831" y="1939791"/>
                  <a:pt x="3626069" y="1937407"/>
                  <a:pt x="3647090" y="1933904"/>
                </a:cubicBezTo>
                <a:cubicBezTo>
                  <a:pt x="3710152" y="1937407"/>
                  <a:pt x="3773401" y="1938426"/>
                  <a:pt x="3836276" y="1944414"/>
                </a:cubicBezTo>
                <a:cubicBezTo>
                  <a:pt x="3847305" y="1945464"/>
                  <a:pt x="3856943" y="1952751"/>
                  <a:pt x="3867807" y="1954924"/>
                </a:cubicBezTo>
                <a:cubicBezTo>
                  <a:pt x="3892099" y="1959782"/>
                  <a:pt x="3916855" y="1961931"/>
                  <a:pt x="3941379" y="1965435"/>
                </a:cubicBezTo>
                <a:cubicBezTo>
                  <a:pt x="3962400" y="1972442"/>
                  <a:pt x="3986004" y="1974166"/>
                  <a:pt x="4004441" y="1986456"/>
                </a:cubicBezTo>
                <a:cubicBezTo>
                  <a:pt x="4038888" y="2009419"/>
                  <a:pt x="4023341" y="2007476"/>
                  <a:pt x="4046483" y="200747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155868" y="5303706"/>
            <a:ext cx="945751" cy="41763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Freeform 11"/>
          <p:cNvSpPr/>
          <p:nvPr/>
        </p:nvSpPr>
        <p:spPr>
          <a:xfrm>
            <a:off x="6291615" y="5295769"/>
            <a:ext cx="1645813" cy="1461200"/>
          </a:xfrm>
          <a:custGeom>
            <a:avLst/>
            <a:gdLst>
              <a:gd name="connsiteX0" fmla="*/ 872735 w 1986832"/>
              <a:gd name="connsiteY0" fmla="*/ 127330 h 1673174"/>
              <a:gd name="connsiteX1" fmla="*/ 988349 w 1986832"/>
              <a:gd name="connsiteY1" fmla="*/ 85289 h 1673174"/>
              <a:gd name="connsiteX2" fmla="*/ 1040901 w 1986832"/>
              <a:gd name="connsiteY2" fmla="*/ 74778 h 1673174"/>
              <a:gd name="connsiteX3" fmla="*/ 1188046 w 1986832"/>
              <a:gd name="connsiteY3" fmla="*/ 32737 h 1673174"/>
              <a:gd name="connsiteX4" fmla="*/ 1240597 w 1986832"/>
              <a:gd name="connsiteY4" fmla="*/ 11716 h 1673174"/>
              <a:gd name="connsiteX5" fmla="*/ 1661011 w 1986832"/>
              <a:gd name="connsiteY5" fmla="*/ 11716 h 1673174"/>
              <a:gd name="connsiteX6" fmla="*/ 1703053 w 1986832"/>
              <a:gd name="connsiteY6" fmla="*/ 22227 h 1673174"/>
              <a:gd name="connsiteX7" fmla="*/ 1734584 w 1986832"/>
              <a:gd name="connsiteY7" fmla="*/ 53758 h 1673174"/>
              <a:gd name="connsiteX8" fmla="*/ 1776625 w 1986832"/>
              <a:gd name="connsiteY8" fmla="*/ 85289 h 1673174"/>
              <a:gd name="connsiteX9" fmla="*/ 1839687 w 1986832"/>
              <a:gd name="connsiteY9" fmla="*/ 127330 h 1673174"/>
              <a:gd name="connsiteX10" fmla="*/ 1860708 w 1986832"/>
              <a:gd name="connsiteY10" fmla="*/ 169372 h 1673174"/>
              <a:gd name="connsiteX11" fmla="*/ 1892239 w 1986832"/>
              <a:gd name="connsiteY11" fmla="*/ 190392 h 1673174"/>
              <a:gd name="connsiteX12" fmla="*/ 1923770 w 1986832"/>
              <a:gd name="connsiteY12" fmla="*/ 221923 h 1673174"/>
              <a:gd name="connsiteX13" fmla="*/ 1944791 w 1986832"/>
              <a:gd name="connsiteY13" fmla="*/ 274475 h 1673174"/>
              <a:gd name="connsiteX14" fmla="*/ 1955301 w 1986832"/>
              <a:gd name="connsiteY14" fmla="*/ 327027 h 1673174"/>
              <a:gd name="connsiteX15" fmla="*/ 1965811 w 1986832"/>
              <a:gd name="connsiteY15" fmla="*/ 358558 h 1673174"/>
              <a:gd name="connsiteX16" fmla="*/ 1976322 w 1986832"/>
              <a:gd name="connsiteY16" fmla="*/ 495192 h 1673174"/>
              <a:gd name="connsiteX17" fmla="*/ 1986832 w 1986832"/>
              <a:gd name="connsiteY17" fmla="*/ 526723 h 1673174"/>
              <a:gd name="connsiteX18" fmla="*/ 1976322 w 1986832"/>
              <a:gd name="connsiteY18" fmla="*/ 694889 h 1673174"/>
              <a:gd name="connsiteX19" fmla="*/ 1944791 w 1986832"/>
              <a:gd name="connsiteY19" fmla="*/ 810503 h 1673174"/>
              <a:gd name="connsiteX20" fmla="*/ 1934280 w 1986832"/>
              <a:gd name="connsiteY20" fmla="*/ 852544 h 1673174"/>
              <a:gd name="connsiteX21" fmla="*/ 1892239 w 1986832"/>
              <a:gd name="connsiteY21" fmla="*/ 894585 h 1673174"/>
              <a:gd name="connsiteX22" fmla="*/ 1860708 w 1986832"/>
              <a:gd name="connsiteY22" fmla="*/ 936627 h 1673174"/>
              <a:gd name="connsiteX23" fmla="*/ 1797646 w 1986832"/>
              <a:gd name="connsiteY23" fmla="*/ 1010199 h 1673174"/>
              <a:gd name="connsiteX24" fmla="*/ 1734584 w 1986832"/>
              <a:gd name="connsiteY24" fmla="*/ 1073261 h 1673174"/>
              <a:gd name="connsiteX25" fmla="*/ 1703053 w 1986832"/>
              <a:gd name="connsiteY25" fmla="*/ 1104792 h 1673174"/>
              <a:gd name="connsiteX26" fmla="*/ 1639991 w 1986832"/>
              <a:gd name="connsiteY26" fmla="*/ 1146834 h 1673174"/>
              <a:gd name="connsiteX27" fmla="*/ 1608460 w 1986832"/>
              <a:gd name="connsiteY27" fmla="*/ 1167854 h 1673174"/>
              <a:gd name="connsiteX28" fmla="*/ 1545397 w 1986832"/>
              <a:gd name="connsiteY28" fmla="*/ 1188875 h 1673174"/>
              <a:gd name="connsiteX29" fmla="*/ 1471825 w 1986832"/>
              <a:gd name="connsiteY29" fmla="*/ 1209896 h 1673174"/>
              <a:gd name="connsiteX30" fmla="*/ 1324680 w 1986832"/>
              <a:gd name="connsiteY30" fmla="*/ 1220406 h 1673174"/>
              <a:gd name="connsiteX31" fmla="*/ 1124984 w 1986832"/>
              <a:gd name="connsiteY31" fmla="*/ 1230916 h 1673174"/>
              <a:gd name="connsiteX32" fmla="*/ 946308 w 1986832"/>
              <a:gd name="connsiteY32" fmla="*/ 1241427 h 1673174"/>
              <a:gd name="connsiteX33" fmla="*/ 862225 w 1986832"/>
              <a:gd name="connsiteY33" fmla="*/ 1262447 h 1673174"/>
              <a:gd name="connsiteX34" fmla="*/ 799163 w 1986832"/>
              <a:gd name="connsiteY34" fmla="*/ 1293978 h 1673174"/>
              <a:gd name="connsiteX35" fmla="*/ 767632 w 1986832"/>
              <a:gd name="connsiteY35" fmla="*/ 1314999 h 1673174"/>
              <a:gd name="connsiteX36" fmla="*/ 725591 w 1986832"/>
              <a:gd name="connsiteY36" fmla="*/ 1325509 h 1673174"/>
              <a:gd name="connsiteX37" fmla="*/ 694060 w 1986832"/>
              <a:gd name="connsiteY37" fmla="*/ 1336020 h 1673174"/>
              <a:gd name="connsiteX38" fmla="*/ 630997 w 1986832"/>
              <a:gd name="connsiteY38" fmla="*/ 1378061 h 1673174"/>
              <a:gd name="connsiteX39" fmla="*/ 599466 w 1986832"/>
              <a:gd name="connsiteY39" fmla="*/ 1409592 h 1673174"/>
              <a:gd name="connsiteX40" fmla="*/ 567935 w 1986832"/>
              <a:gd name="connsiteY40" fmla="*/ 1430613 h 1673174"/>
              <a:gd name="connsiteX41" fmla="*/ 536404 w 1986832"/>
              <a:gd name="connsiteY41" fmla="*/ 1493675 h 1673174"/>
              <a:gd name="connsiteX42" fmla="*/ 504873 w 1986832"/>
              <a:gd name="connsiteY42" fmla="*/ 1525206 h 1673174"/>
              <a:gd name="connsiteX43" fmla="*/ 473342 w 1986832"/>
              <a:gd name="connsiteY43" fmla="*/ 1567247 h 1673174"/>
              <a:gd name="connsiteX44" fmla="*/ 410280 w 1986832"/>
              <a:gd name="connsiteY44" fmla="*/ 1598778 h 1673174"/>
              <a:gd name="connsiteX45" fmla="*/ 378749 w 1986832"/>
              <a:gd name="connsiteY45" fmla="*/ 1619799 h 1673174"/>
              <a:gd name="connsiteX46" fmla="*/ 242115 w 1986832"/>
              <a:gd name="connsiteY46" fmla="*/ 1651330 h 1673174"/>
              <a:gd name="connsiteX47" fmla="*/ 200073 w 1986832"/>
              <a:gd name="connsiteY47" fmla="*/ 1661841 h 1673174"/>
              <a:gd name="connsiteX48" fmla="*/ 126501 w 1986832"/>
              <a:gd name="connsiteY48" fmla="*/ 1672351 h 1673174"/>
              <a:gd name="connsiteX49" fmla="*/ 377 w 1986832"/>
              <a:gd name="connsiteY49" fmla="*/ 1630309 h 1673174"/>
              <a:gd name="connsiteX50" fmla="*/ 377 w 1986832"/>
              <a:gd name="connsiteY50" fmla="*/ 1619799 h 167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986832" h="1673174">
                <a:moveTo>
                  <a:pt x="872735" y="127330"/>
                </a:moveTo>
                <a:cubicBezTo>
                  <a:pt x="899908" y="116461"/>
                  <a:pt x="961355" y="90688"/>
                  <a:pt x="988349" y="85289"/>
                </a:cubicBezTo>
                <a:cubicBezTo>
                  <a:pt x="1005866" y="81785"/>
                  <a:pt x="1023724" y="79686"/>
                  <a:pt x="1040901" y="74778"/>
                </a:cubicBezTo>
                <a:cubicBezTo>
                  <a:pt x="1214395" y="25208"/>
                  <a:pt x="1069604" y="56425"/>
                  <a:pt x="1188046" y="32737"/>
                </a:cubicBezTo>
                <a:cubicBezTo>
                  <a:pt x="1205563" y="25730"/>
                  <a:pt x="1222149" y="15669"/>
                  <a:pt x="1240597" y="11716"/>
                </a:cubicBezTo>
                <a:cubicBezTo>
                  <a:pt x="1358404" y="-13528"/>
                  <a:pt x="1593883" y="9551"/>
                  <a:pt x="1661011" y="11716"/>
                </a:cubicBezTo>
                <a:cubicBezTo>
                  <a:pt x="1675025" y="15220"/>
                  <a:pt x="1690511" y="15060"/>
                  <a:pt x="1703053" y="22227"/>
                </a:cubicBezTo>
                <a:cubicBezTo>
                  <a:pt x="1715958" y="29602"/>
                  <a:pt x="1723299" y="44085"/>
                  <a:pt x="1734584" y="53758"/>
                </a:cubicBezTo>
                <a:cubicBezTo>
                  <a:pt x="1747884" y="65158"/>
                  <a:pt x="1762274" y="75244"/>
                  <a:pt x="1776625" y="85289"/>
                </a:cubicBezTo>
                <a:cubicBezTo>
                  <a:pt x="1797322" y="99777"/>
                  <a:pt x="1839687" y="127330"/>
                  <a:pt x="1839687" y="127330"/>
                </a:cubicBezTo>
                <a:cubicBezTo>
                  <a:pt x="1846694" y="141344"/>
                  <a:pt x="1850677" y="157335"/>
                  <a:pt x="1860708" y="169372"/>
                </a:cubicBezTo>
                <a:cubicBezTo>
                  <a:pt x="1868795" y="179076"/>
                  <a:pt x="1882535" y="182305"/>
                  <a:pt x="1892239" y="190392"/>
                </a:cubicBezTo>
                <a:cubicBezTo>
                  <a:pt x="1903658" y="199908"/>
                  <a:pt x="1913260" y="211413"/>
                  <a:pt x="1923770" y="221923"/>
                </a:cubicBezTo>
                <a:cubicBezTo>
                  <a:pt x="1930777" y="239440"/>
                  <a:pt x="1939370" y="256404"/>
                  <a:pt x="1944791" y="274475"/>
                </a:cubicBezTo>
                <a:cubicBezTo>
                  <a:pt x="1949924" y="291586"/>
                  <a:pt x="1950968" y="309696"/>
                  <a:pt x="1955301" y="327027"/>
                </a:cubicBezTo>
                <a:cubicBezTo>
                  <a:pt x="1957988" y="337775"/>
                  <a:pt x="1962308" y="348048"/>
                  <a:pt x="1965811" y="358558"/>
                </a:cubicBezTo>
                <a:cubicBezTo>
                  <a:pt x="1969315" y="404103"/>
                  <a:pt x="1970656" y="449866"/>
                  <a:pt x="1976322" y="495192"/>
                </a:cubicBezTo>
                <a:cubicBezTo>
                  <a:pt x="1977696" y="506185"/>
                  <a:pt x="1986832" y="515644"/>
                  <a:pt x="1986832" y="526723"/>
                </a:cubicBezTo>
                <a:cubicBezTo>
                  <a:pt x="1986832" y="582888"/>
                  <a:pt x="1981647" y="638977"/>
                  <a:pt x="1976322" y="694889"/>
                </a:cubicBezTo>
                <a:cubicBezTo>
                  <a:pt x="1970730" y="753606"/>
                  <a:pt x="1959969" y="749796"/>
                  <a:pt x="1944791" y="810503"/>
                </a:cubicBezTo>
                <a:cubicBezTo>
                  <a:pt x="1941287" y="824517"/>
                  <a:pt x="1941936" y="840295"/>
                  <a:pt x="1934280" y="852544"/>
                </a:cubicBezTo>
                <a:cubicBezTo>
                  <a:pt x="1923776" y="869350"/>
                  <a:pt x="1905289" y="879670"/>
                  <a:pt x="1892239" y="894585"/>
                </a:cubicBezTo>
                <a:cubicBezTo>
                  <a:pt x="1880704" y="907768"/>
                  <a:pt x="1870425" y="922052"/>
                  <a:pt x="1860708" y="936627"/>
                </a:cubicBezTo>
                <a:cubicBezTo>
                  <a:pt x="1783770" y="1052034"/>
                  <a:pt x="1870233" y="945677"/>
                  <a:pt x="1797646" y="1010199"/>
                </a:cubicBezTo>
                <a:cubicBezTo>
                  <a:pt x="1775427" y="1029949"/>
                  <a:pt x="1755605" y="1052240"/>
                  <a:pt x="1734584" y="1073261"/>
                </a:cubicBezTo>
                <a:cubicBezTo>
                  <a:pt x="1724074" y="1083771"/>
                  <a:pt x="1715420" y="1096547"/>
                  <a:pt x="1703053" y="1104792"/>
                </a:cubicBezTo>
                <a:lnTo>
                  <a:pt x="1639991" y="1146834"/>
                </a:lnTo>
                <a:cubicBezTo>
                  <a:pt x="1629481" y="1153841"/>
                  <a:pt x="1620444" y="1163859"/>
                  <a:pt x="1608460" y="1167854"/>
                </a:cubicBezTo>
                <a:lnTo>
                  <a:pt x="1545397" y="1188875"/>
                </a:lnTo>
                <a:cubicBezTo>
                  <a:pt x="1525472" y="1195517"/>
                  <a:pt x="1491614" y="1207697"/>
                  <a:pt x="1471825" y="1209896"/>
                </a:cubicBezTo>
                <a:cubicBezTo>
                  <a:pt x="1422952" y="1215326"/>
                  <a:pt x="1373763" y="1217431"/>
                  <a:pt x="1324680" y="1220406"/>
                </a:cubicBezTo>
                <a:lnTo>
                  <a:pt x="1124984" y="1230916"/>
                </a:lnTo>
                <a:lnTo>
                  <a:pt x="946308" y="1241427"/>
                </a:lnTo>
                <a:cubicBezTo>
                  <a:pt x="918280" y="1248434"/>
                  <a:pt x="886263" y="1246421"/>
                  <a:pt x="862225" y="1262447"/>
                </a:cubicBezTo>
                <a:cubicBezTo>
                  <a:pt x="821476" y="1289613"/>
                  <a:pt x="842678" y="1279474"/>
                  <a:pt x="799163" y="1293978"/>
                </a:cubicBezTo>
                <a:cubicBezTo>
                  <a:pt x="788653" y="1300985"/>
                  <a:pt x="779243" y="1310023"/>
                  <a:pt x="767632" y="1314999"/>
                </a:cubicBezTo>
                <a:cubicBezTo>
                  <a:pt x="754355" y="1320689"/>
                  <a:pt x="739480" y="1321541"/>
                  <a:pt x="725591" y="1325509"/>
                </a:cubicBezTo>
                <a:cubicBezTo>
                  <a:pt x="714938" y="1328553"/>
                  <a:pt x="704570" y="1332516"/>
                  <a:pt x="694060" y="1336020"/>
                </a:cubicBezTo>
                <a:cubicBezTo>
                  <a:pt x="593475" y="1436605"/>
                  <a:pt x="722262" y="1317219"/>
                  <a:pt x="630997" y="1378061"/>
                </a:cubicBezTo>
                <a:cubicBezTo>
                  <a:pt x="618629" y="1386306"/>
                  <a:pt x="610885" y="1400076"/>
                  <a:pt x="599466" y="1409592"/>
                </a:cubicBezTo>
                <a:cubicBezTo>
                  <a:pt x="589762" y="1417679"/>
                  <a:pt x="578445" y="1423606"/>
                  <a:pt x="567935" y="1430613"/>
                </a:cubicBezTo>
                <a:cubicBezTo>
                  <a:pt x="557401" y="1462215"/>
                  <a:pt x="559043" y="1466508"/>
                  <a:pt x="536404" y="1493675"/>
                </a:cubicBezTo>
                <a:cubicBezTo>
                  <a:pt x="526888" y="1505094"/>
                  <a:pt x="514546" y="1513921"/>
                  <a:pt x="504873" y="1525206"/>
                </a:cubicBezTo>
                <a:cubicBezTo>
                  <a:pt x="493473" y="1538506"/>
                  <a:pt x="485728" y="1554861"/>
                  <a:pt x="473342" y="1567247"/>
                </a:cubicBezTo>
                <a:cubicBezTo>
                  <a:pt x="452966" y="1587623"/>
                  <a:pt x="435926" y="1590230"/>
                  <a:pt x="410280" y="1598778"/>
                </a:cubicBezTo>
                <a:cubicBezTo>
                  <a:pt x="399770" y="1605785"/>
                  <a:pt x="390292" y="1614669"/>
                  <a:pt x="378749" y="1619799"/>
                </a:cubicBezTo>
                <a:cubicBezTo>
                  <a:pt x="316134" y="1647628"/>
                  <a:pt x="310847" y="1638833"/>
                  <a:pt x="242115" y="1651330"/>
                </a:cubicBezTo>
                <a:cubicBezTo>
                  <a:pt x="227903" y="1653914"/>
                  <a:pt x="214285" y="1659257"/>
                  <a:pt x="200073" y="1661841"/>
                </a:cubicBezTo>
                <a:cubicBezTo>
                  <a:pt x="175700" y="1666273"/>
                  <a:pt x="151025" y="1668848"/>
                  <a:pt x="126501" y="1672351"/>
                </a:cubicBezTo>
                <a:cubicBezTo>
                  <a:pt x="20176" y="1662685"/>
                  <a:pt x="17305" y="1698023"/>
                  <a:pt x="377" y="1630309"/>
                </a:cubicBezTo>
                <a:cubicBezTo>
                  <a:pt x="-473" y="1626910"/>
                  <a:pt x="377" y="1623302"/>
                  <a:pt x="377" y="1619799"/>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76497" y="6504558"/>
            <a:ext cx="394013" cy="24782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7" name="Picture 16">
            <a:extLst>
              <a:ext uri="{FF2B5EF4-FFF2-40B4-BE49-F238E27FC236}">
                <a16:creationId xmlns:a16="http://schemas.microsoft.com/office/drawing/2014/main" id="{E13F6827-CE8D-4D67-A448-61263434BB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530" y="1113824"/>
            <a:ext cx="786658" cy="786658"/>
          </a:xfrm>
          <a:prstGeom prst="rect">
            <a:avLst/>
          </a:prstGeom>
        </p:spPr>
      </p:pic>
    </p:spTree>
    <p:custDataLst>
      <p:tags r:id="rId1"/>
    </p:custDataLst>
    <p:extLst>
      <p:ext uri="{BB962C8B-B14F-4D97-AF65-F5344CB8AC3E}">
        <p14:creationId xmlns:p14="http://schemas.microsoft.com/office/powerpoint/2010/main" val="337626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27238" y="1449388"/>
            <a:ext cx="8635211" cy="4258076"/>
          </a:xfrm>
          <a:prstGeom prst="rect">
            <a:avLst/>
          </a:prstGeom>
        </p:spPr>
      </p:pic>
      <p:sp>
        <p:nvSpPr>
          <p:cNvPr id="3" name="Rectangle 2"/>
          <p:cNvSpPr/>
          <p:nvPr/>
        </p:nvSpPr>
        <p:spPr>
          <a:xfrm>
            <a:off x="1235075" y="565805"/>
            <a:ext cx="7854138" cy="523220"/>
          </a:xfrm>
          <a:prstGeom prst="rect">
            <a:avLst/>
          </a:prstGeom>
        </p:spPr>
        <p:txBody>
          <a:bodyPr wrap="none">
            <a:spAutoFit/>
          </a:bodyPr>
          <a:lstStyle/>
          <a:p>
            <a:r>
              <a:rPr lang="en-US" sz="2800" dirty="0">
                <a:solidFill>
                  <a:srgbClr val="00ADEF"/>
                </a:solidFill>
              </a:rPr>
              <a:t>Build a set of calculations using Ms. Excel (unlimited)</a:t>
            </a:r>
          </a:p>
        </p:txBody>
      </p:sp>
      <p:sp>
        <p:nvSpPr>
          <p:cNvPr id="10" name="مستطيل 9"/>
          <p:cNvSpPr/>
          <p:nvPr/>
        </p:nvSpPr>
        <p:spPr>
          <a:xfrm>
            <a:off x="-4661" y="673053"/>
            <a:ext cx="814508" cy="236258"/>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 name="Picture 4">
            <a:extLst>
              <a:ext uri="{FF2B5EF4-FFF2-40B4-BE49-F238E27FC236}">
                <a16:creationId xmlns:a16="http://schemas.microsoft.com/office/drawing/2014/main" id="{CDE270FF-D9C5-4737-AFAE-6138B3385D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530" y="1113824"/>
            <a:ext cx="786658" cy="786658"/>
          </a:xfrm>
          <a:prstGeom prst="rect">
            <a:avLst/>
          </a:prstGeom>
        </p:spPr>
      </p:pic>
    </p:spTree>
    <p:custDataLst>
      <p:tags r:id="rId1"/>
    </p:custDataLst>
    <p:extLst>
      <p:ext uri="{BB962C8B-B14F-4D97-AF65-F5344CB8AC3E}">
        <p14:creationId xmlns:p14="http://schemas.microsoft.com/office/powerpoint/2010/main" val="1184420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27238" y="1449388"/>
            <a:ext cx="8411344" cy="4332722"/>
          </a:xfrm>
          <a:prstGeom prst="rect">
            <a:avLst/>
          </a:prstGeom>
        </p:spPr>
      </p:pic>
      <p:sp>
        <p:nvSpPr>
          <p:cNvPr id="7" name="Rectangle 2"/>
          <p:cNvSpPr/>
          <p:nvPr/>
        </p:nvSpPr>
        <p:spPr>
          <a:xfrm>
            <a:off x="1235075" y="560349"/>
            <a:ext cx="7854138" cy="523220"/>
          </a:xfrm>
          <a:prstGeom prst="rect">
            <a:avLst/>
          </a:prstGeom>
        </p:spPr>
        <p:txBody>
          <a:bodyPr wrap="none">
            <a:spAutoFit/>
          </a:bodyPr>
          <a:lstStyle/>
          <a:p>
            <a:r>
              <a:rPr lang="en-US" sz="2800" dirty="0">
                <a:solidFill>
                  <a:srgbClr val="00ADEF"/>
                </a:solidFill>
              </a:rPr>
              <a:t>Build a set of calculations using Ms. Excel (unlimited)</a:t>
            </a:r>
          </a:p>
        </p:txBody>
      </p:sp>
      <p:sp>
        <p:nvSpPr>
          <p:cNvPr id="11" name="مستطيل 10"/>
          <p:cNvSpPr/>
          <p:nvPr/>
        </p:nvSpPr>
        <p:spPr>
          <a:xfrm>
            <a:off x="-4661" y="673053"/>
            <a:ext cx="814508" cy="236258"/>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ustDataLst>
      <p:tags r:id="rId1"/>
    </p:custDataLst>
    <p:extLst>
      <p:ext uri="{BB962C8B-B14F-4D97-AF65-F5344CB8AC3E}">
        <p14:creationId xmlns:p14="http://schemas.microsoft.com/office/powerpoint/2010/main" val="1362617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95475" y="1774606"/>
            <a:ext cx="9010650" cy="2762250"/>
          </a:xfrm>
          <a:prstGeom prst="rect">
            <a:avLst/>
          </a:prstGeom>
        </p:spPr>
      </p:pic>
      <p:sp>
        <p:nvSpPr>
          <p:cNvPr id="2" name="Oval 1"/>
          <p:cNvSpPr/>
          <p:nvPr/>
        </p:nvSpPr>
        <p:spPr>
          <a:xfrm>
            <a:off x="3226676" y="2636135"/>
            <a:ext cx="6480000" cy="396000"/>
          </a:xfrm>
          <a:prstGeom prst="ellipse">
            <a:avLst/>
          </a:prstGeom>
          <a:solidFill>
            <a:srgbClr val="00ADEF">
              <a:alpha val="40000"/>
            </a:srgbClr>
          </a:solidFill>
          <a:ln w="31750">
            <a:solidFill>
              <a:srgbClr val="00A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35075" y="561192"/>
            <a:ext cx="4044953" cy="523220"/>
          </a:xfrm>
          <a:prstGeom prst="rect">
            <a:avLst/>
          </a:prstGeom>
        </p:spPr>
        <p:txBody>
          <a:bodyPr wrap="none">
            <a:spAutoFit/>
          </a:bodyPr>
          <a:lstStyle/>
          <a:p>
            <a:r>
              <a:rPr lang="en-US" sz="2800" dirty="0">
                <a:solidFill>
                  <a:srgbClr val="00ADEF"/>
                </a:solidFill>
              </a:rPr>
              <a:t>From Ms. Excel to the LMS</a:t>
            </a:r>
          </a:p>
        </p:txBody>
      </p:sp>
    </p:spTree>
    <p:custDataLst>
      <p:tags r:id="rId1"/>
    </p:custDataLst>
    <p:extLst>
      <p:ext uri="{BB962C8B-B14F-4D97-AF65-F5344CB8AC3E}">
        <p14:creationId xmlns:p14="http://schemas.microsoft.com/office/powerpoint/2010/main" val="206983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27238" y="1449388"/>
            <a:ext cx="7699375" cy="4852339"/>
          </a:xfrm>
          <a:prstGeom prst="rect">
            <a:avLst/>
          </a:prstGeom>
        </p:spPr>
      </p:pic>
    </p:spTree>
    <p:custDataLst>
      <p:tags r:id="rId1"/>
    </p:custDataLst>
    <p:extLst>
      <p:ext uri="{BB962C8B-B14F-4D97-AF65-F5344CB8AC3E}">
        <p14:creationId xmlns:p14="http://schemas.microsoft.com/office/powerpoint/2010/main" val="3529364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6"/>
          <p:cNvGrpSpPr/>
          <p:nvPr/>
        </p:nvGrpSpPr>
        <p:grpSpPr>
          <a:xfrm>
            <a:off x="2436691" y="1539823"/>
            <a:ext cx="5871482" cy="4909317"/>
            <a:chOff x="1343025" y="800100"/>
            <a:chExt cx="7119937" cy="5953186"/>
          </a:xfrm>
        </p:grpSpPr>
        <p:pic>
          <p:nvPicPr>
            <p:cNvPr id="2" name="Picture 1"/>
            <p:cNvPicPr>
              <a:picLocks noChangeAspect="1"/>
            </p:cNvPicPr>
            <p:nvPr/>
          </p:nvPicPr>
          <p:blipFill>
            <a:blip r:embed="rId3"/>
            <a:stretch>
              <a:fillRect/>
            </a:stretch>
          </p:blipFill>
          <p:spPr>
            <a:xfrm>
              <a:off x="1343025" y="800100"/>
              <a:ext cx="7119937" cy="2990528"/>
            </a:xfrm>
            <a:prstGeom prst="rect">
              <a:avLst/>
            </a:prstGeom>
          </p:spPr>
        </p:pic>
        <p:pic>
          <p:nvPicPr>
            <p:cNvPr id="3" name="Picture 2"/>
            <p:cNvPicPr>
              <a:picLocks noChangeAspect="1"/>
            </p:cNvPicPr>
            <p:nvPr/>
          </p:nvPicPr>
          <p:blipFill>
            <a:blip r:embed="rId4"/>
            <a:stretch>
              <a:fillRect/>
            </a:stretch>
          </p:blipFill>
          <p:spPr>
            <a:xfrm>
              <a:off x="1343025" y="3790628"/>
              <a:ext cx="7119937" cy="2962658"/>
            </a:xfrm>
            <a:prstGeom prst="rect">
              <a:avLst/>
            </a:prstGeom>
          </p:spPr>
        </p:pic>
      </p:grpSp>
    </p:spTree>
    <p:custDataLst>
      <p:tags r:id="rId1"/>
    </p:custDataLst>
    <p:extLst>
      <p:ext uri="{BB962C8B-B14F-4D97-AF65-F5344CB8AC3E}">
        <p14:creationId xmlns:p14="http://schemas.microsoft.com/office/powerpoint/2010/main" val="169803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p:nvPr/>
        </p:nvSpPr>
        <p:spPr>
          <a:xfrm>
            <a:off x="947174" y="1411100"/>
            <a:ext cx="1757789" cy="707886"/>
          </a:xfrm>
          <a:prstGeom prst="rect">
            <a:avLst/>
          </a:prstGeom>
        </p:spPr>
        <p:txBody>
          <a:bodyPr wrap="none">
            <a:spAutoFit/>
          </a:bodyPr>
          <a:lstStyle/>
          <a:p>
            <a:r>
              <a:rPr lang="en-US" sz="4000" dirty="0">
                <a:solidFill>
                  <a:srgbClr val="00ADEF"/>
                </a:solidFill>
              </a:rPr>
              <a:t>Agenda</a:t>
            </a:r>
          </a:p>
        </p:txBody>
      </p:sp>
      <p:sp>
        <p:nvSpPr>
          <p:cNvPr id="13" name="مستطيل 12"/>
          <p:cNvSpPr/>
          <p:nvPr/>
        </p:nvSpPr>
        <p:spPr>
          <a:xfrm>
            <a:off x="-4661" y="673053"/>
            <a:ext cx="814508" cy="236258"/>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p:cNvSpPr/>
          <p:nvPr/>
        </p:nvSpPr>
        <p:spPr>
          <a:xfrm>
            <a:off x="3271308" y="2561117"/>
            <a:ext cx="358588" cy="4522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TextBox 2"/>
          <p:cNvSpPr txBox="1"/>
          <p:nvPr/>
        </p:nvSpPr>
        <p:spPr>
          <a:xfrm>
            <a:off x="3410142" y="2596449"/>
            <a:ext cx="6285187" cy="2352952"/>
          </a:xfrm>
          <a:prstGeom prst="rect">
            <a:avLst/>
          </a:prstGeom>
          <a:noFill/>
        </p:spPr>
        <p:txBody>
          <a:bodyPr wrap="square" rtlCol="0">
            <a:spAutoFit/>
          </a:bodyPr>
          <a:lstStyle/>
          <a:p>
            <a:pPr marL="342900" indent="-342900">
              <a:lnSpc>
                <a:spcPct val="150000"/>
              </a:lnSpc>
              <a:buFont typeface="+mj-lt"/>
              <a:buAutoNum type="arabicPeriod"/>
            </a:pPr>
            <a:r>
              <a:rPr lang="en-US" sz="2000" b="1" dirty="0">
                <a:solidFill>
                  <a:schemeClr val="tx1">
                    <a:lumMod val="75000"/>
                    <a:lumOff val="25000"/>
                  </a:schemeClr>
                </a:solidFill>
              </a:rPr>
              <a:t>QM implementation at King Khalid University</a:t>
            </a:r>
          </a:p>
          <a:p>
            <a:pPr marL="982663" lvl="1" indent="-358775">
              <a:lnSpc>
                <a:spcPct val="150000"/>
              </a:lnSpc>
              <a:buClr>
                <a:srgbClr val="FFC000"/>
              </a:buClr>
              <a:buFont typeface="Wingdings" panose="05000000000000000000" pitchFamily="2" charset="2"/>
              <a:buChar char="§"/>
            </a:pPr>
            <a:r>
              <a:rPr lang="en-US" sz="2000" dirty="0">
                <a:solidFill>
                  <a:srgbClr val="00ADEF"/>
                </a:solidFill>
              </a:rPr>
              <a:t>E-Learning @KKU</a:t>
            </a:r>
          </a:p>
          <a:p>
            <a:pPr marL="982663" lvl="1" indent="-358775">
              <a:lnSpc>
                <a:spcPct val="150000"/>
              </a:lnSpc>
              <a:buClr>
                <a:srgbClr val="FFC000"/>
              </a:buClr>
              <a:buFont typeface="Wingdings" panose="05000000000000000000" pitchFamily="2" charset="2"/>
              <a:buChar char="§"/>
            </a:pPr>
            <a:r>
              <a:rPr lang="en-US" sz="2000" dirty="0">
                <a:solidFill>
                  <a:srgbClr val="00ADEF"/>
                </a:solidFill>
              </a:rPr>
              <a:t>QM @KKU </a:t>
            </a:r>
          </a:p>
          <a:p>
            <a:pPr marL="982663" lvl="1" indent="-358775">
              <a:lnSpc>
                <a:spcPct val="150000"/>
              </a:lnSpc>
              <a:buClr>
                <a:srgbClr val="FFC000"/>
              </a:buClr>
              <a:buFont typeface="Wingdings" panose="05000000000000000000" pitchFamily="2" charset="2"/>
              <a:buChar char="§"/>
            </a:pPr>
            <a:r>
              <a:rPr lang="en-US" sz="2000" dirty="0">
                <a:solidFill>
                  <a:srgbClr val="00ADEF"/>
                </a:solidFill>
              </a:rPr>
              <a:t>Awards</a:t>
            </a:r>
          </a:p>
          <a:p>
            <a:pPr lvl="1">
              <a:lnSpc>
                <a:spcPct val="150000"/>
              </a:lnSpc>
            </a:pPr>
            <a:endParaRPr lang="en-US" sz="20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8351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27238" y="1449388"/>
            <a:ext cx="8293102" cy="4445000"/>
          </a:xfrm>
          <a:prstGeom prst="rect">
            <a:avLst/>
          </a:prstGeom>
        </p:spPr>
      </p:pic>
    </p:spTree>
    <p:custDataLst>
      <p:tags r:id="rId1"/>
    </p:custDataLst>
    <p:extLst>
      <p:ext uri="{BB962C8B-B14F-4D97-AF65-F5344CB8AC3E}">
        <p14:creationId xmlns:p14="http://schemas.microsoft.com/office/powerpoint/2010/main" val="1834483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2536"/>
          <a:stretch/>
        </p:blipFill>
        <p:spPr>
          <a:xfrm>
            <a:off x="1707348" y="2327275"/>
            <a:ext cx="9134824" cy="1762125"/>
          </a:xfrm>
          <a:prstGeom prst="rect">
            <a:avLst/>
          </a:prstGeom>
        </p:spPr>
      </p:pic>
    </p:spTree>
    <p:custDataLst>
      <p:tags r:id="rId1"/>
    </p:custDataLst>
    <p:extLst>
      <p:ext uri="{BB962C8B-B14F-4D97-AF65-F5344CB8AC3E}">
        <p14:creationId xmlns:p14="http://schemas.microsoft.com/office/powerpoint/2010/main" val="3395699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رابط مستقيم 13"/>
          <p:cNvCxnSpPr/>
          <p:nvPr/>
        </p:nvCxnSpPr>
        <p:spPr>
          <a:xfrm>
            <a:off x="4483189" y="3633610"/>
            <a:ext cx="2564974"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مستطيل 15"/>
          <p:cNvSpPr/>
          <p:nvPr/>
        </p:nvSpPr>
        <p:spPr>
          <a:xfrm>
            <a:off x="7011744" y="3586237"/>
            <a:ext cx="86326" cy="866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3" name="Picture 1"/>
          <p:cNvPicPr>
            <a:picLocks noChangeAspect="1"/>
          </p:cNvPicPr>
          <p:nvPr/>
        </p:nvPicPr>
        <p:blipFill rotWithShape="1">
          <a:blip r:embed="rId3"/>
          <a:srcRect r="2481"/>
          <a:stretch/>
        </p:blipFill>
        <p:spPr>
          <a:xfrm>
            <a:off x="2027238" y="1449388"/>
            <a:ext cx="8220424" cy="4981575"/>
          </a:xfrm>
          <a:prstGeom prst="rect">
            <a:avLst/>
          </a:prstGeom>
        </p:spPr>
      </p:pic>
    </p:spTree>
    <p:custDataLst>
      <p:tags r:id="rId1"/>
    </p:custDataLst>
    <p:extLst>
      <p:ext uri="{BB962C8B-B14F-4D97-AF65-F5344CB8AC3E}">
        <p14:creationId xmlns:p14="http://schemas.microsoft.com/office/powerpoint/2010/main" val="249512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رابط مستقيم 13"/>
          <p:cNvCxnSpPr/>
          <p:nvPr/>
        </p:nvCxnSpPr>
        <p:spPr>
          <a:xfrm>
            <a:off x="4483189" y="3633610"/>
            <a:ext cx="2564974"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مستطيل 15"/>
          <p:cNvSpPr/>
          <p:nvPr/>
        </p:nvSpPr>
        <p:spPr>
          <a:xfrm>
            <a:off x="7011744" y="3586237"/>
            <a:ext cx="86326" cy="866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9" name="Group 5"/>
          <p:cNvGrpSpPr/>
          <p:nvPr/>
        </p:nvGrpSpPr>
        <p:grpSpPr>
          <a:xfrm>
            <a:off x="2107624" y="1449388"/>
            <a:ext cx="7520668" cy="4947114"/>
            <a:chOff x="659185" y="214364"/>
            <a:chExt cx="9969370" cy="6557877"/>
          </a:xfrm>
        </p:grpSpPr>
        <p:pic>
          <p:nvPicPr>
            <p:cNvPr id="11" name="Picture 4"/>
            <p:cNvPicPr>
              <a:picLocks noChangeAspect="1"/>
            </p:cNvPicPr>
            <p:nvPr/>
          </p:nvPicPr>
          <p:blipFill>
            <a:blip r:embed="rId3"/>
            <a:stretch>
              <a:fillRect/>
            </a:stretch>
          </p:blipFill>
          <p:spPr>
            <a:xfrm>
              <a:off x="659185" y="2978385"/>
              <a:ext cx="9969370" cy="3793856"/>
            </a:xfrm>
            <a:prstGeom prst="rect">
              <a:avLst/>
            </a:prstGeom>
          </p:spPr>
        </p:pic>
        <p:pic>
          <p:nvPicPr>
            <p:cNvPr id="12" name="Picture 3"/>
            <p:cNvPicPr>
              <a:picLocks noChangeAspect="1"/>
            </p:cNvPicPr>
            <p:nvPr/>
          </p:nvPicPr>
          <p:blipFill>
            <a:blip r:embed="rId4"/>
            <a:stretch>
              <a:fillRect/>
            </a:stretch>
          </p:blipFill>
          <p:spPr>
            <a:xfrm>
              <a:off x="659186" y="214364"/>
              <a:ext cx="9969369" cy="3794596"/>
            </a:xfrm>
            <a:prstGeom prst="rect">
              <a:avLst/>
            </a:prstGeom>
          </p:spPr>
        </p:pic>
      </p:grpSp>
    </p:spTree>
    <p:custDataLst>
      <p:tags r:id="rId1"/>
    </p:custDataLst>
    <p:extLst>
      <p:ext uri="{BB962C8B-B14F-4D97-AF65-F5344CB8AC3E}">
        <p14:creationId xmlns:p14="http://schemas.microsoft.com/office/powerpoint/2010/main" val="2402368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p:cNvPicPr>
          <p:nvPr/>
        </p:nvPicPr>
        <p:blipFill>
          <a:blip r:embed="rId3"/>
          <a:stretch>
            <a:fillRect/>
          </a:stretch>
        </p:blipFill>
        <p:spPr>
          <a:xfrm>
            <a:off x="2027238" y="1449388"/>
            <a:ext cx="8603918" cy="4522361"/>
          </a:xfrm>
          <a:prstGeom prst="rect">
            <a:avLst/>
          </a:prstGeom>
        </p:spPr>
      </p:pic>
    </p:spTree>
    <p:custDataLst>
      <p:tags r:id="rId1"/>
    </p:custDataLst>
    <p:extLst>
      <p:ext uri="{BB962C8B-B14F-4D97-AF65-F5344CB8AC3E}">
        <p14:creationId xmlns:p14="http://schemas.microsoft.com/office/powerpoint/2010/main" val="4271771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58073" y="1449388"/>
            <a:ext cx="8890000" cy="4544198"/>
          </a:xfrm>
          <a:prstGeom prst="rect">
            <a:avLst/>
          </a:prstGeom>
        </p:spPr>
      </p:pic>
    </p:spTree>
    <p:custDataLst>
      <p:tags r:id="rId1"/>
    </p:custDataLst>
    <p:extLst>
      <p:ext uri="{BB962C8B-B14F-4D97-AF65-F5344CB8AC3E}">
        <p14:creationId xmlns:p14="http://schemas.microsoft.com/office/powerpoint/2010/main" val="1859811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27238" y="1449388"/>
            <a:ext cx="7004050" cy="4810010"/>
          </a:xfrm>
          <a:prstGeom prst="rect">
            <a:avLst/>
          </a:prstGeom>
        </p:spPr>
      </p:pic>
    </p:spTree>
    <p:custDataLst>
      <p:tags r:id="rId1"/>
    </p:custDataLst>
    <p:extLst>
      <p:ext uri="{BB962C8B-B14F-4D97-AF65-F5344CB8AC3E}">
        <p14:creationId xmlns:p14="http://schemas.microsoft.com/office/powerpoint/2010/main" val="1991693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27238" y="1449389"/>
            <a:ext cx="7285049" cy="4830832"/>
          </a:xfrm>
          <a:prstGeom prst="rect">
            <a:avLst/>
          </a:prstGeom>
        </p:spPr>
      </p:pic>
    </p:spTree>
    <p:custDataLst>
      <p:tags r:id="rId1"/>
    </p:custDataLst>
    <p:extLst>
      <p:ext uri="{BB962C8B-B14F-4D97-AF65-F5344CB8AC3E}">
        <p14:creationId xmlns:p14="http://schemas.microsoft.com/office/powerpoint/2010/main" val="2211440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4690" y="4303447"/>
            <a:ext cx="7952288" cy="338554"/>
          </a:xfrm>
          <a:prstGeom prst="rect">
            <a:avLst/>
          </a:prstGeom>
          <a:noFill/>
          <a:ln>
            <a:solidFill>
              <a:schemeClr val="bg1">
                <a:lumMod val="75000"/>
              </a:schemeClr>
            </a:solidFill>
          </a:ln>
        </p:spPr>
        <p:txBody>
          <a:bodyPr wrap="square" rtlCol="0">
            <a:spAutoFit/>
          </a:bodyPr>
          <a:lstStyle/>
          <a:p>
            <a:r>
              <a:rPr lang="en-US" sz="1600" dirty="0">
                <a:solidFill>
                  <a:schemeClr val="tx1">
                    <a:lumMod val="75000"/>
                    <a:lumOff val="25000"/>
                  </a:schemeClr>
                </a:solidFill>
              </a:rPr>
              <a:t>Zero minute for correction instead of 4 days – 6 hours per day</a:t>
            </a:r>
          </a:p>
        </p:txBody>
      </p:sp>
      <p:sp>
        <p:nvSpPr>
          <p:cNvPr id="5" name="TextBox 4"/>
          <p:cNvSpPr txBox="1"/>
          <p:nvPr/>
        </p:nvSpPr>
        <p:spPr>
          <a:xfrm>
            <a:off x="2034689" y="4763142"/>
            <a:ext cx="7952288" cy="338554"/>
          </a:xfrm>
          <a:prstGeom prst="rect">
            <a:avLst/>
          </a:prstGeom>
          <a:noFill/>
          <a:ln>
            <a:solidFill>
              <a:schemeClr val="bg1">
                <a:lumMod val="75000"/>
              </a:schemeClr>
            </a:solidFill>
          </a:ln>
        </p:spPr>
        <p:txBody>
          <a:bodyPr wrap="square" rtlCol="0">
            <a:spAutoFit/>
          </a:bodyPr>
          <a:lstStyle/>
          <a:p>
            <a:r>
              <a:rPr lang="en-US" sz="1600" dirty="0">
                <a:solidFill>
                  <a:schemeClr val="tx1">
                    <a:lumMod val="75000"/>
                    <a:lumOff val="25000"/>
                  </a:schemeClr>
                </a:solidFill>
              </a:rPr>
              <a:t>Zero Error in correction and totals</a:t>
            </a:r>
          </a:p>
        </p:txBody>
      </p:sp>
      <p:sp>
        <p:nvSpPr>
          <p:cNvPr id="6" name="TextBox 5"/>
          <p:cNvSpPr txBox="1"/>
          <p:nvPr/>
        </p:nvSpPr>
        <p:spPr>
          <a:xfrm>
            <a:off x="2034689" y="3375855"/>
            <a:ext cx="7952288" cy="338554"/>
          </a:xfrm>
          <a:prstGeom prst="rect">
            <a:avLst/>
          </a:prstGeom>
          <a:noFill/>
          <a:ln>
            <a:solidFill>
              <a:schemeClr val="bg1">
                <a:lumMod val="75000"/>
              </a:schemeClr>
            </a:solidFill>
          </a:ln>
        </p:spPr>
        <p:txBody>
          <a:bodyPr wrap="square" rtlCol="0">
            <a:spAutoFit/>
          </a:bodyPr>
          <a:lstStyle/>
          <a:p>
            <a:r>
              <a:rPr lang="en-US" sz="1600" dirty="0">
                <a:solidFill>
                  <a:schemeClr val="tx1">
                    <a:lumMod val="75000"/>
                    <a:lumOff val="25000"/>
                  </a:schemeClr>
                </a:solidFill>
              </a:rPr>
              <a:t>Students neighbor hasn't same question at the same time </a:t>
            </a:r>
          </a:p>
        </p:txBody>
      </p:sp>
      <p:sp>
        <p:nvSpPr>
          <p:cNvPr id="7" name="TextBox 6"/>
          <p:cNvSpPr txBox="1"/>
          <p:nvPr/>
        </p:nvSpPr>
        <p:spPr>
          <a:xfrm>
            <a:off x="2034689" y="2937048"/>
            <a:ext cx="7952288" cy="338554"/>
          </a:xfrm>
          <a:prstGeom prst="rect">
            <a:avLst/>
          </a:prstGeom>
          <a:noFill/>
          <a:ln>
            <a:solidFill>
              <a:schemeClr val="bg1">
                <a:lumMod val="75000"/>
              </a:schemeClr>
            </a:solidFill>
          </a:ln>
        </p:spPr>
        <p:txBody>
          <a:bodyPr wrap="square" rtlCol="0">
            <a:spAutoFit/>
          </a:bodyPr>
          <a:lstStyle/>
          <a:p>
            <a:r>
              <a:rPr lang="en-US" sz="1600" dirty="0">
                <a:solidFill>
                  <a:schemeClr val="tx1">
                    <a:lumMod val="75000"/>
                    <a:lumOff val="25000"/>
                  </a:schemeClr>
                </a:solidFill>
              </a:rPr>
              <a:t>Question number can be multiplied easily in one click</a:t>
            </a:r>
          </a:p>
        </p:txBody>
      </p:sp>
      <p:sp>
        <p:nvSpPr>
          <p:cNvPr id="8" name="TextBox 7"/>
          <p:cNvSpPr txBox="1"/>
          <p:nvPr/>
        </p:nvSpPr>
        <p:spPr>
          <a:xfrm>
            <a:off x="2034689" y="3829207"/>
            <a:ext cx="7952288" cy="338554"/>
          </a:xfrm>
          <a:prstGeom prst="rect">
            <a:avLst/>
          </a:prstGeom>
          <a:noFill/>
          <a:ln>
            <a:solidFill>
              <a:schemeClr val="bg1">
                <a:lumMod val="75000"/>
              </a:schemeClr>
            </a:solidFill>
          </a:ln>
        </p:spPr>
        <p:txBody>
          <a:bodyPr wrap="square" rtlCol="0">
            <a:spAutoFit/>
          </a:bodyPr>
          <a:lstStyle/>
          <a:p>
            <a:r>
              <a:rPr lang="en-US" sz="1600" dirty="0">
                <a:solidFill>
                  <a:schemeClr val="tx1">
                    <a:lumMod val="75000"/>
                    <a:lumOff val="25000"/>
                  </a:schemeClr>
                </a:solidFill>
              </a:rPr>
              <a:t>High accuracy in LOs measurement</a:t>
            </a:r>
          </a:p>
        </p:txBody>
      </p:sp>
      <p:sp>
        <p:nvSpPr>
          <p:cNvPr id="15" name="Rectangle 2"/>
          <p:cNvSpPr/>
          <p:nvPr/>
        </p:nvSpPr>
        <p:spPr>
          <a:xfrm>
            <a:off x="1387551" y="595573"/>
            <a:ext cx="1699504" cy="461665"/>
          </a:xfrm>
          <a:prstGeom prst="rect">
            <a:avLst/>
          </a:prstGeom>
        </p:spPr>
        <p:txBody>
          <a:bodyPr wrap="none">
            <a:spAutoFit/>
          </a:bodyPr>
          <a:lstStyle/>
          <a:p>
            <a:r>
              <a:rPr lang="en-US" sz="2400" b="1" dirty="0">
                <a:solidFill>
                  <a:srgbClr val="00ADEF"/>
                </a:solidFill>
              </a:rPr>
              <a:t>Conclusions</a:t>
            </a:r>
          </a:p>
        </p:txBody>
      </p:sp>
      <p:cxnSp>
        <p:nvCxnSpPr>
          <p:cNvPr id="18" name="رابط مستقيم 17"/>
          <p:cNvCxnSpPr/>
          <p:nvPr/>
        </p:nvCxnSpPr>
        <p:spPr>
          <a:xfrm>
            <a:off x="1242483" y="577289"/>
            <a:ext cx="0" cy="66404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مستطيل 18"/>
          <p:cNvSpPr/>
          <p:nvPr/>
        </p:nvSpPr>
        <p:spPr>
          <a:xfrm>
            <a:off x="-4661" y="673053"/>
            <a:ext cx="814508" cy="236258"/>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p:cNvSpPr/>
          <p:nvPr/>
        </p:nvSpPr>
        <p:spPr>
          <a:xfrm>
            <a:off x="1874794" y="2955595"/>
            <a:ext cx="159895" cy="31277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22" name="مستطيل 21"/>
          <p:cNvSpPr/>
          <p:nvPr/>
        </p:nvSpPr>
        <p:spPr>
          <a:xfrm>
            <a:off x="1874794" y="3411528"/>
            <a:ext cx="159895" cy="31277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23" name="مستطيل 22"/>
          <p:cNvSpPr/>
          <p:nvPr/>
        </p:nvSpPr>
        <p:spPr>
          <a:xfrm>
            <a:off x="1874794" y="3863161"/>
            <a:ext cx="159895" cy="31277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24" name="مستطيل 23"/>
          <p:cNvSpPr/>
          <p:nvPr/>
        </p:nvSpPr>
        <p:spPr>
          <a:xfrm>
            <a:off x="1874794" y="4336680"/>
            <a:ext cx="159895" cy="31277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25" name="مستطيل 24"/>
          <p:cNvSpPr/>
          <p:nvPr/>
        </p:nvSpPr>
        <p:spPr>
          <a:xfrm>
            <a:off x="1874794" y="4810199"/>
            <a:ext cx="159895" cy="31277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28" name="TextBox 6"/>
          <p:cNvSpPr txBox="1"/>
          <p:nvPr/>
        </p:nvSpPr>
        <p:spPr>
          <a:xfrm>
            <a:off x="2034689" y="2488628"/>
            <a:ext cx="7952288" cy="338554"/>
          </a:xfrm>
          <a:prstGeom prst="rect">
            <a:avLst/>
          </a:prstGeom>
          <a:noFill/>
          <a:ln>
            <a:solidFill>
              <a:schemeClr val="bg1">
                <a:lumMod val="75000"/>
              </a:schemeClr>
            </a:solidFill>
          </a:ln>
        </p:spPr>
        <p:txBody>
          <a:bodyPr wrap="square" rtlCol="0">
            <a:spAutoFit/>
          </a:bodyPr>
          <a:lstStyle/>
          <a:p>
            <a:r>
              <a:rPr lang="en-US" sz="1600" dirty="0">
                <a:solidFill>
                  <a:schemeClr val="tx1">
                    <a:lumMod val="75000"/>
                    <a:lumOff val="25000"/>
                  </a:schemeClr>
                </a:solidFill>
              </a:rPr>
              <a:t>All these exercises are ready to be used randomly with a same  level of difficulty </a:t>
            </a:r>
          </a:p>
        </p:txBody>
      </p:sp>
      <p:sp>
        <p:nvSpPr>
          <p:cNvPr id="29" name="مستطيل 28"/>
          <p:cNvSpPr/>
          <p:nvPr/>
        </p:nvSpPr>
        <p:spPr>
          <a:xfrm>
            <a:off x="1874794" y="2507175"/>
            <a:ext cx="159895" cy="31277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sp>
        <p:nvSpPr>
          <p:cNvPr id="30" name="TextBox 6"/>
          <p:cNvSpPr txBox="1"/>
          <p:nvPr/>
        </p:nvSpPr>
        <p:spPr>
          <a:xfrm>
            <a:off x="2034689" y="2022956"/>
            <a:ext cx="7952288" cy="338554"/>
          </a:xfrm>
          <a:prstGeom prst="rect">
            <a:avLst/>
          </a:prstGeom>
          <a:noFill/>
          <a:ln>
            <a:solidFill>
              <a:schemeClr val="bg1">
                <a:lumMod val="75000"/>
              </a:schemeClr>
            </a:solidFill>
          </a:ln>
        </p:spPr>
        <p:txBody>
          <a:bodyPr wrap="square" rtlCol="0">
            <a:spAutoFit/>
          </a:bodyPr>
          <a:lstStyle/>
          <a:p>
            <a:r>
              <a:rPr lang="en-US" sz="1600" dirty="0">
                <a:solidFill>
                  <a:schemeClr val="tx1">
                    <a:lumMod val="75000"/>
                    <a:lumOff val="25000"/>
                  </a:schemeClr>
                </a:solidFill>
              </a:rPr>
              <a:t>A questions Bank containing more than </a:t>
            </a:r>
            <a:r>
              <a:rPr lang="en-US" sz="1600" b="1" dirty="0">
                <a:solidFill>
                  <a:schemeClr val="tx1">
                    <a:lumMod val="75000"/>
                    <a:lumOff val="25000"/>
                  </a:schemeClr>
                </a:solidFill>
              </a:rPr>
              <a:t>1000</a:t>
            </a:r>
            <a:r>
              <a:rPr lang="en-US" sz="1600" dirty="0">
                <a:solidFill>
                  <a:schemeClr val="tx1">
                    <a:lumMod val="75000"/>
                    <a:lumOff val="25000"/>
                  </a:schemeClr>
                </a:solidFill>
              </a:rPr>
              <a:t> exercises</a:t>
            </a:r>
          </a:p>
        </p:txBody>
      </p:sp>
      <p:sp>
        <p:nvSpPr>
          <p:cNvPr id="31" name="مستطيل 30"/>
          <p:cNvSpPr/>
          <p:nvPr/>
        </p:nvSpPr>
        <p:spPr>
          <a:xfrm>
            <a:off x="1874794" y="2041503"/>
            <a:ext cx="159895" cy="31277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a:p>
        </p:txBody>
      </p:sp>
      <p:pic>
        <p:nvPicPr>
          <p:cNvPr id="20" name="Picture 19">
            <a:extLst>
              <a:ext uri="{FF2B5EF4-FFF2-40B4-BE49-F238E27FC236}">
                <a16:creationId xmlns:a16="http://schemas.microsoft.com/office/drawing/2014/main" id="{BF58829F-9146-43FD-B846-13B70B6FBB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530" y="1113824"/>
            <a:ext cx="786658" cy="786658"/>
          </a:xfrm>
          <a:prstGeom prst="rect">
            <a:avLst/>
          </a:prstGeom>
        </p:spPr>
      </p:pic>
      <p:sp>
        <p:nvSpPr>
          <p:cNvPr id="26" name="TextBox 25">
            <a:extLst>
              <a:ext uri="{FF2B5EF4-FFF2-40B4-BE49-F238E27FC236}">
                <a16:creationId xmlns:a16="http://schemas.microsoft.com/office/drawing/2014/main" id="{C1DBC9FA-6B7F-44E1-844F-1A2B901177B7}"/>
              </a:ext>
            </a:extLst>
          </p:cNvPr>
          <p:cNvSpPr txBox="1"/>
          <p:nvPr/>
        </p:nvSpPr>
        <p:spPr>
          <a:xfrm>
            <a:off x="10038733" y="4456351"/>
            <a:ext cx="1917478" cy="523220"/>
          </a:xfrm>
          <a:prstGeom prst="rect">
            <a:avLst/>
          </a:prstGeom>
          <a:noFill/>
          <a:ln>
            <a:solidFill>
              <a:schemeClr val="bg1">
                <a:lumMod val="75000"/>
              </a:schemeClr>
            </a:solidFill>
          </a:ln>
        </p:spPr>
        <p:txBody>
          <a:bodyPr wrap="square" rtlCol="0">
            <a:spAutoFit/>
          </a:bodyPr>
          <a:lstStyle/>
          <a:p>
            <a:r>
              <a:rPr lang="en-US" sz="2800" dirty="0">
                <a:solidFill>
                  <a:srgbClr val="FE0A0A"/>
                </a:solidFill>
                <a:effectLst>
                  <a:outerShdw blurRad="38100" dist="38100" dir="2700000" algn="tl">
                    <a:srgbClr val="000000">
                      <a:alpha val="43137"/>
                    </a:srgbClr>
                  </a:outerShdw>
                </a:effectLst>
              </a:rPr>
              <a:t>Automation</a:t>
            </a:r>
          </a:p>
        </p:txBody>
      </p:sp>
      <p:sp>
        <p:nvSpPr>
          <p:cNvPr id="27" name="Rectangle 26">
            <a:extLst>
              <a:ext uri="{FF2B5EF4-FFF2-40B4-BE49-F238E27FC236}">
                <a16:creationId xmlns:a16="http://schemas.microsoft.com/office/drawing/2014/main" id="{371C84A7-859B-474F-8C3E-8A510A1F2F38}"/>
              </a:ext>
            </a:extLst>
          </p:cNvPr>
          <p:cNvSpPr/>
          <p:nvPr/>
        </p:nvSpPr>
        <p:spPr>
          <a:xfrm>
            <a:off x="3000213" y="1170929"/>
            <a:ext cx="5118545" cy="584775"/>
          </a:xfrm>
          <a:prstGeom prst="rect">
            <a:avLst/>
          </a:prstGeom>
        </p:spPr>
        <p:txBody>
          <a:bodyPr wrap="square">
            <a:spAutoFit/>
          </a:bodyPr>
          <a:lstStyle/>
          <a:p>
            <a:r>
              <a:rPr lang="en-US" sz="1600" i="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rPr>
              <a:t>Design Exams in Science Courses That Truly Measure Learning Outcomes</a:t>
            </a:r>
            <a:endParaRPr lang="en-US" sz="1600" dirty="0">
              <a:solidFill>
                <a:schemeClr val="tx1">
                  <a:lumMod val="75000"/>
                  <a:lumOff val="25000"/>
                </a:schemeClr>
              </a:solidFill>
              <a:effectLst>
                <a:outerShdw blurRad="38100" dist="38100" dir="2700000" algn="tl">
                  <a:srgbClr val="000000">
                    <a:alpha val="43137"/>
                  </a:srgbClr>
                </a:outerShdw>
              </a:effectLst>
            </a:endParaRPr>
          </a:p>
        </p:txBody>
      </p:sp>
      <p:sp>
        <p:nvSpPr>
          <p:cNvPr id="2" name="Rectangle 1">
            <a:extLst>
              <a:ext uri="{FF2B5EF4-FFF2-40B4-BE49-F238E27FC236}">
                <a16:creationId xmlns:a16="http://schemas.microsoft.com/office/drawing/2014/main" id="{535FBF3C-BA1D-49CF-9FB6-2FB6B86474B8}"/>
              </a:ext>
            </a:extLst>
          </p:cNvPr>
          <p:cNvSpPr/>
          <p:nvPr/>
        </p:nvSpPr>
        <p:spPr>
          <a:xfrm>
            <a:off x="10038732" y="4303447"/>
            <a:ext cx="1969233" cy="819523"/>
          </a:xfrm>
          <a:prstGeom prst="rect">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2" name="رابط مستقيم 17">
            <a:extLst>
              <a:ext uri="{FF2B5EF4-FFF2-40B4-BE49-F238E27FC236}">
                <a16:creationId xmlns:a16="http://schemas.microsoft.com/office/drawing/2014/main" id="{DC6FEC1D-CDE6-4788-BD44-F28BC9DB72C7}"/>
              </a:ext>
            </a:extLst>
          </p:cNvPr>
          <p:cNvCxnSpPr/>
          <p:nvPr/>
        </p:nvCxnSpPr>
        <p:spPr>
          <a:xfrm>
            <a:off x="3000213" y="1170929"/>
            <a:ext cx="0" cy="66404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5530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xit" presetSubtype="32" fill="hold" grpId="0" nodeType="clickEffect">
                                  <p:stCondLst>
                                    <p:cond delay="0"/>
                                  </p:stCondLst>
                                  <p:childTnLst>
                                    <p:animEffect transition="out" filter="circle(out)">
                                      <p:cBhvr>
                                        <p:cTn id="46" dur="2000"/>
                                        <p:tgtEl>
                                          <p:spTgt spid="2"/>
                                        </p:tgtEl>
                                      </p:cBhvr>
                                    </p:animEffect>
                                    <p:set>
                                      <p:cBhvr>
                                        <p:cTn id="4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28" grpId="0" animBg="1"/>
      <p:bldP spid="30" grpId="0" animBg="1"/>
      <p:bldP spid="26" grpId="0" animBg="1"/>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5897" y="2130575"/>
            <a:ext cx="6863255" cy="369332"/>
          </a:xfrm>
          <a:prstGeom prst="rect">
            <a:avLst/>
          </a:prstGeom>
          <a:solidFill>
            <a:srgbClr val="FFC000"/>
          </a:solidFill>
        </p:spPr>
        <p:txBody>
          <a:bodyPr wrap="square" rtlCol="0">
            <a:spAutoFit/>
          </a:bodyPr>
          <a:lstStyle/>
          <a:p>
            <a:r>
              <a:rPr lang="en-US" b="1" dirty="0">
                <a:solidFill>
                  <a:schemeClr val="tx1">
                    <a:lumMod val="85000"/>
                    <a:lumOff val="15000"/>
                  </a:schemeClr>
                </a:solidFill>
              </a:rPr>
              <a:t>Engineering Drawing 2 </a:t>
            </a:r>
            <a:r>
              <a:rPr lang="en-US" dirty="0">
                <a:solidFill>
                  <a:schemeClr val="tx1">
                    <a:lumMod val="85000"/>
                    <a:lumOff val="15000"/>
                  </a:schemeClr>
                </a:solidFill>
              </a:rPr>
              <a:t>– 224ME, QM-Recognized Course since 2016</a:t>
            </a:r>
          </a:p>
        </p:txBody>
      </p:sp>
      <p:sp>
        <p:nvSpPr>
          <p:cNvPr id="4" name="TextBox 3"/>
          <p:cNvSpPr txBox="1"/>
          <p:nvPr/>
        </p:nvSpPr>
        <p:spPr>
          <a:xfrm>
            <a:off x="2131414" y="3327721"/>
            <a:ext cx="4572000" cy="369332"/>
          </a:xfrm>
          <a:prstGeom prst="rect">
            <a:avLst/>
          </a:prstGeom>
          <a:noFill/>
        </p:spPr>
        <p:txBody>
          <a:bodyPr wrap="square" rtlCol="0">
            <a:spAutoFit/>
          </a:bodyPr>
          <a:lstStyle/>
          <a:p>
            <a:r>
              <a:rPr lang="en-US" dirty="0">
                <a:solidFill>
                  <a:schemeClr val="tx1">
                    <a:lumMod val="75000"/>
                    <a:lumOff val="25000"/>
                  </a:schemeClr>
                </a:solidFill>
              </a:rPr>
              <a:t>Fully online course</a:t>
            </a:r>
          </a:p>
        </p:txBody>
      </p:sp>
      <p:sp>
        <p:nvSpPr>
          <p:cNvPr id="5" name="TextBox 4"/>
          <p:cNvSpPr txBox="1"/>
          <p:nvPr/>
        </p:nvSpPr>
        <p:spPr>
          <a:xfrm>
            <a:off x="2131414" y="3942576"/>
            <a:ext cx="4572000" cy="369332"/>
          </a:xfrm>
          <a:prstGeom prst="rect">
            <a:avLst/>
          </a:prstGeom>
          <a:noFill/>
        </p:spPr>
        <p:txBody>
          <a:bodyPr wrap="square" rtlCol="0">
            <a:spAutoFit/>
          </a:bodyPr>
          <a:lstStyle/>
          <a:p>
            <a:r>
              <a:rPr lang="en-US" dirty="0">
                <a:solidFill>
                  <a:schemeClr val="tx1">
                    <a:lumMod val="75000"/>
                    <a:lumOff val="25000"/>
                  </a:schemeClr>
                </a:solidFill>
              </a:rPr>
              <a:t>One instructor for about 180 students</a:t>
            </a:r>
          </a:p>
        </p:txBody>
      </p:sp>
      <p:sp>
        <p:nvSpPr>
          <p:cNvPr id="6" name="TextBox 5"/>
          <p:cNvSpPr txBox="1"/>
          <p:nvPr/>
        </p:nvSpPr>
        <p:spPr>
          <a:xfrm>
            <a:off x="2152435" y="4557431"/>
            <a:ext cx="4572000" cy="369332"/>
          </a:xfrm>
          <a:prstGeom prst="rect">
            <a:avLst/>
          </a:prstGeom>
          <a:noFill/>
        </p:spPr>
        <p:txBody>
          <a:bodyPr wrap="square" rtlCol="0">
            <a:spAutoFit/>
          </a:bodyPr>
          <a:lstStyle/>
          <a:p>
            <a:r>
              <a:rPr lang="en-US" dirty="0">
                <a:solidFill>
                  <a:schemeClr val="tx1">
                    <a:lumMod val="75000"/>
                    <a:lumOff val="25000"/>
                  </a:schemeClr>
                </a:solidFill>
              </a:rPr>
              <a:t>Exams that Truly Measure Learning Outcomes  </a:t>
            </a:r>
          </a:p>
        </p:txBody>
      </p:sp>
      <p:cxnSp>
        <p:nvCxnSpPr>
          <p:cNvPr id="13" name="رابط مستقيم 12"/>
          <p:cNvCxnSpPr/>
          <p:nvPr/>
        </p:nvCxnSpPr>
        <p:spPr>
          <a:xfrm>
            <a:off x="2037044" y="3401770"/>
            <a:ext cx="0" cy="23934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a:off x="2037044" y="4013742"/>
            <a:ext cx="0" cy="23934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2037044" y="4615040"/>
            <a:ext cx="0" cy="23934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a:off x="1242483" y="577289"/>
            <a:ext cx="0" cy="66404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مستطيل 17"/>
          <p:cNvSpPr/>
          <p:nvPr/>
        </p:nvSpPr>
        <p:spPr>
          <a:xfrm>
            <a:off x="-4661" y="673053"/>
            <a:ext cx="814508" cy="236258"/>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Rectangle 2"/>
          <p:cNvSpPr/>
          <p:nvPr/>
        </p:nvSpPr>
        <p:spPr>
          <a:xfrm>
            <a:off x="1387551" y="595573"/>
            <a:ext cx="1780872" cy="461665"/>
          </a:xfrm>
          <a:prstGeom prst="rect">
            <a:avLst/>
          </a:prstGeom>
        </p:spPr>
        <p:txBody>
          <a:bodyPr wrap="none">
            <a:spAutoFit/>
          </a:bodyPr>
          <a:lstStyle/>
          <a:p>
            <a:r>
              <a:rPr lang="en-US" sz="2400" b="1" dirty="0">
                <a:solidFill>
                  <a:srgbClr val="00ADEF"/>
                </a:solidFill>
              </a:rPr>
              <a:t>Perspectives</a:t>
            </a:r>
          </a:p>
        </p:txBody>
      </p:sp>
      <p:pic>
        <p:nvPicPr>
          <p:cNvPr id="14" name="Picture 13">
            <a:extLst>
              <a:ext uri="{FF2B5EF4-FFF2-40B4-BE49-F238E27FC236}">
                <a16:creationId xmlns:a16="http://schemas.microsoft.com/office/drawing/2014/main" id="{2113A883-F0AB-4E93-AD5E-B49AD7B0F0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530" y="1113824"/>
            <a:ext cx="786658" cy="786658"/>
          </a:xfrm>
          <a:prstGeom prst="rect">
            <a:avLst/>
          </a:prstGeom>
        </p:spPr>
      </p:pic>
    </p:spTree>
    <p:custDataLst>
      <p:tags r:id="rId1"/>
    </p:custDataLst>
    <p:extLst>
      <p:ext uri="{BB962C8B-B14F-4D97-AF65-F5344CB8AC3E}">
        <p14:creationId xmlns:p14="http://schemas.microsoft.com/office/powerpoint/2010/main" val="3456397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p:nvPr/>
        </p:nvSpPr>
        <p:spPr>
          <a:xfrm>
            <a:off x="1361299" y="489089"/>
            <a:ext cx="3813032" cy="707886"/>
          </a:xfrm>
          <a:prstGeom prst="rect">
            <a:avLst/>
          </a:prstGeom>
        </p:spPr>
        <p:txBody>
          <a:bodyPr wrap="none">
            <a:spAutoFit/>
          </a:bodyPr>
          <a:lstStyle/>
          <a:p>
            <a:r>
              <a:rPr lang="en-US" sz="4000" dirty="0">
                <a:solidFill>
                  <a:srgbClr val="00ADEF"/>
                </a:solidFill>
              </a:rPr>
              <a:t>E-Learning @KKU</a:t>
            </a:r>
          </a:p>
        </p:txBody>
      </p:sp>
      <p:sp>
        <p:nvSpPr>
          <p:cNvPr id="6" name="Rectangle 5">
            <a:extLst>
              <a:ext uri="{FF2B5EF4-FFF2-40B4-BE49-F238E27FC236}">
                <a16:creationId xmlns:a16="http://schemas.microsoft.com/office/drawing/2014/main" id="{EE6D3B15-0BB5-4DDA-AFB4-3FE5830E7969}"/>
              </a:ext>
            </a:extLst>
          </p:cNvPr>
          <p:cNvSpPr/>
          <p:nvPr/>
        </p:nvSpPr>
        <p:spPr>
          <a:xfrm>
            <a:off x="1806535" y="3727133"/>
            <a:ext cx="8970213" cy="523220"/>
          </a:xfrm>
          <a:prstGeom prst="rect">
            <a:avLst/>
          </a:prstGeom>
        </p:spPr>
        <p:txBody>
          <a:bodyPr wrap="none">
            <a:spAutoFit/>
          </a:bodyPr>
          <a:lstStyle/>
          <a:p>
            <a:r>
              <a:rPr lang="en-US" sz="2800" dirty="0">
                <a:solidFill>
                  <a:srgbClr val="00ADEF"/>
                </a:solidFill>
                <a:hlinkClick r:id="rId3"/>
              </a:rPr>
              <a:t>Quick Overview of E-Learning at King Khalid University 2018 </a:t>
            </a:r>
            <a:endParaRPr lang="en-US" sz="2800" dirty="0"/>
          </a:p>
        </p:txBody>
      </p:sp>
      <p:pic>
        <p:nvPicPr>
          <p:cNvPr id="8" name="Picture 7">
            <a:extLst>
              <a:ext uri="{FF2B5EF4-FFF2-40B4-BE49-F238E27FC236}">
                <a16:creationId xmlns:a16="http://schemas.microsoft.com/office/drawing/2014/main" id="{3FAD36EC-1B25-4551-9CD3-F2C21D0914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530" y="1113824"/>
            <a:ext cx="786658" cy="786658"/>
          </a:xfrm>
          <a:prstGeom prst="rect">
            <a:avLst/>
          </a:prstGeom>
        </p:spPr>
      </p:pic>
    </p:spTree>
    <p:custDataLst>
      <p:tags r:id="rId1"/>
    </p:custDataLst>
    <p:extLst>
      <p:ext uri="{BB962C8B-B14F-4D97-AF65-F5344CB8AC3E}">
        <p14:creationId xmlns:p14="http://schemas.microsoft.com/office/powerpoint/2010/main" val="1815619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231" y="799228"/>
            <a:ext cx="9251324" cy="5086421"/>
          </a:xfrm>
          <a:prstGeom prst="rect">
            <a:avLst/>
          </a:prstGeom>
        </p:spPr>
      </p:pic>
    </p:spTree>
    <p:custDataLst>
      <p:tags r:id="rId1"/>
    </p:custDataLst>
    <p:extLst>
      <p:ext uri="{BB962C8B-B14F-4D97-AF65-F5344CB8AC3E}">
        <p14:creationId xmlns:p14="http://schemas.microsoft.com/office/powerpoint/2010/main" val="38684473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6855"/>
          <a:stretch/>
        </p:blipFill>
        <p:spPr>
          <a:xfrm>
            <a:off x="1322231" y="799228"/>
            <a:ext cx="9251324" cy="5075198"/>
          </a:xfrm>
          <a:prstGeom prst="rect">
            <a:avLst/>
          </a:prstGeom>
        </p:spPr>
      </p:pic>
    </p:spTree>
    <p:custDataLst>
      <p:tags r:id="rId1"/>
    </p:custDataLst>
    <p:extLst>
      <p:ext uri="{BB962C8B-B14F-4D97-AF65-F5344CB8AC3E}">
        <p14:creationId xmlns:p14="http://schemas.microsoft.com/office/powerpoint/2010/main" val="180100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4087" y="888642"/>
            <a:ext cx="3501444" cy="466859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7452" y="888642"/>
            <a:ext cx="3501444" cy="4668592"/>
          </a:xfrm>
          <a:prstGeom prst="rect">
            <a:avLst/>
          </a:prstGeom>
        </p:spPr>
      </p:pic>
    </p:spTree>
    <p:custDataLst>
      <p:tags r:id="rId1"/>
    </p:custDataLst>
    <p:extLst>
      <p:ext uri="{BB962C8B-B14F-4D97-AF65-F5344CB8AC3E}">
        <p14:creationId xmlns:p14="http://schemas.microsoft.com/office/powerpoint/2010/main" val="40863234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157275" y="4672441"/>
            <a:ext cx="1452778" cy="400110"/>
          </a:xfrm>
          <a:prstGeom prst="rect">
            <a:avLst/>
          </a:prstGeom>
        </p:spPr>
        <p:txBody>
          <a:bodyPr wrap="square">
            <a:spAutoFit/>
          </a:bodyPr>
          <a:lstStyle/>
          <a:p>
            <a:pPr algn="ctr"/>
            <a:r>
              <a:rPr lang="en-US" sz="1000" b="1" i="0" dirty="0">
                <a:solidFill>
                  <a:schemeClr val="bg1"/>
                </a:solidFill>
                <a:effectLst/>
                <a:latin typeface="Lato"/>
              </a:rPr>
              <a:t>Oct. 30 - Nov. 2, 2018</a:t>
            </a:r>
            <a:br>
              <a:rPr lang="en-US" sz="1000" b="1" i="0" dirty="0">
                <a:solidFill>
                  <a:schemeClr val="bg1"/>
                </a:solidFill>
                <a:effectLst/>
                <a:latin typeface="Lato"/>
              </a:rPr>
            </a:br>
            <a:r>
              <a:rPr lang="en-US" sz="1000" b="1" i="0" dirty="0">
                <a:solidFill>
                  <a:schemeClr val="bg1"/>
                </a:solidFill>
                <a:effectLst/>
                <a:latin typeface="Lato"/>
              </a:rPr>
              <a:t>St. Louis, Missouri </a:t>
            </a:r>
          </a:p>
        </p:txBody>
      </p:sp>
      <p:sp>
        <p:nvSpPr>
          <p:cNvPr id="11" name="Rectangle 10"/>
          <p:cNvSpPr/>
          <p:nvPr/>
        </p:nvSpPr>
        <p:spPr>
          <a:xfrm>
            <a:off x="5796992" y="4672441"/>
            <a:ext cx="2147754" cy="400110"/>
          </a:xfrm>
          <a:prstGeom prst="rect">
            <a:avLst/>
          </a:prstGeom>
        </p:spPr>
        <p:txBody>
          <a:bodyPr wrap="square">
            <a:spAutoFit/>
          </a:bodyPr>
          <a:lstStyle/>
          <a:p>
            <a:pPr algn="ctr"/>
            <a:r>
              <a:rPr lang="en-US" sz="1000" b="1" i="0" dirty="0">
                <a:solidFill>
                  <a:schemeClr val="bg1"/>
                </a:solidFill>
                <a:effectLst/>
                <a:latin typeface="Lato"/>
              </a:rPr>
              <a:t>E-Learning Deanship</a:t>
            </a:r>
          </a:p>
          <a:p>
            <a:pPr algn="ctr"/>
            <a:r>
              <a:rPr lang="en-US" sz="1000" b="1" dirty="0">
                <a:solidFill>
                  <a:schemeClr val="bg1"/>
                </a:solidFill>
                <a:latin typeface="Lato"/>
              </a:rPr>
              <a:t>@ King Khalid University</a:t>
            </a:r>
            <a:endParaRPr lang="en-US" sz="1000" b="1" i="0" dirty="0">
              <a:solidFill>
                <a:schemeClr val="bg1"/>
              </a:solidFill>
              <a:effectLst/>
              <a:latin typeface="Lato"/>
            </a:endParaRPr>
          </a:p>
        </p:txBody>
      </p:sp>
      <p:pic>
        <p:nvPicPr>
          <p:cNvPr id="3" name="صورة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1427" y="3996679"/>
            <a:ext cx="1124473" cy="506013"/>
          </a:xfrm>
          <a:prstGeom prst="rect">
            <a:avLst/>
          </a:prstGeom>
        </p:spPr>
      </p:pic>
      <p:sp>
        <p:nvSpPr>
          <p:cNvPr id="4" name="مستطيل 3"/>
          <p:cNvSpPr/>
          <p:nvPr/>
        </p:nvSpPr>
        <p:spPr>
          <a:xfrm>
            <a:off x="4321428" y="2802497"/>
            <a:ext cx="782090" cy="875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FFC000"/>
              </a:solidFill>
            </a:endParaRPr>
          </a:p>
        </p:txBody>
      </p:sp>
      <p:pic>
        <p:nvPicPr>
          <p:cNvPr id="5" name="صورة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4222" y="4023581"/>
            <a:ext cx="719778" cy="533293"/>
          </a:xfrm>
          <a:prstGeom prst="rect">
            <a:avLst/>
          </a:prstGeom>
        </p:spPr>
      </p:pic>
      <p:cxnSp>
        <p:nvCxnSpPr>
          <p:cNvPr id="7" name="رابط مستقيم 6"/>
          <p:cNvCxnSpPr/>
          <p:nvPr/>
        </p:nvCxnSpPr>
        <p:spPr>
          <a:xfrm>
            <a:off x="5796992" y="4041198"/>
            <a:ext cx="0" cy="10313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
          <p:cNvSpPr txBox="1"/>
          <p:nvPr/>
        </p:nvSpPr>
        <p:spPr>
          <a:xfrm>
            <a:off x="4202361" y="1775827"/>
            <a:ext cx="5801710" cy="1015663"/>
          </a:xfrm>
          <a:prstGeom prst="rect">
            <a:avLst/>
          </a:prstGeom>
          <a:noFill/>
        </p:spPr>
        <p:txBody>
          <a:bodyPr wrap="square" rtlCol="0">
            <a:spAutoFit/>
          </a:bodyPr>
          <a:lstStyle/>
          <a:p>
            <a:r>
              <a:rPr lang="en-US" sz="6000" i="1" dirty="0">
                <a:solidFill>
                  <a:schemeClr val="bg1"/>
                </a:solidFill>
                <a:latin typeface="French Script MT" panose="03020402040607040605" pitchFamily="66" charset="0"/>
              </a:rPr>
              <a:t>Thank You..</a:t>
            </a:r>
          </a:p>
        </p:txBody>
      </p:sp>
    </p:spTree>
    <p:custDataLst>
      <p:tags r:id="rId1"/>
    </p:custDataLst>
    <p:extLst>
      <p:ext uri="{BB962C8B-B14F-4D97-AF65-F5344CB8AC3E}">
        <p14:creationId xmlns:p14="http://schemas.microsoft.com/office/powerpoint/2010/main" val="1775661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رابط مستقيم 4"/>
          <p:cNvCxnSpPr/>
          <p:nvPr/>
        </p:nvCxnSpPr>
        <p:spPr>
          <a:xfrm>
            <a:off x="3414264" y="3439354"/>
            <a:ext cx="50292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مستطيل 6"/>
          <p:cNvSpPr/>
          <p:nvPr/>
        </p:nvSpPr>
        <p:spPr>
          <a:xfrm>
            <a:off x="4077762" y="2764706"/>
            <a:ext cx="3702205" cy="134929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Rectangle 3"/>
          <p:cNvSpPr/>
          <p:nvPr/>
        </p:nvSpPr>
        <p:spPr>
          <a:xfrm>
            <a:off x="1377627" y="427534"/>
            <a:ext cx="2749471" cy="769441"/>
          </a:xfrm>
          <a:prstGeom prst="rect">
            <a:avLst/>
          </a:prstGeom>
        </p:spPr>
        <p:txBody>
          <a:bodyPr wrap="none">
            <a:spAutoFit/>
          </a:bodyPr>
          <a:lstStyle/>
          <a:p>
            <a:r>
              <a:rPr lang="en-US" sz="4400" dirty="0">
                <a:solidFill>
                  <a:srgbClr val="00ADEF"/>
                </a:solidFill>
              </a:rPr>
              <a:t>QM @KKU </a:t>
            </a:r>
          </a:p>
        </p:txBody>
      </p:sp>
      <p:sp>
        <p:nvSpPr>
          <p:cNvPr id="3" name="TextBox 2"/>
          <p:cNvSpPr txBox="1"/>
          <p:nvPr/>
        </p:nvSpPr>
        <p:spPr>
          <a:xfrm>
            <a:off x="4776126" y="2846389"/>
            <a:ext cx="2382749" cy="1077218"/>
          </a:xfrm>
          <a:prstGeom prst="rect">
            <a:avLst/>
          </a:prstGeom>
          <a:noFill/>
        </p:spPr>
        <p:txBody>
          <a:bodyPr wrap="square" rtlCol="0">
            <a:spAutoFit/>
          </a:bodyPr>
          <a:lstStyle/>
          <a:p>
            <a:pPr algn="ctr" rtl="1"/>
            <a:r>
              <a:rPr lang="en-US" sz="3200" b="1" dirty="0">
                <a:solidFill>
                  <a:srgbClr val="FF0000"/>
                </a:solidFill>
                <a:effectLst>
                  <a:outerShdw blurRad="38100" dist="38100" dir="2700000" algn="tl">
                    <a:srgbClr val="000000">
                      <a:alpha val="43137"/>
                    </a:srgbClr>
                  </a:outerShdw>
                </a:effectLst>
                <a:latin typeface="Yakout Linotype Light" panose="020B0500040000020004" pitchFamily="34" charset="-78"/>
                <a:cs typeface="Yakout Linotype Light" panose="020B0500040000020004" pitchFamily="34" charset="-78"/>
              </a:rPr>
              <a:t>Since 2010 with QM</a:t>
            </a:r>
          </a:p>
        </p:txBody>
      </p:sp>
      <p:sp>
        <p:nvSpPr>
          <p:cNvPr id="9" name="مستطيل 8"/>
          <p:cNvSpPr/>
          <p:nvPr/>
        </p:nvSpPr>
        <p:spPr>
          <a:xfrm>
            <a:off x="5256451" y="4001014"/>
            <a:ext cx="1350409" cy="352045"/>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latin typeface="Yakout Linotype Light" panose="020B0500040000020004" pitchFamily="34" charset="-78"/>
                <a:cs typeface="Yakout Linotype Light" panose="020B0500040000020004" pitchFamily="34" charset="-78"/>
              </a:rPr>
              <a:t>8 Years</a:t>
            </a:r>
            <a:endParaRPr lang="ar-SA" sz="2400" b="1" dirty="0">
              <a:latin typeface="Yakout Linotype Light" panose="020B0500040000020004" pitchFamily="34" charset="-78"/>
              <a:cs typeface="Yakout Linotype Light" panose="020B0500040000020004" pitchFamily="34" charset="-78"/>
            </a:endParaRPr>
          </a:p>
        </p:txBody>
      </p:sp>
    </p:spTree>
    <p:custDataLst>
      <p:tags r:id="rId1"/>
    </p:custDataLst>
    <p:extLst>
      <p:ext uri="{BB962C8B-B14F-4D97-AF65-F5344CB8AC3E}">
        <p14:creationId xmlns:p14="http://schemas.microsoft.com/office/powerpoint/2010/main" val="1276921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18118404"/>
              </p:ext>
            </p:extLst>
          </p:nvPr>
        </p:nvGraphicFramePr>
        <p:xfrm>
          <a:off x="4023565" y="2659099"/>
          <a:ext cx="5430811" cy="1978586"/>
        </p:xfrm>
        <a:graphic>
          <a:graphicData uri="http://schemas.openxmlformats.org/drawingml/2006/table">
            <a:tbl>
              <a:tblPr>
                <a:tableStyleId>{ED083AE6-46FA-4A59-8FB0-9F97EB10719F}</a:tableStyleId>
              </a:tblPr>
              <a:tblGrid>
                <a:gridCol w="4884401">
                  <a:extLst>
                    <a:ext uri="{9D8B030D-6E8A-4147-A177-3AD203B41FA5}">
                      <a16:colId xmlns:a16="http://schemas.microsoft.com/office/drawing/2014/main" val="1642580299"/>
                    </a:ext>
                  </a:extLst>
                </a:gridCol>
                <a:gridCol w="546410">
                  <a:extLst>
                    <a:ext uri="{9D8B030D-6E8A-4147-A177-3AD203B41FA5}">
                      <a16:colId xmlns:a16="http://schemas.microsoft.com/office/drawing/2014/main" val="1664702679"/>
                    </a:ext>
                  </a:extLst>
                </a:gridCol>
              </a:tblGrid>
              <a:tr h="154458">
                <a:tc>
                  <a:txBody>
                    <a:bodyPr/>
                    <a:lstStyle/>
                    <a:p>
                      <a:pPr algn="l" fontAlgn="b"/>
                      <a:r>
                        <a:rPr lang="en-US" sz="1200" b="1" u="none" strike="noStrike" kern="1200" dirty="0">
                          <a:effectLst/>
                        </a:rPr>
                        <a:t>Individuals</a:t>
                      </a:r>
                      <a:endParaRPr lang="en-US" sz="1200" b="1" u="none" strike="noStrike" kern="1200" dirty="0">
                        <a:solidFill>
                          <a:srgbClr val="C71F28"/>
                        </a:solidFill>
                        <a:effectLst/>
                        <a:latin typeface="+mn-lt"/>
                        <a:ea typeface="+mn-ea"/>
                        <a:cs typeface="+mn-cs"/>
                      </a:endParaRPr>
                    </a:p>
                  </a:txBody>
                  <a:tcPr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u="none" strike="noStrike" dirty="0">
                          <a:effectLst/>
                        </a:rPr>
                        <a:t>795</a:t>
                      </a:r>
                      <a:endParaRPr lang="en-US" sz="1200" b="1" i="0" u="none" strike="noStrike" dirty="0">
                        <a:effectLst/>
                        <a:latin typeface="Arial" panose="020B0604020202020204" pitchFamily="34" charset="0"/>
                      </a:endParaRPr>
                    </a:p>
                  </a:txBody>
                  <a:tcPr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02833269"/>
                  </a:ext>
                </a:extLst>
              </a:tr>
              <a:tr h="332666">
                <a:tc>
                  <a:txBody>
                    <a:bodyPr/>
                    <a:lstStyle/>
                    <a:p>
                      <a:pPr algn="l" fontAlgn="b"/>
                      <a:r>
                        <a:rPr lang="en-US" sz="1200" u="none" strike="noStrike" kern="1200" dirty="0">
                          <a:effectLst/>
                        </a:rPr>
                        <a:t>Individuals Trained</a:t>
                      </a:r>
                      <a:endParaRPr lang="en-US" sz="1200" b="1" u="none" strike="noStrike" kern="1200" dirty="0">
                        <a:solidFill>
                          <a:srgbClr val="C71F28"/>
                        </a:solidFill>
                        <a:effectLst/>
                        <a:latin typeface="+mn-lt"/>
                        <a:ea typeface="+mn-ea"/>
                        <a:cs typeface="+mn-cs"/>
                      </a:endParaRPr>
                    </a:p>
                  </a:txBody>
                  <a:tcPr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dirty="0">
                          <a:effectLst/>
                        </a:rPr>
                        <a:t>627</a:t>
                      </a:r>
                      <a:endParaRPr lang="en-US" sz="1200" b="1" i="0" u="none" strike="noStrike" dirty="0">
                        <a:effectLst/>
                        <a:latin typeface="Arial" panose="020B0604020202020204" pitchFamily="34" charset="0"/>
                      </a:endParaRPr>
                    </a:p>
                  </a:txBody>
                  <a:tcPr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79985603"/>
                  </a:ext>
                </a:extLst>
              </a:tr>
              <a:tr h="154458">
                <a:tc>
                  <a:txBody>
                    <a:bodyPr/>
                    <a:lstStyle/>
                    <a:p>
                      <a:pPr algn="l" fontAlgn="b"/>
                      <a:r>
                        <a:rPr lang="en-US" sz="1200" b="1" u="none" strike="noStrike" kern="1200" dirty="0">
                          <a:effectLst/>
                        </a:rPr>
                        <a:t>Peer Reviewers</a:t>
                      </a:r>
                      <a:endParaRPr lang="en-US" sz="1200" b="1" u="none" strike="noStrike" kern="1200" dirty="0">
                        <a:solidFill>
                          <a:srgbClr val="C71F28"/>
                        </a:solidFill>
                        <a:effectLst/>
                        <a:latin typeface="+mn-lt"/>
                        <a:ea typeface="+mn-ea"/>
                        <a:cs typeface="+mn-cs"/>
                      </a:endParaRPr>
                    </a:p>
                  </a:txBody>
                  <a:tcPr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u="none" strike="noStrike" dirty="0">
                          <a:effectLst/>
                        </a:rPr>
                        <a:t>30</a:t>
                      </a:r>
                      <a:endParaRPr lang="en-US" sz="1200" b="1" i="0" u="none" strike="noStrike" dirty="0">
                        <a:effectLst/>
                        <a:latin typeface="Arial" panose="020B0604020202020204" pitchFamily="34" charset="0"/>
                      </a:endParaRPr>
                    </a:p>
                  </a:txBody>
                  <a:tcPr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5978655"/>
                  </a:ext>
                </a:extLst>
              </a:tr>
              <a:tr h="154458">
                <a:tc>
                  <a:txBody>
                    <a:bodyPr/>
                    <a:lstStyle/>
                    <a:p>
                      <a:pPr algn="l" fontAlgn="b"/>
                      <a:r>
                        <a:rPr lang="en-US" sz="1200" u="none" strike="noStrike" kern="1200" dirty="0">
                          <a:effectLst/>
                        </a:rPr>
                        <a:t>Master Reviewers</a:t>
                      </a:r>
                      <a:endParaRPr lang="en-US" sz="1200" b="1" u="none" strike="noStrike" kern="1200" dirty="0">
                        <a:solidFill>
                          <a:srgbClr val="C71F28"/>
                        </a:solidFill>
                        <a:effectLst/>
                        <a:latin typeface="+mn-lt"/>
                        <a:ea typeface="+mn-ea"/>
                        <a:cs typeface="+mn-cs"/>
                      </a:endParaRPr>
                    </a:p>
                  </a:txBody>
                  <a:tcPr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dirty="0">
                          <a:effectLst/>
                        </a:rPr>
                        <a:t>5</a:t>
                      </a:r>
                      <a:endParaRPr lang="en-US" sz="1200" b="1" i="0" u="none" strike="noStrike" dirty="0">
                        <a:effectLst/>
                        <a:latin typeface="Arial" panose="020B0604020202020204" pitchFamily="34" charset="0"/>
                      </a:endParaRPr>
                    </a:p>
                  </a:txBody>
                  <a:tcPr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0133380"/>
                  </a:ext>
                </a:extLst>
              </a:tr>
              <a:tr h="154458">
                <a:tc>
                  <a:txBody>
                    <a:bodyPr/>
                    <a:lstStyle/>
                    <a:p>
                      <a:pPr algn="l" fontAlgn="b"/>
                      <a:r>
                        <a:rPr lang="en-US" sz="1200" b="1" u="none" strike="noStrike" kern="1200" dirty="0">
                          <a:effectLst/>
                        </a:rPr>
                        <a:t>Facilitators</a:t>
                      </a:r>
                      <a:endParaRPr lang="en-US" sz="1200" b="1" u="none" strike="noStrike" kern="1200" dirty="0">
                        <a:solidFill>
                          <a:srgbClr val="C71F28"/>
                        </a:solidFill>
                        <a:effectLst/>
                        <a:latin typeface="+mn-lt"/>
                        <a:ea typeface="+mn-ea"/>
                        <a:cs typeface="+mn-cs"/>
                      </a:endParaRPr>
                    </a:p>
                  </a:txBody>
                  <a:tcPr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u="none" strike="noStrike" dirty="0">
                          <a:effectLst/>
                        </a:rPr>
                        <a:t>14</a:t>
                      </a:r>
                      <a:endParaRPr lang="en-US" sz="1200" b="1" i="0" u="none" strike="noStrike" dirty="0">
                        <a:effectLst/>
                        <a:latin typeface="Arial" panose="020B0604020202020204" pitchFamily="34" charset="0"/>
                      </a:endParaRPr>
                    </a:p>
                  </a:txBody>
                  <a:tcPr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14676571"/>
                  </a:ext>
                </a:extLst>
              </a:tr>
              <a:tr h="154458">
                <a:tc>
                  <a:txBody>
                    <a:bodyPr/>
                    <a:lstStyle/>
                    <a:p>
                      <a:pPr algn="l" fontAlgn="b"/>
                      <a:r>
                        <a:rPr lang="en-US" sz="1200" u="none" strike="noStrike" kern="1200" dirty="0">
                          <a:effectLst/>
                        </a:rPr>
                        <a:t>Courses Submitted for Review</a:t>
                      </a:r>
                      <a:endParaRPr lang="en-US" sz="1200" b="1" u="none" strike="noStrike" kern="1200" dirty="0">
                        <a:solidFill>
                          <a:srgbClr val="C71F28"/>
                        </a:solidFill>
                        <a:effectLst/>
                        <a:latin typeface="+mn-lt"/>
                        <a:ea typeface="+mn-ea"/>
                        <a:cs typeface="+mn-cs"/>
                      </a:endParaRPr>
                    </a:p>
                  </a:txBody>
                  <a:tcPr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dirty="0">
                          <a:effectLst/>
                        </a:rPr>
                        <a:t>57</a:t>
                      </a:r>
                      <a:endParaRPr lang="en-US" sz="1200" b="1" i="0" u="none" strike="noStrike" dirty="0">
                        <a:effectLst/>
                        <a:latin typeface="Arial" panose="020B0604020202020204" pitchFamily="34" charset="0"/>
                      </a:endParaRPr>
                    </a:p>
                  </a:txBody>
                  <a:tcPr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90461318"/>
                  </a:ext>
                </a:extLst>
              </a:tr>
              <a:tr h="154458">
                <a:tc>
                  <a:txBody>
                    <a:bodyPr/>
                    <a:lstStyle/>
                    <a:p>
                      <a:pPr algn="l" fontAlgn="b"/>
                      <a:r>
                        <a:rPr lang="en-US" sz="1200" b="1" u="none" strike="noStrike" kern="1200" dirty="0">
                          <a:effectLst/>
                        </a:rPr>
                        <a:t>Closed Submitted Reviews (QM - Recognized Courses)</a:t>
                      </a:r>
                      <a:endParaRPr lang="en-US" sz="1200" b="1" u="none" strike="noStrike" kern="1200" dirty="0">
                        <a:solidFill>
                          <a:srgbClr val="C71F28"/>
                        </a:solidFill>
                        <a:effectLst/>
                        <a:latin typeface="+mn-lt"/>
                        <a:ea typeface="+mn-ea"/>
                        <a:cs typeface="+mn-cs"/>
                      </a:endParaRPr>
                    </a:p>
                  </a:txBody>
                  <a:tcPr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u="none" strike="noStrike" dirty="0">
                          <a:effectLst/>
                        </a:rPr>
                        <a:t>48</a:t>
                      </a:r>
                      <a:endParaRPr lang="en-US" sz="1200" b="1" i="0" u="none" strike="noStrike" dirty="0">
                        <a:effectLst/>
                        <a:latin typeface="Arial" panose="020B0604020202020204" pitchFamily="34" charset="0"/>
                      </a:endParaRPr>
                    </a:p>
                  </a:txBody>
                  <a:tcPr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56549445"/>
                  </a:ext>
                </a:extLst>
              </a:tr>
            </a:tbl>
          </a:graphicData>
        </a:graphic>
      </p:graphicFrame>
      <p:pic>
        <p:nvPicPr>
          <p:cNvPr id="1026" name="Picture 2" descr="http://eld.kku.edu.sa/sites/default/files/e-learning/attachments/qualit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38" t="26665" r="68755" b="27574"/>
          <a:stretch/>
        </p:blipFill>
        <p:spPr bwMode="auto">
          <a:xfrm>
            <a:off x="2840228" y="2486879"/>
            <a:ext cx="1162317" cy="10984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A245C1DF-147F-48C4-8659-AE8786C7A229}"/>
              </a:ext>
            </a:extLst>
          </p:cNvPr>
          <p:cNvSpPr/>
          <p:nvPr/>
        </p:nvSpPr>
        <p:spPr>
          <a:xfrm>
            <a:off x="1377627" y="427534"/>
            <a:ext cx="2749471" cy="769441"/>
          </a:xfrm>
          <a:prstGeom prst="rect">
            <a:avLst/>
          </a:prstGeom>
        </p:spPr>
        <p:txBody>
          <a:bodyPr wrap="none">
            <a:spAutoFit/>
          </a:bodyPr>
          <a:lstStyle/>
          <a:p>
            <a:r>
              <a:rPr lang="en-US" sz="4400" dirty="0">
                <a:solidFill>
                  <a:srgbClr val="00ADEF"/>
                </a:solidFill>
              </a:rPr>
              <a:t>QM @KKU </a:t>
            </a:r>
          </a:p>
        </p:txBody>
      </p:sp>
    </p:spTree>
    <p:custDataLst>
      <p:tags r:id="rId1"/>
    </p:custDataLst>
    <p:extLst>
      <p:ext uri="{BB962C8B-B14F-4D97-AF65-F5344CB8AC3E}">
        <p14:creationId xmlns:p14="http://schemas.microsoft.com/office/powerpoint/2010/main" val="1496795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eld.kku.edu.sa/sites/default/files/e-learning/attachments/qualit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38" t="26665" r="68755" b="27574"/>
          <a:stretch/>
        </p:blipFill>
        <p:spPr bwMode="auto">
          <a:xfrm>
            <a:off x="2840228" y="2486879"/>
            <a:ext cx="1162317" cy="10984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1886333619"/>
              </p:ext>
            </p:extLst>
          </p:nvPr>
        </p:nvGraphicFramePr>
        <p:xfrm>
          <a:off x="4029142" y="2659099"/>
          <a:ext cx="5430811" cy="1555581"/>
        </p:xfrm>
        <a:graphic>
          <a:graphicData uri="http://schemas.openxmlformats.org/drawingml/2006/table">
            <a:tbl>
              <a:tblPr>
                <a:tableStyleId>{ED083AE6-46FA-4A59-8FB0-9F97EB10719F}</a:tableStyleId>
              </a:tblPr>
              <a:tblGrid>
                <a:gridCol w="2576099">
                  <a:extLst>
                    <a:ext uri="{9D8B030D-6E8A-4147-A177-3AD203B41FA5}">
                      <a16:colId xmlns:a16="http://schemas.microsoft.com/office/drawing/2014/main" val="1642580299"/>
                    </a:ext>
                  </a:extLst>
                </a:gridCol>
                <a:gridCol w="2297152">
                  <a:extLst>
                    <a:ext uri="{9D8B030D-6E8A-4147-A177-3AD203B41FA5}">
                      <a16:colId xmlns:a16="http://schemas.microsoft.com/office/drawing/2014/main" val="3359032063"/>
                    </a:ext>
                  </a:extLst>
                </a:gridCol>
                <a:gridCol w="557560">
                  <a:extLst>
                    <a:ext uri="{9D8B030D-6E8A-4147-A177-3AD203B41FA5}">
                      <a16:colId xmlns:a16="http://schemas.microsoft.com/office/drawing/2014/main" val="1664702679"/>
                    </a:ext>
                  </a:extLst>
                </a:gridCol>
              </a:tblGrid>
              <a:tr h="275421">
                <a:tc gridSpan="2">
                  <a:txBody>
                    <a:bodyPr/>
                    <a:lstStyle/>
                    <a:p>
                      <a:pPr algn="ctr" fontAlgn="b"/>
                      <a:r>
                        <a:rPr lang="en-US" sz="1200" b="1" u="none" strike="noStrike" dirty="0">
                          <a:solidFill>
                            <a:schemeClr val="tx1">
                              <a:lumMod val="75000"/>
                              <a:lumOff val="25000"/>
                            </a:schemeClr>
                          </a:solidFill>
                          <a:effectLst/>
                        </a:rPr>
                        <a:t>Courses Reviewed by Internal </a:t>
                      </a:r>
                      <a:r>
                        <a:rPr lang="en-US" sz="1200" b="1" u="sng" strike="noStrike" dirty="0">
                          <a:solidFill>
                            <a:schemeClr val="tx1">
                              <a:lumMod val="75000"/>
                              <a:lumOff val="25000"/>
                            </a:schemeClr>
                          </a:solidFill>
                          <a:effectLst/>
                        </a:rPr>
                        <a:t>Reviewers</a:t>
                      </a:r>
                      <a:r>
                        <a:rPr lang="en-US" sz="1200" b="1" u="none" strike="noStrike" dirty="0">
                          <a:solidFill>
                            <a:schemeClr val="tx1">
                              <a:lumMod val="75000"/>
                              <a:lumOff val="25000"/>
                            </a:schemeClr>
                          </a:solidFill>
                          <a:effectLst/>
                        </a:rPr>
                        <a:t> from KKU</a:t>
                      </a:r>
                      <a:endParaRPr lang="en-US" sz="1200" b="1" i="0" u="sng" strike="noStrike" dirty="0">
                        <a:solidFill>
                          <a:schemeClr val="tx1">
                            <a:lumMod val="75000"/>
                            <a:lumOff val="25000"/>
                          </a:schemeClr>
                        </a:solidFill>
                        <a:effectLst/>
                        <a:latin typeface="Arial" panose="020B0604020202020204" pitchFamily="34" charset="0"/>
                      </a:endParaRPr>
                    </a:p>
                  </a:txBody>
                  <a:tcPr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noFill/>
                  </a:tcPr>
                </a:tc>
                <a:tc hMerge="1">
                  <a:txBody>
                    <a:bodyPr/>
                    <a:lstStyle/>
                    <a:p>
                      <a:endParaRPr lang="en-US"/>
                    </a:p>
                  </a:txBody>
                  <a:tcPr/>
                </a:tc>
                <a:tc>
                  <a:txBody>
                    <a:bodyPr/>
                    <a:lstStyle/>
                    <a:p>
                      <a:pPr algn="ctr" fontAlgn="b"/>
                      <a:r>
                        <a:rPr lang="en-US" sz="1200" b="1" u="none" strike="noStrike" dirty="0">
                          <a:solidFill>
                            <a:schemeClr val="tx1">
                              <a:lumMod val="75000"/>
                              <a:lumOff val="25000"/>
                            </a:schemeClr>
                          </a:solidFill>
                          <a:effectLst/>
                        </a:rPr>
                        <a:t>64</a:t>
                      </a:r>
                      <a:endParaRPr lang="en-US" sz="1200" b="1" i="0" u="none" strike="noStrike" dirty="0">
                        <a:solidFill>
                          <a:schemeClr val="tx1">
                            <a:lumMod val="75000"/>
                            <a:lumOff val="25000"/>
                          </a:schemeClr>
                        </a:solidFill>
                        <a:effectLst/>
                        <a:latin typeface="Arial" panose="020B0604020202020204" pitchFamily="34" charset="0"/>
                      </a:endParaRPr>
                    </a:p>
                  </a:txBody>
                  <a:tcPr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63545782"/>
                  </a:ext>
                </a:extLst>
              </a:tr>
              <a:tr h="161925">
                <a:tc>
                  <a:txBody>
                    <a:bodyPr/>
                    <a:lstStyle/>
                    <a:p>
                      <a:pPr algn="l" fontAlgn="b"/>
                      <a:endParaRPr lang="en-US" sz="1200" b="0" i="0" u="none" strike="noStrike" dirty="0">
                        <a:effectLst/>
                        <a:latin typeface="Arial" panose="020B0604020202020204" pitchFamily="34" charset="0"/>
                      </a:endParaRPr>
                    </a:p>
                  </a:txBody>
                  <a:tcPr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l" fontAlgn="b"/>
                      <a:r>
                        <a:rPr lang="en-US" sz="1200" u="none" strike="noStrike" dirty="0">
                          <a:effectLst/>
                        </a:rPr>
                        <a:t>Higher Ed QM-Managed - </a:t>
                      </a:r>
                      <a:endParaRPr lang="en-US" sz="1200" b="1" i="0" u="none" strike="noStrike" dirty="0">
                        <a:effectLst/>
                        <a:latin typeface="Arial" panose="020B0604020202020204" pitchFamily="34" charset="0"/>
                      </a:endParaRPr>
                    </a:p>
                  </a:txBody>
                  <a:tcPr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ctr" fontAlgn="b"/>
                      <a:r>
                        <a:rPr lang="en-US" sz="1200" u="none" strike="noStrike" dirty="0">
                          <a:effectLst/>
                        </a:rPr>
                        <a:t>17</a:t>
                      </a:r>
                      <a:endParaRPr lang="en-US" sz="1200" b="1" i="0" u="none" strike="noStrike" dirty="0">
                        <a:effectLst/>
                        <a:latin typeface="Arial" panose="020B0604020202020204" pitchFamily="34" charset="0"/>
                      </a:endParaRPr>
                    </a:p>
                  </a:txBody>
                  <a:tcPr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59842306"/>
                  </a:ext>
                </a:extLst>
              </a:tr>
              <a:tr h="161925">
                <a:tc>
                  <a:txBody>
                    <a:bodyPr/>
                    <a:lstStyle/>
                    <a:p>
                      <a:pPr algn="l" fontAlgn="b"/>
                      <a:endParaRPr lang="en-US" sz="1200" b="0" i="0" u="none" strike="noStrike" dirty="0">
                        <a:effectLst/>
                        <a:latin typeface="Arial" panose="020B0604020202020204" pitchFamily="34" charset="0"/>
                      </a:endParaRPr>
                    </a:p>
                  </a:txBody>
                  <a:tcPr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l" fontAlgn="b"/>
                      <a:r>
                        <a:rPr lang="en-US" sz="1200" u="none" strike="noStrike">
                          <a:effectLst/>
                        </a:rPr>
                        <a:t>Higher Ed Subscriber-Managed  - </a:t>
                      </a:r>
                      <a:endParaRPr lang="en-US" sz="1200" b="1" i="0" u="none" strike="noStrike">
                        <a:effectLst/>
                        <a:latin typeface="Arial" panose="020B0604020202020204" pitchFamily="34" charset="0"/>
                      </a:endParaRPr>
                    </a:p>
                  </a:txBody>
                  <a:tcPr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ctr" fontAlgn="b"/>
                      <a:r>
                        <a:rPr lang="en-US" sz="1200" u="none" strike="noStrike" dirty="0">
                          <a:effectLst/>
                        </a:rPr>
                        <a:t>9</a:t>
                      </a:r>
                      <a:endParaRPr lang="en-US" sz="1200" b="1" i="0" u="none" strike="noStrike" dirty="0">
                        <a:effectLst/>
                        <a:latin typeface="Arial" panose="020B0604020202020204" pitchFamily="34" charset="0"/>
                      </a:endParaRPr>
                    </a:p>
                  </a:txBody>
                  <a:tcPr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5193024"/>
                  </a:ext>
                </a:extLst>
              </a:tr>
              <a:tr h="161925">
                <a:tc>
                  <a:txBody>
                    <a:bodyPr/>
                    <a:lstStyle/>
                    <a:p>
                      <a:pPr algn="l" fontAlgn="b"/>
                      <a:endParaRPr lang="en-US" sz="1200" b="0" i="0" u="none" strike="noStrike" dirty="0">
                        <a:effectLst/>
                        <a:latin typeface="Arial" panose="020B0604020202020204" pitchFamily="34" charset="0"/>
                      </a:endParaRPr>
                    </a:p>
                  </a:txBody>
                  <a:tcPr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l" fontAlgn="b"/>
                      <a:r>
                        <a:rPr lang="en-US" sz="1200" u="none" strike="noStrike">
                          <a:effectLst/>
                        </a:rPr>
                        <a:t>Higher Ed Internal Review - </a:t>
                      </a:r>
                      <a:endParaRPr lang="en-US" sz="1200" b="1" i="0" u="none" strike="noStrike">
                        <a:effectLst/>
                        <a:latin typeface="Arial" panose="020B0604020202020204" pitchFamily="34" charset="0"/>
                      </a:endParaRPr>
                    </a:p>
                  </a:txBody>
                  <a:tcPr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ctr" fontAlgn="b"/>
                      <a:r>
                        <a:rPr lang="en-US" sz="1200" u="none" strike="noStrike" dirty="0">
                          <a:effectLst/>
                        </a:rPr>
                        <a:t>7</a:t>
                      </a:r>
                      <a:endParaRPr lang="en-US" sz="1200" b="1" i="0" u="none" strike="noStrike" dirty="0">
                        <a:effectLst/>
                        <a:latin typeface="Arial" panose="020B0604020202020204" pitchFamily="34" charset="0"/>
                      </a:endParaRPr>
                    </a:p>
                  </a:txBody>
                  <a:tcPr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50165162"/>
                  </a:ext>
                </a:extLst>
              </a:tr>
              <a:tr h="161925">
                <a:tc>
                  <a:txBody>
                    <a:bodyPr/>
                    <a:lstStyle/>
                    <a:p>
                      <a:pPr algn="l" fontAlgn="b"/>
                      <a:endParaRPr lang="en-US" sz="1200" b="0" i="0" u="none" strike="noStrike" dirty="0">
                        <a:effectLst/>
                        <a:latin typeface="Arial" panose="020B0604020202020204" pitchFamily="34" charset="0"/>
                      </a:endParaRPr>
                    </a:p>
                  </a:txBody>
                  <a:tcPr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l" fontAlgn="b"/>
                      <a:r>
                        <a:rPr lang="en-US" sz="1200" u="none" strike="noStrike" dirty="0">
                          <a:effectLst/>
                        </a:rPr>
                        <a:t>Higher Ed Subscriber-Managed managed by CRM - </a:t>
                      </a:r>
                      <a:endParaRPr lang="en-US" sz="1200" b="1" i="0" u="none" strike="noStrike" dirty="0">
                        <a:effectLst/>
                        <a:latin typeface="Arial" panose="020B0604020202020204" pitchFamily="34" charset="0"/>
                      </a:endParaRPr>
                    </a:p>
                  </a:txBody>
                  <a:tcPr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ctr" fontAlgn="b"/>
                      <a:r>
                        <a:rPr lang="en-US" sz="1200" u="none" strike="noStrike" dirty="0">
                          <a:effectLst/>
                        </a:rPr>
                        <a:t>31</a:t>
                      </a:r>
                      <a:endParaRPr lang="en-US" sz="1200" b="1" i="0" u="none" strike="noStrike" dirty="0">
                        <a:effectLst/>
                        <a:latin typeface="Arial" panose="020B0604020202020204" pitchFamily="34" charset="0"/>
                      </a:endParaRPr>
                    </a:p>
                  </a:txBody>
                  <a:tcPr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77275976"/>
                  </a:ext>
                </a:extLst>
              </a:tr>
            </a:tbl>
          </a:graphicData>
        </a:graphic>
      </p:graphicFrame>
      <p:sp>
        <p:nvSpPr>
          <p:cNvPr id="5" name="Rectangle 3">
            <a:extLst>
              <a:ext uri="{FF2B5EF4-FFF2-40B4-BE49-F238E27FC236}">
                <a16:creationId xmlns:a16="http://schemas.microsoft.com/office/drawing/2014/main" id="{15AD37AA-B5D0-4BF6-9687-91CB93F713A7}"/>
              </a:ext>
            </a:extLst>
          </p:cNvPr>
          <p:cNvSpPr/>
          <p:nvPr/>
        </p:nvSpPr>
        <p:spPr>
          <a:xfrm>
            <a:off x="1377627" y="427534"/>
            <a:ext cx="2749471" cy="769441"/>
          </a:xfrm>
          <a:prstGeom prst="rect">
            <a:avLst/>
          </a:prstGeom>
        </p:spPr>
        <p:txBody>
          <a:bodyPr wrap="none">
            <a:spAutoFit/>
          </a:bodyPr>
          <a:lstStyle/>
          <a:p>
            <a:r>
              <a:rPr lang="en-US" sz="4400" dirty="0">
                <a:solidFill>
                  <a:srgbClr val="00ADEF"/>
                </a:solidFill>
              </a:rPr>
              <a:t>QM @KKU </a:t>
            </a:r>
          </a:p>
        </p:txBody>
      </p:sp>
    </p:spTree>
    <p:custDataLst>
      <p:tags r:id="rId1"/>
    </p:custDataLst>
    <p:extLst>
      <p:ext uri="{BB962C8B-B14F-4D97-AF65-F5344CB8AC3E}">
        <p14:creationId xmlns:p14="http://schemas.microsoft.com/office/powerpoint/2010/main" val="638349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3">
            <a:extLst>
              <a:ext uri="{28A0092B-C50C-407E-A947-70E740481C1C}">
                <a14:useLocalDpi xmlns:a14="http://schemas.microsoft.com/office/drawing/2010/main" val="0"/>
              </a:ext>
            </a:extLst>
          </a:blip>
          <a:srcRect l="3118" t="13090" r="4613" b="34382"/>
          <a:stretch/>
        </p:blipFill>
        <p:spPr>
          <a:xfrm>
            <a:off x="3292352" y="4776338"/>
            <a:ext cx="1904083" cy="1293339"/>
          </a:xfrm>
          <a:prstGeom prst="rect">
            <a:avLst/>
          </a:prstGeom>
        </p:spPr>
      </p:pic>
      <p:pic>
        <p:nvPicPr>
          <p:cNvPr id="1026" name="Picture 2" descr="http://eld.kku.edu.sa/sites/default/files/e-learning/attachments/en6.png"/>
          <p:cNvPicPr>
            <a:picLocks noChangeAspect="1" noChangeArrowheads="1"/>
          </p:cNvPicPr>
          <p:nvPr/>
        </p:nvPicPr>
        <p:blipFill rotWithShape="1">
          <a:blip r:embed="rId4">
            <a:extLst>
              <a:ext uri="{28A0092B-C50C-407E-A947-70E740481C1C}">
                <a14:useLocalDpi xmlns:a14="http://schemas.microsoft.com/office/drawing/2010/main" val="0"/>
              </a:ext>
            </a:extLst>
          </a:blip>
          <a:srcRect l="7498" t="12610" r="8358" b="34862"/>
          <a:stretch/>
        </p:blipFill>
        <p:spPr bwMode="auto">
          <a:xfrm>
            <a:off x="6952562" y="1457103"/>
            <a:ext cx="1272504" cy="9477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9185" t="9198" r="10732" b="34383"/>
          <a:stretch/>
        </p:blipFill>
        <p:spPr>
          <a:xfrm>
            <a:off x="3292352" y="996328"/>
            <a:ext cx="2060620" cy="1732115"/>
          </a:xfrm>
          <a:prstGeom prst="rect">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3118" t="13090" r="4613" b="34382"/>
          <a:stretch/>
        </p:blipFill>
        <p:spPr>
          <a:xfrm>
            <a:off x="1388269" y="3790544"/>
            <a:ext cx="1904083" cy="1293339"/>
          </a:xfrm>
          <a:prstGeom prst="rect">
            <a:avLst/>
          </a:prstGeom>
        </p:spPr>
      </p:pic>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l="6284" t="7077" r="7251" b="34559"/>
          <a:stretch/>
        </p:blipFill>
        <p:spPr>
          <a:xfrm>
            <a:off x="5517413" y="5048533"/>
            <a:ext cx="1488032" cy="1198415"/>
          </a:xfrm>
          <a:prstGeom prst="rect">
            <a:avLst/>
          </a:prstGeom>
        </p:spPr>
      </p:pic>
      <p:pic>
        <p:nvPicPr>
          <p:cNvPr id="20" name="Picture 19"/>
          <p:cNvPicPr>
            <a:picLocks noChangeAspect="1"/>
          </p:cNvPicPr>
          <p:nvPr/>
        </p:nvPicPr>
        <p:blipFill rotWithShape="1">
          <a:blip r:embed="rId7">
            <a:extLst>
              <a:ext uri="{28A0092B-C50C-407E-A947-70E740481C1C}">
                <a14:useLocalDpi xmlns:a14="http://schemas.microsoft.com/office/drawing/2010/main" val="0"/>
              </a:ext>
            </a:extLst>
          </a:blip>
          <a:srcRect l="5123" r="10732" b="34123"/>
          <a:stretch/>
        </p:blipFill>
        <p:spPr>
          <a:xfrm>
            <a:off x="7739547" y="4988719"/>
            <a:ext cx="1283554" cy="1198983"/>
          </a:xfrm>
          <a:prstGeom prst="rect">
            <a:avLst/>
          </a:prstGeom>
        </p:spPr>
      </p:pic>
      <p:pic>
        <p:nvPicPr>
          <p:cNvPr id="23" name="Picture 22"/>
          <p:cNvPicPr>
            <a:picLocks noChangeAspect="1"/>
          </p:cNvPicPr>
          <p:nvPr/>
        </p:nvPicPr>
        <p:blipFill rotWithShape="1">
          <a:blip r:embed="rId8">
            <a:extLst>
              <a:ext uri="{28A0092B-C50C-407E-A947-70E740481C1C}">
                <a14:useLocalDpi xmlns:a14="http://schemas.microsoft.com/office/drawing/2010/main" val="0"/>
              </a:ext>
            </a:extLst>
          </a:blip>
          <a:srcRect l="11382" t="10499" r="8536" b="34055"/>
          <a:stretch/>
        </p:blipFill>
        <p:spPr>
          <a:xfrm>
            <a:off x="8595992" y="1585893"/>
            <a:ext cx="1265704" cy="1045582"/>
          </a:xfrm>
          <a:prstGeom prst="rect">
            <a:avLst/>
          </a:prstGeom>
        </p:spPr>
      </p:pic>
      <p:pic>
        <p:nvPicPr>
          <p:cNvPr id="24" name="Picture 23"/>
          <p:cNvPicPr>
            <a:picLocks noChangeAspect="1"/>
          </p:cNvPicPr>
          <p:nvPr/>
        </p:nvPicPr>
        <p:blipFill rotWithShape="1">
          <a:blip r:embed="rId9">
            <a:extLst>
              <a:ext uri="{28A0092B-C50C-407E-A947-70E740481C1C}">
                <a14:useLocalDpi xmlns:a14="http://schemas.microsoft.com/office/drawing/2010/main" val="0"/>
              </a:ext>
            </a:extLst>
          </a:blip>
          <a:srcRect l="12569" t="8930" r="8653" b="34973"/>
          <a:stretch/>
        </p:blipFill>
        <p:spPr>
          <a:xfrm>
            <a:off x="10049993" y="2332415"/>
            <a:ext cx="1276976" cy="1084950"/>
          </a:xfrm>
          <a:prstGeom prst="rect">
            <a:avLst/>
          </a:prstGeom>
        </p:spPr>
      </p:pic>
      <p:pic>
        <p:nvPicPr>
          <p:cNvPr id="26" name="Picture 2" descr="http://eld.kku.edu.sa/sites/default/files/e-learning/attachments/en6.png"/>
          <p:cNvPicPr>
            <a:picLocks noChangeAspect="1" noChangeArrowheads="1"/>
          </p:cNvPicPr>
          <p:nvPr/>
        </p:nvPicPr>
        <p:blipFill rotWithShape="1">
          <a:blip r:embed="rId4">
            <a:extLst>
              <a:ext uri="{28A0092B-C50C-407E-A947-70E740481C1C}">
                <a14:useLocalDpi xmlns:a14="http://schemas.microsoft.com/office/drawing/2010/main" val="0"/>
              </a:ext>
            </a:extLst>
          </a:blip>
          <a:srcRect l="7498" t="12610" r="8358" b="34862"/>
          <a:stretch/>
        </p:blipFill>
        <p:spPr bwMode="auto">
          <a:xfrm>
            <a:off x="7596316" y="408117"/>
            <a:ext cx="1272504" cy="94779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rotWithShape="1">
          <a:blip r:embed="rId8">
            <a:extLst>
              <a:ext uri="{28A0092B-C50C-407E-A947-70E740481C1C}">
                <a14:useLocalDpi xmlns:a14="http://schemas.microsoft.com/office/drawing/2010/main" val="0"/>
              </a:ext>
            </a:extLst>
          </a:blip>
          <a:srcRect l="11382" t="10499" r="8536" b="34055"/>
          <a:stretch/>
        </p:blipFill>
        <p:spPr>
          <a:xfrm>
            <a:off x="9239746" y="536907"/>
            <a:ext cx="1265704" cy="1045582"/>
          </a:xfrm>
          <a:prstGeom prst="rect">
            <a:avLst/>
          </a:prstGeom>
        </p:spPr>
      </p:pic>
      <p:pic>
        <p:nvPicPr>
          <p:cNvPr id="28" name="Picture 27"/>
          <p:cNvPicPr>
            <a:picLocks noChangeAspect="1"/>
          </p:cNvPicPr>
          <p:nvPr/>
        </p:nvPicPr>
        <p:blipFill rotWithShape="1">
          <a:blip r:embed="rId9">
            <a:extLst>
              <a:ext uri="{28A0092B-C50C-407E-A947-70E740481C1C}">
                <a14:useLocalDpi xmlns:a14="http://schemas.microsoft.com/office/drawing/2010/main" val="0"/>
              </a:ext>
            </a:extLst>
          </a:blip>
          <a:srcRect l="12569" t="8930" r="8653" b="34973"/>
          <a:stretch/>
        </p:blipFill>
        <p:spPr>
          <a:xfrm>
            <a:off x="10693747" y="1283429"/>
            <a:ext cx="1276976" cy="1084950"/>
          </a:xfrm>
          <a:prstGeom prst="rect">
            <a:avLst/>
          </a:prstGeom>
        </p:spPr>
      </p:pic>
      <p:pic>
        <p:nvPicPr>
          <p:cNvPr id="29" name="Picture 2" descr="http://eld.kku.edu.sa/sites/default/files/e-learning/attachments/en6.png"/>
          <p:cNvPicPr>
            <a:picLocks noChangeAspect="1" noChangeArrowheads="1"/>
          </p:cNvPicPr>
          <p:nvPr/>
        </p:nvPicPr>
        <p:blipFill rotWithShape="1">
          <a:blip r:embed="rId4">
            <a:extLst>
              <a:ext uri="{28A0092B-C50C-407E-A947-70E740481C1C}">
                <a14:useLocalDpi xmlns:a14="http://schemas.microsoft.com/office/drawing/2010/main" val="0"/>
              </a:ext>
            </a:extLst>
          </a:blip>
          <a:srcRect l="7498" t="12610" r="8358" b="34862"/>
          <a:stretch/>
        </p:blipFill>
        <p:spPr bwMode="auto">
          <a:xfrm>
            <a:off x="6096117" y="2625171"/>
            <a:ext cx="1272504" cy="94779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rotWithShape="1">
          <a:blip r:embed="rId8">
            <a:extLst>
              <a:ext uri="{28A0092B-C50C-407E-A947-70E740481C1C}">
                <a14:useLocalDpi xmlns:a14="http://schemas.microsoft.com/office/drawing/2010/main" val="0"/>
              </a:ext>
            </a:extLst>
          </a:blip>
          <a:srcRect l="11382" t="10499" r="8536" b="34055"/>
          <a:stretch/>
        </p:blipFill>
        <p:spPr>
          <a:xfrm>
            <a:off x="7739547" y="2753961"/>
            <a:ext cx="1265704" cy="1045582"/>
          </a:xfrm>
          <a:prstGeom prst="rect">
            <a:avLst/>
          </a:prstGeom>
        </p:spPr>
      </p:pic>
      <p:pic>
        <p:nvPicPr>
          <p:cNvPr id="31" name="Picture 30"/>
          <p:cNvPicPr>
            <a:picLocks noChangeAspect="1"/>
          </p:cNvPicPr>
          <p:nvPr/>
        </p:nvPicPr>
        <p:blipFill rotWithShape="1">
          <a:blip r:embed="rId9">
            <a:extLst>
              <a:ext uri="{28A0092B-C50C-407E-A947-70E740481C1C}">
                <a14:useLocalDpi xmlns:a14="http://schemas.microsoft.com/office/drawing/2010/main" val="0"/>
              </a:ext>
            </a:extLst>
          </a:blip>
          <a:srcRect l="12569" t="8930" r="8653" b="34973"/>
          <a:stretch/>
        </p:blipFill>
        <p:spPr>
          <a:xfrm>
            <a:off x="9193548" y="3500483"/>
            <a:ext cx="1276976" cy="1084950"/>
          </a:xfrm>
          <a:prstGeom prst="rect">
            <a:avLst/>
          </a:prstGeom>
        </p:spPr>
      </p:pic>
      <p:sp>
        <p:nvSpPr>
          <p:cNvPr id="25" name="Rectangle 24"/>
          <p:cNvSpPr/>
          <p:nvPr/>
        </p:nvSpPr>
        <p:spPr>
          <a:xfrm>
            <a:off x="1344970" y="0"/>
            <a:ext cx="10847030" cy="602097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3"/>
          <p:cNvSpPr/>
          <p:nvPr/>
        </p:nvSpPr>
        <p:spPr>
          <a:xfrm>
            <a:off x="1344970" y="489089"/>
            <a:ext cx="1730025" cy="707886"/>
          </a:xfrm>
          <a:prstGeom prst="rect">
            <a:avLst/>
          </a:prstGeom>
        </p:spPr>
        <p:txBody>
          <a:bodyPr wrap="none">
            <a:spAutoFit/>
          </a:bodyPr>
          <a:lstStyle/>
          <a:p>
            <a:r>
              <a:rPr lang="en-US" sz="4000" dirty="0">
                <a:solidFill>
                  <a:srgbClr val="00ADEF"/>
                </a:solidFill>
              </a:rPr>
              <a:t>Awards</a:t>
            </a:r>
          </a:p>
        </p:txBody>
      </p:sp>
      <p:sp>
        <p:nvSpPr>
          <p:cNvPr id="13" name="TextBox 2"/>
          <p:cNvSpPr txBox="1"/>
          <p:nvPr/>
        </p:nvSpPr>
        <p:spPr>
          <a:xfrm>
            <a:off x="2229844" y="2738741"/>
            <a:ext cx="2125016" cy="769441"/>
          </a:xfrm>
          <a:prstGeom prst="rect">
            <a:avLst/>
          </a:prstGeom>
          <a:noFill/>
        </p:spPr>
        <p:txBody>
          <a:bodyPr wrap="square" rtlCol="0">
            <a:spAutoFit/>
          </a:bodyPr>
          <a:lstStyle/>
          <a:p>
            <a:r>
              <a:rPr lang="en-US" sz="3200" b="1" dirty="0">
                <a:solidFill>
                  <a:schemeClr val="tx1">
                    <a:lumMod val="75000"/>
                    <a:lumOff val="25000"/>
                  </a:schemeClr>
                </a:solidFill>
                <a:cs typeface="Yakout Linotype Light" panose="020B0500040000020004" pitchFamily="34" charset="-78"/>
              </a:rPr>
              <a:t>Local: </a:t>
            </a:r>
            <a:r>
              <a:rPr lang="en-US" sz="4400" b="1" dirty="0">
                <a:solidFill>
                  <a:srgbClr val="FF0000"/>
                </a:solidFill>
                <a:effectLst>
                  <a:outerShdw blurRad="38100" dist="38100" dir="2700000" algn="tl">
                    <a:srgbClr val="000000">
                      <a:alpha val="43137"/>
                    </a:srgbClr>
                  </a:outerShdw>
                </a:effectLst>
                <a:cs typeface="Yakout Linotype Light" panose="020B0500040000020004" pitchFamily="34" charset="-78"/>
              </a:rPr>
              <a:t>10</a:t>
            </a:r>
            <a:endParaRPr lang="ar-SA" sz="3200" b="1" dirty="0">
              <a:solidFill>
                <a:srgbClr val="FF0000"/>
              </a:solidFill>
              <a:effectLst>
                <a:outerShdw blurRad="38100" dist="38100" dir="2700000" algn="tl">
                  <a:srgbClr val="000000">
                    <a:alpha val="43137"/>
                  </a:srgbClr>
                </a:outerShdw>
              </a:effectLst>
              <a:cs typeface="Yakout Linotype Light" panose="020B0500040000020004" pitchFamily="34" charset="-78"/>
            </a:endParaRPr>
          </a:p>
        </p:txBody>
      </p:sp>
      <p:cxnSp>
        <p:nvCxnSpPr>
          <p:cNvPr id="6" name="رابط مستقيم 8"/>
          <p:cNvCxnSpPr/>
          <p:nvPr/>
        </p:nvCxnSpPr>
        <p:spPr>
          <a:xfrm>
            <a:off x="2158198" y="2937371"/>
            <a:ext cx="0" cy="42309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رابط مستقيم 8"/>
          <p:cNvCxnSpPr/>
          <p:nvPr/>
        </p:nvCxnSpPr>
        <p:spPr>
          <a:xfrm>
            <a:off x="3730420" y="3816163"/>
            <a:ext cx="0" cy="42309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802066" y="4073740"/>
            <a:ext cx="2897203" cy="769441"/>
          </a:xfrm>
          <a:prstGeom prst="rect">
            <a:avLst/>
          </a:prstGeom>
        </p:spPr>
        <p:txBody>
          <a:bodyPr wrap="none">
            <a:spAutoFit/>
          </a:bodyPr>
          <a:lstStyle/>
          <a:p>
            <a:r>
              <a:rPr lang="en-US" sz="3200" b="1" dirty="0">
                <a:solidFill>
                  <a:schemeClr val="tx1">
                    <a:lumMod val="75000"/>
                    <a:lumOff val="25000"/>
                  </a:schemeClr>
                </a:solidFill>
                <a:cs typeface="Yakout Linotype Light" panose="020B0500040000020004" pitchFamily="34" charset="-78"/>
              </a:rPr>
              <a:t>International: </a:t>
            </a:r>
            <a:r>
              <a:rPr lang="en-US" sz="4400" b="1" dirty="0">
                <a:solidFill>
                  <a:srgbClr val="FF0000"/>
                </a:solidFill>
                <a:effectLst>
                  <a:outerShdw blurRad="38100" dist="38100" dir="2700000" algn="tl">
                    <a:srgbClr val="000000">
                      <a:alpha val="43137"/>
                    </a:srgbClr>
                  </a:outerShdw>
                </a:effectLst>
                <a:cs typeface="Yakout Linotype Light" panose="020B0500040000020004" pitchFamily="34" charset="-78"/>
              </a:rPr>
              <a:t>4</a:t>
            </a:r>
            <a:endParaRPr lang="ar-SA" sz="3200" b="1" dirty="0">
              <a:solidFill>
                <a:srgbClr val="FF0000"/>
              </a:solidFill>
              <a:effectLst>
                <a:outerShdw blurRad="38100" dist="38100" dir="2700000" algn="tl">
                  <a:srgbClr val="000000">
                    <a:alpha val="43137"/>
                  </a:srgbClr>
                </a:outerShdw>
              </a:effectLst>
              <a:cs typeface="Yakout Linotype Light" panose="020B0500040000020004" pitchFamily="34" charset="-78"/>
            </a:endParaRPr>
          </a:p>
        </p:txBody>
      </p:sp>
      <p:cxnSp>
        <p:nvCxnSpPr>
          <p:cNvPr id="35" name="رابط مستقيم 8"/>
          <p:cNvCxnSpPr/>
          <p:nvPr/>
        </p:nvCxnSpPr>
        <p:spPr>
          <a:xfrm>
            <a:off x="3882820" y="3968563"/>
            <a:ext cx="0" cy="42309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14117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p:nvPr/>
        </p:nvSpPr>
        <p:spPr>
          <a:xfrm>
            <a:off x="947174" y="1411100"/>
            <a:ext cx="1757789" cy="707886"/>
          </a:xfrm>
          <a:prstGeom prst="rect">
            <a:avLst/>
          </a:prstGeom>
        </p:spPr>
        <p:txBody>
          <a:bodyPr wrap="none">
            <a:spAutoFit/>
          </a:bodyPr>
          <a:lstStyle/>
          <a:p>
            <a:r>
              <a:rPr lang="en-US" sz="4000" dirty="0">
                <a:solidFill>
                  <a:srgbClr val="00ADEF"/>
                </a:solidFill>
              </a:rPr>
              <a:t>Agenda</a:t>
            </a:r>
          </a:p>
        </p:txBody>
      </p:sp>
      <p:sp>
        <p:nvSpPr>
          <p:cNvPr id="13" name="مستطيل 12"/>
          <p:cNvSpPr/>
          <p:nvPr/>
        </p:nvSpPr>
        <p:spPr>
          <a:xfrm>
            <a:off x="-4661" y="673053"/>
            <a:ext cx="814508" cy="236258"/>
          </a:xfrm>
          <a:prstGeom prst="rect">
            <a:avLst/>
          </a:prstGeom>
          <a:solidFill>
            <a:srgbClr val="2C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p:cNvSpPr/>
          <p:nvPr/>
        </p:nvSpPr>
        <p:spPr>
          <a:xfrm>
            <a:off x="3410142" y="2999254"/>
            <a:ext cx="358588" cy="4780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0" name="TextBox 2"/>
          <p:cNvSpPr txBox="1"/>
          <p:nvPr/>
        </p:nvSpPr>
        <p:spPr>
          <a:xfrm>
            <a:off x="3410142" y="2596449"/>
            <a:ext cx="6285187" cy="967957"/>
          </a:xfrm>
          <a:prstGeom prst="rect">
            <a:avLst/>
          </a:prstGeom>
          <a:noFill/>
        </p:spPr>
        <p:txBody>
          <a:bodyPr wrap="square" rtlCol="0">
            <a:spAutoFit/>
          </a:bodyPr>
          <a:lstStyle/>
          <a:p>
            <a:pPr lvl="1">
              <a:lnSpc>
                <a:spcPct val="150000"/>
              </a:lnSpc>
            </a:pPr>
            <a:endParaRPr lang="en-US" sz="2000" dirty="0">
              <a:solidFill>
                <a:schemeClr val="tx1">
                  <a:lumMod val="75000"/>
                  <a:lumOff val="25000"/>
                </a:schemeClr>
              </a:solidFill>
            </a:endParaRPr>
          </a:p>
          <a:p>
            <a:pPr marL="457200" indent="-457200">
              <a:lnSpc>
                <a:spcPct val="150000"/>
              </a:lnSpc>
              <a:buFont typeface="+mj-lt"/>
              <a:buAutoNum type="arabicPeriod" startAt="2"/>
            </a:pPr>
            <a:r>
              <a:rPr lang="en-US" sz="2000" b="1" dirty="0">
                <a:solidFill>
                  <a:schemeClr val="tx1">
                    <a:lumMod val="75000"/>
                    <a:lumOff val="25000"/>
                  </a:schemeClr>
                </a:solidFill>
              </a:rPr>
              <a:t>Design Exams in Science Courses</a:t>
            </a:r>
          </a:p>
        </p:txBody>
      </p:sp>
    </p:spTree>
    <p:custDataLst>
      <p:tags r:id="rId1"/>
    </p:custDataLst>
    <p:extLst>
      <p:ext uri="{BB962C8B-B14F-4D97-AF65-F5344CB8AC3E}">
        <p14:creationId xmlns:p14="http://schemas.microsoft.com/office/powerpoint/2010/main" val="12465902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DZLw4leY"/>
  <p:tag name="ARTICULATE_SLIDE_COUNT" val="4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9295</TotalTime>
  <Words>1060</Words>
  <Application>Microsoft Office PowerPoint</Application>
  <PresentationFormat>Widescreen</PresentationFormat>
  <Paragraphs>182</Paragraphs>
  <Slides>43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Adobe Fan Heiti Std B</vt:lpstr>
      <vt:lpstr>Arial</vt:lpstr>
      <vt:lpstr>Calibri</vt:lpstr>
      <vt:lpstr>Calibri Light</vt:lpstr>
      <vt:lpstr>French Script MT</vt:lpstr>
      <vt:lpstr>Lato</vt:lpstr>
      <vt:lpstr>Wingdings</vt:lpstr>
      <vt:lpstr>Yakout Linotype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Hotel Guest</cp:lastModifiedBy>
  <cp:revision>219</cp:revision>
  <cp:lastPrinted>2018-10-11T07:10:39Z</cp:lastPrinted>
  <dcterms:created xsi:type="dcterms:W3CDTF">2018-10-06T10:08:57Z</dcterms:created>
  <dcterms:modified xsi:type="dcterms:W3CDTF">2018-11-01T11:20:36Z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F2DD78A5-8E4E-470B-84E6-550E287B0DF9</vt:lpwstr>
  </property>
  <property fmtid="{D5CDD505-2E9C-101B-9397-08002B2CF9AE}" pid="3" name="ArticulatePath">
    <vt:lpwstr>Amir_Kessentini_QMConnectConference2018</vt:lpwstr>
  </property>
</Properties>
</file>