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9" r:id="rId15"/>
    <p:sldId id="274" r:id="rId16"/>
    <p:sldId id="275" r:id="rId17"/>
    <p:sldId id="268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7F49A-D77A-4A78-8067-9746B1B112E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A4A5-482D-4685-91C6-FFDAEB663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3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6dc51b2b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6dc51b2b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98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90bb02648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90bb02648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552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90bb02648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90bb02648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687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cdfb22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9cdfb22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63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9cdfb223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9cdfb223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11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84e6396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584e6396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260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90bb0264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590bb0264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91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14f8a6e9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14f8a6e9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851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14f8a6e99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14f8a6e99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53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90bb0264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90bb02648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7763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90bb0264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90bb02648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591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90bb0264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90bb0264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625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90bb0264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90bb0264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00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90bb0264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90bb0264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294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90bb02648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90bb02648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472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1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8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952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0785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2769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8988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23607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9073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6695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97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3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5980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714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1155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2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9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0CDE-A5CA-479F-9F4B-72DC1E7222E1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794F-DA3E-4A2B-8C3A-03885B5A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56927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tinyurl.com/activelearningoutlin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incompletealoutlin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hyperlink" Target="https://tinyurl.com/createaloutlin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QMALReflec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watiramani@scuhs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514" y="1775506"/>
            <a:ext cx="9144000" cy="113098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for Active Learning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514" y="4255181"/>
            <a:ext cx="9144000" cy="1655762"/>
          </a:xfrm>
        </p:spPr>
        <p:txBody>
          <a:bodyPr>
            <a:normAutofit fontScale="85000" lnSpcReduction="10000"/>
          </a:bodyPr>
          <a:lstStyle/>
          <a:p>
            <a:pPr>
              <a:defRPr sz="44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Swati Ramani</a:t>
            </a:r>
          </a:p>
          <a:p>
            <a:pPr>
              <a:defRPr sz="3100" i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Director of Faculty Development &amp; Curriculum Management</a:t>
            </a:r>
          </a:p>
          <a:p>
            <a:pPr>
              <a:defRPr sz="3100" i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Southern California University of Health Sciences</a:t>
            </a:r>
          </a:p>
          <a:p>
            <a:endParaRPr lang="en-US" dirty="0"/>
          </a:p>
        </p:txBody>
      </p:sp>
      <p:pic>
        <p:nvPicPr>
          <p:cNvPr id="1026" name="Picture 2" descr="https://lh3.googleusercontent.com/AyGDz9jVoqxhPrQrSjjY3heewhqainq8C6GGYa2Amx5wQ3Gx7y--lPgVJ9N5MqHzccZujV4ORVOFZ4oKsG0MhziTpKsQdDdNLpdeisK_PltXu66JsLA08pCrLrqBq1ShW6KCUPsXX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298407"/>
            <a:ext cx="6367488" cy="108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2534" y="61457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en" sz="4800" b="1">
                <a:latin typeface="Times New Roman"/>
                <a:ea typeface="Times New Roman"/>
                <a:cs typeface="Times New Roman"/>
                <a:sym typeface="Times New Roman"/>
              </a:rPr>
              <a:t>How can we identify Active Learning?</a:t>
            </a:r>
            <a:endParaRPr sz="48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933" dirty="0">
                <a:latin typeface="Times New Roman"/>
                <a:ea typeface="Times New Roman"/>
                <a:cs typeface="Times New Roman"/>
                <a:sym typeface="Times New Roman"/>
              </a:rPr>
              <a:t>The 3 key dimensions identified through reviewing the literature that should be accommodating/integrating into </a:t>
            </a:r>
            <a:r>
              <a:rPr lang="en" sz="2933" dirty="0" smtClean="0">
                <a:latin typeface="Times New Roman"/>
                <a:ea typeface="Times New Roman"/>
                <a:cs typeface="Times New Roman"/>
                <a:sym typeface="Times New Roman"/>
              </a:rPr>
              <a:t>course/session </a:t>
            </a:r>
            <a:r>
              <a:rPr lang="en" sz="2933" dirty="0">
                <a:latin typeface="Times New Roman"/>
                <a:ea typeface="Times New Roman"/>
                <a:cs typeface="Times New Roman"/>
                <a:sym typeface="Times New Roman"/>
              </a:rPr>
              <a:t>design are (Bradford, 2018):</a:t>
            </a:r>
            <a:endParaRPr sz="29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1054">
              <a:lnSpc>
                <a:spcPct val="200000"/>
              </a:lnSpc>
              <a:spcBef>
                <a:spcPts val="2133"/>
              </a:spcBef>
              <a:buSzPts val="2200"/>
              <a:buFont typeface="Times New Roman"/>
              <a:buAutoNum type="arabicPeriod"/>
            </a:pPr>
            <a:r>
              <a:rPr lang="en" sz="2933" dirty="0">
                <a:latin typeface="Times New Roman"/>
                <a:ea typeface="Times New Roman"/>
                <a:cs typeface="Times New Roman"/>
                <a:sym typeface="Times New Roman"/>
              </a:rPr>
              <a:t>Engagement or Participation</a:t>
            </a:r>
            <a:endParaRPr sz="29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1054">
              <a:lnSpc>
                <a:spcPct val="200000"/>
              </a:lnSpc>
              <a:buSzPts val="2200"/>
              <a:buFont typeface="Times New Roman"/>
              <a:buAutoNum type="arabicPeriod"/>
            </a:pPr>
            <a:r>
              <a:rPr lang="en" sz="2933" dirty="0">
                <a:latin typeface="Times New Roman"/>
                <a:ea typeface="Times New Roman"/>
                <a:cs typeface="Times New Roman"/>
                <a:sym typeface="Times New Roman"/>
              </a:rPr>
              <a:t>(Perceived) Meaningfulness of Instructional Activity</a:t>
            </a:r>
            <a:endParaRPr sz="29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1054">
              <a:lnSpc>
                <a:spcPct val="200000"/>
              </a:lnSpc>
              <a:buSzPts val="2200"/>
              <a:buFont typeface="Times New Roman"/>
              <a:buAutoNum type="arabicPeriod"/>
            </a:pPr>
            <a:r>
              <a:rPr lang="en" sz="2933" dirty="0">
                <a:latin typeface="Times New Roman"/>
                <a:ea typeface="Times New Roman"/>
                <a:cs typeface="Times New Roman"/>
                <a:sym typeface="Times New Roman"/>
              </a:rPr>
              <a:t>Reflection (Metacognitive)</a:t>
            </a:r>
            <a:endParaRPr sz="29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933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1193967" y="4169228"/>
            <a:ext cx="4588400" cy="258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n" sz="800" kern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(Department of Defense (DOD), 2001; Hirumi, A., 2006; Hrastinski, S., 2008a, 2008b, 2009/1)</a:t>
            </a:r>
            <a:endParaRPr sz="8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448967" y="6363367"/>
            <a:ext cx="10666800" cy="52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800" kern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Bandura, A, 1977; Bransford, Brown, &amp; Cocking, 2000; Hull, C, 1943; Jonassen, D, 1999; Keller, J, 1983, 1987a, 1987b, 1999, 2006; Keller, J &amp; Suzuki, K, 2004; Kim, C &amp; Keller, J, 2008; Maslow, A, 1954; Mayer, R, 2004; McClelland, D, Atkinson, J, Clark, R &amp; Lowell, E, 1953; Murray, H, 1943; Reigeluth, C &amp; Moore, J, 1999;  Rotter, 1954; Seligman, M, 1975; Vygotsky, L, 1978; see Kozulin, A., Gindis, B., Ageyev, V. S., &amp; Miller, S. M., 2003 (pp 251-252); Weiner, B, 1974, 1979</a:t>
            </a:r>
            <a:endParaRPr sz="8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8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974800" y="5869832"/>
            <a:ext cx="10242400" cy="2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800" kern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(Bransford, Brown, Cocking, 1999; Sternberg, 1985; Zimmerman and Schunk, 1998; as well as Boekaerts, Pintrich, and Zeidner, 2000; Brown, Bransford, Ferrara, and Campione, 1983; Pintrich, Wolters, and Baxter, 2000; Anderson, Krathwohl, et al., 2001)</a:t>
            </a:r>
            <a:endParaRPr sz="8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3867" y="6033167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6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250500" y="1361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800" b="1">
                <a:latin typeface="Times New Roman"/>
                <a:ea typeface="Times New Roman"/>
                <a:cs typeface="Times New Roman"/>
                <a:sym typeface="Times New Roman"/>
              </a:rPr>
              <a:t>Active Learning General Outline*</a:t>
            </a:r>
            <a:endParaRPr sz="4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1"/>
          </p:nvPr>
        </p:nvSpPr>
        <p:spPr>
          <a:xfrm>
            <a:off x="415600" y="899767"/>
            <a:ext cx="11360800" cy="514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Preparatory Assessment (8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lnSpc>
                <a:spcPct val="114000"/>
              </a:lnSpc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Poll A / Poll B / …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Introduction (5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lnSpc>
                <a:spcPct val="114000"/>
              </a:lnSpc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Unit / Topic/ Learning Context and Lesson Introduction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Common Confusions / Explanations (5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lnSpc>
                <a:spcPct val="114000"/>
              </a:lnSpc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Activity #1: (Competency Topic – general treatment of concepts, theories, procedures, algorithms) (20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lnSpc>
                <a:spcPct val="114000"/>
              </a:lnSpc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Introduction / Breakout instructions / Breakouts Debrief / Activity Summary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Activity #2: (Working Competency in Context – practice using concepts, theories, procedures, algorithms) (32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lnSpc>
                <a:spcPct val="114000"/>
              </a:lnSpc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Introduction / Breakout instructions / Breakouts / Debrief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" sz="2133" b="1">
                <a:latin typeface="Times New Roman"/>
                <a:ea typeface="Times New Roman"/>
                <a:cs typeface="Times New Roman"/>
                <a:sym typeface="Times New Roman"/>
              </a:rPr>
              <a:t>Wrap-up (10 min)</a:t>
            </a:r>
            <a:endParaRPr sz="21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609585">
              <a:buNone/>
            </a:pPr>
            <a:r>
              <a:rPr lang="en" sz="2133">
                <a:latin typeface="Times New Roman"/>
                <a:ea typeface="Times New Roman"/>
                <a:cs typeface="Times New Roman"/>
                <a:sym typeface="Times New Roman"/>
              </a:rPr>
              <a:t>Reflection Poll / Session Summary / What’s next</a:t>
            </a:r>
            <a:endParaRPr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596900" y="6281133"/>
            <a:ext cx="101980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n" sz="1867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There may be outside class pre-work assigned before coming into this session…</a:t>
            </a:r>
            <a:endParaRPr sz="1867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9436100" y="6116033"/>
            <a:ext cx="23368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 minutes session</a:t>
            </a:r>
            <a:endParaRPr sz="1867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7" name="Google Shape;13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9034" y="239367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1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800" cy="114834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AL Practice 2: Access to Project Repository (</a:t>
            </a:r>
            <a:r>
              <a:rPr lang="en-US" sz="4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5 </a:t>
            </a:r>
            <a:r>
              <a:rPr lang="en-US" sz="44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min)</a:t>
            </a:r>
            <a:endParaRPr sz="4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0" name="Google Shape;19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5201" y="5911933"/>
            <a:ext cx="1866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ccess to Project Repository:…"/>
          <p:cNvSpPr txBox="1"/>
          <p:nvPr/>
        </p:nvSpPr>
        <p:spPr>
          <a:xfrm>
            <a:off x="921075" y="2461328"/>
            <a:ext cx="11037662" cy="4111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defTabSz="274574">
              <a:defRPr sz="47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3600" dirty="0" smtClean="0"/>
          </a:p>
          <a:p>
            <a:pPr defTabSz="274574">
              <a:defRPr sz="47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 dirty="0" smtClean="0"/>
              <a:t>Access </a:t>
            </a:r>
            <a:r>
              <a:rPr sz="3600" dirty="0"/>
              <a:t>to Project Repository:</a:t>
            </a:r>
          </a:p>
          <a:p>
            <a:pPr defTabSz="274574">
              <a:defRPr sz="47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3600" b="1" u="sng" dirty="0">
                <a:sym typeface="Times New Roman"/>
              </a:rPr>
              <a:t>https://tinyurl.com/activelearningqmconnect</a:t>
            </a:r>
            <a:endParaRPr lang="en-US" sz="3600" dirty="0" smtClean="0">
              <a:hlinkClick r:id="rId4"/>
            </a:endParaRPr>
          </a:p>
          <a:p>
            <a:pPr defTabSz="274574">
              <a:defRPr sz="47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hlinkClick r:id="rId4"/>
            </a:endParaRPr>
          </a:p>
          <a:p>
            <a:pPr defTabSz="274574">
              <a:defRPr sz="4700" b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3566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76200" y="457200"/>
            <a:ext cx="12039600" cy="138248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3900" b="1" dirty="0">
                <a:latin typeface="Times New Roman"/>
                <a:ea typeface="Times New Roman"/>
                <a:cs typeface="Times New Roman"/>
                <a:sym typeface="Times New Roman"/>
              </a:rPr>
              <a:t>AL Practice </a:t>
            </a:r>
            <a:r>
              <a:rPr lang="en" sz="39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3: Complete/Create an AL outline (10 min)</a:t>
            </a:r>
            <a:endParaRPr sz="39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02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50799" indent="0">
              <a:buSzPts val="3000"/>
              <a:buNone/>
            </a:pPr>
            <a:r>
              <a:rPr lang="en" sz="3600" dirty="0">
                <a:latin typeface="Times New Roman"/>
                <a:ea typeface="Times New Roman"/>
                <a:cs typeface="Times New Roman"/>
                <a:sym typeface="Times New Roman"/>
              </a:rPr>
              <a:t>Please complete an </a:t>
            </a:r>
            <a:r>
              <a:rPr lang="en" sz="3600" i="1" dirty="0">
                <a:latin typeface="Times New Roman"/>
                <a:ea typeface="Times New Roman"/>
                <a:cs typeface="Times New Roman"/>
                <a:sym typeface="Times New Roman"/>
              </a:rPr>
              <a:t>Active Learning Activity Outline</a:t>
            </a:r>
            <a:r>
              <a:rPr lang="en" sz="3600" dirty="0">
                <a:latin typeface="Times New Roman"/>
                <a:ea typeface="Times New Roman"/>
                <a:cs typeface="Times New Roman"/>
                <a:sym typeface="Times New Roman"/>
              </a:rPr>
              <a:t> provided to you based on what you plan to teach</a:t>
            </a:r>
            <a:r>
              <a:rPr lang="en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1" indent="-558786">
              <a:buSzPts val="3000"/>
              <a:buFont typeface="Times New Roman"/>
              <a:buAutoNum type="arabicPeriod"/>
            </a:pPr>
            <a:r>
              <a:rPr lang="en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Fill in an incomplete outline here: 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</a:t>
            </a:r>
            <a:r>
              <a:rPr lang="en-US" sz="3600" dirty="0" smtClean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tinyurl.com/incompletealoutline</a:t>
            </a:r>
            <a:endParaRPr lang="en-US" sz="36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03334" lvl="1" indent="-742950">
              <a:buSzPts val="3000"/>
              <a:buFont typeface="+mj-lt"/>
              <a:buAutoNum type="arabicPeriod"/>
            </a:pPr>
            <a:r>
              <a:rPr lang="en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Create your own design here: </a:t>
            </a:r>
            <a:r>
              <a:rPr lang="en-US" sz="3600" dirty="0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</a:t>
            </a:r>
            <a:r>
              <a:rPr lang="en-US" sz="3600" dirty="0" smtClean="0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tinyurl.com/createaloutline</a:t>
            </a:r>
            <a:endParaRPr lang="en-US" sz="36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0384" lvl="1" indent="0">
              <a:buSzPts val="3000"/>
              <a:buNone/>
            </a:pPr>
            <a:endParaRPr sz="4067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7" name="Google Shape;19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75201" y="5911933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1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7002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AL Practice </a:t>
            </a:r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: Debrief 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(5 min)</a:t>
            </a:r>
            <a:endParaRPr sz="48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02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558786">
              <a:buSzPts val="3000"/>
              <a:buFont typeface="Times New Roman"/>
              <a:buAutoNum type="arabicPeriod"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What are the key take ways for the previous activity?</a:t>
            </a:r>
            <a:endParaRPr lang="en" sz="4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786">
              <a:buSzPts val="3000"/>
              <a:buFont typeface="Times New Roman"/>
              <a:buAutoNum type="arabicPeriod"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Share </a:t>
            </a:r>
            <a:r>
              <a:rPr lang="en" sz="4000" dirty="0">
                <a:latin typeface="Times New Roman"/>
                <a:ea typeface="Times New Roman"/>
                <a:cs typeface="Times New Roman"/>
                <a:sym typeface="Times New Roman"/>
              </a:rPr>
              <a:t>your plans with us on how you are going to use it</a:t>
            </a: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7" name="Google Shape;19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5201" y="5911933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3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7002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AL Practice 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5: 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Share Plans/Join </a:t>
            </a:r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us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(2 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min)</a:t>
            </a:r>
            <a:endParaRPr sz="48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02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558786">
              <a:buSzPts val="3000"/>
              <a:buFont typeface="Times New Roman"/>
              <a:buAutoNum type="arabicPeriod"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Submit </a:t>
            </a: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to the repository link. Help us add to this repository</a:t>
            </a:r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7" name="Google Shape;19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5201" y="5911933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1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307067" y="297333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AL Practice </a:t>
            </a:r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" sz="48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Wrap-up/Reflection Poll (3-5 minutes)</a:t>
            </a:r>
            <a:endParaRPr sz="48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28"/>
          <p:cNvSpPr txBox="1">
            <a:spLocks noGrp="1"/>
          </p:cNvSpPr>
          <p:nvPr>
            <p:ph type="body" idx="1"/>
          </p:nvPr>
        </p:nvSpPr>
        <p:spPr>
          <a:xfrm>
            <a:off x="415600" y="1998967"/>
            <a:ext cx="11360800" cy="502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Write </a:t>
            </a:r>
            <a:r>
              <a:rPr lang="en" sz="4000" b="1" dirty="0">
                <a:latin typeface="Times New Roman"/>
                <a:ea typeface="Times New Roman"/>
                <a:cs typeface="Times New Roman"/>
                <a:sym typeface="Times New Roman"/>
              </a:rPr>
              <a:t>one</a:t>
            </a:r>
            <a:r>
              <a:rPr lang="en" sz="4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4000" b="1" dirty="0">
                <a:latin typeface="Times New Roman"/>
                <a:ea typeface="Times New Roman"/>
                <a:cs typeface="Times New Roman"/>
                <a:sym typeface="Times New Roman"/>
              </a:rPr>
              <a:t>sentence</a:t>
            </a:r>
            <a:r>
              <a:rPr lang="en" sz="4000" dirty="0">
                <a:latin typeface="Times New Roman"/>
                <a:ea typeface="Times New Roman"/>
                <a:cs typeface="Times New Roman"/>
                <a:sym typeface="Times New Roman"/>
              </a:rPr>
              <a:t> of what active learning you can apply in your </a:t>
            </a: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teaching</a:t>
            </a:r>
            <a:endParaRPr lang="en"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Write </a:t>
            </a:r>
            <a:r>
              <a:rPr lang="en" sz="4000" b="1" dirty="0">
                <a:latin typeface="Times New Roman"/>
                <a:ea typeface="Times New Roman"/>
                <a:cs typeface="Times New Roman"/>
                <a:sym typeface="Times New Roman"/>
              </a:rPr>
              <a:t>one question</a:t>
            </a:r>
            <a:r>
              <a:rPr lang="en" sz="4000" dirty="0">
                <a:latin typeface="Times New Roman"/>
                <a:ea typeface="Times New Roman"/>
                <a:cs typeface="Times New Roman"/>
                <a:sym typeface="Times New Roman"/>
              </a:rPr>
              <a:t> you still have about Active </a:t>
            </a: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Learning</a:t>
            </a:r>
            <a:endParaRPr lang="en"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0799" indent="0">
              <a:buSzPts val="3000"/>
              <a:buNone/>
            </a:pPr>
            <a:r>
              <a:rPr lang="en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Link: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https://tinyurl.com/QMALReflect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799" indent="0">
              <a:buSzPts val="3000"/>
              <a:buNone/>
            </a:pPr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3" name="Google Shape;18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75201" y="5911933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6711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>
            <a:spLocks noGrp="1"/>
          </p:cNvSpPr>
          <p:nvPr>
            <p:ph type="title"/>
          </p:nvPr>
        </p:nvSpPr>
        <p:spPr>
          <a:xfrm>
            <a:off x="415600" y="336800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6400" b="1">
                <a:latin typeface="Times New Roman"/>
                <a:ea typeface="Times New Roman"/>
                <a:cs typeface="Times New Roman"/>
                <a:sym typeface="Times New Roman"/>
              </a:rPr>
              <a:t>Questions?</a:t>
            </a:r>
            <a:endParaRPr sz="64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31"/>
          <p:cNvSpPr txBox="1">
            <a:spLocks noGrp="1"/>
          </p:cNvSpPr>
          <p:nvPr>
            <p:ph type="body" idx="1"/>
          </p:nvPr>
        </p:nvSpPr>
        <p:spPr>
          <a:xfrm>
            <a:off x="415600" y="26988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473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6400" b="1" dirty="0">
                <a:latin typeface="Times New Roman"/>
                <a:ea typeface="Times New Roman"/>
                <a:cs typeface="Times New Roman"/>
                <a:sym typeface="Times New Roman"/>
              </a:rPr>
              <a:t>Contact</a:t>
            </a:r>
            <a:endParaRPr sz="64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" sz="2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en"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en" sz="2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en" sz="2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8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</a:t>
            </a:r>
            <a:r>
              <a:rPr lang="en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u="sng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swatiramani@scuhs.edu</a:t>
            </a:r>
            <a:endParaRPr lang="en-US" sz="2800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Center 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Faculty Development &amp; Excellence (CFDE)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Southern California University of Health Sciences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16200 Amber Valley Drive, Whittier, CA </a:t>
            </a:r>
            <a:r>
              <a:rPr lang="en-US" sz="28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90604</a:t>
            </a:r>
            <a:endParaRPr lang="en-US" sz="28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38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13900" y="0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1"/>
          </p:nvPr>
        </p:nvSpPr>
        <p:spPr>
          <a:xfrm>
            <a:off x="113900" y="716400"/>
            <a:ext cx="11360800" cy="614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Ambrose, S. A., Bridges, M. W., DiPietro, M., Lovett, M. C., &amp; Norman, M. K. (2010). How learning works: Seven research-based principles for smart teaching.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Anderson, L.W., Krathwohl, D.R. &amp; Bloom, B. S. (2001).  A taxonomy for learning, teaching, and assessing: a revision of Bloom's taxonomy of educational objectives. Longman.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Angelo, T. A., &amp; Cross, P. K. (1993). Classroom assessment techniques: A handbook for college teachers (2nd ed.).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Bain, K. (2004). What the best college teachers do. Cambridge, MA: Harvard University Press.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Bandura, A. (1977a). Self-efficacy: Toward a unifying theory of behavioral change. Psychological Review, 84(2), 191-215.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Barkley, E. F. (2009). Student engagement techniques: A handbook for college faculty.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Becker, L. L. (2013). Self-regulated learning interventions in the introductory accounting course: An empirical study. Issues in Accounting Education, 28(3), 435-460. https://doi.org/10.2308/iace-50444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Biggs, J. (1996). Enhancing teaching through constructive alignment. Higher Education, 32(3), 347-364. doi:10.1007/bf00138871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Bonwell, C. C., &amp; Eison, J. A. (1991). Active Learning: Creating Excitement in the Classroom. 1991 ASHE-ERIC Higher Education Reports. ERIC Clearinghouse on Higher Education, The George Washington University, One Dupont Circle, Suite 630, Washington, DC 20036-1183.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Bradford, G. (2018). Unpublished Paper. Active Learning. Keck Graduate Institute. 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Bransford, J. D., Brown, A. L., &amp; Cocking, R. R. (2000). How people learn (Expanded ed.). Washington, DC: National Academy.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Brookfield, S. D. (2006). The skillful teacher: On technique, trust, and responsiveness in the classroom (2nd ed.).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Clark, R. C., &amp; Mayer, R. E. (2008). E-learning and the science of instruction: Proven guidelines for consumers and designers of multimedia learning. San Francisco: Pfeiffer.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Chickering, A. W., &amp; Gamson, Z. F. (1987). Seven principles for good practice in undergraduate education. AAHE bulletin, 3, 7.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Chickering, A. W., &amp; Gamson, Z. F. (1999). Development and adaptations of the seven principles for good practice in undergraduate education. New directions for teaching and learning, 1999(80), 75-81.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Chickering, A. W., &amp; Ehrmann, S. C. (1996). Implementing the seven principles: Technology as lever. AAHE bulletin, 49, 3-6.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Department of Defense Handbook - Development of interactive multimedia instruction (IMI) (Part 3 of 5 Parts). (2001). Department of Defense (DoD).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Davis, B. G. (2009). Tools for teaching (2nd ed.).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Dunwill, E. (2017). 6 Teaching Principles Transferred To Online Courses: Strategies To Use. Retrieved March 11, 2018, from https://elearningindustry.com/6-teaching-principles-transferred-online-courses-strategies-use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Gyorko, J., MacCormack, P., Bless, M., &amp; Jodl, J. (2016, November). Why Colleges and Universities Need to Invest in Quality Teaching More Than Ever. Retrieved July 5, 2018, from http://acue.org/quality-teaching/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Forsyth, D. R. (2016). College teaching: Practical insights from the science of teaching and learning. Washington, DC: American Psychological Association.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Fink, L. D. (2013). Creating significant learning experiences, revised and updated: An Integrated Approach to Designing College Courses. San Francisco: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Hirumi, A. (2006). Analysing and designing e-learning interactions. In C. Juwah (Ed.), Interactions in online education: Implications for theory and practice (pp. 46–71). 270 Madison Ave, New York, NY 10016: Routledge Taylor &amp; Francis Group.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Horii, C. V. (2013). E110. Principles of university teaching in STEM [Syllabus]. Center for Teaching, Learning, &amp; Outreach, California Institute of Technology, Pasadena, CA. Retrieved from https://www.teachlearn.caltech.edu/documents/15-e110_syllabus_as_of_9- 30-2013.pdf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Hrastinski, S. (2008). What is online learner participation? A literature review. Computers &amp; Education, 51(4), 1755–1765.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Hrastinski, S. (2009/1). A theory of online learning as online participation. Computers &amp; Education, 52(1), 78–82.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Hrastinski, S. (2008). The potential of synchronous communication to enhance participation in online discussions: A case study of two e-learning courses. Information &amp; Management, 45(7), 499–506.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Hull, C. L. (1943). Principles of behavior: An introduction to behavior theory. New York, NY: D. Appleton-Century Company, Inc.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Jonassen, D. H. (1999). Designing constructivist learning environments. Instructional Design Theories and Models: A New Paradigm of Instructional Theory, 2, 215–239.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Keller, J., &amp; Suzuki, K. (2004). Learner motivation and e-learning design: A multinationally validated process. Learning, Media and Technology, 29(3), 229-239. 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Keller, J. M. (1987a). Strategies for stimulating the motivation to learn. Performance and Instruction, 26(8), 1-7. 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Keller, J. M. (1987b). The systematic process of motivational design. Performance and Instruction, 26(9), 1-8. 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Keller, J. M. (2006). What is motivational design?  Retrieved from http://www.arcsmodel.com/pdf/Motivational%20Design%20Rev%20060620.pdf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Kim, C., &amp; Keller, J. M. (2008). Effects of motivational and volitional email messages (MVEM) with personal messages on undergraduate students’ motivation, study habits and achievement. British Journal of Educational Technology, 39(1), 36-51. doi:10.1111/j.1467-8535.2007.00701.x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Maslow, A. H. (1954). Motivation and personality. New York, NY: Harper &amp; Row.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Mayer, R. E. (2004). Should there be a three-strikes rule against pure discovery learning? The American Psychologist, 59(1), 14.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McClelland, D. C., Atkinson, J. W., Clark, R. A., &amp; Lowell, E. L. (1953). The achievement motive. New York, NY: Appleton-Century-Crofts.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Moreno, R., &amp; Mayer, R. E. (2000). Engaging students in active learning: The case for personalized multimedia messages. Journal of Educational Psychology, 92(4), 724–733.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Michael, J. (2006). Where's the evidence that active learning works?. Advances in physiology education, 30(4), 159-167.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Murray, H. A. (1940). What should psychologists do about psychoanalysis. Journal of Abnormal and Social Psychology, 35(2), 150-175.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Niemi, H. (2002). Active learning—a cultural change needed in teacher education and schools. Teaching and teacher education, 18(7), 763-780.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Nilson, L. B. (2010). Teaching at its best: A research-based resource for college instructors (3rd ed.). San Francisco, CA: Jossey-Bass.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Persky, A. M. (2012). The impact of team-based learning on a foundational pharmacokinetics course. American Journal of Pharmaceutical Education, 76(2), 31.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Preparing Future Faculty (2018). Claremont Graduate University. http://mycampus.cgu.edu/web/preparing-future-faculty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Prince, M. (2004). Does active learning work? A review of the research. Journal of engineering education, 93(3), 223-231.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Reigeluth, C. M., &amp; Moore, J. (1999). Cognitive education and the cognitive domain. Instructional-Design Theories and Models: A New Paradigm of Instructional Theory, 2, 51–68.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Riggs, S., &amp; Linder, K. (2016, December). Actively Engaging Students in Asynchronous Online Classes. Retrieved July 13, 2018, from https://www.ideaedu.org/Portals/0/Uploads/Documents/IDEA Papers/IDEA Papers/PaperIDEA_64.pdf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Rotter, J. B. (1954). Social learning theory and clinical psychology. New York, NY: Prentice-Hall.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Ruhl, K., C. Hughes, and P. Schloss. (1987). “Using the Pause Procedure to Enhance Lecture Recall,” Teacher Education and Special Education, Vol.10, Winter, pp. 14–18. 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Ryan, R. M., &amp; Deci, E. L. (2000). Self-determination theory and the facilitation of intrinsic motivation, social development, and well-being. American Psychologist, 55, 68-78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Seligman, M. E. P. (1975). Helplessness. San Francisco, CA: Freeman.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Sivan, A., Leung, R. W., Woon, C. C., &amp; Kember, D. (2000). An implementation of active learning and its effect on the quality of student learning. Innovations in Education and Teaching International, 37(4), 381-389.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Touchton, M. (2015). Flipping the classroom and student performance in advanced statistics: Evidence from a quasi-experiment. Journal of Political Science Education, 11(1), 28-44. https://doi.org/10.1080/15512169.2014.985105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Weiner, B. (1979). A theory of motivation for some classroom experiences. Journal of Educational Psychology, 71(1), 3-25. doi:10.1037/0022-0663.71.1.3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Weiner, B. (1974). Achievement motivation and attribution theory. Morristown, N.J.: General Learning Press.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Wiggins, G. P., &amp; McTighe, J. (2008). Understanding by design. Alexandria, VA: Association for Supervision and Curriculum Development.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Vygotsky, L – Zone of proximal development (see pp 251-252: Kozulin, A., Gindis, B., Ageyev, V. S., &amp; Miller, S. M. (2003). Vygotsky’s Educational Theory in Cultural Context. Cambridge University Press.)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667">
                <a:latin typeface="Times New Roman"/>
                <a:ea typeface="Times New Roman"/>
                <a:cs typeface="Times New Roman"/>
                <a:sym typeface="Times New Roman"/>
              </a:rPr>
              <a:t>Vygotsky, L. S. (1978). Interaction between learning and development. In M, Cole, V. John-Steiner, S. Scribner, &amp; E. Souberman (Eds.), Mind in society. The development of higher psychological processes (pp. 79-91), Cambridge, MA: Harvard University Press.</a:t>
            </a: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sz="667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21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147411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799546"/>
            <a:ext cx="10515600" cy="4459740"/>
          </a:xfrm>
        </p:spPr>
        <p:txBody>
          <a:bodyPr>
            <a:noAutofit/>
          </a:bodyPr>
          <a:lstStyle/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Clarify an operational definition of active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course/session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is not fully leveraging an active learning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active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 pedagogy to your own course/session designs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oogle Shape;9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12534" y="61457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1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742"/>
            <a:ext cx="10515600" cy="129290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48"/>
            <a:ext cx="10515600" cy="5009923"/>
          </a:xfrm>
        </p:spPr>
        <p:txBody>
          <a:bodyPr>
            <a:noAutofit/>
          </a:bodyPr>
          <a:lstStyle/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&amp; Explanations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Key Dimensions</a:t>
            </a: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Project Repository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 of outlines </a:t>
            </a: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one Activity Outline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your plans on how you are going to use it</a:t>
            </a:r>
          </a:p>
          <a:p>
            <a:pPr marL="500062" indent="-500062" defTabSz="537462">
              <a:lnSpc>
                <a:spcPct val="100000"/>
              </a:lnSpc>
              <a:spcBef>
                <a:spcPts val="120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Poll</a:t>
            </a:r>
          </a:p>
          <a:p>
            <a:pPr marL="500062" indent="-500062" defTabSz="537462">
              <a:lnSpc>
                <a:spcPct val="100000"/>
              </a:lnSpc>
              <a:spcBef>
                <a:spcPts val="0"/>
              </a:spcBef>
              <a:buSzPct val="145000"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742"/>
            <a:ext cx="10515600" cy="129290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Practice 1 (5 min)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48"/>
            <a:ext cx="10515600" cy="4694238"/>
          </a:xfrm>
        </p:spPr>
        <p:txBody>
          <a:bodyPr>
            <a:noAutofit/>
          </a:bodyPr>
          <a:lstStyle/>
          <a:p>
            <a:pPr marL="0" indent="0" defTabSz="537462">
              <a:lnSpc>
                <a:spcPct val="100000"/>
              </a:lnSpc>
              <a:spcBef>
                <a:spcPts val="1200"/>
              </a:spcBef>
              <a:buSzPct val="145000"/>
              <a:buNone/>
              <a:defRPr sz="53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4400" dirty="0">
                <a:sym typeface="Times New Roman"/>
              </a:rPr>
              <a:t>Let’s answer some Poll questions on Zoom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9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12534" y="61457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8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800" b="1" dirty="0">
                <a:latin typeface="Times New Roman"/>
                <a:ea typeface="Times New Roman"/>
                <a:cs typeface="Times New Roman"/>
                <a:sym typeface="Times New Roman"/>
              </a:rPr>
              <a:t>What is Active Learning?</a:t>
            </a:r>
            <a:endParaRPr sz="48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507987">
              <a:buSzPts val="2400"/>
              <a:buFont typeface="Times New Roman"/>
              <a:buChar char="●"/>
            </a:pPr>
            <a:r>
              <a:rPr lang="en" sz="3200">
                <a:latin typeface="Times New Roman"/>
                <a:ea typeface="Times New Roman"/>
                <a:cs typeface="Times New Roman"/>
                <a:sym typeface="Times New Roman"/>
              </a:rPr>
              <a:t>Students engage with the material, participate in the class, and collaborate with each other. 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7987">
              <a:buSzPts val="2400"/>
              <a:buFont typeface="Times New Roman"/>
              <a:buChar char="●"/>
            </a:pPr>
            <a:r>
              <a:rPr lang="en" sz="3200">
                <a:latin typeface="Times New Roman"/>
                <a:ea typeface="Times New Roman"/>
                <a:cs typeface="Times New Roman"/>
                <a:sym typeface="Times New Roman"/>
              </a:rPr>
              <a:t>Don't expect your students simply to listen and memorize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7987">
              <a:buSzPts val="2400"/>
              <a:buFont typeface="Times New Roman"/>
              <a:buChar char="●"/>
            </a:pPr>
            <a:r>
              <a:rPr lang="en" sz="3200">
                <a:latin typeface="Times New Roman"/>
                <a:ea typeface="Times New Roman"/>
                <a:cs typeface="Times New Roman"/>
                <a:sym typeface="Times New Roman"/>
              </a:rPr>
              <a:t>Have them demonstrate a process, analyze an argument, or apply a concept to a real-world situation.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9501" y="59303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6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36667" y="297333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en" sz="4800" b="1">
                <a:latin typeface="Times New Roman"/>
                <a:ea typeface="Times New Roman"/>
                <a:cs typeface="Times New Roman"/>
                <a:sym typeface="Times New Roman"/>
              </a:rPr>
              <a:t>What is Active Learning?</a:t>
            </a:r>
            <a:endParaRPr sz="48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415600" y="1480100"/>
            <a:ext cx="11360800" cy="4665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90000"/>
              </a:lnSpc>
              <a:buClr>
                <a:schemeClr val="dk1"/>
              </a:buClr>
              <a:buSzPts val="1100"/>
              <a:buNone/>
            </a:pPr>
            <a:r>
              <a:rPr lang="en" sz="4667" i="1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instructional method that </a:t>
            </a:r>
            <a:r>
              <a:rPr lang="en" sz="4667" b="1" i="1" u="sng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engages</a:t>
            </a:r>
            <a:r>
              <a:rPr lang="en" sz="4667" i="1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students in the learning process, which requires students to do </a:t>
            </a:r>
            <a:r>
              <a:rPr lang="en" sz="4667" b="1" i="1" u="sng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meaningful</a:t>
            </a:r>
            <a:r>
              <a:rPr lang="en" sz="4667" i="1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learning activities and </a:t>
            </a:r>
            <a:r>
              <a:rPr lang="en" sz="4667" b="1" i="1" u="sng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about</a:t>
            </a:r>
            <a:r>
              <a:rPr lang="en" sz="4667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4667" i="1" dirty="0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they are doing.</a:t>
            </a:r>
            <a:endParaRPr sz="4667" i="1" dirty="0">
              <a:solidFill>
                <a:srgbClr val="06060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Aft>
                <a:spcPts val="2133"/>
              </a:spcAft>
              <a:buNone/>
            </a:pPr>
            <a:endParaRPr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592067" y="5758367"/>
            <a:ext cx="9877600" cy="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" sz="1333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(Bonwell &amp; Eison, 1991; Chickering &amp; Gamson, 1987, 1999; Chickering &amp; Ehrmann, 1996; Michael, 2006; Niemi, 2002; Prince, 2004; Sivan, Leung, Woon, &amp; Kember, 2000)</a:t>
            </a:r>
            <a:endParaRPr sz="1333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2534" y="61457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8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36667" y="297333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en" sz="4800" b="1">
                <a:latin typeface="Times New Roman"/>
                <a:ea typeface="Times New Roman"/>
                <a:cs typeface="Times New Roman"/>
                <a:sym typeface="Times New Roman"/>
              </a:rPr>
              <a:t>What is Active Learning?</a:t>
            </a:r>
            <a:endParaRPr sz="48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15600" y="1480100"/>
            <a:ext cx="11360800" cy="4665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90000"/>
              </a:lnSpc>
              <a:buClr>
                <a:schemeClr val="dk1"/>
              </a:buClr>
              <a:buSzPts val="1100"/>
              <a:buNone/>
            </a:pPr>
            <a:r>
              <a:rPr lang="en" sz="4667" i="1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instructional method that </a:t>
            </a:r>
            <a:r>
              <a:rPr lang="en" sz="4667" b="1" i="1" u="sng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engages</a:t>
            </a:r>
            <a:r>
              <a:rPr lang="en" sz="4667" i="1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students in the learning process, which requires students to do </a:t>
            </a:r>
            <a:r>
              <a:rPr lang="en" sz="4667" b="1" i="1" u="sng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meaningful</a:t>
            </a:r>
            <a:r>
              <a:rPr lang="en" sz="4667" i="1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learning activities and </a:t>
            </a:r>
            <a:r>
              <a:rPr lang="en" sz="4667" b="1" i="1" u="sng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about</a:t>
            </a:r>
            <a:r>
              <a:rPr lang="en" sz="4667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4667" i="1">
                <a:solidFill>
                  <a:srgbClr val="0606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they are doing.</a:t>
            </a:r>
            <a:endParaRPr sz="4667" i="1">
              <a:solidFill>
                <a:srgbClr val="06060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Aft>
                <a:spcPts val="2133"/>
              </a:spcAft>
              <a:buNone/>
            </a:pP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592067" y="5758367"/>
            <a:ext cx="9877600" cy="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" sz="1333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(Bonwell &amp; Eison, 1991; Chickering &amp; Gamson, 1987, 1999; Chickering &amp; Ehrmann, 1996; Michael, 2006; Niemi, 2002; Prince, 2004; Sivan, Leung, Woon, &amp; Kember, 2000)</a:t>
            </a:r>
            <a:endParaRPr sz="1333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03" name="Google Shape;103;p19"/>
          <p:cNvCxnSpPr/>
          <p:nvPr/>
        </p:nvCxnSpPr>
        <p:spPr>
          <a:xfrm flipH="1">
            <a:off x="9160067" y="1226433"/>
            <a:ext cx="572400" cy="631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4" name="Google Shape;104;p19"/>
          <p:cNvSpPr txBox="1"/>
          <p:nvPr/>
        </p:nvSpPr>
        <p:spPr>
          <a:xfrm>
            <a:off x="9630867" y="522900"/>
            <a:ext cx="2328800" cy="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They are goal-oriented and DOING something concrete</a:t>
            </a:r>
            <a:endParaRPr sz="16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05" name="Google Shape;105;p19"/>
          <p:cNvCxnSpPr/>
          <p:nvPr/>
        </p:nvCxnSpPr>
        <p:spPr>
          <a:xfrm flipH="1">
            <a:off x="8844167" y="2913900"/>
            <a:ext cx="1204000" cy="325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6" name="Google Shape;106;p19"/>
          <p:cNvSpPr txBox="1"/>
          <p:nvPr/>
        </p:nvSpPr>
        <p:spPr>
          <a:xfrm>
            <a:off x="9946567" y="2259700"/>
            <a:ext cx="20920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Relevant and connected to their lives and identities</a:t>
            </a:r>
            <a:endParaRPr sz="16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07" name="Google Shape;107;p19"/>
          <p:cNvCxnSpPr/>
          <p:nvPr/>
        </p:nvCxnSpPr>
        <p:spPr>
          <a:xfrm rot="10800000">
            <a:off x="6374500" y="4460167"/>
            <a:ext cx="1983200" cy="67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8" name="Google Shape;108;p19"/>
          <p:cNvSpPr txBox="1"/>
          <p:nvPr/>
        </p:nvSpPr>
        <p:spPr>
          <a:xfrm>
            <a:off x="8367733" y="4539100"/>
            <a:ext cx="2437200" cy="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Metacognition- thinking about their thinking and learning</a:t>
            </a:r>
            <a:endParaRPr sz="16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1667" y="6017000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8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136200" y="1107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000" b="1">
                <a:latin typeface="Times New Roman"/>
                <a:ea typeface="Times New Roman"/>
                <a:cs typeface="Times New Roman"/>
                <a:sym typeface="Times New Roman"/>
              </a:rPr>
              <a:t>Why Active Learning?</a:t>
            </a:r>
            <a:endParaRPr sz="4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655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The literature is positive about the effects of active learning 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According to Prince (2004), Introducing active learning strategies into the lecture likely aligns the lecture to the optimal attention span for students.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Ruhl et al. (1987) is a study about the effects of pause procedure during the lecture. The pause procedure is a simple procedure to help improve effectiveness of lectures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Forsyth (2016) encourages faculty to use student-centered teaching methods, provide feedback, provide an orderly learning environment, use technology effectively, self-evaluate and document student success.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Barkley (2009) provides a conceptual framework for understanding the importance of student engagement while teaching.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Persky’s (2012) study focused on immediate authentic application and assessed the impact of team-based learning (TBL) in a foundational pharmacokinetics course and reported increased student learning outcomes and team learning skills. 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Touchton’s (2015) work examined immediate feedback and assistance in a flipped classroom and reported an increase in students learning and application of problem-solving skills. 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Becker’s (2013) examined self-regulated learning interventions for an accounting course and reported increased learning outcomes along with improved metacognitive skills among students….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23323">
              <a:lnSpc>
                <a:spcPct val="100000"/>
              </a:lnSpc>
              <a:buSzPts val="1400"/>
              <a:buFont typeface="Times New Roman"/>
              <a:buChar char="●"/>
            </a:pPr>
            <a:r>
              <a:rPr lang="en" sz="1867">
                <a:latin typeface="Times New Roman"/>
                <a:ea typeface="Times New Roman"/>
                <a:cs typeface="Times New Roman"/>
                <a:sym typeface="Times New Roman"/>
              </a:rPr>
              <a:t>……………………...</a:t>
            </a: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Aft>
                <a:spcPts val="2133"/>
              </a:spcAft>
              <a:buNone/>
            </a:pPr>
            <a:endParaRPr sz="1867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355600" y="927100"/>
            <a:ext cx="11420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b="1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Evidence! Evidence! Evidence!............Literature Samples</a:t>
            </a:r>
            <a:endParaRPr sz="1867" b="1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482600" y="6344633"/>
            <a:ext cx="11293600" cy="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n" sz="800" ker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(Prince, 2004; Ambrose, Bridges, Lovett, DiPietro, &amp; Norman, 2010; Angelo &amp; Cross; 1993; Bain, 2004; Barkley, 2009; Brookfield, 2006; Chickering &amp; Gamson, 1987; Davis, 2009; Nilson, 2010; Gyorko et al., 2016; Forsyth, 2016; Bonwell &amp; Eison, 1991; Michael, 2006; Persky’s, 2012; Touchton, 2015; Becker’s, 2013; Ruhl et al., 1987 )</a:t>
            </a:r>
            <a:endParaRPr sz="8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endParaRPr sz="8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9501" y="162367"/>
            <a:ext cx="1866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6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136200" y="110767"/>
            <a:ext cx="11360800" cy="115197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 defTabSz="584200" hangingPunct="0">
              <a:buClrTx/>
              <a:buSzTx/>
            </a:pPr>
            <a:r>
              <a:rPr lang="en-US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When can you use Active Learning?</a:t>
            </a:r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655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Active learning can be used in</a:t>
            </a:r>
          </a:p>
          <a:p>
            <a:pPr marL="342900" indent="-342900">
              <a:spcAft>
                <a:spcPts val="2133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traditional classrooms</a:t>
            </a:r>
          </a:p>
          <a:p>
            <a:pPr marL="342900" indent="-342900">
              <a:spcAft>
                <a:spcPts val="2133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fully online sessions (synchronous or asynchronous)</a:t>
            </a:r>
          </a:p>
          <a:p>
            <a:pPr marL="342900" indent="-342900">
              <a:spcAft>
                <a:spcPts val="2133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blended classrooms</a:t>
            </a:r>
          </a:p>
          <a:p>
            <a:pPr marL="342900" indent="-342900">
              <a:spcAft>
                <a:spcPts val="2133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technical &amp; procedural training</a:t>
            </a:r>
          </a:p>
          <a:p>
            <a:pPr marL="342900" indent="-342900">
              <a:spcAft>
                <a:spcPts val="2133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… pretty much anytime someone needs to learn something…</a:t>
            </a:r>
          </a:p>
        </p:txBody>
      </p:sp>
    </p:spTree>
    <p:extLst>
      <p:ext uri="{BB962C8B-B14F-4D97-AF65-F5344CB8AC3E}">
        <p14:creationId xmlns:p14="http://schemas.microsoft.com/office/powerpoint/2010/main" val="1996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10232</TotalTime>
  <Words>3161</Words>
  <Application>Microsoft Office PowerPoint</Application>
  <PresentationFormat>Widescreen</PresentationFormat>
  <Paragraphs>161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Times New Roman</vt:lpstr>
      <vt:lpstr>Office Theme</vt:lpstr>
      <vt:lpstr>Simple Light</vt:lpstr>
      <vt:lpstr>Designing for Active Learning</vt:lpstr>
      <vt:lpstr>Learning Outcomes</vt:lpstr>
      <vt:lpstr>Agenda</vt:lpstr>
      <vt:lpstr>AL Practice 1 (5 min)</vt:lpstr>
      <vt:lpstr>What is Active Learning?</vt:lpstr>
      <vt:lpstr>What is Active Learning? </vt:lpstr>
      <vt:lpstr>What is Active Learning? </vt:lpstr>
      <vt:lpstr>Why Active Learning?</vt:lpstr>
      <vt:lpstr>When can you use Active Learning?</vt:lpstr>
      <vt:lpstr>How can we identify Active Learning? </vt:lpstr>
      <vt:lpstr>Active Learning General Outline*</vt:lpstr>
      <vt:lpstr>AL Practice 2: Access to Project Repository (5 min)</vt:lpstr>
      <vt:lpstr>AL Practice 3: Complete/Create an AL outline (10 min)</vt:lpstr>
      <vt:lpstr>AL Practice 4: Debrief (5 min)</vt:lpstr>
      <vt:lpstr>AL Practice 5: Share Plans/Join us! (2 min)</vt:lpstr>
      <vt:lpstr>AL Practice 6: Wrap-up/Reflection Poll (3-5 minutes)</vt:lpstr>
      <vt:lpstr>Questions?</vt:lpstr>
      <vt:lpstr>Contact</vt:lpstr>
      <vt:lpstr>References</vt:lpstr>
    </vt:vector>
  </TitlesOfParts>
  <Company>SCUHS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Active Learning</dc:title>
  <dc:creator>Swati Ramani</dc:creator>
  <cp:lastModifiedBy>Swati Ramani</cp:lastModifiedBy>
  <cp:revision>27</cp:revision>
  <dcterms:created xsi:type="dcterms:W3CDTF">2020-10-18T19:58:06Z</dcterms:created>
  <dcterms:modified xsi:type="dcterms:W3CDTF">2020-10-25T22:50:14Z</dcterms:modified>
</cp:coreProperties>
</file>