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8"/>
  </p:notesMasterIdLst>
  <p:handoutMasterIdLst>
    <p:handoutMasterId r:id="rId29"/>
  </p:handoutMasterIdLst>
  <p:sldIdLst>
    <p:sldId id="276" r:id="rId5"/>
    <p:sldId id="296" r:id="rId6"/>
    <p:sldId id="279" r:id="rId7"/>
    <p:sldId id="317" r:id="rId8"/>
    <p:sldId id="284" r:id="rId9"/>
    <p:sldId id="313" r:id="rId10"/>
    <p:sldId id="320" r:id="rId11"/>
    <p:sldId id="312" r:id="rId12"/>
    <p:sldId id="323" r:id="rId13"/>
    <p:sldId id="324" r:id="rId14"/>
    <p:sldId id="325" r:id="rId15"/>
    <p:sldId id="280" r:id="rId16"/>
    <p:sldId id="321" r:id="rId17"/>
    <p:sldId id="316" r:id="rId18"/>
    <p:sldId id="319" r:id="rId19"/>
    <p:sldId id="322" r:id="rId20"/>
    <p:sldId id="318" r:id="rId21"/>
    <p:sldId id="303" r:id="rId22"/>
    <p:sldId id="302" r:id="rId23"/>
    <p:sldId id="295" r:id="rId24"/>
    <p:sldId id="311" r:id="rId25"/>
    <p:sldId id="294" r:id="rId26"/>
    <p:sldId id="278"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6626"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3"/>
    <a:srgbClr val="006BAF"/>
    <a:srgbClr val="005B9E"/>
    <a:srgbClr val="006EB3"/>
    <a:srgbClr val="006FB4"/>
    <a:srgbClr val="0070B4"/>
    <a:srgbClr val="FFFF00"/>
    <a:srgbClr val="2B93AE"/>
    <a:srgbClr val="ABC21E"/>
    <a:srgbClr val="CB6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4268" autoAdjust="0"/>
  </p:normalViewPr>
  <p:slideViewPr>
    <p:cSldViewPr>
      <p:cViewPr varScale="1">
        <p:scale>
          <a:sx n="78" d="100"/>
          <a:sy n="78" d="100"/>
        </p:scale>
        <p:origin x="9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4" d="100"/>
          <a:sy n="14" d="100"/>
        </p:scale>
        <p:origin x="5322" y="-4380"/>
      </p:cViewPr>
      <p:guideLst>
        <p:guide orient="horz" pos="36626"/>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Stages</c:v>
                </c:pt>
              </c:strCache>
            </c:strRef>
          </c:tx>
          <c:spPr>
            <a:solidFill>
              <a:schemeClr val="accent6"/>
            </a:solidFill>
            <a:ln>
              <a:noFill/>
            </a:ln>
            <a:effectLst/>
          </c:spPr>
          <c:invertIfNegative val="0"/>
          <c:cat>
            <c:strRef>
              <c:f>Sheet1!$A$2:$A$5</c:f>
              <c:strCache>
                <c:ptCount val="3"/>
                <c:pt idx="0">
                  <c:v>Stage 2</c:v>
                </c:pt>
                <c:pt idx="1">
                  <c:v>Stages 3-4</c:v>
                </c:pt>
                <c:pt idx="2">
                  <c:v>Stage 5</c:v>
                </c:pt>
              </c:strCache>
            </c:strRef>
          </c:cat>
          <c:val>
            <c:numRef>
              <c:f>Sheet1!$B$2:$B$5</c:f>
              <c:numCache>
                <c:formatCode>General</c:formatCode>
                <c:ptCount val="4"/>
                <c:pt idx="0">
                  <c:v>1</c:v>
                </c:pt>
                <c:pt idx="1">
                  <c:v>2</c:v>
                </c:pt>
                <c:pt idx="2">
                  <c:v>3</c:v>
                </c:pt>
              </c:numCache>
            </c:numRef>
          </c:val>
          <c:extLst>
            <c:ext xmlns:c16="http://schemas.microsoft.com/office/drawing/2014/chart" uri="{C3380CC4-5D6E-409C-BE32-E72D297353CC}">
              <c16:uniqueId val="{00000000-FAD7-4C80-98DE-66FD7BFCF4E1}"/>
            </c:ext>
          </c:extLst>
        </c:ser>
        <c:dLbls>
          <c:showLegendKey val="0"/>
          <c:showVal val="0"/>
          <c:showCatName val="0"/>
          <c:showSerName val="0"/>
          <c:showPercent val="0"/>
          <c:showBubbleSize val="0"/>
        </c:dLbls>
        <c:gapWidth val="219"/>
        <c:overlap val="-27"/>
        <c:axId val="46227456"/>
        <c:axId val="46228992"/>
      </c:barChart>
      <c:catAx>
        <c:axId val="4622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6228992"/>
        <c:crosses val="autoZero"/>
        <c:auto val="1"/>
        <c:lblAlgn val="ctr"/>
        <c:lblOffset val="100"/>
        <c:noMultiLvlLbl val="0"/>
      </c:catAx>
      <c:valAx>
        <c:axId val="462289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2745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C0D1C-94B6-4F88-9FDD-074A33E03970}" type="doc">
      <dgm:prSet loTypeId="urn:microsoft.com/office/officeart/2009/3/layout/SubStepProcess" loCatId="process" qsTypeId="urn:microsoft.com/office/officeart/2005/8/quickstyle/3d1" qsCatId="3D" csTypeId="urn:microsoft.com/office/officeart/2005/8/colors/colorful5" csCatId="colorful" phldr="1"/>
      <dgm:spPr/>
      <dgm:t>
        <a:bodyPr/>
        <a:lstStyle/>
        <a:p>
          <a:endParaRPr lang="en-US"/>
        </a:p>
      </dgm:t>
    </dgm:pt>
    <dgm:pt modelId="{98DBA375-AAF2-439B-AFD1-EA5A0B160A4A}">
      <dgm:prSet phldrT="[Text]" custT="1"/>
      <dgm:spPr>
        <a:gradFill rotWithShape="0">
          <a:gsLst>
            <a:gs pos="1000">
              <a:srgbClr val="2B93AE"/>
            </a:gs>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gradFill>
      </dgm:spPr>
      <dgm:t>
        <a:bodyPr/>
        <a:lstStyle/>
        <a:p>
          <a:r>
            <a:rPr lang="en-US" sz="2000" b="1" dirty="0">
              <a:solidFill>
                <a:schemeClr val="tx1"/>
              </a:solidFill>
            </a:rPr>
            <a:t>Stage 1: Early Review</a:t>
          </a:r>
          <a:r>
            <a:rPr lang="en-US" sz="1600" b="1" dirty="0">
              <a:solidFill>
                <a:schemeClr val="tx1"/>
              </a:solidFill>
            </a:rPr>
            <a:t> </a:t>
          </a:r>
          <a:r>
            <a:rPr lang="en-US" sz="2000" b="1" dirty="0">
              <a:solidFill>
                <a:schemeClr val="tx1"/>
              </a:solidFill>
            </a:rPr>
            <a:t>Process</a:t>
          </a:r>
        </a:p>
      </dgm:t>
    </dgm:pt>
    <dgm:pt modelId="{EF6518C8-0716-43B1-8B3A-15607BC5F113}" type="parTrans" cxnId="{FA6FFBE0-4BBE-45C8-A909-A64FA8D011C3}">
      <dgm:prSet/>
      <dgm:spPr/>
      <dgm:t>
        <a:bodyPr/>
        <a:lstStyle/>
        <a:p>
          <a:endParaRPr lang="en-US"/>
        </a:p>
      </dgm:t>
    </dgm:pt>
    <dgm:pt modelId="{D4449897-53F6-4878-8532-E57EF6A185B7}" type="sibTrans" cxnId="{FA6FFBE0-4BBE-45C8-A909-A64FA8D011C3}">
      <dgm:prSet/>
      <dgm:spPr/>
      <dgm:t>
        <a:bodyPr/>
        <a:lstStyle/>
        <a:p>
          <a:endParaRPr lang="en-US"/>
        </a:p>
      </dgm:t>
    </dgm:pt>
    <dgm:pt modelId="{3DF6DF86-BABE-4006-9B6F-6972A2581279}">
      <dgm:prSet phldrT="[Text]"/>
      <dgm:spPr>
        <a:gradFill rotWithShape="0">
          <a:gsLst>
            <a:gs pos="0">
              <a:srgbClr val="3AB820"/>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gradFill>
      </dgm:spPr>
      <dgm:t>
        <a:bodyPr/>
        <a:lstStyle/>
        <a:p>
          <a:r>
            <a:rPr lang="en-US" b="1" dirty="0">
              <a:solidFill>
                <a:schemeClr val="tx1"/>
              </a:solidFill>
            </a:rPr>
            <a:t>Stage 3: Early QM – No SRS 2</a:t>
          </a:r>
        </a:p>
      </dgm:t>
    </dgm:pt>
    <dgm:pt modelId="{7FCF393A-A792-4618-8809-EEE170DC6E29}" type="parTrans" cxnId="{6A205720-66E8-431D-BFC2-6E6FED18F5B0}">
      <dgm:prSet/>
      <dgm:spPr/>
      <dgm:t>
        <a:bodyPr/>
        <a:lstStyle/>
        <a:p>
          <a:endParaRPr lang="en-US"/>
        </a:p>
      </dgm:t>
    </dgm:pt>
    <dgm:pt modelId="{13E8B05D-9E7A-406B-B62D-D0A805ACD87C}" type="sibTrans" cxnId="{6A205720-66E8-431D-BFC2-6E6FED18F5B0}">
      <dgm:prSet/>
      <dgm:spPr/>
      <dgm:t>
        <a:bodyPr/>
        <a:lstStyle/>
        <a:p>
          <a:endParaRPr lang="en-US"/>
        </a:p>
      </dgm:t>
    </dgm:pt>
    <dgm:pt modelId="{5C6B5EC2-8E3C-4BE4-833F-0ECF7C13FC83}">
      <dgm:prSet phldrT="[Text]"/>
      <dgm:spPr>
        <a:gradFill rotWithShape="0">
          <a:gsLst>
            <a:gs pos="0">
              <a:srgbClr val="CB6C1D"/>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r>
            <a:rPr lang="en-US" b="1" dirty="0">
              <a:solidFill>
                <a:schemeClr val="tx1"/>
              </a:solidFill>
            </a:rPr>
            <a:t>Stage 5: QM 6</a:t>
          </a:r>
          <a:r>
            <a:rPr lang="en-US" b="1" baseline="30000" dirty="0">
              <a:solidFill>
                <a:schemeClr val="tx1"/>
              </a:solidFill>
            </a:rPr>
            <a:t>th</a:t>
          </a:r>
          <a:r>
            <a:rPr lang="en-US" b="1" dirty="0">
              <a:solidFill>
                <a:schemeClr val="tx1"/>
              </a:solidFill>
            </a:rPr>
            <a:t> Edition Two-Tiered System</a:t>
          </a:r>
        </a:p>
      </dgm:t>
    </dgm:pt>
    <dgm:pt modelId="{BCA31F4D-999D-4665-88F8-5153598E39AB}" type="parTrans" cxnId="{60F1DCC1-D4C0-4F20-B3D5-435FC854CAB1}">
      <dgm:prSet/>
      <dgm:spPr/>
      <dgm:t>
        <a:bodyPr/>
        <a:lstStyle/>
        <a:p>
          <a:endParaRPr lang="en-US"/>
        </a:p>
      </dgm:t>
    </dgm:pt>
    <dgm:pt modelId="{1A69D7D9-EAC8-468F-ADFB-0D0E0E592453}" type="sibTrans" cxnId="{60F1DCC1-D4C0-4F20-B3D5-435FC854CAB1}">
      <dgm:prSet/>
      <dgm:spPr/>
      <dgm:t>
        <a:bodyPr/>
        <a:lstStyle/>
        <a:p>
          <a:endParaRPr lang="en-US"/>
        </a:p>
      </dgm:t>
    </dgm:pt>
    <dgm:pt modelId="{9BCF110D-AF4E-4F40-A539-D9393C1E1AD5}">
      <dgm:prSet phldrT="[Text]"/>
      <dgm:spPr>
        <a:gradFill rotWithShape="0">
          <a:gsLst>
            <a:gs pos="0">
              <a:srgbClr val="23AC6B"/>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gradFill>
      </dgm:spPr>
      <dgm:t>
        <a:bodyPr/>
        <a:lstStyle/>
        <a:p>
          <a:r>
            <a:rPr lang="en-US" b="1" dirty="0">
              <a:solidFill>
                <a:schemeClr val="tx1"/>
              </a:solidFill>
            </a:rPr>
            <a:t>Stage 2:  QM Database-Blinn Standards</a:t>
          </a:r>
        </a:p>
      </dgm:t>
    </dgm:pt>
    <dgm:pt modelId="{AC1DCB77-922B-4E4B-86D6-FEBDE890A720}" type="parTrans" cxnId="{1607CF75-C127-4CEE-9824-63E601CAD04D}">
      <dgm:prSet/>
      <dgm:spPr/>
      <dgm:t>
        <a:bodyPr/>
        <a:lstStyle/>
        <a:p>
          <a:endParaRPr lang="en-US"/>
        </a:p>
      </dgm:t>
    </dgm:pt>
    <dgm:pt modelId="{BDF7ACAB-B32D-4F8A-BD6E-2EBA6EA45E85}" type="sibTrans" cxnId="{1607CF75-C127-4CEE-9824-63E601CAD04D}">
      <dgm:prSet/>
      <dgm:spPr/>
      <dgm:t>
        <a:bodyPr/>
        <a:lstStyle/>
        <a:p>
          <a:endParaRPr lang="en-US"/>
        </a:p>
      </dgm:t>
    </dgm:pt>
    <dgm:pt modelId="{4AFAB15E-CF4F-402C-B3C9-A62A97AE9FB8}">
      <dgm:prSet phldrT="[Text]"/>
      <dgm:spPr>
        <a:gradFill rotWithShape="0">
          <a:gsLst>
            <a:gs pos="0">
              <a:srgbClr val="ABC21E"/>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gradFill>
      </dgm:spPr>
      <dgm:t>
        <a:bodyPr/>
        <a:lstStyle/>
        <a:p>
          <a:r>
            <a:rPr lang="en-US" b="1" dirty="0">
              <a:solidFill>
                <a:schemeClr val="tx1"/>
              </a:solidFill>
            </a:rPr>
            <a:t>Stage 4: Early QM Two-Tiered System</a:t>
          </a:r>
        </a:p>
      </dgm:t>
    </dgm:pt>
    <dgm:pt modelId="{A2D4E624-5CB2-4F42-BDB4-5AB6F846F4FE}" type="parTrans" cxnId="{346EDA18-55B9-4924-9392-D1CD70C2AE6C}">
      <dgm:prSet/>
      <dgm:spPr/>
      <dgm:t>
        <a:bodyPr/>
        <a:lstStyle/>
        <a:p>
          <a:endParaRPr lang="en-US"/>
        </a:p>
      </dgm:t>
    </dgm:pt>
    <dgm:pt modelId="{6F3FAF26-053E-46A0-B2FB-86ADA67DCFF4}" type="sibTrans" cxnId="{346EDA18-55B9-4924-9392-D1CD70C2AE6C}">
      <dgm:prSet/>
      <dgm:spPr/>
      <dgm:t>
        <a:bodyPr/>
        <a:lstStyle/>
        <a:p>
          <a:endParaRPr lang="en-US"/>
        </a:p>
      </dgm:t>
    </dgm:pt>
    <dgm:pt modelId="{E80DC3A6-A042-474C-9642-5D64BC3D6C38}" type="pres">
      <dgm:prSet presAssocID="{9F8C0D1C-94B6-4F88-9FDD-074A33E03970}" presName="Name0" presStyleCnt="0">
        <dgm:presLayoutVars>
          <dgm:chMax val="7"/>
          <dgm:dir/>
          <dgm:animOne val="branch"/>
        </dgm:presLayoutVars>
      </dgm:prSet>
      <dgm:spPr/>
    </dgm:pt>
    <dgm:pt modelId="{CA7C419C-6EAC-4F06-AA0B-C795590FE03E}" type="pres">
      <dgm:prSet presAssocID="{98DBA375-AAF2-439B-AFD1-EA5A0B160A4A}" presName="parTx1" presStyleLbl="node1" presStyleIdx="0" presStyleCnt="5"/>
      <dgm:spPr/>
    </dgm:pt>
    <dgm:pt modelId="{0034007B-FB3B-4D88-8644-F8E92B727E88}" type="pres">
      <dgm:prSet presAssocID="{9BCF110D-AF4E-4F40-A539-D9393C1E1AD5}" presName="parTx2" presStyleLbl="node1" presStyleIdx="1" presStyleCnt="5"/>
      <dgm:spPr/>
    </dgm:pt>
    <dgm:pt modelId="{EA782EA1-D665-497B-BE06-32BD6F72530B}" type="pres">
      <dgm:prSet presAssocID="{3DF6DF86-BABE-4006-9B6F-6972A2581279}" presName="parTx3" presStyleLbl="node1" presStyleIdx="2" presStyleCnt="5"/>
      <dgm:spPr/>
    </dgm:pt>
    <dgm:pt modelId="{E2E6AA2D-4AC3-452D-BFF5-6B82A1737919}" type="pres">
      <dgm:prSet presAssocID="{4AFAB15E-CF4F-402C-B3C9-A62A97AE9FB8}" presName="parTx4" presStyleLbl="node1" presStyleIdx="3" presStyleCnt="5"/>
      <dgm:spPr/>
    </dgm:pt>
    <dgm:pt modelId="{95ECD6B3-FEA2-4CA8-BAE3-7DA465AD91E4}" type="pres">
      <dgm:prSet presAssocID="{5C6B5EC2-8E3C-4BE4-833F-0ECF7C13FC83}" presName="parTx5" presStyleLbl="node1" presStyleIdx="4" presStyleCnt="5"/>
      <dgm:spPr/>
    </dgm:pt>
  </dgm:ptLst>
  <dgm:cxnLst>
    <dgm:cxn modelId="{346EDA18-55B9-4924-9392-D1CD70C2AE6C}" srcId="{9F8C0D1C-94B6-4F88-9FDD-074A33E03970}" destId="{4AFAB15E-CF4F-402C-B3C9-A62A97AE9FB8}" srcOrd="3" destOrd="0" parTransId="{A2D4E624-5CB2-4F42-BDB4-5AB6F846F4FE}" sibTransId="{6F3FAF26-053E-46A0-B2FB-86ADA67DCFF4}"/>
    <dgm:cxn modelId="{EB34A51D-2837-43DD-9E22-B61755F5AA34}" type="presOf" srcId="{9F8C0D1C-94B6-4F88-9FDD-074A33E03970}" destId="{E80DC3A6-A042-474C-9642-5D64BC3D6C38}" srcOrd="0" destOrd="0" presId="urn:microsoft.com/office/officeart/2009/3/layout/SubStepProcess"/>
    <dgm:cxn modelId="{6A205720-66E8-431D-BFC2-6E6FED18F5B0}" srcId="{9F8C0D1C-94B6-4F88-9FDD-074A33E03970}" destId="{3DF6DF86-BABE-4006-9B6F-6972A2581279}" srcOrd="2" destOrd="0" parTransId="{7FCF393A-A792-4618-8809-EEE170DC6E29}" sibTransId="{13E8B05D-9E7A-406B-B62D-D0A805ACD87C}"/>
    <dgm:cxn modelId="{63AE7F23-0227-413B-9FBF-363BCC74C6C6}" type="presOf" srcId="{3DF6DF86-BABE-4006-9B6F-6972A2581279}" destId="{EA782EA1-D665-497B-BE06-32BD6F72530B}" srcOrd="0" destOrd="0" presId="urn:microsoft.com/office/officeart/2009/3/layout/SubStepProcess"/>
    <dgm:cxn modelId="{DA02E227-EFA4-4D5F-A467-90A4B90F9679}" type="presOf" srcId="{4AFAB15E-CF4F-402C-B3C9-A62A97AE9FB8}" destId="{E2E6AA2D-4AC3-452D-BFF5-6B82A1737919}" srcOrd="0" destOrd="0" presId="urn:microsoft.com/office/officeart/2009/3/layout/SubStepProcess"/>
    <dgm:cxn modelId="{C18FEA2E-FD9E-40BD-9CDB-4E50E99F7C1C}" type="presOf" srcId="{5C6B5EC2-8E3C-4BE4-833F-0ECF7C13FC83}" destId="{95ECD6B3-FEA2-4CA8-BAE3-7DA465AD91E4}" srcOrd="0" destOrd="0" presId="urn:microsoft.com/office/officeart/2009/3/layout/SubStepProcess"/>
    <dgm:cxn modelId="{1607CF75-C127-4CEE-9824-63E601CAD04D}" srcId="{9F8C0D1C-94B6-4F88-9FDD-074A33E03970}" destId="{9BCF110D-AF4E-4F40-A539-D9393C1E1AD5}" srcOrd="1" destOrd="0" parTransId="{AC1DCB77-922B-4E4B-86D6-FEBDE890A720}" sibTransId="{BDF7ACAB-B32D-4F8A-BD6E-2EBA6EA45E85}"/>
    <dgm:cxn modelId="{3162C97F-F076-4084-B08B-0A71FB3B8625}" type="presOf" srcId="{9BCF110D-AF4E-4F40-A539-D9393C1E1AD5}" destId="{0034007B-FB3B-4D88-8644-F8E92B727E88}" srcOrd="0" destOrd="0" presId="urn:microsoft.com/office/officeart/2009/3/layout/SubStepProcess"/>
    <dgm:cxn modelId="{60F1DCC1-D4C0-4F20-B3D5-435FC854CAB1}" srcId="{9F8C0D1C-94B6-4F88-9FDD-074A33E03970}" destId="{5C6B5EC2-8E3C-4BE4-833F-0ECF7C13FC83}" srcOrd="4" destOrd="0" parTransId="{BCA31F4D-999D-4665-88F8-5153598E39AB}" sibTransId="{1A69D7D9-EAC8-468F-ADFB-0D0E0E592453}"/>
    <dgm:cxn modelId="{EAADC7CF-90D8-4847-9E13-30499FEBBDEF}" type="presOf" srcId="{98DBA375-AAF2-439B-AFD1-EA5A0B160A4A}" destId="{CA7C419C-6EAC-4F06-AA0B-C795590FE03E}" srcOrd="0" destOrd="0" presId="urn:microsoft.com/office/officeart/2009/3/layout/SubStepProcess"/>
    <dgm:cxn modelId="{FA6FFBE0-4BBE-45C8-A909-A64FA8D011C3}" srcId="{9F8C0D1C-94B6-4F88-9FDD-074A33E03970}" destId="{98DBA375-AAF2-439B-AFD1-EA5A0B160A4A}" srcOrd="0" destOrd="0" parTransId="{EF6518C8-0716-43B1-8B3A-15607BC5F113}" sibTransId="{D4449897-53F6-4878-8532-E57EF6A185B7}"/>
    <dgm:cxn modelId="{F1FF239B-0F6B-4B25-847B-DB2499F56E8D}" type="presParOf" srcId="{E80DC3A6-A042-474C-9642-5D64BC3D6C38}" destId="{CA7C419C-6EAC-4F06-AA0B-C795590FE03E}" srcOrd="0" destOrd="0" presId="urn:microsoft.com/office/officeart/2009/3/layout/SubStepProcess"/>
    <dgm:cxn modelId="{92CAEF64-167A-4BBA-9E88-679ED04DA296}" type="presParOf" srcId="{E80DC3A6-A042-474C-9642-5D64BC3D6C38}" destId="{0034007B-FB3B-4D88-8644-F8E92B727E88}" srcOrd="1" destOrd="0" presId="urn:microsoft.com/office/officeart/2009/3/layout/SubStepProcess"/>
    <dgm:cxn modelId="{28587A8C-A6A3-4948-AAEE-ADD38FE33E96}" type="presParOf" srcId="{E80DC3A6-A042-474C-9642-5D64BC3D6C38}" destId="{EA782EA1-D665-497B-BE06-32BD6F72530B}" srcOrd="2" destOrd="0" presId="urn:microsoft.com/office/officeart/2009/3/layout/SubStepProcess"/>
    <dgm:cxn modelId="{6F158ADF-4A0F-4438-B179-375096DC2978}" type="presParOf" srcId="{E80DC3A6-A042-474C-9642-5D64BC3D6C38}" destId="{E2E6AA2D-4AC3-452D-BFF5-6B82A1737919}" srcOrd="3" destOrd="0" presId="urn:microsoft.com/office/officeart/2009/3/layout/SubStepProcess"/>
    <dgm:cxn modelId="{2D8EDF3F-BA2B-4415-8541-148D3A529FF2}" type="presParOf" srcId="{E80DC3A6-A042-474C-9642-5D64BC3D6C38}" destId="{95ECD6B3-FEA2-4CA8-BAE3-7DA465AD91E4}"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C0D1C-94B6-4F88-9FDD-074A33E03970}" type="doc">
      <dgm:prSet loTypeId="urn:microsoft.com/office/officeart/2005/8/layout/hList7" loCatId="process" qsTypeId="urn:microsoft.com/office/officeart/2005/8/quickstyle/3d1" qsCatId="3D" csTypeId="urn:microsoft.com/office/officeart/2005/8/colors/colorful5" csCatId="colorful" phldr="1"/>
      <dgm:spPr/>
      <dgm:t>
        <a:bodyPr/>
        <a:lstStyle/>
        <a:p>
          <a:endParaRPr lang="en-US"/>
        </a:p>
      </dgm:t>
    </dgm:pt>
    <dgm:pt modelId="{98DBA375-AAF2-439B-AFD1-EA5A0B160A4A}">
      <dgm:prSet phldrT="[Text]" custT="1"/>
      <dgm:spPr/>
      <dgm:t>
        <a:bodyPr/>
        <a:lstStyle/>
        <a:p>
          <a:r>
            <a:rPr lang="en-US" sz="2000" b="1" dirty="0">
              <a:solidFill>
                <a:schemeClr val="tx1"/>
              </a:solidFill>
            </a:rPr>
            <a:t>Blinn Standards</a:t>
          </a:r>
        </a:p>
      </dgm:t>
    </dgm:pt>
    <dgm:pt modelId="{EF6518C8-0716-43B1-8B3A-15607BC5F113}" type="parTrans" cxnId="{FA6FFBE0-4BBE-45C8-A909-A64FA8D011C3}">
      <dgm:prSet/>
      <dgm:spPr/>
      <dgm:t>
        <a:bodyPr/>
        <a:lstStyle/>
        <a:p>
          <a:endParaRPr lang="en-US"/>
        </a:p>
      </dgm:t>
    </dgm:pt>
    <dgm:pt modelId="{D4449897-53F6-4878-8532-E57EF6A185B7}" type="sibTrans" cxnId="{FA6FFBE0-4BBE-45C8-A909-A64FA8D011C3}">
      <dgm:prSet/>
      <dgm:spPr/>
      <dgm:t>
        <a:bodyPr/>
        <a:lstStyle/>
        <a:p>
          <a:endParaRPr lang="en-US"/>
        </a:p>
      </dgm:t>
    </dgm:pt>
    <dgm:pt modelId="{3DF6DF86-BABE-4006-9B6F-6972A2581279}">
      <dgm:prSet phldrT="[Text]" custT="1"/>
      <dgm:spPr/>
      <dgm:t>
        <a:bodyPr/>
        <a:lstStyle/>
        <a:p>
          <a:r>
            <a:rPr lang="en-US" sz="1800" b="1" dirty="0">
              <a:solidFill>
                <a:schemeClr val="tx1"/>
              </a:solidFill>
            </a:rPr>
            <a:t>QM database Internal training/ Peer &amp; Division Review</a:t>
          </a:r>
        </a:p>
      </dgm:t>
    </dgm:pt>
    <dgm:pt modelId="{7FCF393A-A792-4618-8809-EEE170DC6E29}" type="parTrans" cxnId="{6A205720-66E8-431D-BFC2-6E6FED18F5B0}">
      <dgm:prSet/>
      <dgm:spPr/>
      <dgm:t>
        <a:bodyPr/>
        <a:lstStyle/>
        <a:p>
          <a:endParaRPr lang="en-US"/>
        </a:p>
      </dgm:t>
    </dgm:pt>
    <dgm:pt modelId="{13E8B05D-9E7A-406B-B62D-D0A805ACD87C}" type="sibTrans" cxnId="{6A205720-66E8-431D-BFC2-6E6FED18F5B0}">
      <dgm:prSet/>
      <dgm:spPr/>
      <dgm:t>
        <a:bodyPr/>
        <a:lstStyle/>
        <a:p>
          <a:endParaRPr lang="en-US"/>
        </a:p>
      </dgm:t>
    </dgm:pt>
    <dgm:pt modelId="{5C6B5EC2-8E3C-4BE4-833F-0ECF7C13FC83}">
      <dgm:prSet phldrT="[Text]"/>
      <dgm:spPr/>
      <dgm:t>
        <a:bodyPr/>
        <a:lstStyle/>
        <a:p>
          <a:r>
            <a:rPr lang="en-US" b="1" dirty="0">
              <a:solidFill>
                <a:schemeClr val="tx1"/>
              </a:solidFill>
            </a:rPr>
            <a:t>QM 6</a:t>
          </a:r>
          <a:r>
            <a:rPr lang="en-US" b="1" baseline="30000" dirty="0">
              <a:solidFill>
                <a:schemeClr val="tx1"/>
              </a:solidFill>
            </a:rPr>
            <a:t>th</a:t>
          </a:r>
          <a:r>
            <a:rPr lang="en-US" b="1" dirty="0">
              <a:solidFill>
                <a:schemeClr val="tx1"/>
              </a:solidFill>
            </a:rPr>
            <a:t> Ed. Two-Tiered System / QM training/ Peer &amp; Division Review</a:t>
          </a:r>
        </a:p>
      </dgm:t>
    </dgm:pt>
    <dgm:pt modelId="{BCA31F4D-999D-4665-88F8-5153598E39AB}" type="parTrans" cxnId="{60F1DCC1-D4C0-4F20-B3D5-435FC854CAB1}">
      <dgm:prSet/>
      <dgm:spPr/>
      <dgm:t>
        <a:bodyPr/>
        <a:lstStyle/>
        <a:p>
          <a:endParaRPr lang="en-US"/>
        </a:p>
      </dgm:t>
    </dgm:pt>
    <dgm:pt modelId="{1A69D7D9-EAC8-468F-ADFB-0D0E0E592453}" type="sibTrans" cxnId="{60F1DCC1-D4C0-4F20-B3D5-435FC854CAB1}">
      <dgm:prSet/>
      <dgm:spPr/>
      <dgm:t>
        <a:bodyPr/>
        <a:lstStyle/>
        <a:p>
          <a:endParaRPr lang="en-US"/>
        </a:p>
      </dgm:t>
    </dgm:pt>
    <dgm:pt modelId="{9BCF110D-AF4E-4F40-A539-D9393C1E1AD5}">
      <dgm:prSet phldrT="[Text]" custT="1"/>
      <dgm:spPr/>
      <dgm:t>
        <a:bodyPr/>
        <a:lstStyle/>
        <a:p>
          <a:r>
            <a:rPr lang="en-US" sz="2000" b="1" dirty="0">
              <a:solidFill>
                <a:schemeClr val="tx1"/>
              </a:solidFill>
            </a:rPr>
            <a:t>QM Database-Blinn Standards</a:t>
          </a:r>
        </a:p>
      </dgm:t>
    </dgm:pt>
    <dgm:pt modelId="{AC1DCB77-922B-4E4B-86D6-FEBDE890A720}" type="parTrans" cxnId="{1607CF75-C127-4CEE-9824-63E601CAD04D}">
      <dgm:prSet/>
      <dgm:spPr/>
      <dgm:t>
        <a:bodyPr/>
        <a:lstStyle/>
        <a:p>
          <a:endParaRPr lang="en-US"/>
        </a:p>
      </dgm:t>
    </dgm:pt>
    <dgm:pt modelId="{BDF7ACAB-B32D-4F8A-BD6E-2EBA6EA45E85}" type="sibTrans" cxnId="{1607CF75-C127-4CEE-9824-63E601CAD04D}">
      <dgm:prSet/>
      <dgm:spPr/>
      <dgm:t>
        <a:bodyPr/>
        <a:lstStyle/>
        <a:p>
          <a:endParaRPr lang="en-US"/>
        </a:p>
      </dgm:t>
    </dgm:pt>
    <dgm:pt modelId="{4AFAB15E-CF4F-402C-B3C9-A62A97AE9FB8}">
      <dgm:prSet phldrT="[Text]"/>
      <dgm:spPr/>
      <dgm:t>
        <a:bodyPr/>
        <a:lstStyle/>
        <a:p>
          <a:r>
            <a:rPr lang="en-US" b="1" dirty="0">
              <a:solidFill>
                <a:schemeClr val="tx1"/>
              </a:solidFill>
            </a:rPr>
            <a:t>Two-Tiered System, QM Training, Peer  &amp; Division Review</a:t>
          </a:r>
        </a:p>
      </dgm:t>
      <dgm:extLst>
        <a:ext uri="{E40237B7-FDA0-4F09-8148-C483321AD2D9}">
          <dgm14:cNvPr xmlns:dgm14="http://schemas.microsoft.com/office/drawing/2010/diagram" id="0" name="" descr="Training development based on QM-based peer review stages"/>
        </a:ext>
      </dgm:extLst>
    </dgm:pt>
    <dgm:pt modelId="{A2D4E624-5CB2-4F42-BDB4-5AB6F846F4FE}" type="parTrans" cxnId="{346EDA18-55B9-4924-9392-D1CD70C2AE6C}">
      <dgm:prSet/>
      <dgm:spPr/>
      <dgm:t>
        <a:bodyPr/>
        <a:lstStyle/>
        <a:p>
          <a:endParaRPr lang="en-US"/>
        </a:p>
      </dgm:t>
    </dgm:pt>
    <dgm:pt modelId="{6F3FAF26-053E-46A0-B2FB-86ADA67DCFF4}" type="sibTrans" cxnId="{346EDA18-55B9-4924-9392-D1CD70C2AE6C}">
      <dgm:prSet/>
      <dgm:spPr/>
      <dgm:t>
        <a:bodyPr/>
        <a:lstStyle/>
        <a:p>
          <a:endParaRPr lang="en-US"/>
        </a:p>
      </dgm:t>
    </dgm:pt>
    <dgm:pt modelId="{A70BF73C-D92D-41F9-BBEB-D769E0403A84}" type="pres">
      <dgm:prSet presAssocID="{9F8C0D1C-94B6-4F88-9FDD-074A33E03970}" presName="Name0" presStyleCnt="0">
        <dgm:presLayoutVars>
          <dgm:dir/>
          <dgm:resizeHandles val="exact"/>
        </dgm:presLayoutVars>
      </dgm:prSet>
      <dgm:spPr/>
    </dgm:pt>
    <dgm:pt modelId="{56015BC9-F7EA-460E-95B5-C89A91E04732}" type="pres">
      <dgm:prSet presAssocID="{9F8C0D1C-94B6-4F88-9FDD-074A33E03970}" presName="fgShape" presStyleLbl="fgShp" presStyleIdx="0" presStyleCnt="1"/>
      <dgm:spPr>
        <a:prstGeom prst="rightArrow">
          <a:avLst/>
        </a:prstGeom>
      </dgm:spPr>
    </dgm:pt>
    <dgm:pt modelId="{EFF00C9B-E5D6-4FE4-90D1-C1056F8B8C27}" type="pres">
      <dgm:prSet presAssocID="{9F8C0D1C-94B6-4F88-9FDD-074A33E03970}" presName="linComp" presStyleCnt="0"/>
      <dgm:spPr/>
    </dgm:pt>
    <dgm:pt modelId="{3F9B6190-A1FA-4973-96C3-F4650EAF864C}" type="pres">
      <dgm:prSet presAssocID="{98DBA375-AAF2-439B-AFD1-EA5A0B160A4A}" presName="compNode" presStyleCnt="0"/>
      <dgm:spPr/>
    </dgm:pt>
    <dgm:pt modelId="{236DD8AD-BF91-4E9C-8A7C-7CFC2664201A}" type="pres">
      <dgm:prSet presAssocID="{98DBA375-AAF2-439B-AFD1-EA5A0B160A4A}" presName="bkgdShape" presStyleLbl="node1" presStyleIdx="0" presStyleCnt="5" custLinFactNeighborY="1639"/>
      <dgm:spPr/>
    </dgm:pt>
    <dgm:pt modelId="{368EB5DB-DFB9-4E18-B35F-AF6E90CC83E0}" type="pres">
      <dgm:prSet presAssocID="{98DBA375-AAF2-439B-AFD1-EA5A0B160A4A}" presName="nodeTx" presStyleLbl="node1" presStyleIdx="0" presStyleCnt="5">
        <dgm:presLayoutVars>
          <dgm:bulletEnabled val="1"/>
        </dgm:presLayoutVars>
      </dgm:prSet>
      <dgm:spPr/>
    </dgm:pt>
    <dgm:pt modelId="{94E72A0C-0D81-4EA6-A252-CBF79E5A1BD7}" type="pres">
      <dgm:prSet presAssocID="{98DBA375-AAF2-439B-AFD1-EA5A0B160A4A}" presName="invisiNode" presStyleLbl="node1" presStyleIdx="0" presStyleCnt="5"/>
      <dgm:spPr/>
    </dgm:pt>
    <dgm:pt modelId="{F9E56172-BE4A-48E7-8C4E-9061FF203B26}" type="pres">
      <dgm:prSet presAssocID="{98DBA375-AAF2-439B-AFD1-EA5A0B160A4A}" presName="imagNode" presStyleLbl="fgImgPlace1" presStyleIdx="0" presStyleCnt="5"/>
      <dgm:spPr>
        <a:solidFill>
          <a:srgbClr val="2B93AE"/>
        </a:solidFill>
      </dgm:spPr>
    </dgm:pt>
    <dgm:pt modelId="{4420C9BA-929B-4DD4-93B0-CBB28451656E}" type="pres">
      <dgm:prSet presAssocID="{D4449897-53F6-4878-8532-E57EF6A185B7}" presName="sibTrans" presStyleLbl="sibTrans2D1" presStyleIdx="0" presStyleCnt="0"/>
      <dgm:spPr/>
    </dgm:pt>
    <dgm:pt modelId="{14B97E27-7BE6-4318-A179-6193502C2143}" type="pres">
      <dgm:prSet presAssocID="{9BCF110D-AF4E-4F40-A539-D9393C1E1AD5}" presName="compNode" presStyleCnt="0"/>
      <dgm:spPr/>
    </dgm:pt>
    <dgm:pt modelId="{A4892437-F521-4350-8801-3D8D38D98E03}" type="pres">
      <dgm:prSet presAssocID="{9BCF110D-AF4E-4F40-A539-D9393C1E1AD5}" presName="bkgdShape" presStyleLbl="node1" presStyleIdx="1" presStyleCnt="5"/>
      <dgm:spPr/>
    </dgm:pt>
    <dgm:pt modelId="{C8466D1D-7C90-492C-AC14-7E46BB0CBCE1}" type="pres">
      <dgm:prSet presAssocID="{9BCF110D-AF4E-4F40-A539-D9393C1E1AD5}" presName="nodeTx" presStyleLbl="node1" presStyleIdx="1" presStyleCnt="5">
        <dgm:presLayoutVars>
          <dgm:bulletEnabled val="1"/>
        </dgm:presLayoutVars>
      </dgm:prSet>
      <dgm:spPr/>
    </dgm:pt>
    <dgm:pt modelId="{C34C10FF-3B35-4C5C-BA62-C217439726FE}" type="pres">
      <dgm:prSet presAssocID="{9BCF110D-AF4E-4F40-A539-D9393C1E1AD5}" presName="invisiNode" presStyleLbl="node1" presStyleIdx="1" presStyleCnt="5"/>
      <dgm:spPr/>
    </dgm:pt>
    <dgm:pt modelId="{0A27232C-B505-452E-87FB-4F3CBD8AAE51}" type="pres">
      <dgm:prSet presAssocID="{9BCF110D-AF4E-4F40-A539-D9393C1E1AD5}" presName="imagNode" presStyleLbl="fgImgPlace1" presStyleIdx="1" presStyleCnt="5"/>
      <dgm:spPr>
        <a:solidFill>
          <a:srgbClr val="23AC6B"/>
        </a:solidFill>
      </dgm:spPr>
    </dgm:pt>
    <dgm:pt modelId="{B78BB0D5-1D59-4EA1-9018-3900CBC76D5A}" type="pres">
      <dgm:prSet presAssocID="{BDF7ACAB-B32D-4F8A-BD6E-2EBA6EA45E85}" presName="sibTrans" presStyleLbl="sibTrans2D1" presStyleIdx="0" presStyleCnt="0"/>
      <dgm:spPr/>
    </dgm:pt>
    <dgm:pt modelId="{5F607EAA-67A9-4A38-8123-3091B4744B83}" type="pres">
      <dgm:prSet presAssocID="{3DF6DF86-BABE-4006-9B6F-6972A2581279}" presName="compNode" presStyleCnt="0"/>
      <dgm:spPr/>
    </dgm:pt>
    <dgm:pt modelId="{48121175-A807-4C48-927A-2573E4F5DDD2}" type="pres">
      <dgm:prSet presAssocID="{3DF6DF86-BABE-4006-9B6F-6972A2581279}" presName="bkgdShape" presStyleLbl="node1" presStyleIdx="2" presStyleCnt="5"/>
      <dgm:spPr/>
    </dgm:pt>
    <dgm:pt modelId="{78CAD04A-EA2D-498E-AE29-F35DC89E0C40}" type="pres">
      <dgm:prSet presAssocID="{3DF6DF86-BABE-4006-9B6F-6972A2581279}" presName="nodeTx" presStyleLbl="node1" presStyleIdx="2" presStyleCnt="5">
        <dgm:presLayoutVars>
          <dgm:bulletEnabled val="1"/>
        </dgm:presLayoutVars>
      </dgm:prSet>
      <dgm:spPr/>
    </dgm:pt>
    <dgm:pt modelId="{D6E6C40B-4023-49D1-BE67-005C71984E3D}" type="pres">
      <dgm:prSet presAssocID="{3DF6DF86-BABE-4006-9B6F-6972A2581279}" presName="invisiNode" presStyleLbl="node1" presStyleIdx="2" presStyleCnt="5"/>
      <dgm:spPr/>
    </dgm:pt>
    <dgm:pt modelId="{52F78B8E-65DF-480C-86FD-7A300D0AB0DA}" type="pres">
      <dgm:prSet presAssocID="{3DF6DF86-BABE-4006-9B6F-6972A2581279}" presName="imagNode" presStyleLbl="fgImgPlace1" presStyleIdx="2" presStyleCnt="5" custLinFactNeighborY="1674"/>
      <dgm:spPr>
        <a:solidFill>
          <a:srgbClr val="3AB820"/>
        </a:solidFill>
      </dgm:spPr>
    </dgm:pt>
    <dgm:pt modelId="{7EF8CCC8-2051-44AB-B8D9-5B990A99994A}" type="pres">
      <dgm:prSet presAssocID="{13E8B05D-9E7A-406B-B62D-D0A805ACD87C}" presName="sibTrans" presStyleLbl="sibTrans2D1" presStyleIdx="0" presStyleCnt="0"/>
      <dgm:spPr/>
    </dgm:pt>
    <dgm:pt modelId="{5FF6673E-0E91-4E01-849D-FFF1BD347BB8}" type="pres">
      <dgm:prSet presAssocID="{4AFAB15E-CF4F-402C-B3C9-A62A97AE9FB8}" presName="compNode" presStyleCnt="0"/>
      <dgm:spPr/>
    </dgm:pt>
    <dgm:pt modelId="{BCF77D11-2224-49A0-BB77-53A5CC819807}" type="pres">
      <dgm:prSet presAssocID="{4AFAB15E-CF4F-402C-B3C9-A62A97AE9FB8}" presName="bkgdShape" presStyleLbl="node1" presStyleIdx="3" presStyleCnt="5"/>
      <dgm:spPr/>
    </dgm:pt>
    <dgm:pt modelId="{C6310DE4-CFC9-4F80-84F1-AA105AEFE368}" type="pres">
      <dgm:prSet presAssocID="{4AFAB15E-CF4F-402C-B3C9-A62A97AE9FB8}" presName="nodeTx" presStyleLbl="node1" presStyleIdx="3" presStyleCnt="5">
        <dgm:presLayoutVars>
          <dgm:bulletEnabled val="1"/>
        </dgm:presLayoutVars>
      </dgm:prSet>
      <dgm:spPr/>
    </dgm:pt>
    <dgm:pt modelId="{02C2FD5F-66A1-42EB-A2B1-E464C5F37C97}" type="pres">
      <dgm:prSet presAssocID="{4AFAB15E-CF4F-402C-B3C9-A62A97AE9FB8}" presName="invisiNode" presStyleLbl="node1" presStyleIdx="3" presStyleCnt="5"/>
      <dgm:spPr/>
    </dgm:pt>
    <dgm:pt modelId="{6A29495A-7049-4385-923E-8A7C8893245D}" type="pres">
      <dgm:prSet presAssocID="{4AFAB15E-CF4F-402C-B3C9-A62A97AE9FB8}" presName="imagNode" presStyleLbl="fgImgPlace1" presStyleIdx="3" presStyleCnt="5"/>
      <dgm:spPr>
        <a:solidFill>
          <a:srgbClr val="ABC21E"/>
        </a:solidFill>
      </dgm:spPr>
    </dgm:pt>
    <dgm:pt modelId="{A1557D74-1F34-4BDC-B1EC-2C7C48AEDAA5}" type="pres">
      <dgm:prSet presAssocID="{6F3FAF26-053E-46A0-B2FB-86ADA67DCFF4}" presName="sibTrans" presStyleLbl="sibTrans2D1" presStyleIdx="0" presStyleCnt="0"/>
      <dgm:spPr/>
    </dgm:pt>
    <dgm:pt modelId="{16601095-8904-4FEC-8418-E8E089192F79}" type="pres">
      <dgm:prSet presAssocID="{5C6B5EC2-8E3C-4BE4-833F-0ECF7C13FC83}" presName="compNode" presStyleCnt="0"/>
      <dgm:spPr/>
    </dgm:pt>
    <dgm:pt modelId="{BC0BBC63-0BB3-4266-992C-180A625CF916}" type="pres">
      <dgm:prSet presAssocID="{5C6B5EC2-8E3C-4BE4-833F-0ECF7C13FC83}" presName="bkgdShape" presStyleLbl="node1" presStyleIdx="4" presStyleCnt="5"/>
      <dgm:spPr/>
    </dgm:pt>
    <dgm:pt modelId="{C1990676-3E44-414F-B218-138B58579B7C}" type="pres">
      <dgm:prSet presAssocID="{5C6B5EC2-8E3C-4BE4-833F-0ECF7C13FC83}" presName="nodeTx" presStyleLbl="node1" presStyleIdx="4" presStyleCnt="5">
        <dgm:presLayoutVars>
          <dgm:bulletEnabled val="1"/>
        </dgm:presLayoutVars>
      </dgm:prSet>
      <dgm:spPr/>
    </dgm:pt>
    <dgm:pt modelId="{25220994-D4AA-469C-9799-0C0F4286FE41}" type="pres">
      <dgm:prSet presAssocID="{5C6B5EC2-8E3C-4BE4-833F-0ECF7C13FC83}" presName="invisiNode" presStyleLbl="node1" presStyleIdx="4" presStyleCnt="5"/>
      <dgm:spPr/>
    </dgm:pt>
    <dgm:pt modelId="{EF2E01CA-BDA7-4A87-B05A-7F0F61CA289D}" type="pres">
      <dgm:prSet presAssocID="{5C6B5EC2-8E3C-4BE4-833F-0ECF7C13FC83}" presName="imagNode" presStyleLbl="fgImgPlace1" presStyleIdx="4" presStyleCnt="5"/>
      <dgm:spPr>
        <a:solidFill>
          <a:srgbClr val="CB6C1D"/>
        </a:solidFill>
      </dgm:spPr>
    </dgm:pt>
  </dgm:ptLst>
  <dgm:cxnLst>
    <dgm:cxn modelId="{54884D09-753C-4CCD-9513-029E59E3102C}" type="presOf" srcId="{3DF6DF86-BABE-4006-9B6F-6972A2581279}" destId="{78CAD04A-EA2D-498E-AE29-F35DC89E0C40}" srcOrd="1" destOrd="0" presId="urn:microsoft.com/office/officeart/2005/8/layout/hList7"/>
    <dgm:cxn modelId="{346EDA18-55B9-4924-9392-D1CD70C2AE6C}" srcId="{9F8C0D1C-94B6-4F88-9FDD-074A33E03970}" destId="{4AFAB15E-CF4F-402C-B3C9-A62A97AE9FB8}" srcOrd="3" destOrd="0" parTransId="{A2D4E624-5CB2-4F42-BDB4-5AB6F846F4FE}" sibTransId="{6F3FAF26-053E-46A0-B2FB-86ADA67DCFF4}"/>
    <dgm:cxn modelId="{9CA3551C-B16F-4D9C-800F-1DB595D2754C}" type="presOf" srcId="{4AFAB15E-CF4F-402C-B3C9-A62A97AE9FB8}" destId="{BCF77D11-2224-49A0-BB77-53A5CC819807}" srcOrd="0" destOrd="0" presId="urn:microsoft.com/office/officeart/2005/8/layout/hList7"/>
    <dgm:cxn modelId="{6A205720-66E8-431D-BFC2-6E6FED18F5B0}" srcId="{9F8C0D1C-94B6-4F88-9FDD-074A33E03970}" destId="{3DF6DF86-BABE-4006-9B6F-6972A2581279}" srcOrd="2" destOrd="0" parTransId="{7FCF393A-A792-4618-8809-EEE170DC6E29}" sibTransId="{13E8B05D-9E7A-406B-B62D-D0A805ACD87C}"/>
    <dgm:cxn modelId="{03AE5123-19F6-4099-A576-D98611003DF5}" type="presOf" srcId="{3DF6DF86-BABE-4006-9B6F-6972A2581279}" destId="{48121175-A807-4C48-927A-2573E4F5DDD2}" srcOrd="0" destOrd="0" presId="urn:microsoft.com/office/officeart/2005/8/layout/hList7"/>
    <dgm:cxn modelId="{D839FA61-B67F-49CB-8467-D2BB777C1BD6}" type="presOf" srcId="{5C6B5EC2-8E3C-4BE4-833F-0ECF7C13FC83}" destId="{BC0BBC63-0BB3-4266-992C-180A625CF916}" srcOrd="0" destOrd="0" presId="urn:microsoft.com/office/officeart/2005/8/layout/hList7"/>
    <dgm:cxn modelId="{3339526A-2D48-4BE2-A0AC-09AB2EB418FD}" type="presOf" srcId="{13E8B05D-9E7A-406B-B62D-D0A805ACD87C}" destId="{7EF8CCC8-2051-44AB-B8D9-5B990A99994A}" srcOrd="0" destOrd="0" presId="urn:microsoft.com/office/officeart/2005/8/layout/hList7"/>
    <dgm:cxn modelId="{FB63D74B-FD45-4A86-9EA7-A969A2BC832C}" type="presOf" srcId="{98DBA375-AAF2-439B-AFD1-EA5A0B160A4A}" destId="{368EB5DB-DFB9-4E18-B35F-AF6E90CC83E0}" srcOrd="1" destOrd="0" presId="urn:microsoft.com/office/officeart/2005/8/layout/hList7"/>
    <dgm:cxn modelId="{1607CF75-C127-4CEE-9824-63E601CAD04D}" srcId="{9F8C0D1C-94B6-4F88-9FDD-074A33E03970}" destId="{9BCF110D-AF4E-4F40-A539-D9393C1E1AD5}" srcOrd="1" destOrd="0" parTransId="{AC1DCB77-922B-4E4B-86D6-FEBDE890A720}" sibTransId="{BDF7ACAB-B32D-4F8A-BD6E-2EBA6EA45E85}"/>
    <dgm:cxn modelId="{2B4AB77B-D690-43CB-8284-6E20130C1E17}" type="presOf" srcId="{D4449897-53F6-4878-8532-E57EF6A185B7}" destId="{4420C9BA-929B-4DD4-93B0-CBB28451656E}" srcOrd="0" destOrd="0" presId="urn:microsoft.com/office/officeart/2005/8/layout/hList7"/>
    <dgm:cxn modelId="{977B2985-21D2-420B-9C1F-7D762EA3A7F3}" type="presOf" srcId="{5C6B5EC2-8E3C-4BE4-833F-0ECF7C13FC83}" destId="{C1990676-3E44-414F-B218-138B58579B7C}" srcOrd="1" destOrd="0" presId="urn:microsoft.com/office/officeart/2005/8/layout/hList7"/>
    <dgm:cxn modelId="{CCFB0E96-5028-4D18-800A-63EA8D45C1F1}" type="presOf" srcId="{9BCF110D-AF4E-4F40-A539-D9393C1E1AD5}" destId="{C8466D1D-7C90-492C-AC14-7E46BB0CBCE1}" srcOrd="1" destOrd="0" presId="urn:microsoft.com/office/officeart/2005/8/layout/hList7"/>
    <dgm:cxn modelId="{D2C75996-A87F-4EFD-AAE0-301410A59C87}" type="presOf" srcId="{9BCF110D-AF4E-4F40-A539-D9393C1E1AD5}" destId="{A4892437-F521-4350-8801-3D8D38D98E03}" srcOrd="0" destOrd="0" presId="urn:microsoft.com/office/officeart/2005/8/layout/hList7"/>
    <dgm:cxn modelId="{1602EFB1-E4DF-4E76-9980-D990D205E15F}" type="presOf" srcId="{9F8C0D1C-94B6-4F88-9FDD-074A33E03970}" destId="{A70BF73C-D92D-41F9-BBEB-D769E0403A84}" srcOrd="0" destOrd="0" presId="urn:microsoft.com/office/officeart/2005/8/layout/hList7"/>
    <dgm:cxn modelId="{D55F0BBB-96C3-40D0-A549-84F413AC0932}" type="presOf" srcId="{98DBA375-AAF2-439B-AFD1-EA5A0B160A4A}" destId="{236DD8AD-BF91-4E9C-8A7C-7CFC2664201A}" srcOrd="0" destOrd="0" presId="urn:microsoft.com/office/officeart/2005/8/layout/hList7"/>
    <dgm:cxn modelId="{60F1DCC1-D4C0-4F20-B3D5-435FC854CAB1}" srcId="{9F8C0D1C-94B6-4F88-9FDD-074A33E03970}" destId="{5C6B5EC2-8E3C-4BE4-833F-0ECF7C13FC83}" srcOrd="4" destOrd="0" parTransId="{BCA31F4D-999D-4665-88F8-5153598E39AB}" sibTransId="{1A69D7D9-EAC8-468F-ADFB-0D0E0E592453}"/>
    <dgm:cxn modelId="{CE64A8C7-76BB-41AB-8C4F-8911F10BEECC}" type="presOf" srcId="{BDF7ACAB-B32D-4F8A-BD6E-2EBA6EA45E85}" destId="{B78BB0D5-1D59-4EA1-9018-3900CBC76D5A}" srcOrd="0" destOrd="0" presId="urn:microsoft.com/office/officeart/2005/8/layout/hList7"/>
    <dgm:cxn modelId="{D7D950C8-D0E0-4A0C-BA9F-7A48AAB80D4E}" type="presOf" srcId="{4AFAB15E-CF4F-402C-B3C9-A62A97AE9FB8}" destId="{C6310DE4-CFC9-4F80-84F1-AA105AEFE368}" srcOrd="1" destOrd="0" presId="urn:microsoft.com/office/officeart/2005/8/layout/hList7"/>
    <dgm:cxn modelId="{FA6FFBE0-4BBE-45C8-A909-A64FA8D011C3}" srcId="{9F8C0D1C-94B6-4F88-9FDD-074A33E03970}" destId="{98DBA375-AAF2-439B-AFD1-EA5A0B160A4A}" srcOrd="0" destOrd="0" parTransId="{EF6518C8-0716-43B1-8B3A-15607BC5F113}" sibTransId="{D4449897-53F6-4878-8532-E57EF6A185B7}"/>
    <dgm:cxn modelId="{16D50FFE-6B66-4AA0-9ABA-BAE6071EA61D}" type="presOf" srcId="{6F3FAF26-053E-46A0-B2FB-86ADA67DCFF4}" destId="{A1557D74-1F34-4BDC-B1EC-2C7C48AEDAA5}" srcOrd="0" destOrd="0" presId="urn:microsoft.com/office/officeart/2005/8/layout/hList7"/>
    <dgm:cxn modelId="{D1E4CDD1-1505-4AA8-A323-EF6050C21DE8}" type="presParOf" srcId="{A70BF73C-D92D-41F9-BBEB-D769E0403A84}" destId="{56015BC9-F7EA-460E-95B5-C89A91E04732}" srcOrd="0" destOrd="0" presId="urn:microsoft.com/office/officeart/2005/8/layout/hList7"/>
    <dgm:cxn modelId="{AADAFCAD-1E41-44D7-8036-6AADDD11455E}" type="presParOf" srcId="{A70BF73C-D92D-41F9-BBEB-D769E0403A84}" destId="{EFF00C9B-E5D6-4FE4-90D1-C1056F8B8C27}" srcOrd="1" destOrd="0" presId="urn:microsoft.com/office/officeart/2005/8/layout/hList7"/>
    <dgm:cxn modelId="{05766F8C-D72F-409F-9FFE-EA4BE26BC171}" type="presParOf" srcId="{EFF00C9B-E5D6-4FE4-90D1-C1056F8B8C27}" destId="{3F9B6190-A1FA-4973-96C3-F4650EAF864C}" srcOrd="0" destOrd="0" presId="urn:microsoft.com/office/officeart/2005/8/layout/hList7"/>
    <dgm:cxn modelId="{81D5DC55-C58E-4F56-8403-C39BC15471D0}" type="presParOf" srcId="{3F9B6190-A1FA-4973-96C3-F4650EAF864C}" destId="{236DD8AD-BF91-4E9C-8A7C-7CFC2664201A}" srcOrd="0" destOrd="0" presId="urn:microsoft.com/office/officeart/2005/8/layout/hList7"/>
    <dgm:cxn modelId="{4C2B2E20-243E-4D2F-B4BC-BD2626528F5A}" type="presParOf" srcId="{3F9B6190-A1FA-4973-96C3-F4650EAF864C}" destId="{368EB5DB-DFB9-4E18-B35F-AF6E90CC83E0}" srcOrd="1" destOrd="0" presId="urn:microsoft.com/office/officeart/2005/8/layout/hList7"/>
    <dgm:cxn modelId="{2BC7F745-68DF-4F71-801A-DADFA313FBA7}" type="presParOf" srcId="{3F9B6190-A1FA-4973-96C3-F4650EAF864C}" destId="{94E72A0C-0D81-4EA6-A252-CBF79E5A1BD7}" srcOrd="2" destOrd="0" presId="urn:microsoft.com/office/officeart/2005/8/layout/hList7"/>
    <dgm:cxn modelId="{9C8F289F-7534-4671-A02E-D9E198D9FED5}" type="presParOf" srcId="{3F9B6190-A1FA-4973-96C3-F4650EAF864C}" destId="{F9E56172-BE4A-48E7-8C4E-9061FF203B26}" srcOrd="3" destOrd="0" presId="urn:microsoft.com/office/officeart/2005/8/layout/hList7"/>
    <dgm:cxn modelId="{DABDA33B-748D-4207-A72A-D96A18552EE2}" type="presParOf" srcId="{EFF00C9B-E5D6-4FE4-90D1-C1056F8B8C27}" destId="{4420C9BA-929B-4DD4-93B0-CBB28451656E}" srcOrd="1" destOrd="0" presId="urn:microsoft.com/office/officeart/2005/8/layout/hList7"/>
    <dgm:cxn modelId="{6DE301BB-ECC6-4FBC-B536-B66908E4D781}" type="presParOf" srcId="{EFF00C9B-E5D6-4FE4-90D1-C1056F8B8C27}" destId="{14B97E27-7BE6-4318-A179-6193502C2143}" srcOrd="2" destOrd="0" presId="urn:microsoft.com/office/officeart/2005/8/layout/hList7"/>
    <dgm:cxn modelId="{BAC6860F-9004-47B2-87C3-85DA10E48A6E}" type="presParOf" srcId="{14B97E27-7BE6-4318-A179-6193502C2143}" destId="{A4892437-F521-4350-8801-3D8D38D98E03}" srcOrd="0" destOrd="0" presId="urn:microsoft.com/office/officeart/2005/8/layout/hList7"/>
    <dgm:cxn modelId="{3EC4AED1-CD28-4C29-92F2-AEF03962DE39}" type="presParOf" srcId="{14B97E27-7BE6-4318-A179-6193502C2143}" destId="{C8466D1D-7C90-492C-AC14-7E46BB0CBCE1}" srcOrd="1" destOrd="0" presId="urn:microsoft.com/office/officeart/2005/8/layout/hList7"/>
    <dgm:cxn modelId="{8ADD4154-5C84-420A-A9FA-C4DEEFFEDC55}" type="presParOf" srcId="{14B97E27-7BE6-4318-A179-6193502C2143}" destId="{C34C10FF-3B35-4C5C-BA62-C217439726FE}" srcOrd="2" destOrd="0" presId="urn:microsoft.com/office/officeart/2005/8/layout/hList7"/>
    <dgm:cxn modelId="{10EC6584-88DB-40FE-A809-14AF1C7C7134}" type="presParOf" srcId="{14B97E27-7BE6-4318-A179-6193502C2143}" destId="{0A27232C-B505-452E-87FB-4F3CBD8AAE51}" srcOrd="3" destOrd="0" presId="urn:microsoft.com/office/officeart/2005/8/layout/hList7"/>
    <dgm:cxn modelId="{76A776C8-FA7D-47B4-BFB7-31864E4180FA}" type="presParOf" srcId="{EFF00C9B-E5D6-4FE4-90D1-C1056F8B8C27}" destId="{B78BB0D5-1D59-4EA1-9018-3900CBC76D5A}" srcOrd="3" destOrd="0" presId="urn:microsoft.com/office/officeart/2005/8/layout/hList7"/>
    <dgm:cxn modelId="{52A8430E-2BFA-4F65-92BE-530BD3530C91}" type="presParOf" srcId="{EFF00C9B-E5D6-4FE4-90D1-C1056F8B8C27}" destId="{5F607EAA-67A9-4A38-8123-3091B4744B83}" srcOrd="4" destOrd="0" presId="urn:microsoft.com/office/officeart/2005/8/layout/hList7"/>
    <dgm:cxn modelId="{A5DE71D4-0CE6-4782-8FC5-C58E2C2AE3D1}" type="presParOf" srcId="{5F607EAA-67A9-4A38-8123-3091B4744B83}" destId="{48121175-A807-4C48-927A-2573E4F5DDD2}" srcOrd="0" destOrd="0" presId="urn:microsoft.com/office/officeart/2005/8/layout/hList7"/>
    <dgm:cxn modelId="{4410B1FC-BCAF-473E-AA8B-EF58F27DC4DC}" type="presParOf" srcId="{5F607EAA-67A9-4A38-8123-3091B4744B83}" destId="{78CAD04A-EA2D-498E-AE29-F35DC89E0C40}" srcOrd="1" destOrd="0" presId="urn:microsoft.com/office/officeart/2005/8/layout/hList7"/>
    <dgm:cxn modelId="{FFD7A5F1-F0A9-40C8-BF15-05AB421A54FD}" type="presParOf" srcId="{5F607EAA-67A9-4A38-8123-3091B4744B83}" destId="{D6E6C40B-4023-49D1-BE67-005C71984E3D}" srcOrd="2" destOrd="0" presId="urn:microsoft.com/office/officeart/2005/8/layout/hList7"/>
    <dgm:cxn modelId="{6D6A3A70-749A-4D99-B3D6-C308B1EA26D4}" type="presParOf" srcId="{5F607EAA-67A9-4A38-8123-3091B4744B83}" destId="{52F78B8E-65DF-480C-86FD-7A300D0AB0DA}" srcOrd="3" destOrd="0" presId="urn:microsoft.com/office/officeart/2005/8/layout/hList7"/>
    <dgm:cxn modelId="{E5EE6809-1BAE-4509-AF82-A8F6CBB5D0AA}" type="presParOf" srcId="{EFF00C9B-E5D6-4FE4-90D1-C1056F8B8C27}" destId="{7EF8CCC8-2051-44AB-B8D9-5B990A99994A}" srcOrd="5" destOrd="0" presId="urn:microsoft.com/office/officeart/2005/8/layout/hList7"/>
    <dgm:cxn modelId="{9E521873-776E-4922-8AA0-69284ECBC723}" type="presParOf" srcId="{EFF00C9B-E5D6-4FE4-90D1-C1056F8B8C27}" destId="{5FF6673E-0E91-4E01-849D-FFF1BD347BB8}" srcOrd="6" destOrd="0" presId="urn:microsoft.com/office/officeart/2005/8/layout/hList7"/>
    <dgm:cxn modelId="{D6F89DB1-D055-4CFA-9292-9B8FA408F29C}" type="presParOf" srcId="{5FF6673E-0E91-4E01-849D-FFF1BD347BB8}" destId="{BCF77D11-2224-49A0-BB77-53A5CC819807}" srcOrd="0" destOrd="0" presId="urn:microsoft.com/office/officeart/2005/8/layout/hList7"/>
    <dgm:cxn modelId="{C79EBF09-F98B-4982-8E87-6B50B9AACB15}" type="presParOf" srcId="{5FF6673E-0E91-4E01-849D-FFF1BD347BB8}" destId="{C6310DE4-CFC9-4F80-84F1-AA105AEFE368}" srcOrd="1" destOrd="0" presId="urn:microsoft.com/office/officeart/2005/8/layout/hList7"/>
    <dgm:cxn modelId="{187A8D1F-3703-4204-B537-828B94223DDC}" type="presParOf" srcId="{5FF6673E-0E91-4E01-849D-FFF1BD347BB8}" destId="{02C2FD5F-66A1-42EB-A2B1-E464C5F37C97}" srcOrd="2" destOrd="0" presId="urn:microsoft.com/office/officeart/2005/8/layout/hList7"/>
    <dgm:cxn modelId="{69E9A7D1-1FFE-4F41-A0C9-4DE9D24DDF48}" type="presParOf" srcId="{5FF6673E-0E91-4E01-849D-FFF1BD347BB8}" destId="{6A29495A-7049-4385-923E-8A7C8893245D}" srcOrd="3" destOrd="0" presId="urn:microsoft.com/office/officeart/2005/8/layout/hList7"/>
    <dgm:cxn modelId="{04EDE4CA-02AE-45CD-97F2-B593A4CDF11A}" type="presParOf" srcId="{EFF00C9B-E5D6-4FE4-90D1-C1056F8B8C27}" destId="{A1557D74-1F34-4BDC-B1EC-2C7C48AEDAA5}" srcOrd="7" destOrd="0" presId="urn:microsoft.com/office/officeart/2005/8/layout/hList7"/>
    <dgm:cxn modelId="{B6B2F852-BFE8-44D2-905E-0FCA5C5717EE}" type="presParOf" srcId="{EFF00C9B-E5D6-4FE4-90D1-C1056F8B8C27}" destId="{16601095-8904-4FEC-8418-E8E089192F79}" srcOrd="8" destOrd="0" presId="urn:microsoft.com/office/officeart/2005/8/layout/hList7"/>
    <dgm:cxn modelId="{00FABC15-E118-43A2-948A-58C57D614EB7}" type="presParOf" srcId="{16601095-8904-4FEC-8418-E8E089192F79}" destId="{BC0BBC63-0BB3-4266-992C-180A625CF916}" srcOrd="0" destOrd="0" presId="urn:microsoft.com/office/officeart/2005/8/layout/hList7"/>
    <dgm:cxn modelId="{9D3F8BF1-9DCF-4B22-BB73-7618126BC4A6}" type="presParOf" srcId="{16601095-8904-4FEC-8418-E8E089192F79}" destId="{C1990676-3E44-414F-B218-138B58579B7C}" srcOrd="1" destOrd="0" presId="urn:microsoft.com/office/officeart/2005/8/layout/hList7"/>
    <dgm:cxn modelId="{9AF25AA4-8308-4EE3-BDC6-AA0B28EEF0E6}" type="presParOf" srcId="{16601095-8904-4FEC-8418-E8E089192F79}" destId="{25220994-D4AA-469C-9799-0C0F4286FE41}" srcOrd="2" destOrd="0" presId="urn:microsoft.com/office/officeart/2005/8/layout/hList7"/>
    <dgm:cxn modelId="{4AEA9A17-C858-45C7-934A-87F31F2DA568}" type="presParOf" srcId="{16601095-8904-4FEC-8418-E8E089192F79}" destId="{EF2E01CA-BDA7-4A87-B05A-7F0F61CA28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419C-6EAC-4F06-AA0B-C795590FE03E}">
      <dsp:nvSpPr>
        <dsp:cNvPr id="0" name=""/>
        <dsp:cNvSpPr/>
      </dsp:nvSpPr>
      <dsp:spPr>
        <a:xfrm>
          <a:off x="995" y="1508959"/>
          <a:ext cx="1630281" cy="1630281"/>
        </a:xfrm>
        <a:prstGeom prst="ellipse">
          <a:avLst/>
        </a:prstGeom>
        <a:gradFill rotWithShape="0">
          <a:gsLst>
            <a:gs pos="1000">
              <a:srgbClr val="2B93AE"/>
            </a:gs>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Stage 1: Early Review</a:t>
          </a:r>
          <a:r>
            <a:rPr lang="en-US" sz="1600" b="1" kern="1200" dirty="0">
              <a:solidFill>
                <a:schemeClr val="tx1"/>
              </a:solidFill>
            </a:rPr>
            <a:t> </a:t>
          </a:r>
          <a:r>
            <a:rPr lang="en-US" sz="2000" b="1" kern="1200" dirty="0">
              <a:solidFill>
                <a:schemeClr val="tx1"/>
              </a:solidFill>
            </a:rPr>
            <a:t>Process</a:t>
          </a:r>
        </a:p>
      </dsp:txBody>
      <dsp:txXfrm>
        <a:off x="239744" y="1747708"/>
        <a:ext cx="1152783" cy="1152783"/>
      </dsp:txXfrm>
    </dsp:sp>
    <dsp:sp modelId="{0034007B-FB3B-4D88-8644-F8E92B727E88}">
      <dsp:nvSpPr>
        <dsp:cNvPr id="0" name=""/>
        <dsp:cNvSpPr/>
      </dsp:nvSpPr>
      <dsp:spPr>
        <a:xfrm>
          <a:off x="1631277" y="1508959"/>
          <a:ext cx="1630281" cy="1630281"/>
        </a:xfrm>
        <a:prstGeom prst="ellipse">
          <a:avLst/>
        </a:prstGeom>
        <a:gradFill rotWithShape="0">
          <a:gsLst>
            <a:gs pos="0">
              <a:srgbClr val="23AC6B"/>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Stage 2:  QM Database-Blinn Standards</a:t>
          </a:r>
        </a:p>
      </dsp:txBody>
      <dsp:txXfrm>
        <a:off x="1870026" y="1747708"/>
        <a:ext cx="1152783" cy="1152783"/>
      </dsp:txXfrm>
    </dsp:sp>
    <dsp:sp modelId="{EA782EA1-D665-497B-BE06-32BD6F72530B}">
      <dsp:nvSpPr>
        <dsp:cNvPr id="0" name=""/>
        <dsp:cNvSpPr/>
      </dsp:nvSpPr>
      <dsp:spPr>
        <a:xfrm>
          <a:off x="3261559" y="1508959"/>
          <a:ext cx="1630281" cy="1630281"/>
        </a:xfrm>
        <a:prstGeom prst="ellipse">
          <a:avLst/>
        </a:prstGeom>
        <a:gradFill rotWithShape="0">
          <a:gsLst>
            <a:gs pos="0">
              <a:srgbClr val="3AB820"/>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Stage 3: Early QM – No SRS 2</a:t>
          </a:r>
        </a:p>
      </dsp:txBody>
      <dsp:txXfrm>
        <a:off x="3500308" y="1747708"/>
        <a:ext cx="1152783" cy="1152783"/>
      </dsp:txXfrm>
    </dsp:sp>
    <dsp:sp modelId="{E2E6AA2D-4AC3-452D-BFF5-6B82A1737919}">
      <dsp:nvSpPr>
        <dsp:cNvPr id="0" name=""/>
        <dsp:cNvSpPr/>
      </dsp:nvSpPr>
      <dsp:spPr>
        <a:xfrm>
          <a:off x="4891840" y="1508959"/>
          <a:ext cx="1630281" cy="1630281"/>
        </a:xfrm>
        <a:prstGeom prst="ellipse">
          <a:avLst/>
        </a:prstGeom>
        <a:gradFill rotWithShape="0">
          <a:gsLst>
            <a:gs pos="0">
              <a:srgbClr val="ABC21E"/>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Stage 4: Early QM Two-Tiered System</a:t>
          </a:r>
        </a:p>
      </dsp:txBody>
      <dsp:txXfrm>
        <a:off x="5130589" y="1747708"/>
        <a:ext cx="1152783" cy="1152783"/>
      </dsp:txXfrm>
    </dsp:sp>
    <dsp:sp modelId="{95ECD6B3-FEA2-4CA8-BAE3-7DA465AD91E4}">
      <dsp:nvSpPr>
        <dsp:cNvPr id="0" name=""/>
        <dsp:cNvSpPr/>
      </dsp:nvSpPr>
      <dsp:spPr>
        <a:xfrm>
          <a:off x="6522122" y="1508959"/>
          <a:ext cx="1630281" cy="1630281"/>
        </a:xfrm>
        <a:prstGeom prst="ellipse">
          <a:avLst/>
        </a:prstGeom>
        <a:gradFill rotWithShape="0">
          <a:gsLst>
            <a:gs pos="0">
              <a:srgbClr val="CB6C1D"/>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Stage 5: QM 6</a:t>
          </a:r>
          <a:r>
            <a:rPr lang="en-US" sz="1700" b="1" kern="1200" baseline="30000" dirty="0">
              <a:solidFill>
                <a:schemeClr val="tx1"/>
              </a:solidFill>
            </a:rPr>
            <a:t>th</a:t>
          </a:r>
          <a:r>
            <a:rPr lang="en-US" sz="1700" b="1" kern="1200" dirty="0">
              <a:solidFill>
                <a:schemeClr val="tx1"/>
              </a:solidFill>
            </a:rPr>
            <a:t> Edition Two-Tiered System</a:t>
          </a:r>
        </a:p>
      </dsp:txBody>
      <dsp:txXfrm>
        <a:off x="6760871" y="1747708"/>
        <a:ext cx="1152783" cy="1152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DD8AD-BF91-4E9C-8A7C-7CFC2664201A}">
      <dsp:nvSpPr>
        <dsp:cNvPr id="0" name=""/>
        <dsp:cNvSpPr/>
      </dsp:nvSpPr>
      <dsp:spPr>
        <a:xfrm>
          <a:off x="0" y="0"/>
          <a:ext cx="1592460" cy="46482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Blinn Standards</a:t>
          </a:r>
        </a:p>
      </dsp:txBody>
      <dsp:txXfrm>
        <a:off x="0" y="1859280"/>
        <a:ext cx="1592460" cy="1859280"/>
      </dsp:txXfrm>
    </dsp:sp>
    <dsp:sp modelId="{F9E56172-BE4A-48E7-8C4E-9061FF203B26}">
      <dsp:nvSpPr>
        <dsp:cNvPr id="0" name=""/>
        <dsp:cNvSpPr/>
      </dsp:nvSpPr>
      <dsp:spPr>
        <a:xfrm>
          <a:off x="47773" y="278892"/>
          <a:ext cx="1496913" cy="1547850"/>
        </a:xfrm>
        <a:prstGeom prst="ellipse">
          <a:avLst/>
        </a:prstGeom>
        <a:solidFill>
          <a:srgbClr val="2B93AE"/>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4892437-F521-4350-8801-3D8D38D98E03}">
      <dsp:nvSpPr>
        <dsp:cNvPr id="0" name=""/>
        <dsp:cNvSpPr/>
      </dsp:nvSpPr>
      <dsp:spPr>
        <a:xfrm>
          <a:off x="1640234" y="0"/>
          <a:ext cx="1592460" cy="4648200"/>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QM Database-Blinn Standards</a:t>
          </a:r>
        </a:p>
      </dsp:txBody>
      <dsp:txXfrm>
        <a:off x="1640234" y="1859280"/>
        <a:ext cx="1592460" cy="1859280"/>
      </dsp:txXfrm>
    </dsp:sp>
    <dsp:sp modelId="{0A27232C-B505-452E-87FB-4F3CBD8AAE51}">
      <dsp:nvSpPr>
        <dsp:cNvPr id="0" name=""/>
        <dsp:cNvSpPr/>
      </dsp:nvSpPr>
      <dsp:spPr>
        <a:xfrm>
          <a:off x="1688008" y="278892"/>
          <a:ext cx="1496913" cy="1547850"/>
        </a:xfrm>
        <a:prstGeom prst="ellipse">
          <a:avLst/>
        </a:prstGeom>
        <a:solidFill>
          <a:srgbClr val="23AC6B"/>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121175-A807-4C48-927A-2573E4F5DDD2}">
      <dsp:nvSpPr>
        <dsp:cNvPr id="0" name=""/>
        <dsp:cNvSpPr/>
      </dsp:nvSpPr>
      <dsp:spPr>
        <a:xfrm>
          <a:off x="3280469" y="0"/>
          <a:ext cx="1592460" cy="4648200"/>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QM database Internal training/ Peer &amp; Division Review</a:t>
          </a:r>
        </a:p>
      </dsp:txBody>
      <dsp:txXfrm>
        <a:off x="3280469" y="1859280"/>
        <a:ext cx="1592460" cy="1859280"/>
      </dsp:txXfrm>
    </dsp:sp>
    <dsp:sp modelId="{52F78B8E-65DF-480C-86FD-7A300D0AB0DA}">
      <dsp:nvSpPr>
        <dsp:cNvPr id="0" name=""/>
        <dsp:cNvSpPr/>
      </dsp:nvSpPr>
      <dsp:spPr>
        <a:xfrm>
          <a:off x="3328243" y="304803"/>
          <a:ext cx="1496913" cy="1547850"/>
        </a:xfrm>
        <a:prstGeom prst="ellipse">
          <a:avLst/>
        </a:prstGeom>
        <a:solidFill>
          <a:srgbClr val="3AB820"/>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CF77D11-2224-49A0-BB77-53A5CC819807}">
      <dsp:nvSpPr>
        <dsp:cNvPr id="0" name=""/>
        <dsp:cNvSpPr/>
      </dsp:nvSpPr>
      <dsp:spPr>
        <a:xfrm>
          <a:off x="4920704" y="0"/>
          <a:ext cx="1592460" cy="4648200"/>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Two-Tiered System, QM Training, Peer  &amp; Division Review</a:t>
          </a:r>
        </a:p>
      </dsp:txBody>
      <dsp:txXfrm>
        <a:off x="4920704" y="1859280"/>
        <a:ext cx="1592460" cy="1859280"/>
      </dsp:txXfrm>
    </dsp:sp>
    <dsp:sp modelId="{6A29495A-7049-4385-923E-8A7C8893245D}">
      <dsp:nvSpPr>
        <dsp:cNvPr id="0" name=""/>
        <dsp:cNvSpPr/>
      </dsp:nvSpPr>
      <dsp:spPr>
        <a:xfrm>
          <a:off x="4968478" y="278892"/>
          <a:ext cx="1496913" cy="1547850"/>
        </a:xfrm>
        <a:prstGeom prst="ellipse">
          <a:avLst/>
        </a:prstGeom>
        <a:solidFill>
          <a:srgbClr val="ABC21E"/>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C0BBC63-0BB3-4266-992C-180A625CF916}">
      <dsp:nvSpPr>
        <dsp:cNvPr id="0" name=""/>
        <dsp:cNvSpPr/>
      </dsp:nvSpPr>
      <dsp:spPr>
        <a:xfrm>
          <a:off x="6560939" y="0"/>
          <a:ext cx="1592460" cy="464820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QM 6</a:t>
          </a:r>
          <a:r>
            <a:rPr lang="en-US" sz="1800" b="1" kern="1200" baseline="30000" dirty="0">
              <a:solidFill>
                <a:schemeClr val="tx1"/>
              </a:solidFill>
            </a:rPr>
            <a:t>th</a:t>
          </a:r>
          <a:r>
            <a:rPr lang="en-US" sz="1800" b="1" kern="1200" dirty="0">
              <a:solidFill>
                <a:schemeClr val="tx1"/>
              </a:solidFill>
            </a:rPr>
            <a:t> Ed. Two-Tiered System / QM training/ Peer &amp; Division Review</a:t>
          </a:r>
        </a:p>
      </dsp:txBody>
      <dsp:txXfrm>
        <a:off x="6560939" y="1859280"/>
        <a:ext cx="1592460" cy="1859280"/>
      </dsp:txXfrm>
    </dsp:sp>
    <dsp:sp modelId="{EF2E01CA-BDA7-4A87-B05A-7F0F61CA289D}">
      <dsp:nvSpPr>
        <dsp:cNvPr id="0" name=""/>
        <dsp:cNvSpPr/>
      </dsp:nvSpPr>
      <dsp:spPr>
        <a:xfrm>
          <a:off x="6608712" y="278892"/>
          <a:ext cx="1496913" cy="1547850"/>
        </a:xfrm>
        <a:prstGeom prst="ellipse">
          <a:avLst/>
        </a:prstGeom>
        <a:solidFill>
          <a:srgbClr val="CB6C1D"/>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6015BC9-F7EA-460E-95B5-C89A91E04732}">
      <dsp:nvSpPr>
        <dsp:cNvPr id="0" name=""/>
        <dsp:cNvSpPr/>
      </dsp:nvSpPr>
      <dsp:spPr>
        <a:xfrm>
          <a:off x="326135" y="3718560"/>
          <a:ext cx="7501128" cy="69723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62400" cy="969045"/>
          </a:xfrm>
          <a:prstGeom prst="rect">
            <a:avLst/>
          </a:prstGeom>
        </p:spPr>
        <p:txBody>
          <a:bodyPr vert="horz" lIns="276246" tIns="138124" rIns="276246" bIns="138124" rtlCol="0"/>
          <a:lstStyle>
            <a:lvl1pPr algn="l">
              <a:defRPr sz="3600"/>
            </a:lvl1pPr>
          </a:lstStyle>
          <a:p>
            <a:endParaRPr lang="en-US" dirty="0"/>
          </a:p>
        </p:txBody>
      </p:sp>
      <p:sp>
        <p:nvSpPr>
          <p:cNvPr id="3" name="Date Placeholder 2"/>
          <p:cNvSpPr>
            <a:spLocks noGrp="1"/>
          </p:cNvSpPr>
          <p:nvPr>
            <p:ph type="dt" sz="quarter" idx="1"/>
          </p:nvPr>
        </p:nvSpPr>
        <p:spPr>
          <a:xfrm>
            <a:off x="5179488" y="2"/>
            <a:ext cx="3962400" cy="969045"/>
          </a:xfrm>
          <a:prstGeom prst="rect">
            <a:avLst/>
          </a:prstGeom>
        </p:spPr>
        <p:txBody>
          <a:bodyPr vert="horz" lIns="276246" tIns="138124" rIns="276246" bIns="138124" rtlCol="0"/>
          <a:lstStyle>
            <a:lvl1pPr algn="r">
              <a:defRPr sz="3600"/>
            </a:lvl1pPr>
          </a:lstStyle>
          <a:p>
            <a:fld id="{26D91C0E-6288-4809-981A-D06FEB19BD00}" type="datetimeFigureOut">
              <a:rPr lang="en-US" smtClean="0"/>
              <a:pPr/>
              <a:t>10/22/2019</a:t>
            </a:fld>
            <a:endParaRPr lang="en-US" dirty="0"/>
          </a:p>
        </p:txBody>
      </p:sp>
      <p:sp>
        <p:nvSpPr>
          <p:cNvPr id="4" name="Footer Placeholder 3"/>
          <p:cNvSpPr>
            <a:spLocks noGrp="1"/>
          </p:cNvSpPr>
          <p:nvPr>
            <p:ph type="ftr" sz="quarter" idx="2"/>
          </p:nvPr>
        </p:nvSpPr>
        <p:spPr>
          <a:xfrm>
            <a:off x="3" y="18169562"/>
            <a:ext cx="3962400" cy="969045"/>
          </a:xfrm>
          <a:prstGeom prst="rect">
            <a:avLst/>
          </a:prstGeom>
        </p:spPr>
        <p:txBody>
          <a:bodyPr vert="horz" lIns="276246" tIns="138124" rIns="276246" bIns="138124" rtlCol="0" anchor="b"/>
          <a:lstStyle>
            <a:lvl1pPr algn="l">
              <a:defRPr sz="3600"/>
            </a:lvl1pPr>
          </a:lstStyle>
          <a:p>
            <a:endParaRPr lang="en-US" dirty="0"/>
          </a:p>
        </p:txBody>
      </p:sp>
      <p:sp>
        <p:nvSpPr>
          <p:cNvPr id="5" name="Slide Number Placeholder 4"/>
          <p:cNvSpPr>
            <a:spLocks noGrp="1"/>
          </p:cNvSpPr>
          <p:nvPr>
            <p:ph type="sldNum" sz="quarter" idx="3"/>
          </p:nvPr>
        </p:nvSpPr>
        <p:spPr>
          <a:xfrm>
            <a:off x="5179488" y="18169562"/>
            <a:ext cx="3962400" cy="969045"/>
          </a:xfrm>
          <a:prstGeom prst="rect">
            <a:avLst/>
          </a:prstGeom>
        </p:spPr>
        <p:txBody>
          <a:bodyPr vert="horz" lIns="276246" tIns="138124" rIns="276246" bIns="138124" rtlCol="0" anchor="b"/>
          <a:lstStyle>
            <a:lvl1pPr algn="r">
              <a:defRPr sz="3600"/>
            </a:lvl1pPr>
          </a:lstStyle>
          <a:p>
            <a:fld id="{69F75E67-BE88-4EDF-B367-575B1F2062B2}" type="slidenum">
              <a:rPr lang="en-US" smtClean="0"/>
              <a:pPr/>
              <a:t>‹#›</a:t>
            </a:fld>
            <a:endParaRPr lang="en-US" dirty="0"/>
          </a:p>
        </p:txBody>
      </p:sp>
    </p:spTree>
    <p:extLst>
      <p:ext uri="{BB962C8B-B14F-4D97-AF65-F5344CB8AC3E}">
        <p14:creationId xmlns:p14="http://schemas.microsoft.com/office/powerpoint/2010/main" val="2739667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962400" cy="5814260"/>
          </a:xfrm>
          <a:prstGeom prst="rect">
            <a:avLst/>
          </a:prstGeom>
        </p:spPr>
        <p:txBody>
          <a:bodyPr vert="horz" lIns="276246" tIns="138124" rIns="276246" bIns="138124" rtlCol="0"/>
          <a:lstStyle>
            <a:lvl1pPr algn="l">
              <a:defRPr sz="3600"/>
            </a:lvl1pPr>
          </a:lstStyle>
          <a:p>
            <a:endParaRPr lang="en-US" dirty="0"/>
          </a:p>
        </p:txBody>
      </p:sp>
      <p:sp>
        <p:nvSpPr>
          <p:cNvPr id="3" name="Date Placeholder 2"/>
          <p:cNvSpPr>
            <a:spLocks noGrp="1"/>
          </p:cNvSpPr>
          <p:nvPr>
            <p:ph type="dt" idx="1"/>
          </p:nvPr>
        </p:nvSpPr>
        <p:spPr>
          <a:xfrm>
            <a:off x="5179488" y="2"/>
            <a:ext cx="3962400" cy="5814260"/>
          </a:xfrm>
          <a:prstGeom prst="rect">
            <a:avLst/>
          </a:prstGeom>
        </p:spPr>
        <p:txBody>
          <a:bodyPr vert="horz" lIns="276246" tIns="138124" rIns="276246" bIns="138124" rtlCol="0"/>
          <a:lstStyle>
            <a:lvl1pPr algn="r">
              <a:defRPr sz="3600"/>
            </a:lvl1pPr>
          </a:lstStyle>
          <a:p>
            <a:fld id="{BD6A22C4-FD21-4710-881D-42A712549F3F}" type="datetimeFigureOut">
              <a:rPr lang="en-US" smtClean="0"/>
              <a:pPr/>
              <a:t>10/22/2019</a:t>
            </a:fld>
            <a:endParaRPr lang="en-US" dirty="0"/>
          </a:p>
        </p:txBody>
      </p:sp>
      <p:sp>
        <p:nvSpPr>
          <p:cNvPr id="4" name="Slide Image Placeholder 3"/>
          <p:cNvSpPr>
            <a:spLocks noGrp="1" noRot="1" noChangeAspect="1"/>
          </p:cNvSpPr>
          <p:nvPr>
            <p:ph type="sldImg" idx="2"/>
          </p:nvPr>
        </p:nvSpPr>
        <p:spPr>
          <a:xfrm>
            <a:off x="-24498300" y="8721725"/>
            <a:ext cx="58140600" cy="43607038"/>
          </a:xfrm>
          <a:prstGeom prst="rect">
            <a:avLst/>
          </a:prstGeom>
          <a:noFill/>
          <a:ln w="12700">
            <a:solidFill>
              <a:prstClr val="black"/>
            </a:solidFill>
          </a:ln>
        </p:spPr>
        <p:txBody>
          <a:bodyPr vert="horz" lIns="276246" tIns="138124" rIns="276246" bIns="138124" rtlCol="0" anchor="ctr"/>
          <a:lstStyle/>
          <a:p>
            <a:endParaRPr lang="en-US" dirty="0"/>
          </a:p>
        </p:txBody>
      </p:sp>
      <p:sp>
        <p:nvSpPr>
          <p:cNvPr id="5" name="Notes Placeholder 4"/>
          <p:cNvSpPr>
            <a:spLocks noGrp="1"/>
          </p:cNvSpPr>
          <p:nvPr>
            <p:ph type="body" sz="quarter" idx="3"/>
          </p:nvPr>
        </p:nvSpPr>
        <p:spPr>
          <a:xfrm>
            <a:off x="914400" y="55235468"/>
            <a:ext cx="7315200" cy="52328336"/>
          </a:xfrm>
          <a:prstGeom prst="rect">
            <a:avLst/>
          </a:prstGeom>
        </p:spPr>
        <p:txBody>
          <a:bodyPr vert="horz" lIns="276246" tIns="138124" rIns="276246" bIns="1381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110450752"/>
            <a:ext cx="3962400" cy="5814260"/>
          </a:xfrm>
          <a:prstGeom prst="rect">
            <a:avLst/>
          </a:prstGeom>
        </p:spPr>
        <p:txBody>
          <a:bodyPr vert="horz" lIns="276246" tIns="138124" rIns="276246" bIns="138124" rtlCol="0" anchor="b"/>
          <a:lstStyle>
            <a:lvl1pPr algn="l">
              <a:defRPr sz="3600"/>
            </a:lvl1pPr>
          </a:lstStyle>
          <a:p>
            <a:endParaRPr lang="en-US" dirty="0"/>
          </a:p>
        </p:txBody>
      </p:sp>
      <p:sp>
        <p:nvSpPr>
          <p:cNvPr id="7" name="Slide Number Placeholder 6"/>
          <p:cNvSpPr>
            <a:spLocks noGrp="1"/>
          </p:cNvSpPr>
          <p:nvPr>
            <p:ph type="sldNum" sz="quarter" idx="5"/>
          </p:nvPr>
        </p:nvSpPr>
        <p:spPr>
          <a:xfrm>
            <a:off x="5179488" y="110450752"/>
            <a:ext cx="3962400" cy="5814260"/>
          </a:xfrm>
          <a:prstGeom prst="rect">
            <a:avLst/>
          </a:prstGeom>
        </p:spPr>
        <p:txBody>
          <a:bodyPr vert="horz" lIns="276246" tIns="138124" rIns="276246" bIns="138124" rtlCol="0" anchor="b"/>
          <a:lstStyle>
            <a:lvl1pPr algn="r">
              <a:defRPr sz="3600"/>
            </a:lvl1pPr>
          </a:lstStyle>
          <a:p>
            <a:fld id="{7961138E-EF86-4C48-8A25-7F113781BA15}" type="slidenum">
              <a:rPr lang="en-US" smtClean="0"/>
              <a:pPr/>
              <a:t>‹#›</a:t>
            </a:fld>
            <a:endParaRPr lang="en-US" dirty="0"/>
          </a:p>
        </p:txBody>
      </p:sp>
    </p:spTree>
    <p:extLst>
      <p:ext uri="{BB962C8B-B14F-4D97-AF65-F5344CB8AC3E}">
        <p14:creationId xmlns:p14="http://schemas.microsoft.com/office/powerpoint/2010/main" val="166804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a:p>
            <a:r>
              <a:rPr lang="en-US" dirty="0"/>
              <a:t>Welcome to Designing for All:  Implementing Specific Review Standards 8.3 and 8.4 </a:t>
            </a:r>
          </a:p>
          <a:p>
            <a:r>
              <a:rPr lang="en-US" dirty="0"/>
              <a:t>My name is Sally Hughes and my co-presenter is Linda Reed.  We are both Instructional Design Specialists with Blinn College in Central Texas.  </a:t>
            </a:r>
          </a:p>
        </p:txBody>
      </p:sp>
      <p:sp>
        <p:nvSpPr>
          <p:cNvPr id="4" name="Slide Number Placeholder 3"/>
          <p:cNvSpPr>
            <a:spLocks noGrp="1"/>
          </p:cNvSpPr>
          <p:nvPr>
            <p:ph type="sldNum" sz="quarter" idx="10"/>
          </p:nvPr>
        </p:nvSpPr>
        <p:spPr/>
        <p:txBody>
          <a:bodyPr/>
          <a:lstStyle/>
          <a:p>
            <a:fld id="{7961138E-EF86-4C48-8A25-7F113781BA15}" type="slidenum">
              <a:rPr lang="en-US" smtClean="0"/>
              <a:pPr/>
              <a:t>1</a:t>
            </a:fld>
            <a:endParaRPr lang="en-US" dirty="0"/>
          </a:p>
        </p:txBody>
      </p:sp>
    </p:spTree>
    <p:extLst>
      <p:ext uri="{BB962C8B-B14F-4D97-AF65-F5344CB8AC3E}">
        <p14:creationId xmlns:p14="http://schemas.microsoft.com/office/powerpoint/2010/main" val="227040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Linda</a:t>
            </a:r>
          </a:p>
          <a:p>
            <a:r>
              <a:rPr lang="en-US" sz="1900" dirty="0"/>
              <a:t>Survey</a:t>
            </a:r>
            <a:endParaRPr lang="en-US" sz="1200" b="0" i="0" kern="1200" dirty="0">
              <a:solidFill>
                <a:schemeClr val="tx1"/>
              </a:solidFill>
              <a:effectLst/>
              <a:latin typeface="+mn-lt"/>
              <a:ea typeface="+mn-ea"/>
              <a:cs typeface="+mn-cs"/>
            </a:endParaRPr>
          </a:p>
          <a:p>
            <a:r>
              <a:rPr lang="en-US" sz="1900" dirty="0"/>
              <a:t> </a:t>
            </a:r>
          </a:p>
          <a:p>
            <a:pPr lvl="0"/>
            <a:r>
              <a:rPr lang="en-US" sz="1900" dirty="0"/>
              <a:t>2. Are you required to meet SRS 8.3/8.4 in your courses?</a:t>
            </a:r>
          </a:p>
          <a:p>
            <a:r>
              <a:rPr lang="en-US" sz="1900" dirty="0"/>
              <a:t>Yes</a:t>
            </a:r>
          </a:p>
          <a:p>
            <a:r>
              <a:rPr lang="en-US" sz="1900" dirty="0"/>
              <a:t>Somewhat</a:t>
            </a:r>
          </a:p>
          <a:p>
            <a:r>
              <a:rPr lang="en-US" sz="1900" dirty="0"/>
              <a:t>No</a:t>
            </a:r>
          </a:p>
          <a:p>
            <a:r>
              <a:rPr lang="en-US" sz="1900" dirty="0"/>
              <a:t> </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10</a:t>
            </a:fld>
            <a:endParaRPr lang="en-US" dirty="0"/>
          </a:p>
        </p:txBody>
      </p:sp>
    </p:spTree>
    <p:extLst>
      <p:ext uri="{BB962C8B-B14F-4D97-AF65-F5344CB8AC3E}">
        <p14:creationId xmlns:p14="http://schemas.microsoft.com/office/powerpoint/2010/main" val="327939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Linda</a:t>
            </a:r>
          </a:p>
          <a:p>
            <a:r>
              <a:rPr lang="en-US" sz="1900" dirty="0"/>
              <a:t>Survey</a:t>
            </a:r>
          </a:p>
          <a:p>
            <a:endParaRPr lang="en-US" sz="1200" b="0" i="0" kern="1200" dirty="0">
              <a:solidFill>
                <a:schemeClr val="tx1"/>
              </a:solidFill>
              <a:effectLst/>
              <a:latin typeface="+mn-lt"/>
              <a:ea typeface="+mn-ea"/>
              <a:cs typeface="+mn-cs"/>
            </a:endParaRPr>
          </a:p>
          <a:p>
            <a:pPr lvl="0"/>
            <a:r>
              <a:rPr lang="en-US" sz="1900" dirty="0"/>
              <a:t>3. Does your institution provide UDL support personnel for course design? </a:t>
            </a:r>
          </a:p>
          <a:p>
            <a:r>
              <a:rPr lang="en-US" sz="1900" dirty="0"/>
              <a:t>Yes</a:t>
            </a:r>
          </a:p>
          <a:p>
            <a:r>
              <a:rPr lang="en-US" sz="1900" dirty="0"/>
              <a:t>Somewhat</a:t>
            </a:r>
          </a:p>
          <a:p>
            <a:r>
              <a:rPr lang="en-US" sz="1900" dirty="0"/>
              <a:t>No</a:t>
            </a:r>
          </a:p>
          <a:p>
            <a:r>
              <a:rPr lang="en-US" sz="1900" dirty="0"/>
              <a:t> </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11</a:t>
            </a:fld>
            <a:endParaRPr lang="en-US" dirty="0"/>
          </a:p>
        </p:txBody>
      </p:sp>
    </p:spTree>
    <p:extLst>
      <p:ext uri="{BB962C8B-B14F-4D97-AF65-F5344CB8AC3E}">
        <p14:creationId xmlns:p14="http://schemas.microsoft.com/office/powerpoint/2010/main" val="344066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Linda:</a:t>
            </a:r>
          </a:p>
          <a:p>
            <a:endParaRPr lang="en-US" sz="1200" dirty="0"/>
          </a:p>
          <a:p>
            <a:r>
              <a:rPr lang="en-US" sz="1200" dirty="0"/>
              <a:t>Blinn College online course history and QM implementation </a:t>
            </a:r>
          </a:p>
          <a:p>
            <a:r>
              <a:rPr lang="en-US" sz="1200" b="1" dirty="0"/>
              <a:t>Early Review</a:t>
            </a:r>
            <a:r>
              <a:rPr lang="en-US" sz="1200" b="1" baseline="0" dirty="0"/>
              <a:t> Process :</a:t>
            </a:r>
          </a:p>
          <a:p>
            <a:r>
              <a:rPr lang="en-US" sz="1200" dirty="0"/>
              <a:t>Blinn</a:t>
            </a:r>
            <a:r>
              <a:rPr lang="en-US" sz="1200" baseline="0" dirty="0"/>
              <a:t> College has offered Distance Learning courses for about 20 years starting with interactive television courses offered at remote locations.  About 10 years ago with the growth in home internet and personal computers, Blinn College begin to offer online and hybrid courses and it became apparent that some type of guidelines were needed for faculty.  A Learning Management System was purchased and the Distance Learning Division developed research based guidelines. The next step was to create some type of checklist or review process to measure the online courses against the standards. </a:t>
            </a:r>
          </a:p>
          <a:p>
            <a:endParaRPr lang="en-US" sz="1200" baseline="0" dirty="0"/>
          </a:p>
          <a:p>
            <a:r>
              <a:rPr lang="en-US" sz="1200" b="1" baseline="0" dirty="0"/>
              <a:t>The Next Step- QM Database with Blinn Standards</a:t>
            </a:r>
          </a:p>
          <a:p>
            <a:r>
              <a:rPr lang="en-US" sz="1200" b="0" baseline="0" dirty="0"/>
              <a:t>The need for an efficient review system lead Blinn College to Quality Matters. The database was adopted but the decision was to enter the Blinn Standards as a custom rubric to evaluate our online courses. Universal Design was taught outside the course design process to begin awareness of the need to start developing accessible courses. The Department of Disability Services begin to request online faculty to start moving in this direction. </a:t>
            </a:r>
          </a:p>
          <a:p>
            <a:endParaRPr lang="en-US" sz="1200" b="0" baseline="0" dirty="0"/>
          </a:p>
          <a:p>
            <a:r>
              <a:rPr lang="en-US" sz="1200" b="1" baseline="0" dirty="0"/>
              <a:t>Early QM – No SRS 2</a:t>
            </a:r>
          </a:p>
          <a:p>
            <a:r>
              <a:rPr lang="en-US" sz="1200" b="0" baseline="0" dirty="0"/>
              <a:t>The Distance Learning Dept. and instructional Designers approached the Distance Learning Advisory committee to request Blinn College to explore adopting the QM rubric to replace the Blinn College DL Standards. The College leadership adopted the QM rubric and we begin a transition form the Blinn College Standards to the QM rubric. The first step was to adopt the standards incorporating Standard 2.1 and alignment into the course design but it was not part of the rubric for the first year. Accessibility was discussed with faculty when they begin the course review process but the focus of the course was on readability. </a:t>
            </a:r>
          </a:p>
          <a:p>
            <a:endParaRPr lang="en-US" sz="1200" b="0" baseline="0" dirty="0"/>
          </a:p>
          <a:p>
            <a:r>
              <a:rPr lang="en-US" sz="1200" b="1" baseline="0" dirty="0"/>
              <a:t>Early QM – Essentials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The next phase was to incorporate all of the Essential standards into an individual faculty designed course. A template was designed by Instructional Design to incorporate many of General Standard 1, 6 and 7. If the instructor used the template and met all of the Essential standards, their course would have met the QM requirements. If the division decided to create a Master course to share with instructors, this course had to meet all QM standards. Accessibility was discussed with faculty when they begin the course review process but was not a major focus. </a:t>
            </a:r>
          </a:p>
          <a:p>
            <a:endParaRPr lang="en-US" sz="1200" b="0" baseline="0" dirty="0"/>
          </a:p>
          <a:p>
            <a:r>
              <a:rPr lang="en-US" sz="1200" b="1" baseline="0" dirty="0"/>
              <a:t>QM 6</a:t>
            </a:r>
            <a:r>
              <a:rPr lang="en-US" sz="1200" b="1" baseline="30000" dirty="0"/>
              <a:t>th</a:t>
            </a:r>
            <a:r>
              <a:rPr lang="en-US" sz="1200" b="1" baseline="0" dirty="0"/>
              <a:t> Edition Incorporation into the Internal Course Review Process. </a:t>
            </a:r>
          </a:p>
          <a:p>
            <a:r>
              <a:rPr lang="en-US" sz="1200" b="0" baseline="0" dirty="0"/>
              <a:t>With the adoption of the 6</a:t>
            </a:r>
            <a:r>
              <a:rPr lang="en-US" sz="1200" b="0" baseline="30000" dirty="0"/>
              <a:t>th</a:t>
            </a:r>
            <a:r>
              <a:rPr lang="en-US" sz="1200" b="0" baseline="0" dirty="0"/>
              <a:t> edition rubric and SRS 8.3, accessibility now became a focus with course design. It is required as one of the essential standards.  All online/ hybrid faculty are strongly encouraged to take a UDL course. Additionally  a module with resources to help the instructor meet 8.3 is added to the template when a faculty begins the course design process. </a:t>
            </a:r>
            <a:endParaRPr lang="en-US" sz="1200" b="0"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Linda:</a:t>
            </a:r>
          </a:p>
          <a:p>
            <a:r>
              <a:rPr lang="en-US" dirty="0"/>
              <a:t>Stage</a:t>
            </a:r>
            <a:r>
              <a:rPr lang="en-US" baseline="0" dirty="0"/>
              <a:t> 1- Distance Learning and Instructional Design were the reviewers using Blinn College standards but no training over Blinn standards. A checklist was created to aid the  reviewers. </a:t>
            </a:r>
          </a:p>
          <a:p>
            <a:endParaRPr lang="en-US" baseline="0" dirty="0"/>
          </a:p>
          <a:p>
            <a:r>
              <a:rPr lang="en-US" baseline="0" dirty="0"/>
              <a:t>Stage 2- Distance Learning created an informal review process, used QM database with Blinn’s standards and course rep. worksheet.  Blinn Standards continued to use the checklist which incorporated research based standards similar to General Standards 1, 7, and readability from standard 8.  The emphasis was on getting started and overall readability while content was approved by the divisions. </a:t>
            </a:r>
          </a:p>
          <a:p>
            <a:endParaRPr lang="en-US" baseline="0" dirty="0"/>
          </a:p>
          <a:p>
            <a:r>
              <a:rPr lang="en-US" baseline="0" dirty="0"/>
              <a:t>Stage 3- Formalized process; used QM rubric without General Standard 2 or 8. Division Review developed (SMEs).  </a:t>
            </a:r>
          </a:p>
          <a:p>
            <a:endParaRPr lang="en-US" baseline="0" dirty="0"/>
          </a:p>
          <a:p>
            <a:r>
              <a:rPr lang="en-US" baseline="0" dirty="0"/>
              <a:t>Stage 4- New Process:  QM training in IYOC or APPQMR for any instructor developing online/blended course, QM Rubric Essential standards used, all courses complete review.  Individual and Master Review.</a:t>
            </a:r>
          </a:p>
          <a:p>
            <a:endParaRPr lang="en-US" baseline="0" dirty="0"/>
          </a:p>
          <a:p>
            <a:r>
              <a:rPr lang="en-US" baseline="0" dirty="0"/>
              <a:t>Stage 5- Current format, all instructors/courses must meet 8.3 for review; St. 8.4 does not have to be met for review; but instructors are told they must meet 8.4 because it is required by law.</a:t>
            </a:r>
          </a:p>
          <a:p>
            <a:endParaRPr lang="en-US" sz="1200"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13</a:t>
            </a:fld>
            <a:endParaRPr lang="en-US" dirty="0"/>
          </a:p>
        </p:txBody>
      </p:sp>
    </p:spTree>
    <p:extLst>
      <p:ext uri="{BB962C8B-B14F-4D97-AF65-F5344CB8AC3E}">
        <p14:creationId xmlns:p14="http://schemas.microsoft.com/office/powerpoint/2010/main" val="73263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a:p>
            <a:pPr marL="171450" indent="-171450">
              <a:buFont typeface="Arial" panose="020B0604020202020204" pitchFamily="34" charset="0"/>
              <a:buChar char="•"/>
            </a:pPr>
            <a:r>
              <a:rPr lang="en-US" dirty="0"/>
              <a:t>Stages of QM implementation, the implementation of meeting digital accessibility standards was done in stages.  Initially instructors </a:t>
            </a:r>
            <a:r>
              <a:rPr lang="en-US" b="1" dirty="0"/>
              <a:t>needed to be aware </a:t>
            </a:r>
            <a:r>
              <a:rPr lang="en-US" dirty="0"/>
              <a:t>of the needs of students in their online and blended courses.  Some of these students had handicapping conditions that would impact their ability to access their courses in the LMS.  </a:t>
            </a:r>
          </a:p>
          <a:p>
            <a:pPr marL="0" indent="0">
              <a:buFont typeface="Arial" panose="020B0604020202020204" pitchFamily="34" charset="0"/>
              <a:buNone/>
            </a:pPr>
            <a:r>
              <a:rPr lang="en-US" b="1" dirty="0"/>
              <a:t>     Stage 2 </a:t>
            </a:r>
            <a:r>
              <a:rPr lang="en-US" dirty="0"/>
              <a:t>(Awareness):  </a:t>
            </a:r>
            <a:r>
              <a:rPr lang="en-US" i="0" dirty="0"/>
              <a:t>Professional Development </a:t>
            </a:r>
            <a:r>
              <a:rPr lang="en-US" dirty="0"/>
              <a:t>offered on Universal Design Learning (UDL) when we adopted QM (database).</a:t>
            </a:r>
          </a:p>
          <a:p>
            <a:endParaRPr lang="en-US" dirty="0"/>
          </a:p>
          <a:p>
            <a:endParaRPr lang="en-US" dirty="0"/>
          </a:p>
          <a:p>
            <a:pPr marL="171450" indent="-171450">
              <a:buFont typeface="Arial" panose="020B0604020202020204" pitchFamily="34" charset="0"/>
              <a:buChar char="•"/>
            </a:pPr>
            <a:r>
              <a:rPr lang="en-US" dirty="0"/>
              <a:t>The next stage was </a:t>
            </a:r>
            <a:r>
              <a:rPr lang="en-US" b="1" dirty="0"/>
              <a:t>introducing</a:t>
            </a:r>
            <a:r>
              <a:rPr lang="en-US" dirty="0"/>
              <a:t> instructors to various ways they could implement UDL principles in their own courses.  We gave them some simple ways to make their existing course usable for all learners.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Stage 3 &amp; 4 </a:t>
            </a:r>
            <a:r>
              <a:rPr lang="en-US" dirty="0"/>
              <a:t>(Introduction):  Standard 8 (5</a:t>
            </a:r>
            <a:r>
              <a:rPr lang="en-US" baseline="30000" dirty="0"/>
              <a:t>th</a:t>
            </a:r>
            <a:r>
              <a:rPr lang="en-US" dirty="0"/>
              <a:t> ed.)- included in Instructional Design worked with instructors (colored text, consistent font size and types).  At this                                     stage, ID completed QM Accessibility training.</a:t>
            </a:r>
          </a:p>
          <a:p>
            <a:endParaRPr lang="en-US" dirty="0"/>
          </a:p>
          <a:p>
            <a:pPr marL="171450" indent="-171450">
              <a:buFont typeface="Arial" panose="020B0604020202020204" pitchFamily="34" charset="0"/>
              <a:buChar char="•"/>
            </a:pPr>
            <a:r>
              <a:rPr lang="en-US" dirty="0"/>
              <a:t>Finally we have arrived at Implementation of the WCAG guidelines for our online and blended courses, brought about by the adoption of the QM 6</a:t>
            </a:r>
            <a:r>
              <a:rPr lang="en-US" baseline="30000" dirty="0"/>
              <a:t>th</a:t>
            </a:r>
            <a:r>
              <a:rPr lang="en-US" dirty="0"/>
              <a:t> ed. Rubric.    </a:t>
            </a:r>
          </a:p>
          <a:p>
            <a:r>
              <a:rPr lang="en-US" b="1" dirty="0"/>
              <a:t>     Stage 5:    </a:t>
            </a:r>
            <a:r>
              <a:rPr lang="en-US" dirty="0"/>
              <a:t>Implement SRS 8.3; develop and offer UDL workshop, offered monthly.  ID Accessibility Specialist Certification.  Collaborated with other institutions on Accessibility efforts and Perkins grants to support digital accessibility ; Adoption decisions now include mostly consider ADA.</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14</a:t>
            </a:fld>
            <a:endParaRPr lang="en-US" dirty="0"/>
          </a:p>
        </p:txBody>
      </p:sp>
    </p:spTree>
    <p:extLst>
      <p:ext uri="{BB962C8B-B14F-4D97-AF65-F5344CB8AC3E}">
        <p14:creationId xmlns:p14="http://schemas.microsoft.com/office/powerpoint/2010/main" val="322483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a:p>
            <a:pPr marL="171450" indent="-171450">
              <a:buFont typeface="Arial" panose="020B0604020202020204" pitchFamily="34" charset="0"/>
              <a:buChar char="•"/>
            </a:pPr>
            <a:r>
              <a:rPr lang="en-US" dirty="0"/>
              <a:t>Now that you have seen our three levels of Accessibility implementation (Awareness, Introduction, and Implementation), we want to see where you or your institution falls on this continuum.  On the floor, you will see three colors of tape that represent the continuum of implementation of St. 8.3 and 8.4. </a:t>
            </a:r>
          </a:p>
          <a:p>
            <a:endParaRPr lang="en-US" dirty="0"/>
          </a:p>
          <a:p>
            <a:pPr marL="628650" lvl="1" indent="-171450">
              <a:buFont typeface="Arial" panose="020B0604020202020204" pitchFamily="34" charset="0"/>
              <a:buChar char="•"/>
            </a:pPr>
            <a:r>
              <a:rPr lang="en-US" dirty="0"/>
              <a:t>RED – Awareness</a:t>
            </a:r>
          </a:p>
          <a:p>
            <a:pPr marL="628650" lvl="1" indent="-171450">
              <a:buFont typeface="Arial" panose="020B0604020202020204" pitchFamily="34" charset="0"/>
              <a:buChar char="•"/>
            </a:pPr>
            <a:r>
              <a:rPr lang="en-US" dirty="0"/>
              <a:t>YELLOW – Introduction</a:t>
            </a:r>
          </a:p>
          <a:p>
            <a:pPr marL="628650" lvl="1" indent="-171450">
              <a:buFont typeface="Arial" panose="020B0604020202020204" pitchFamily="34" charset="0"/>
              <a:buChar char="•"/>
            </a:pPr>
            <a:r>
              <a:rPr lang="en-US" dirty="0"/>
              <a:t>GREEN – Implementation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stand and place yourself on the or near the tape at the stage at which you deem yourself or your institution.   &lt;1-2 min of movement&gt;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that you are in one of the three groups, please take one of the colored papers that matches your tape color.  Next talk with the people in your group to answer this question:  </a:t>
            </a:r>
          </a:p>
          <a:p>
            <a:endParaRPr lang="en-US" b="1" dirty="0"/>
          </a:p>
          <a:p>
            <a:r>
              <a:rPr lang="en-US" b="1" dirty="0"/>
              <a:t>	Why did you put yourself in the spot you did on the continuum?  Discuss.</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depending on the number in your group, get into smaller mixed groups.  Try to have a person from each stage of the continuum, (a group with at least one of each RED, YELLOW, and GREEN).  Please get into this new group by the time the timer ends.  &lt;1-2 min of movement, Attention getter sound!&gt;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that you’re in a mixed group, how would you answer this question?  Please discuss within your group. Get input from other people in your group. </a:t>
            </a:r>
          </a:p>
          <a:p>
            <a:pPr marL="0" indent="0">
              <a:buFont typeface="Arial" panose="020B0604020202020204" pitchFamily="34" charset="0"/>
              <a:buNone/>
            </a:pPr>
            <a:r>
              <a:rPr lang="en-US" dirty="0"/>
              <a:t>	</a:t>
            </a:r>
          </a:p>
          <a:p>
            <a:pPr marL="0" indent="0">
              <a:buFont typeface="Arial" panose="020B0604020202020204" pitchFamily="34" charset="0"/>
              <a:buNone/>
            </a:pPr>
            <a:r>
              <a:rPr lang="en-US" b="1" dirty="0"/>
              <a:t>	How can I get to the next stage or what barriers do I need to address?  Discuss.</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15</a:t>
            </a:fld>
            <a:endParaRPr lang="en-US" dirty="0"/>
          </a:p>
        </p:txBody>
      </p:sp>
    </p:spTree>
    <p:extLst>
      <p:ext uri="{BB962C8B-B14F-4D97-AF65-F5344CB8AC3E}">
        <p14:creationId xmlns:p14="http://schemas.microsoft.com/office/powerpoint/2010/main" val="2285402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endParaRPr lang="en-US" dirty="0"/>
          </a:p>
          <a:p>
            <a:r>
              <a:rPr lang="en-US" dirty="0"/>
              <a:t>When</a:t>
            </a:r>
            <a:r>
              <a:rPr lang="en-US" baseline="0" dirty="0"/>
              <a:t> left without support, faculty will focus on content development as this is where most of their education has concentrated. To move a person outside their comfort zone, it is important to provide training and constant support. </a:t>
            </a:r>
          </a:p>
          <a:p>
            <a:endParaRPr lang="en-US" baseline="0" dirty="0"/>
          </a:p>
          <a:p>
            <a:r>
              <a:rPr lang="en-US" baseline="0" dirty="0"/>
              <a:t>Begin with training individuals to provide support:</a:t>
            </a:r>
          </a:p>
          <a:p>
            <a:pPr marL="171450" indent="-171450">
              <a:buFont typeface="Arial" panose="020B0604020202020204" pitchFamily="34" charset="0"/>
              <a:buChar char="•"/>
            </a:pPr>
            <a:r>
              <a:rPr lang="en-US" baseline="0" dirty="0"/>
              <a:t>Assigned support staff (Instructional Design, Distance Learning, Media Specialist)</a:t>
            </a:r>
          </a:p>
          <a:p>
            <a:pPr marL="171450" indent="-171450">
              <a:buFont typeface="Arial" panose="020B0604020202020204" pitchFamily="34" charset="0"/>
              <a:buChar char="•"/>
            </a:pPr>
            <a:r>
              <a:rPr lang="en-US" baseline="0" dirty="0"/>
              <a:t>Train – the – trainer modules (Faculty technology leaders)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Provide flexible professional development with a clear reason and purpose for the training, as well as, specific goals:</a:t>
            </a:r>
          </a:p>
          <a:p>
            <a:pPr marL="171450" indent="-171450">
              <a:buFont typeface="Arial" panose="020B0604020202020204" pitchFamily="34" charset="0"/>
              <a:buChar char="•"/>
            </a:pPr>
            <a:r>
              <a:rPr lang="en-US" baseline="0" dirty="0"/>
              <a:t>Face to face for those who need guided training</a:t>
            </a:r>
          </a:p>
          <a:p>
            <a:pPr marL="171450" indent="-171450">
              <a:buFont typeface="Arial" panose="020B0604020202020204" pitchFamily="34" charset="0"/>
              <a:buChar char="•"/>
            </a:pPr>
            <a:r>
              <a:rPr lang="en-US" baseline="0" dirty="0"/>
              <a:t>Online for independent leaners</a:t>
            </a:r>
          </a:p>
          <a:p>
            <a:pPr marL="171450" indent="-171450">
              <a:buFont typeface="Arial" panose="020B0604020202020204" pitchFamily="34" charset="0"/>
              <a:buChar char="•"/>
            </a:pPr>
            <a:r>
              <a:rPr lang="en-US" baseline="0" dirty="0"/>
              <a:t>Workshops:</a:t>
            </a:r>
          </a:p>
          <a:p>
            <a:pPr marL="628650" lvl="1" indent="-171450">
              <a:buFont typeface="Arial" panose="020B0604020202020204" pitchFamily="34" charset="0"/>
              <a:buChar char="•"/>
            </a:pPr>
            <a:r>
              <a:rPr lang="en-US" dirty="0"/>
              <a:t>Universal Design for Learning pedagogy/andragogy</a:t>
            </a:r>
          </a:p>
          <a:p>
            <a:pPr marL="628650" lvl="1" indent="-171450">
              <a:buFont typeface="Arial" panose="020B0604020202020204" pitchFamily="34" charset="0"/>
              <a:buChar char="•"/>
            </a:pPr>
            <a:r>
              <a:rPr lang="en-US" dirty="0"/>
              <a:t>Captioning software</a:t>
            </a:r>
          </a:p>
          <a:p>
            <a:pPr marL="628650" lvl="1" indent="-171450">
              <a:buFont typeface="Arial" panose="020B0604020202020204" pitchFamily="34" charset="0"/>
              <a:buChar char="•"/>
            </a:pPr>
            <a:r>
              <a:rPr lang="en-US" dirty="0"/>
              <a:t>Accessibility workshops on meeting SRS 8.3 and 8.4 in courses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Provide opportunities for individuals to have work sessions or one-on-one appointments to work through individual areas of concern.</a:t>
            </a:r>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16</a:t>
            </a:fld>
            <a:endParaRPr lang="en-US" dirty="0"/>
          </a:p>
        </p:txBody>
      </p:sp>
    </p:spTree>
    <p:extLst>
      <p:ext uri="{BB962C8B-B14F-4D97-AF65-F5344CB8AC3E}">
        <p14:creationId xmlns:p14="http://schemas.microsoft.com/office/powerpoint/2010/main" val="221560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900" dirty="0"/>
              <a:t>Linda</a:t>
            </a:r>
          </a:p>
          <a:p>
            <a:pPr lvl="0"/>
            <a:r>
              <a:rPr lang="en-US" sz="1900" dirty="0"/>
              <a:t>Open ended:</a:t>
            </a:r>
          </a:p>
          <a:p>
            <a:pPr lvl="0"/>
            <a:r>
              <a:rPr lang="en-US" sz="1900" dirty="0"/>
              <a:t>What strategies have</a:t>
            </a:r>
            <a:r>
              <a:rPr lang="en-US" sz="1900" baseline="0" dirty="0"/>
              <a:t> you tried to move to the next level of full implementation of St. 8.3 and St 8.4?</a:t>
            </a:r>
            <a:endParaRPr lang="en-US" sz="1900" dirty="0"/>
          </a:p>
          <a:p>
            <a:r>
              <a:rPr lang="en-US" sz="1900" dirty="0"/>
              <a:t> </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17</a:t>
            </a:fld>
            <a:endParaRPr lang="en-US" dirty="0"/>
          </a:p>
        </p:txBody>
      </p:sp>
    </p:spTree>
    <p:extLst>
      <p:ext uri="{BB962C8B-B14F-4D97-AF65-F5344CB8AC3E}">
        <p14:creationId xmlns:p14="http://schemas.microsoft.com/office/powerpoint/2010/main" val="186661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Linda</a:t>
            </a:r>
          </a:p>
          <a:p>
            <a:r>
              <a:rPr lang="en-US" b="1" dirty="0"/>
              <a:t>Instructional Designers- </a:t>
            </a:r>
          </a:p>
          <a:p>
            <a:pPr marL="171450" indent="-171450">
              <a:buFont typeface="Arial" panose="020B0604020202020204" pitchFamily="34" charset="0"/>
              <a:buChar char="•"/>
            </a:pPr>
            <a:r>
              <a:rPr lang="en-US" b="0" dirty="0"/>
              <a:t>Completed </a:t>
            </a:r>
            <a:r>
              <a:rPr lang="en-US" b="0" baseline="0" dirty="0"/>
              <a:t>accessibility training; </a:t>
            </a:r>
          </a:p>
          <a:p>
            <a:pPr marL="171450" indent="-171450">
              <a:buFont typeface="Arial" panose="020B0604020202020204" pitchFamily="34" charset="0"/>
              <a:buChar char="•"/>
            </a:pPr>
            <a:r>
              <a:rPr lang="en-US" b="0" baseline="0" dirty="0"/>
              <a:t>Developed and offered internal, hands-on training to faculty and staff;  </a:t>
            </a:r>
          </a:p>
          <a:p>
            <a:pPr marL="171450" indent="-171450">
              <a:buFont typeface="Arial" panose="020B0604020202020204" pitchFamily="34" charset="0"/>
              <a:buChar char="•"/>
            </a:pPr>
            <a:r>
              <a:rPr lang="en-US" b="0" baseline="0" dirty="0"/>
              <a:t>Practice and model adhering to ADA digital accessibility guidelines.  </a:t>
            </a:r>
          </a:p>
          <a:p>
            <a:pPr marL="171450" indent="-171450">
              <a:buFont typeface="Arial" panose="020B0604020202020204" pitchFamily="34" charset="0"/>
              <a:buChar char="•"/>
            </a:pPr>
            <a:r>
              <a:rPr lang="en-US" b="0" baseline="0" dirty="0"/>
              <a:t>Stay current on accessibility of technologies, hardware,, adoption of new programs.  ID bring accessibility to every conversation.</a:t>
            </a:r>
            <a:endParaRPr lang="en-US" b="0" dirty="0"/>
          </a:p>
          <a:p>
            <a:endParaRPr lang="en-US" b="0" dirty="0"/>
          </a:p>
          <a:p>
            <a:r>
              <a:rPr lang="en-US" b="1" dirty="0"/>
              <a:t>Course representatives</a:t>
            </a:r>
            <a:r>
              <a:rPr lang="en-US" b="1" baseline="0" dirty="0"/>
              <a:t> –</a:t>
            </a:r>
          </a:p>
          <a:p>
            <a:pPr marL="171450" indent="-171450">
              <a:buFont typeface="Arial" panose="020B0604020202020204" pitchFamily="34" charset="0"/>
              <a:buChar char="•"/>
            </a:pPr>
            <a:r>
              <a:rPr lang="en-US" b="0" baseline="0" dirty="0"/>
              <a:t>spend much more time in development; seek ADA training.  </a:t>
            </a:r>
          </a:p>
          <a:p>
            <a:pPr marL="171450" indent="-171450">
              <a:buFont typeface="Arial" panose="020B0604020202020204" pitchFamily="34" charset="0"/>
              <a:buChar char="•"/>
            </a:pPr>
            <a:r>
              <a:rPr lang="en-US" b="0" baseline="0" dirty="0"/>
              <a:t>are asking more questions about ADA, &amp; assistive technology.  They understand benefit of UDL beyond ADA. More motivated for student success efforts. </a:t>
            </a:r>
          </a:p>
          <a:p>
            <a:pPr marL="171450" indent="-171450">
              <a:buFont typeface="Arial" panose="020B0604020202020204" pitchFamily="34" charset="0"/>
              <a:buChar char="•"/>
            </a:pPr>
            <a:r>
              <a:rPr lang="en-US" b="0" baseline="0" dirty="0"/>
              <a:t>Faculty teams have increased requirements of our publishers.  STEM/Health Science instructors have huge burden.  We are exploring ways to reduce this burden.  </a:t>
            </a:r>
          </a:p>
          <a:p>
            <a:pPr marL="171450" indent="-171450">
              <a:buFont typeface="Arial" panose="020B0604020202020204" pitchFamily="34" charset="0"/>
              <a:buChar char="•"/>
            </a:pPr>
            <a:r>
              <a:rPr lang="en-US" b="0" baseline="0" dirty="0"/>
              <a:t>There are resistant people (remove all images, decide not to teach online, do bare minimum course).  </a:t>
            </a:r>
          </a:p>
          <a:p>
            <a:endParaRPr lang="en-US" b="1" baseline="0" dirty="0"/>
          </a:p>
          <a:p>
            <a:r>
              <a:rPr lang="en-US" b="1" dirty="0"/>
              <a:t>Course Reviewers –</a:t>
            </a:r>
          </a:p>
          <a:p>
            <a:pPr marL="171450" indent="-171450">
              <a:buFont typeface="Arial" panose="020B0604020202020204" pitchFamily="34" charset="0"/>
              <a:buChar char="•"/>
            </a:pPr>
            <a:r>
              <a:rPr lang="en-US" b="0" dirty="0"/>
              <a:t>Faculty who have </a:t>
            </a:r>
            <a:r>
              <a:rPr lang="en-US" b="0" baseline="0" dirty="0"/>
              <a:t>complete APPQMR review courses.  </a:t>
            </a:r>
          </a:p>
          <a:p>
            <a:pPr marL="171450" indent="-171450">
              <a:buFont typeface="Arial" panose="020B0604020202020204" pitchFamily="34" charset="0"/>
              <a:buChar char="•"/>
            </a:pPr>
            <a:r>
              <a:rPr lang="en-US" b="0" baseline="0" dirty="0"/>
              <a:t>Faculty had to learn how to check for accessibility. </a:t>
            </a:r>
          </a:p>
          <a:p>
            <a:pPr marL="171450" indent="-171450">
              <a:buFont typeface="Arial" panose="020B0604020202020204" pitchFamily="34" charset="0"/>
              <a:buChar char="•"/>
            </a:pPr>
            <a:r>
              <a:rPr lang="en-US" b="0" baseline="0" dirty="0"/>
              <a:t>Reviews take longer to complete.  </a:t>
            </a:r>
          </a:p>
          <a:p>
            <a:pPr marL="171450" indent="-171450">
              <a:buFont typeface="Arial" panose="020B0604020202020204" pitchFamily="34" charset="0"/>
              <a:buChar char="•"/>
            </a:pPr>
            <a:r>
              <a:rPr lang="en-US" b="0" baseline="0" dirty="0"/>
              <a:t>We have been asked many questions about what 85% meeting 8.3 would look like.</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18</a:t>
            </a:fld>
            <a:endParaRPr lang="en-US" dirty="0"/>
          </a:p>
        </p:txBody>
      </p:sp>
    </p:spTree>
    <p:extLst>
      <p:ext uri="{BB962C8B-B14F-4D97-AF65-F5344CB8AC3E}">
        <p14:creationId xmlns:p14="http://schemas.microsoft.com/office/powerpoint/2010/main" val="10236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900" dirty="0"/>
              <a:t>Linda</a:t>
            </a:r>
          </a:p>
          <a:p>
            <a:pPr fontAlgn="base"/>
            <a:r>
              <a:rPr lang="en-US" sz="1900" dirty="0"/>
              <a:t>Poll Everywhere open ended</a:t>
            </a:r>
          </a:p>
          <a:p>
            <a:pPr fontAlgn="base"/>
            <a:endParaRPr lang="en-US" sz="1900" dirty="0"/>
          </a:p>
          <a:p>
            <a:pPr fontAlgn="base"/>
            <a:r>
              <a:rPr lang="en-US" sz="1900" dirty="0"/>
              <a:t>What is your next step in full implementation?</a:t>
            </a:r>
          </a:p>
          <a:p>
            <a:pPr fontAlgn="base"/>
            <a:endParaRPr lang="en-US" sz="1900"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19</a:t>
            </a:fld>
            <a:endParaRPr lang="en-US" dirty="0"/>
          </a:p>
        </p:txBody>
      </p:sp>
    </p:spTree>
    <p:extLst>
      <p:ext uri="{BB962C8B-B14F-4D97-AF65-F5344CB8AC3E}">
        <p14:creationId xmlns:p14="http://schemas.microsoft.com/office/powerpoint/2010/main" val="149140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r>
              <a:rPr lang="en-US" dirty="0"/>
              <a:t>Information about Blinn College</a:t>
            </a:r>
          </a:p>
          <a:p>
            <a:pPr marL="171450" indent="-171450">
              <a:buFont typeface="Arial" panose="020B0604020202020204" pitchFamily="34" charset="0"/>
              <a:buChar char="•"/>
            </a:pPr>
            <a:r>
              <a:rPr lang="en-US" dirty="0"/>
              <a:t>19,000 +/- students</a:t>
            </a:r>
          </a:p>
          <a:p>
            <a:pPr marL="171450" indent="-171450">
              <a:buFont typeface="Arial" panose="020B0604020202020204" pitchFamily="34" charset="0"/>
              <a:buChar char="•"/>
            </a:pPr>
            <a:r>
              <a:rPr lang="en-US" dirty="0"/>
              <a:t>5 campuses</a:t>
            </a:r>
          </a:p>
          <a:p>
            <a:pPr marL="171450" indent="-171450">
              <a:buFont typeface="Arial" panose="020B0604020202020204" pitchFamily="34" charset="0"/>
              <a:buChar char="•"/>
            </a:pPr>
            <a:r>
              <a:rPr lang="en-US" dirty="0"/>
              <a:t>20 years of online courses</a:t>
            </a:r>
          </a:p>
          <a:p>
            <a:pPr marL="171450" indent="-171450">
              <a:buFont typeface="Arial" panose="020B0604020202020204" pitchFamily="34" charset="0"/>
              <a:buChar char="•"/>
            </a:pPr>
            <a:r>
              <a:rPr lang="en-US" dirty="0"/>
              <a:t>Significant enrollment in DL courses</a:t>
            </a:r>
          </a:p>
          <a:p>
            <a:pPr marL="171450" indent="-171450">
              <a:buFont typeface="Arial" panose="020B0604020202020204" pitchFamily="34" charset="0"/>
              <a:buChar char="•"/>
            </a:pPr>
            <a:r>
              <a:rPr lang="en-US" dirty="0"/>
              <a:t>Academic partnerships with Texas A &amp; M University and the Texas A &amp; M System</a:t>
            </a:r>
          </a:p>
        </p:txBody>
      </p:sp>
      <p:sp>
        <p:nvSpPr>
          <p:cNvPr id="4" name="Slide Number Placeholder 3"/>
          <p:cNvSpPr>
            <a:spLocks noGrp="1"/>
          </p:cNvSpPr>
          <p:nvPr>
            <p:ph type="sldNum" sz="quarter" idx="10"/>
          </p:nvPr>
        </p:nvSpPr>
        <p:spPr/>
        <p:txBody>
          <a:bodyPr/>
          <a:lstStyle/>
          <a:p>
            <a:fld id="{7961138E-EF86-4C48-8A25-7F113781BA15}" type="slidenum">
              <a:rPr lang="en-US" smtClean="0"/>
              <a:pPr/>
              <a:t>2</a:t>
            </a:fld>
            <a:endParaRPr lang="en-US" dirty="0"/>
          </a:p>
        </p:txBody>
      </p:sp>
    </p:spTree>
    <p:extLst>
      <p:ext uri="{BB962C8B-B14F-4D97-AF65-F5344CB8AC3E}">
        <p14:creationId xmlns:p14="http://schemas.microsoft.com/office/powerpoint/2010/main" val="2419616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Sally</a:t>
            </a:r>
          </a:p>
          <a:p>
            <a:pPr defTabSz="2762464">
              <a:defRPr/>
            </a:pPr>
            <a:endParaRPr lang="en-US" b="1" baseline="0" dirty="0"/>
          </a:p>
          <a:p>
            <a:pPr defTabSz="2762464">
              <a:defRPr/>
            </a:pPr>
            <a:r>
              <a:rPr lang="en-US" b="1" baseline="0" dirty="0"/>
              <a:t>Challenges: </a:t>
            </a:r>
            <a:r>
              <a:rPr lang="en-US" b="1" dirty="0"/>
              <a:t>Moving forward – </a:t>
            </a:r>
            <a:endParaRPr lang="en-US" b="1" baseline="0" dirty="0"/>
          </a:p>
          <a:p>
            <a:endParaRPr lang="en-US" baseline="0" dirty="0"/>
          </a:p>
          <a:p>
            <a:r>
              <a:rPr lang="en-US" dirty="0"/>
              <a:t>One</a:t>
            </a:r>
            <a:r>
              <a:rPr lang="en-US" baseline="0" dirty="0"/>
              <a:t> of our biggest challenges is the </a:t>
            </a:r>
            <a:r>
              <a:rPr lang="en-US" b="1" baseline="0" dirty="0"/>
              <a:t>time!</a:t>
            </a:r>
          </a:p>
          <a:p>
            <a:endParaRPr lang="en-US" b="1" baseline="0" dirty="0"/>
          </a:p>
          <a:p>
            <a:r>
              <a:rPr lang="en-US" b="0" baseline="0" dirty="0"/>
              <a:t>As Linda mentioned, meeting accessibility in STEM courses is a huge issue.  Using the Math Type that assistive technology programs and devices can access is an added step for our MATH, CHEM, and PHYS instructors.  Formatting images with Alt-Text or Alt- Tags in some instances can provide learners who are using assistive technology an unfair advantage.  Showing solved problems or equations as a key for homework is another frequently done task, but is not accessible.  </a:t>
            </a:r>
          </a:p>
          <a:p>
            <a:endParaRPr lang="en-US" b="0" baseline="0" dirty="0"/>
          </a:p>
          <a:p>
            <a:r>
              <a:rPr lang="en-US" b="0" baseline="0" dirty="0"/>
              <a:t>We would definitely like to have a multimedia specialist who can format for accessibility and edit captions. </a:t>
            </a:r>
          </a:p>
          <a:p>
            <a:endParaRPr lang="en-US" b="0" baseline="0" dirty="0"/>
          </a:p>
          <a:p>
            <a:r>
              <a:rPr lang="en-US" b="0" baseline="0" dirty="0"/>
              <a:t>We have had push-back from some publishers who will not provide accessible materials.  </a:t>
            </a:r>
          </a:p>
          <a:p>
            <a:endParaRPr lang="en-US" b="0" baseline="0" dirty="0"/>
          </a:p>
          <a:p>
            <a:r>
              <a:rPr lang="en-US" b="0" baseline="0" dirty="0"/>
              <a:t>We still have some room to go in making sure every purchase of software, hardware, publisher materials includes accessibility considerations.  </a:t>
            </a:r>
          </a:p>
          <a:p>
            <a:endParaRPr lang="en-US" b="0" baseline="0" dirty="0"/>
          </a:p>
          <a:p>
            <a:endParaRPr lang="en-US" b="0" baseline="0" dirty="0"/>
          </a:p>
          <a:p>
            <a:r>
              <a:rPr lang="en-US" b="0" baseline="0" dirty="0"/>
              <a:t>What we would like you to know, though, is we have come a long way in just over a year (since 6</a:t>
            </a:r>
            <a:r>
              <a:rPr lang="en-US" b="0" baseline="30000" dirty="0"/>
              <a:t>th</a:t>
            </a:r>
            <a:r>
              <a:rPr lang="en-US" b="0" baseline="0" dirty="0"/>
              <a:t> ed. was released).  If we can move this far, this fast, you and your institution can as well.  You have to have advocates and systems that support this move.  Hopefully that doesn’t come in the form of a lawsuit, though lawsuits have been the catalyst for change for many institutions.  </a:t>
            </a:r>
          </a:p>
          <a:p>
            <a:endParaRPr lang="en-US" b="0" baseline="0"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20</a:t>
            </a:fld>
            <a:endParaRPr lang="en-US" dirty="0"/>
          </a:p>
        </p:txBody>
      </p:sp>
    </p:spTree>
    <p:extLst>
      <p:ext uri="{BB962C8B-B14F-4D97-AF65-F5344CB8AC3E}">
        <p14:creationId xmlns:p14="http://schemas.microsoft.com/office/powerpoint/2010/main" val="155579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Sally</a:t>
            </a:r>
          </a:p>
          <a:p>
            <a:endParaRPr lang="en-US" baseline="0" dirty="0"/>
          </a:p>
          <a:p>
            <a:r>
              <a:rPr lang="en-US" baseline="0" dirty="0"/>
              <a:t>QM has developed a resource site in response to institutions like Blinn that were at the beginning of implementing accessibility requirements of online and blended courses.  It is now open to all who have a Quality Matters affiliation. </a:t>
            </a:r>
          </a:p>
          <a:p>
            <a:endParaRPr lang="en-US" baseline="0" dirty="0"/>
          </a:p>
          <a:p>
            <a:r>
              <a:rPr lang="en-US" baseline="0" dirty="0"/>
              <a:t>This QR Code will link you to the site to join AURS.</a:t>
            </a:r>
          </a:p>
          <a:p>
            <a:r>
              <a:rPr lang="en-US" baseline="0" dirty="0"/>
              <a:t>The AURS covers ALL of Gen St. 8, not just 8.3 and 8.4, which was covered today.</a:t>
            </a:r>
          </a:p>
        </p:txBody>
      </p:sp>
      <p:sp>
        <p:nvSpPr>
          <p:cNvPr id="4" name="Slide Number Placeholder 3"/>
          <p:cNvSpPr>
            <a:spLocks noGrp="1"/>
          </p:cNvSpPr>
          <p:nvPr>
            <p:ph type="sldNum" sz="quarter" idx="10"/>
          </p:nvPr>
        </p:nvSpPr>
        <p:spPr/>
        <p:txBody>
          <a:bodyPr/>
          <a:lstStyle/>
          <a:p>
            <a:fld id="{7961138E-EF86-4C48-8A25-7F113781BA15}" type="slidenum">
              <a:rPr lang="en-US" smtClean="0"/>
              <a:pPr/>
              <a:t>21</a:t>
            </a:fld>
            <a:endParaRPr lang="en-US" dirty="0"/>
          </a:p>
        </p:txBody>
      </p:sp>
    </p:spTree>
    <p:extLst>
      <p:ext uri="{BB962C8B-B14F-4D97-AF65-F5344CB8AC3E}">
        <p14:creationId xmlns:p14="http://schemas.microsoft.com/office/powerpoint/2010/main" val="373128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a:p>
            <a:endParaRPr lang="en-US" dirty="0"/>
          </a:p>
          <a:p>
            <a:r>
              <a:rPr lang="en-US" dirty="0"/>
              <a:t>What questions do you have for us?</a:t>
            </a:r>
          </a:p>
        </p:txBody>
      </p:sp>
      <p:sp>
        <p:nvSpPr>
          <p:cNvPr id="4" name="Slide Number Placeholder 3"/>
          <p:cNvSpPr>
            <a:spLocks noGrp="1"/>
          </p:cNvSpPr>
          <p:nvPr>
            <p:ph type="sldNum" sz="quarter" idx="10"/>
          </p:nvPr>
        </p:nvSpPr>
        <p:spPr/>
        <p:txBody>
          <a:bodyPr/>
          <a:lstStyle/>
          <a:p>
            <a:fld id="{7961138E-EF86-4C48-8A25-7F113781BA15}" type="slidenum">
              <a:rPr lang="en-US" smtClean="0"/>
              <a:pPr/>
              <a:t>22</a:t>
            </a:fld>
            <a:endParaRPr lang="en-US" dirty="0"/>
          </a:p>
        </p:txBody>
      </p:sp>
    </p:spTree>
    <p:extLst>
      <p:ext uri="{BB962C8B-B14F-4D97-AF65-F5344CB8AC3E}">
        <p14:creationId xmlns:p14="http://schemas.microsoft.com/office/powerpoint/2010/main" val="219146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attendance and participation.  Here is our contact information.  Please feel free to contact us.</a:t>
            </a:r>
          </a:p>
        </p:txBody>
      </p:sp>
      <p:sp>
        <p:nvSpPr>
          <p:cNvPr id="4" name="Slide Number Placeholder 3"/>
          <p:cNvSpPr>
            <a:spLocks noGrp="1"/>
          </p:cNvSpPr>
          <p:nvPr>
            <p:ph type="sldNum" sz="quarter" idx="5"/>
          </p:nvPr>
        </p:nvSpPr>
        <p:spPr/>
        <p:txBody>
          <a:bodyPr/>
          <a:lstStyle/>
          <a:p>
            <a:fld id="{7961138E-EF86-4C48-8A25-7F113781BA15}" type="slidenum">
              <a:rPr lang="en-US" smtClean="0"/>
              <a:pPr/>
              <a:t>23</a:t>
            </a:fld>
            <a:endParaRPr lang="en-US" dirty="0"/>
          </a:p>
        </p:txBody>
      </p:sp>
    </p:spTree>
    <p:extLst>
      <p:ext uri="{BB962C8B-B14F-4D97-AF65-F5344CB8AC3E}">
        <p14:creationId xmlns:p14="http://schemas.microsoft.com/office/powerpoint/2010/main" val="169427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Sally </a:t>
            </a:r>
          </a:p>
          <a:p>
            <a:endParaRPr lang="en-US" dirty="0"/>
          </a:p>
          <a:p>
            <a:r>
              <a:rPr lang="en-US" dirty="0"/>
              <a:t>Our learning objectives for this session are:  </a:t>
            </a:r>
          </a:p>
          <a:p>
            <a:pPr marL="171450" indent="-171450">
              <a:buFont typeface="Arial" panose="020B0604020202020204" pitchFamily="34" charset="0"/>
              <a:buChar char="•"/>
            </a:pPr>
            <a:r>
              <a:rPr lang="en-US" dirty="0"/>
              <a:t>Compare presenters' implementation process to participant’s. </a:t>
            </a:r>
          </a:p>
          <a:p>
            <a:pPr marL="171450" indent="-171450">
              <a:buFont typeface="Arial" panose="020B0604020202020204" pitchFamily="34" charset="0"/>
              <a:buChar char="•"/>
            </a:pPr>
            <a:r>
              <a:rPr lang="en-US" dirty="0"/>
              <a:t>Identify key components of and effective strategies in implementing Standards 8.3 and 8.4. </a:t>
            </a:r>
          </a:p>
          <a:p>
            <a:pPr marL="171450" indent="-171450">
              <a:buFont typeface="Arial" panose="020B0604020202020204" pitchFamily="34" charset="0"/>
              <a:buChar char="•"/>
            </a:pPr>
            <a:r>
              <a:rPr lang="en-US" dirty="0"/>
              <a:t>Identify the benefits of meeting Standards 8.3 and 8.4 for all students.</a:t>
            </a:r>
            <a:endParaRPr lang="en-US" u="sng" dirty="0"/>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Sally</a:t>
            </a:r>
          </a:p>
          <a:p>
            <a:r>
              <a:rPr lang="en-US" dirty="0"/>
              <a:t>Before we begin, we’d like to take a moment to create a baseline of understanding.  Standards 8.3 and 8.4 are based on Universal Design for Learning.  </a:t>
            </a:r>
          </a:p>
          <a:p>
            <a:endParaRPr lang="en-US" dirty="0"/>
          </a:p>
          <a:p>
            <a:r>
              <a:rPr lang="en-US" sz="1200" b="0" i="0" kern="1200" dirty="0">
                <a:solidFill>
                  <a:schemeClr val="tx1"/>
                </a:solidFill>
                <a:effectLst/>
                <a:latin typeface="+mn-lt"/>
                <a:ea typeface="+mn-ea"/>
                <a:cs typeface="+mn-cs"/>
              </a:rPr>
              <a:t>Universal Design for Learning (UDL) is a way of thinking about teaching and learning that gives all students equal opportunity to learn.</a:t>
            </a:r>
          </a:p>
          <a:p>
            <a:endParaRPr lang="en-US" sz="1200" b="0" i="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Multiple means of </a:t>
            </a:r>
            <a:r>
              <a:rPr lang="en-US" sz="1200" b="1" i="0" kern="1200" dirty="0">
                <a:solidFill>
                  <a:schemeClr val="tx1"/>
                </a:solidFill>
                <a:effectLst/>
                <a:latin typeface="+mn-lt"/>
                <a:ea typeface="+mn-ea"/>
                <a:cs typeface="+mn-cs"/>
              </a:rPr>
              <a:t>engagement</a:t>
            </a:r>
            <a:r>
              <a:rPr lang="en-US" sz="1200" b="0" i="0" kern="1200" dirty="0">
                <a:solidFill>
                  <a:schemeClr val="tx1"/>
                </a:solidFill>
                <a:effectLst/>
                <a:latin typeface="+mn-lt"/>
                <a:ea typeface="+mn-ea"/>
                <a:cs typeface="+mn-cs"/>
              </a:rPr>
              <a:t>-tap into learners' interests, offer appropriate challenges, and increase motivation</a:t>
            </a:r>
          </a:p>
          <a:p>
            <a:pPr marL="628650" lvl="1"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Multiple means of </a:t>
            </a:r>
            <a:r>
              <a:rPr lang="en-US" sz="1200" b="1" i="0" kern="1200" dirty="0">
                <a:solidFill>
                  <a:schemeClr val="tx1"/>
                </a:solidFill>
                <a:effectLst/>
                <a:latin typeface="+mn-lt"/>
                <a:ea typeface="+mn-ea"/>
                <a:cs typeface="+mn-cs"/>
              </a:rPr>
              <a:t>representation</a:t>
            </a:r>
            <a:r>
              <a:rPr lang="en-US" sz="1200" b="0" i="0" kern="1200" dirty="0">
                <a:solidFill>
                  <a:schemeClr val="tx1"/>
                </a:solidFill>
                <a:effectLst/>
                <a:latin typeface="+mn-lt"/>
                <a:ea typeface="+mn-ea"/>
                <a:cs typeface="+mn-cs"/>
              </a:rPr>
              <a:t>-give learners various ways of acquiring information and knowledge</a:t>
            </a:r>
          </a:p>
          <a:p>
            <a:pPr marL="628650" lvl="1"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0" i="0" kern="1200" dirty="0">
                <a:solidFill>
                  <a:schemeClr val="tx1"/>
                </a:solidFill>
                <a:effectLst/>
                <a:latin typeface="+mn-lt"/>
                <a:ea typeface="+mn-ea"/>
                <a:cs typeface="+mn-cs"/>
              </a:rPr>
              <a:t>Multiple means of </a:t>
            </a:r>
            <a:r>
              <a:rPr lang="en-US" sz="1200" b="1" i="0" kern="1200" dirty="0">
                <a:solidFill>
                  <a:schemeClr val="tx1"/>
                </a:solidFill>
                <a:effectLst/>
                <a:latin typeface="+mn-lt"/>
                <a:ea typeface="+mn-ea"/>
                <a:cs typeface="+mn-cs"/>
              </a:rPr>
              <a:t>expression</a:t>
            </a:r>
            <a:r>
              <a:rPr lang="en-US" sz="1200" b="0" i="0" kern="1200" dirty="0">
                <a:solidFill>
                  <a:schemeClr val="tx1"/>
                </a:solidFill>
                <a:effectLst/>
                <a:latin typeface="+mn-lt"/>
                <a:ea typeface="+mn-ea"/>
                <a:cs typeface="+mn-cs"/>
              </a:rPr>
              <a:t>-provide learners alternatives for demonstrating what they know</a:t>
            </a:r>
          </a:p>
        </p:txBody>
      </p:sp>
      <p:sp>
        <p:nvSpPr>
          <p:cNvPr id="4" name="Slide Number Placeholder 3"/>
          <p:cNvSpPr>
            <a:spLocks noGrp="1"/>
          </p:cNvSpPr>
          <p:nvPr>
            <p:ph type="sldNum" sz="quarter" idx="10"/>
          </p:nvPr>
        </p:nvSpPr>
        <p:spPr/>
        <p:txBody>
          <a:bodyPr/>
          <a:lstStyle/>
          <a:p>
            <a:fld id="{7961138E-EF86-4C48-8A25-7F113781BA15}" type="slidenum">
              <a:rPr lang="en-US" smtClean="0"/>
              <a:pPr/>
              <a:t>4</a:t>
            </a:fld>
            <a:endParaRPr lang="en-US" dirty="0"/>
          </a:p>
        </p:txBody>
      </p:sp>
    </p:spTree>
    <p:extLst>
      <p:ext uri="{BB962C8B-B14F-4D97-AF65-F5344CB8AC3E}">
        <p14:creationId xmlns:p14="http://schemas.microsoft.com/office/powerpoint/2010/main" val="135579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Sally</a:t>
            </a:r>
          </a:p>
          <a:p>
            <a:r>
              <a:rPr lang="en-US" dirty="0"/>
              <a:t>Specific Review Standard 8.3 was rewritten and upgraded to an Essential standard in the Sixth Ed. QM Rubric.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course provides accessible text and images in files, documents, LMS pages, and web pages to meet the needs of diverse learners.”</a:t>
            </a:r>
          </a:p>
          <a:p>
            <a:endParaRPr lang="en-US" dirty="0"/>
          </a:p>
          <a:p>
            <a:r>
              <a:rPr lang="en-US" dirty="0"/>
              <a:t>Key parts:  meet Web Content Accessibility G</a:t>
            </a:r>
            <a:r>
              <a:rPr lang="en-US" baseline="0" dirty="0"/>
              <a:t>uidelines (WCAG)</a:t>
            </a:r>
            <a:endParaRPr lang="en-US" dirty="0"/>
          </a:p>
          <a:p>
            <a:endParaRPr lang="en-US" dirty="0"/>
          </a:p>
          <a:p>
            <a:r>
              <a:rPr lang="en-US" b="1" dirty="0"/>
              <a:t>Text</a:t>
            </a:r>
            <a:r>
              <a:rPr lang="en-US" dirty="0"/>
              <a:t>-formatting</a:t>
            </a:r>
            <a:r>
              <a:rPr lang="en-US" baseline="0" dirty="0"/>
              <a:t> using styles, headings, color can’t convey meaning, no underlining, lists created using list tools, links are descriptive</a:t>
            </a:r>
          </a:p>
          <a:p>
            <a:endParaRPr lang="en-US" dirty="0"/>
          </a:p>
          <a:p>
            <a:r>
              <a:rPr lang="en-US" b="1" dirty="0"/>
              <a:t>Images</a:t>
            </a:r>
            <a:r>
              <a:rPr lang="en-US" dirty="0"/>
              <a:t>- alt-tag descriptions, table</a:t>
            </a:r>
            <a:r>
              <a:rPr lang="en-US" baseline="0" dirty="0"/>
              <a:t> formatting (captions/alt-tags &amp; headers)</a:t>
            </a:r>
          </a:p>
          <a:p>
            <a:endParaRPr lang="en-US" dirty="0"/>
          </a:p>
          <a:p>
            <a:r>
              <a:rPr lang="en-US" b="1" dirty="0"/>
              <a:t>LMS pages</a:t>
            </a:r>
            <a:r>
              <a:rPr lang="en-US" b="1" baseline="0" dirty="0"/>
              <a:t> &amp; </a:t>
            </a:r>
            <a:r>
              <a:rPr lang="en-US" b="1" dirty="0"/>
              <a:t>Webpages- </a:t>
            </a:r>
            <a:r>
              <a:rPr lang="en-US" dirty="0"/>
              <a:t>all</a:t>
            </a:r>
            <a:r>
              <a:rPr lang="en-US" baseline="0" dirty="0"/>
              <a:t> text and images </a:t>
            </a:r>
            <a:r>
              <a:rPr lang="en-US" dirty="0"/>
              <a:t>use the same styles, color requirements</a:t>
            </a:r>
          </a:p>
        </p:txBody>
      </p:sp>
      <p:sp>
        <p:nvSpPr>
          <p:cNvPr id="4" name="Slide Number Placeholder 3"/>
          <p:cNvSpPr>
            <a:spLocks noGrp="1"/>
          </p:cNvSpPr>
          <p:nvPr>
            <p:ph type="sldNum" sz="quarter" idx="10"/>
          </p:nvPr>
        </p:nvSpPr>
        <p:spPr/>
        <p:txBody>
          <a:bodyPr/>
          <a:lstStyle/>
          <a:p>
            <a:fld id="{7961138E-EF86-4C48-8A25-7F113781BA15}" type="slidenum">
              <a:rPr lang="en-US" smtClean="0"/>
              <a:pPr/>
              <a:t>5</a:t>
            </a:fld>
            <a:endParaRPr lang="en-US" dirty="0"/>
          </a:p>
        </p:txBody>
      </p:sp>
    </p:spTree>
    <p:extLst>
      <p:ext uri="{BB962C8B-B14F-4D97-AF65-F5344CB8AC3E}">
        <p14:creationId xmlns:p14="http://schemas.microsoft.com/office/powerpoint/2010/main" val="316345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946718" y="55235468"/>
            <a:ext cx="37037435" cy="52328336"/>
          </a:xfrm>
        </p:spPr>
        <p:txBody>
          <a:bodyPr>
            <a:normAutofit/>
          </a:bodyPr>
          <a:lstStyle/>
          <a:p>
            <a:r>
              <a:rPr lang="en-US" sz="1800" dirty="0"/>
              <a:t>Sally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Specific Review Standard 8.4 deals solely with multimedia and was separated from 8.3 in the Sixth Ed. QM Rubric.  Although it is not an Essential standard, it is the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course provides alternative means of access to multimedia content in formats that meet the needs of diverse learners. “</a:t>
            </a:r>
          </a:p>
          <a:p>
            <a:endParaRPr lang="en-US" sz="1800" dirty="0"/>
          </a:p>
          <a:p>
            <a:r>
              <a:rPr lang="en-US" sz="1800" dirty="0"/>
              <a:t>Key parts:  meet WCAG guidelines</a:t>
            </a:r>
          </a:p>
          <a:p>
            <a:r>
              <a:rPr lang="en-US" sz="1800" b="1" dirty="0"/>
              <a:t>Multimedia-</a:t>
            </a:r>
            <a:r>
              <a:rPr lang="en-US" sz="1800" baseline="0" dirty="0"/>
              <a:t> </a:t>
            </a:r>
            <a:r>
              <a:rPr lang="en-US" sz="1800" dirty="0"/>
              <a:t>Video and animations have captions or a transcript to convey the same meaning. Captions must be edited to be considered accessible.  Industry standard is 99%</a:t>
            </a:r>
            <a:r>
              <a:rPr lang="en-US" sz="1800" baseline="0" dirty="0"/>
              <a:t> accuracy, most programs produce ~70% accuracy</a:t>
            </a:r>
            <a:endParaRPr lang="en-US" sz="1800" dirty="0"/>
          </a:p>
          <a:p>
            <a:endParaRPr lang="en-US" sz="1800"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6</a:t>
            </a:fld>
            <a:endParaRPr lang="en-US" dirty="0"/>
          </a:p>
        </p:txBody>
      </p:sp>
    </p:spTree>
    <p:extLst>
      <p:ext uri="{BB962C8B-B14F-4D97-AF65-F5344CB8AC3E}">
        <p14:creationId xmlns:p14="http://schemas.microsoft.com/office/powerpoint/2010/main" val="1240994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a:p>
            <a:r>
              <a:rPr lang="en-US" sz="1900" dirty="0"/>
              <a:t>Directions:</a:t>
            </a:r>
          </a:p>
          <a:p>
            <a:r>
              <a:rPr lang="en-US" sz="1900" dirty="0"/>
              <a:t>Now we would like to know about</a:t>
            </a:r>
            <a:r>
              <a:rPr lang="en-US" sz="1900" baseline="0" dirty="0"/>
              <a:t> you and your journey toward accessibility. </a:t>
            </a:r>
            <a:r>
              <a:rPr lang="en-US" sz="1200" b="0" i="0" kern="1200" dirty="0">
                <a:solidFill>
                  <a:schemeClr val="tx1"/>
                </a:solidFill>
                <a:effectLst/>
                <a:latin typeface="+mn-lt"/>
                <a:ea typeface="+mn-ea"/>
                <a:cs typeface="+mn-cs"/>
              </a:rPr>
              <a:t>You’ll use your phone, tablet, or laptop to respond, just like on American Idol. Please pull out your device and participate, but remember to keep devices in silent mode.”</a:t>
            </a:r>
          </a:p>
          <a:p>
            <a:r>
              <a:rPr lang="en-US" sz="1200" b="0" i="0" kern="1200" dirty="0">
                <a:solidFill>
                  <a:schemeClr val="tx1"/>
                </a:solidFill>
                <a:effectLst/>
                <a:latin typeface="+mn-lt"/>
                <a:ea typeface="+mn-ea"/>
                <a:cs typeface="+mn-cs"/>
              </a:rPr>
              <a:t>“You’ll participate by sending a text message or visiting the URL from any web browser. You don’t need to download anything.”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“Let’s do a quick poll now to get the hang of it. Everyone take out your device and tell me – Have you ever attended a QM conference before?”</a:t>
            </a:r>
          </a:p>
          <a:p>
            <a:r>
              <a:rPr lang="en-US" sz="1200" b="0" i="0" kern="1200" dirty="0">
                <a:solidFill>
                  <a:schemeClr val="tx1"/>
                </a:solidFill>
                <a:effectLst/>
                <a:latin typeface="+mn-lt"/>
                <a:ea typeface="+mn-ea"/>
                <a:cs typeface="+mn-cs"/>
              </a:rPr>
              <a:t>Responding by text message: “Start a new message, and put this five-digit code (or phone number) in the “to” line. Type in the username, followed by your answer, in the body of the message.”</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7</a:t>
            </a:fld>
            <a:endParaRPr lang="en-US" dirty="0"/>
          </a:p>
        </p:txBody>
      </p:sp>
    </p:spTree>
    <p:extLst>
      <p:ext uri="{BB962C8B-B14F-4D97-AF65-F5344CB8AC3E}">
        <p14:creationId xmlns:p14="http://schemas.microsoft.com/office/powerpoint/2010/main" val="88066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Linda</a:t>
            </a:r>
          </a:p>
          <a:p>
            <a:r>
              <a:rPr lang="en-US" sz="1900" dirty="0"/>
              <a:t>QM Connect Survey  -  Next slides include the remaining questions. </a:t>
            </a:r>
          </a:p>
          <a:p>
            <a:endParaRPr lang="en-US" sz="1200" b="0" i="0" kern="1200" dirty="0">
              <a:solidFill>
                <a:schemeClr val="tx1"/>
              </a:solidFill>
              <a:effectLst/>
              <a:latin typeface="+mn-lt"/>
              <a:ea typeface="+mn-ea"/>
              <a:cs typeface="+mn-cs"/>
            </a:endParaRPr>
          </a:p>
          <a:p>
            <a:r>
              <a:rPr lang="en-US" sz="1900" dirty="0"/>
              <a:t> </a:t>
            </a:r>
          </a:p>
          <a:p>
            <a:pPr lvl="0"/>
            <a:r>
              <a:rPr lang="en-US" sz="1900" dirty="0"/>
              <a:t>1. Has your institution implemented SRS 8.3 &amp; SRS 8.4?</a:t>
            </a:r>
          </a:p>
          <a:p>
            <a:r>
              <a:rPr lang="en-US" sz="1900" dirty="0"/>
              <a:t>Yes, 8.3 only</a:t>
            </a:r>
          </a:p>
          <a:p>
            <a:r>
              <a:rPr lang="en-US" sz="1900" dirty="0"/>
              <a:t>Yes, 8.4 only</a:t>
            </a:r>
          </a:p>
          <a:p>
            <a:r>
              <a:rPr lang="en-US" sz="1900" dirty="0"/>
              <a:t>Yes, both 8.3 &amp; 8.4</a:t>
            </a:r>
          </a:p>
          <a:p>
            <a:r>
              <a:rPr lang="en-US" sz="1900" dirty="0"/>
              <a:t>No, neither 8.3 or 8.4</a:t>
            </a:r>
          </a:p>
          <a:p>
            <a:r>
              <a:rPr lang="en-US" sz="1900" dirty="0"/>
              <a:t> </a:t>
            </a:r>
          </a:p>
          <a:p>
            <a:pPr lvl="0"/>
            <a:r>
              <a:rPr lang="en-US" sz="1900" dirty="0"/>
              <a:t>2. Are you required to meet SRS 8.3/8.4 in your courses?</a:t>
            </a:r>
          </a:p>
          <a:p>
            <a:r>
              <a:rPr lang="en-US" sz="1900" dirty="0"/>
              <a:t>Yes</a:t>
            </a:r>
          </a:p>
          <a:p>
            <a:r>
              <a:rPr lang="en-US" sz="1900" dirty="0"/>
              <a:t>Somewhat</a:t>
            </a:r>
          </a:p>
          <a:p>
            <a:r>
              <a:rPr lang="en-US" sz="1900" dirty="0"/>
              <a:t>No</a:t>
            </a:r>
          </a:p>
          <a:p>
            <a:r>
              <a:rPr lang="en-US" sz="1900" dirty="0"/>
              <a:t> </a:t>
            </a:r>
          </a:p>
          <a:p>
            <a:pPr lvl="0"/>
            <a:r>
              <a:rPr lang="en-US" sz="1900" dirty="0"/>
              <a:t>3. Does your institution provide UDL support personnel for course design? </a:t>
            </a:r>
          </a:p>
          <a:p>
            <a:r>
              <a:rPr lang="en-US" sz="1900" dirty="0"/>
              <a:t>Yes</a:t>
            </a:r>
          </a:p>
          <a:p>
            <a:r>
              <a:rPr lang="en-US" sz="1900" dirty="0"/>
              <a:t>Somewhat</a:t>
            </a:r>
          </a:p>
          <a:p>
            <a:r>
              <a:rPr lang="en-US" sz="1900" dirty="0"/>
              <a:t>No</a:t>
            </a:r>
          </a:p>
          <a:p>
            <a:r>
              <a:rPr lang="en-US" sz="1900" dirty="0"/>
              <a:t> </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8</a:t>
            </a:fld>
            <a:endParaRPr lang="en-US" dirty="0"/>
          </a:p>
        </p:txBody>
      </p:sp>
    </p:spTree>
    <p:extLst>
      <p:ext uri="{BB962C8B-B14F-4D97-AF65-F5344CB8AC3E}">
        <p14:creationId xmlns:p14="http://schemas.microsoft.com/office/powerpoint/2010/main" val="19491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Linda</a:t>
            </a:r>
          </a:p>
          <a:p>
            <a:r>
              <a:rPr lang="en-US" sz="1900" dirty="0"/>
              <a:t>Survey</a:t>
            </a:r>
            <a:endParaRPr lang="en-US" sz="1200" b="0" i="0" kern="1200" dirty="0">
              <a:solidFill>
                <a:schemeClr val="tx1"/>
              </a:solidFill>
              <a:effectLst/>
              <a:latin typeface="+mn-lt"/>
              <a:ea typeface="+mn-ea"/>
              <a:cs typeface="+mn-cs"/>
            </a:endParaRPr>
          </a:p>
          <a:p>
            <a:r>
              <a:rPr lang="en-US" sz="1900" dirty="0"/>
              <a:t> </a:t>
            </a:r>
          </a:p>
          <a:p>
            <a:pPr lvl="0"/>
            <a:r>
              <a:rPr lang="en-US" sz="1900" dirty="0"/>
              <a:t>1. Has your institution implemented SRS 8.3 &amp; SRS 8.4?</a:t>
            </a:r>
          </a:p>
          <a:p>
            <a:r>
              <a:rPr lang="en-US" sz="1900" dirty="0"/>
              <a:t>Yes, 8.3 only</a:t>
            </a:r>
          </a:p>
          <a:p>
            <a:r>
              <a:rPr lang="en-US" sz="1900" dirty="0"/>
              <a:t>Yes, 8.4 only</a:t>
            </a:r>
          </a:p>
          <a:p>
            <a:r>
              <a:rPr lang="en-US" sz="1900" dirty="0"/>
              <a:t>Yes, both 8.3 &amp; 8.4</a:t>
            </a:r>
          </a:p>
          <a:p>
            <a:r>
              <a:rPr lang="en-US" sz="1900" dirty="0"/>
              <a:t>No, neither 8.3 or 8.4</a:t>
            </a:r>
          </a:p>
          <a:p>
            <a:r>
              <a:rPr lang="en-US" sz="1900" dirty="0"/>
              <a:t> </a:t>
            </a:r>
          </a:p>
          <a:p>
            <a:r>
              <a:rPr lang="en-US" sz="1900" dirty="0"/>
              <a:t> </a:t>
            </a:r>
          </a:p>
          <a:p>
            <a:endParaRPr lang="en-US" dirty="0"/>
          </a:p>
        </p:txBody>
      </p:sp>
      <p:sp>
        <p:nvSpPr>
          <p:cNvPr id="4" name="Slide Number Placeholder 3"/>
          <p:cNvSpPr>
            <a:spLocks noGrp="1"/>
          </p:cNvSpPr>
          <p:nvPr>
            <p:ph type="sldNum" sz="quarter" idx="10"/>
          </p:nvPr>
        </p:nvSpPr>
        <p:spPr/>
        <p:txBody>
          <a:bodyPr/>
          <a:lstStyle/>
          <a:p>
            <a:fld id="{7961138E-EF86-4C48-8A25-7F113781BA15}" type="slidenum">
              <a:rPr lang="en-US" smtClean="0"/>
              <a:pPr/>
              <a:t>9</a:t>
            </a:fld>
            <a:endParaRPr lang="en-US" dirty="0"/>
          </a:p>
        </p:txBody>
      </p:sp>
    </p:spTree>
    <p:extLst>
      <p:ext uri="{BB962C8B-B14F-4D97-AF65-F5344CB8AC3E}">
        <p14:creationId xmlns:p14="http://schemas.microsoft.com/office/powerpoint/2010/main" val="174053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3886199"/>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0C66E2A-1A2C-4E1B-8054-E712234BCC71}" type="datetimeFigureOut">
              <a:rPr lang="en-US" smtClean="0"/>
              <a:pPr/>
              <a:t>10/22/2019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D469D9-9C6A-4353-9ACB-F917C6C632A8}"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3352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txStyles>
    <p:titleStyle>
      <a:lvl1pPr algn="ctr" defTabSz="914400" rtl="0" eaLnBrk="1" latinLnBrk="0" hangingPunct="1">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linda.reed@blinn.edu" TargetMode="External"/><Relationship Id="rId5" Type="http://schemas.openxmlformats.org/officeDocument/2006/relationships/hyperlink" Target="mailto:emiller@blinn.edu" TargetMode="External"/><Relationship Id="rId4" Type="http://schemas.openxmlformats.org/officeDocument/2006/relationships/hyperlink" Target="mailto:sally.hughes@blinn.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953000" y="5225562"/>
            <a:ext cx="1366080" cy="646331"/>
          </a:xfrm>
          <a:prstGeom prst="rect">
            <a:avLst/>
          </a:prstGeom>
          <a:noFill/>
        </p:spPr>
        <p:txBody>
          <a:bodyPr wrap="none" rtlCol="0">
            <a:spAutoFit/>
          </a:bodyPr>
          <a:lstStyle/>
          <a:p>
            <a:r>
              <a:rPr lang="en-US" dirty="0"/>
              <a:t>Sally Hughes</a:t>
            </a:r>
          </a:p>
          <a:p>
            <a:r>
              <a:rPr lang="en-US" dirty="0"/>
              <a:t>Linda Reed</a:t>
            </a:r>
          </a:p>
        </p:txBody>
      </p:sp>
      <p:sp>
        <p:nvSpPr>
          <p:cNvPr id="5" name="Title 1"/>
          <p:cNvSpPr txBox="1">
            <a:spLocks/>
          </p:cNvSpPr>
          <p:nvPr/>
        </p:nvSpPr>
        <p:spPr>
          <a:xfrm>
            <a:off x="457200" y="3598985"/>
            <a:ext cx="8229600" cy="16588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2800" dirty="0"/>
              <a:t>Implementing Specific Review Standards 8.3 &amp; 8.4</a:t>
            </a:r>
            <a:endParaRPr lang="en-US" sz="2800" b="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457200" y="2362200"/>
            <a:ext cx="8229600" cy="1084385"/>
          </a:xfrm>
        </p:spPr>
        <p:txBody>
          <a:bodyPr>
            <a:noAutofit/>
          </a:bodyPr>
          <a:lstStyle/>
          <a:p>
            <a:r>
              <a:rPr lang="en-US" sz="4800" dirty="0"/>
              <a:t>Designing for All </a:t>
            </a:r>
          </a:p>
        </p:txBody>
      </p:sp>
      <p:pic>
        <p:nvPicPr>
          <p:cNvPr id="6" name="Picture 5" descr="Blinn student with physical handicapping condition" title="Blinn student with physical handicapping condition">
            <a:extLst>
              <a:ext uri="{FF2B5EF4-FFF2-40B4-BE49-F238E27FC236}">
                <a16:creationId xmlns:a16="http://schemas.microsoft.com/office/drawing/2014/main" id="{64F42231-78BC-4E1C-9398-7ED3260F3A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00" r="27383" b="14430"/>
          <a:stretch/>
        </p:blipFill>
        <p:spPr>
          <a:xfrm>
            <a:off x="3340492" y="304800"/>
            <a:ext cx="1307708" cy="1295400"/>
          </a:xfrm>
          <a:prstGeom prst="rect">
            <a:avLst/>
          </a:prstGeom>
        </p:spPr>
      </p:pic>
      <p:sp>
        <p:nvSpPr>
          <p:cNvPr id="7" name="Rectangle 6" descr="design feature" title="design feature">
            <a:extLst>
              <a:ext uri="{FF2B5EF4-FFF2-40B4-BE49-F238E27FC236}">
                <a16:creationId xmlns:a16="http://schemas.microsoft.com/office/drawing/2014/main" id="{AF006CD4-E370-44EC-8AD1-DE47127BE2E8}"/>
              </a:ext>
            </a:extLst>
          </p:cNvPr>
          <p:cNvSpPr/>
          <p:nvPr/>
        </p:nvSpPr>
        <p:spPr>
          <a:xfrm>
            <a:off x="3276600" y="261941"/>
            <a:ext cx="1383908" cy="76200"/>
          </a:xfrm>
          <a:prstGeom prst="rect">
            <a:avLst/>
          </a:prstGeom>
          <a:solidFill>
            <a:srgbClr val="005CA1"/>
          </a:solidFill>
          <a:ln>
            <a:solidFill>
              <a:srgbClr val="005C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4457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2</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a:xfrm>
            <a:off x="457200" y="1600201"/>
            <a:ext cx="8229600" cy="2971800"/>
          </a:xfrm>
        </p:spPr>
        <p:txBody>
          <a:bodyPr>
            <a:normAutofit/>
          </a:bodyPr>
          <a:lstStyle/>
          <a:p>
            <a:r>
              <a:rPr lang="en-US" dirty="0"/>
              <a:t>Placeholder Question 2</a:t>
            </a:r>
          </a:p>
          <a:p>
            <a:endParaRPr lang="en-US" dirty="0"/>
          </a:p>
        </p:txBody>
      </p:sp>
    </p:spTree>
    <p:extLst>
      <p:ext uri="{BB962C8B-B14F-4D97-AF65-F5344CB8AC3E}">
        <p14:creationId xmlns:p14="http://schemas.microsoft.com/office/powerpoint/2010/main" val="14208838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3</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a:xfrm>
            <a:off x="457200" y="1600201"/>
            <a:ext cx="8229600" cy="2971800"/>
          </a:xfrm>
        </p:spPr>
        <p:txBody>
          <a:bodyPr>
            <a:normAutofit/>
          </a:bodyPr>
          <a:lstStyle/>
          <a:p>
            <a:r>
              <a:rPr lang="en-US" dirty="0"/>
              <a:t>Placeholder Question 3</a:t>
            </a:r>
          </a:p>
          <a:p>
            <a:endParaRPr lang="en-US" dirty="0"/>
          </a:p>
        </p:txBody>
      </p:sp>
    </p:spTree>
    <p:extLst>
      <p:ext uri="{BB962C8B-B14F-4D97-AF65-F5344CB8AC3E}">
        <p14:creationId xmlns:p14="http://schemas.microsoft.com/office/powerpoint/2010/main" val="15118256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lumMod val="95000"/>
                    <a:lumOff val="5000"/>
                  </a:schemeClr>
                </a:solidFill>
              </a:rPr>
              <a:t>Blinn College - Journey</a:t>
            </a:r>
          </a:p>
        </p:txBody>
      </p:sp>
      <p:graphicFrame>
        <p:nvGraphicFramePr>
          <p:cNvPr id="2" name="Diagram 1" descr="Flow chart of stages Blinn College completed in implementing SRS 8.3 &amp; 8.4: &#10;1-Early course review process&#10;2-QM Database using Blinn course standards&#10;3-Early use of QM standards &#10;4- Early QM using two-tiered system of master courses and individual courses&#10;5-Continued two-tiered system with full implementation of 6th ed. QM HE Rubric "/>
          <p:cNvGraphicFramePr/>
          <p:nvPr>
            <p:extLst>
              <p:ext uri="{D42A27DB-BD31-4B8C-83A1-F6EECF244321}">
                <p14:modId xmlns:p14="http://schemas.microsoft.com/office/powerpoint/2010/main" val="1331399741"/>
              </p:ext>
            </p:extLst>
          </p:nvPr>
        </p:nvGraphicFramePr>
        <p:xfrm>
          <a:off x="457200" y="11430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2654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66800"/>
          </a:xfrm>
        </p:spPr>
        <p:txBody>
          <a:bodyPr>
            <a:normAutofit/>
          </a:bodyPr>
          <a:lstStyle/>
          <a:p>
            <a:r>
              <a:rPr lang="en-US" dirty="0">
                <a:solidFill>
                  <a:schemeClr val="tx1"/>
                </a:solidFill>
              </a:rPr>
              <a:t>Training </a:t>
            </a:r>
          </a:p>
        </p:txBody>
      </p:sp>
      <p:graphicFrame>
        <p:nvGraphicFramePr>
          <p:cNvPr id="2" name="Diagram 1" descr="Training opportunities based on Blinn's implementation of QM based course review. &#10;1- Blinn standards, no training&#10;2-Blinn standards/QM database, internal training&#10;3-"/>
          <p:cNvGraphicFramePr/>
          <p:nvPr>
            <p:extLst>
              <p:ext uri="{D42A27DB-BD31-4B8C-83A1-F6EECF244321}">
                <p14:modId xmlns:p14="http://schemas.microsoft.com/office/powerpoint/2010/main" val="4035970148"/>
              </p:ext>
            </p:extLst>
          </p:nvPr>
        </p:nvGraphicFramePr>
        <p:xfrm>
          <a:off x="457200" y="12954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75232" y="1981200"/>
            <a:ext cx="1229768" cy="677108"/>
          </a:xfrm>
          <a:prstGeom prst="rect">
            <a:avLst/>
          </a:prstGeom>
          <a:noFill/>
        </p:spPr>
        <p:txBody>
          <a:bodyPr wrap="square" rtlCol="0">
            <a:spAutoFit/>
          </a:bodyPr>
          <a:lstStyle/>
          <a:p>
            <a:r>
              <a:rPr lang="en-US" sz="2000" b="1" dirty="0"/>
              <a:t>Stage 1:</a:t>
            </a:r>
            <a:endParaRPr lang="en-US" sz="2000" dirty="0"/>
          </a:p>
          <a:p>
            <a:endParaRPr lang="en-US" dirty="0"/>
          </a:p>
        </p:txBody>
      </p:sp>
      <p:sp>
        <p:nvSpPr>
          <p:cNvPr id="5" name="Rectangle 4"/>
          <p:cNvSpPr/>
          <p:nvPr/>
        </p:nvSpPr>
        <p:spPr>
          <a:xfrm>
            <a:off x="2438400" y="2025134"/>
            <a:ext cx="1025794" cy="400110"/>
          </a:xfrm>
          <a:prstGeom prst="rect">
            <a:avLst/>
          </a:prstGeom>
        </p:spPr>
        <p:txBody>
          <a:bodyPr wrap="none">
            <a:spAutoFit/>
          </a:bodyPr>
          <a:lstStyle/>
          <a:p>
            <a:r>
              <a:rPr lang="en-US" sz="2000" b="1" dirty="0"/>
              <a:t>Stage 2:</a:t>
            </a:r>
            <a:endParaRPr lang="en-US" sz="2000" dirty="0"/>
          </a:p>
        </p:txBody>
      </p:sp>
      <p:sp>
        <p:nvSpPr>
          <p:cNvPr id="6" name="Rectangle 5"/>
          <p:cNvSpPr/>
          <p:nvPr/>
        </p:nvSpPr>
        <p:spPr>
          <a:xfrm>
            <a:off x="4063226" y="2040523"/>
            <a:ext cx="1025794" cy="400110"/>
          </a:xfrm>
          <a:prstGeom prst="rect">
            <a:avLst/>
          </a:prstGeom>
        </p:spPr>
        <p:txBody>
          <a:bodyPr wrap="none">
            <a:spAutoFit/>
          </a:bodyPr>
          <a:lstStyle/>
          <a:p>
            <a:r>
              <a:rPr lang="en-US" sz="2000" b="1" dirty="0"/>
              <a:t>Stage 3:</a:t>
            </a:r>
            <a:endParaRPr lang="en-US" sz="2000" dirty="0"/>
          </a:p>
        </p:txBody>
      </p:sp>
      <p:sp>
        <p:nvSpPr>
          <p:cNvPr id="7" name="Rectangle 6"/>
          <p:cNvSpPr/>
          <p:nvPr/>
        </p:nvSpPr>
        <p:spPr>
          <a:xfrm>
            <a:off x="5688052" y="2019616"/>
            <a:ext cx="1025794" cy="400110"/>
          </a:xfrm>
          <a:prstGeom prst="rect">
            <a:avLst/>
          </a:prstGeom>
        </p:spPr>
        <p:txBody>
          <a:bodyPr wrap="none">
            <a:spAutoFit/>
          </a:bodyPr>
          <a:lstStyle/>
          <a:p>
            <a:r>
              <a:rPr lang="en-US" sz="2000" b="1" dirty="0"/>
              <a:t>Stage 4:</a:t>
            </a:r>
            <a:endParaRPr lang="en-US" sz="2000" dirty="0"/>
          </a:p>
        </p:txBody>
      </p:sp>
      <p:sp>
        <p:nvSpPr>
          <p:cNvPr id="8" name="Rectangle 7"/>
          <p:cNvSpPr/>
          <p:nvPr/>
        </p:nvSpPr>
        <p:spPr>
          <a:xfrm>
            <a:off x="7277388" y="1981200"/>
            <a:ext cx="1025794" cy="400110"/>
          </a:xfrm>
          <a:prstGeom prst="rect">
            <a:avLst/>
          </a:prstGeom>
        </p:spPr>
        <p:txBody>
          <a:bodyPr wrap="none">
            <a:spAutoFit/>
          </a:bodyPr>
          <a:lstStyle/>
          <a:p>
            <a:r>
              <a:rPr lang="en-US" sz="2000" b="1" dirty="0"/>
              <a:t>Stage 5:</a:t>
            </a:r>
            <a:endParaRPr lang="en-US" sz="2000" dirty="0"/>
          </a:p>
        </p:txBody>
      </p:sp>
    </p:spTree>
    <p:extLst>
      <p:ext uri="{BB962C8B-B14F-4D97-AF65-F5344CB8AC3E}">
        <p14:creationId xmlns:p14="http://schemas.microsoft.com/office/powerpoint/2010/main" val="14222175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r Graph showing the stages Blinn College went through and correspondence to implementation of SRS 8.3 and 8.4" title="Bar Graph showing the stages Blinn College went through and correspondence to implementation of SRS 8.3 and 8.4"/>
          <p:cNvGrpSpPr/>
          <p:nvPr/>
        </p:nvGrpSpPr>
        <p:grpSpPr>
          <a:xfrm>
            <a:off x="914400" y="1295400"/>
            <a:ext cx="7162800" cy="4140200"/>
            <a:chOff x="914400" y="1295400"/>
            <a:chExt cx="7162800" cy="4140200"/>
          </a:xfrm>
        </p:grpSpPr>
        <p:graphicFrame>
          <p:nvGraphicFramePr>
            <p:cNvPr id="9" name="Chart 8"/>
            <p:cNvGraphicFramePr/>
            <p:nvPr>
              <p:extLst>
                <p:ext uri="{D42A27DB-BD31-4B8C-83A1-F6EECF244321}">
                  <p14:modId xmlns:p14="http://schemas.microsoft.com/office/powerpoint/2010/main" val="3571001840"/>
                </p:ext>
              </p:extLst>
            </p:nvPr>
          </p:nvGraphicFramePr>
          <p:xfrm>
            <a:off x="2286000" y="1371600"/>
            <a:ext cx="5791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371600" y="3352800"/>
              <a:ext cx="1295400" cy="369332"/>
            </a:xfrm>
            <a:prstGeom prst="rect">
              <a:avLst/>
            </a:prstGeom>
            <a:solidFill>
              <a:schemeClr val="bg1"/>
            </a:solidFill>
          </p:spPr>
          <p:txBody>
            <a:bodyPr wrap="square" rtlCol="0">
              <a:spAutoFit/>
            </a:bodyPr>
            <a:lstStyle/>
            <a:p>
              <a:r>
                <a:rPr lang="en-US" dirty="0"/>
                <a:t>Awareness</a:t>
              </a:r>
            </a:p>
          </p:txBody>
        </p:sp>
        <p:sp>
          <p:nvSpPr>
            <p:cNvPr id="12" name="TextBox 11"/>
            <p:cNvSpPr txBox="1"/>
            <p:nvPr/>
          </p:nvSpPr>
          <p:spPr>
            <a:xfrm>
              <a:off x="1219200" y="2373868"/>
              <a:ext cx="1447800" cy="369332"/>
            </a:xfrm>
            <a:prstGeom prst="rect">
              <a:avLst/>
            </a:prstGeom>
            <a:solidFill>
              <a:schemeClr val="bg1"/>
            </a:solidFill>
          </p:spPr>
          <p:txBody>
            <a:bodyPr wrap="square" rtlCol="0">
              <a:spAutoFit/>
            </a:bodyPr>
            <a:lstStyle/>
            <a:p>
              <a:r>
                <a:rPr lang="en-US" dirty="0"/>
                <a:t>Introduction</a:t>
              </a:r>
            </a:p>
          </p:txBody>
        </p:sp>
        <p:sp>
          <p:nvSpPr>
            <p:cNvPr id="13" name="TextBox 12"/>
            <p:cNvSpPr txBox="1"/>
            <p:nvPr/>
          </p:nvSpPr>
          <p:spPr>
            <a:xfrm>
              <a:off x="914400" y="1295400"/>
              <a:ext cx="1752600" cy="369332"/>
            </a:xfrm>
            <a:prstGeom prst="rect">
              <a:avLst/>
            </a:prstGeom>
            <a:solidFill>
              <a:schemeClr val="bg1"/>
            </a:solidFill>
          </p:spPr>
          <p:txBody>
            <a:bodyPr wrap="square" rtlCol="0">
              <a:spAutoFit/>
            </a:bodyPr>
            <a:lstStyle/>
            <a:p>
              <a:r>
                <a:rPr lang="en-US" dirty="0"/>
                <a:t>Implementation</a:t>
              </a:r>
            </a:p>
          </p:txBody>
        </p:sp>
        <p:sp>
          <p:nvSpPr>
            <p:cNvPr id="14" name="TextBox 13"/>
            <p:cNvSpPr txBox="1"/>
            <p:nvPr/>
          </p:nvSpPr>
          <p:spPr>
            <a:xfrm>
              <a:off x="1295400" y="4495800"/>
              <a:ext cx="1295400" cy="369332"/>
            </a:xfrm>
            <a:prstGeom prst="rect">
              <a:avLst/>
            </a:prstGeom>
            <a:solidFill>
              <a:schemeClr val="bg1"/>
            </a:solidFill>
          </p:spPr>
          <p:txBody>
            <a:bodyPr wrap="square" rtlCol="0">
              <a:spAutoFit/>
            </a:bodyPr>
            <a:lstStyle/>
            <a:p>
              <a:r>
                <a:rPr lang="en-US" dirty="0">
                  <a:solidFill>
                    <a:schemeClr val="bg1"/>
                  </a:solidFill>
                </a:rPr>
                <a:t>Awareness</a:t>
              </a:r>
            </a:p>
          </p:txBody>
        </p:sp>
      </p:grpSp>
      <p:sp>
        <p:nvSpPr>
          <p:cNvPr id="2" name="Title 1">
            <a:extLst>
              <a:ext uri="{FF2B5EF4-FFF2-40B4-BE49-F238E27FC236}">
                <a16:creationId xmlns:a16="http://schemas.microsoft.com/office/drawing/2014/main" id="{93EAA706-68D4-4005-95F7-D147ACF2D224}"/>
              </a:ext>
            </a:extLst>
          </p:cNvPr>
          <p:cNvSpPr>
            <a:spLocks noGrp="1"/>
          </p:cNvSpPr>
          <p:nvPr>
            <p:ph type="title"/>
          </p:nvPr>
        </p:nvSpPr>
        <p:spPr/>
        <p:txBody>
          <a:bodyPr>
            <a:normAutofit/>
          </a:bodyPr>
          <a:lstStyle/>
          <a:p>
            <a:r>
              <a:rPr lang="en-US" dirty="0">
                <a:solidFill>
                  <a:schemeClr val="tx1"/>
                </a:solidFill>
              </a:rPr>
              <a:t>Implementation of 8.3 &amp; 8.4</a:t>
            </a:r>
          </a:p>
        </p:txBody>
      </p:sp>
    </p:spTree>
    <p:extLst>
      <p:ext uri="{BB962C8B-B14F-4D97-AF65-F5344CB8AC3E}">
        <p14:creationId xmlns:p14="http://schemas.microsoft.com/office/powerpoint/2010/main" val="733317402"/>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457200" y="1143000"/>
            <a:ext cx="8229600" cy="4724400"/>
          </a:xfrm>
        </p:spPr>
        <p:txBody>
          <a:bodyPr>
            <a:normAutofit fontScale="85000" lnSpcReduction="10000"/>
          </a:bodyPr>
          <a:lstStyle/>
          <a:p>
            <a:r>
              <a:rPr lang="en-US" sz="3500" b="1" dirty="0"/>
              <a:t>Find a spot on the continuum:</a:t>
            </a:r>
          </a:p>
          <a:p>
            <a:pPr lvl="1"/>
            <a:r>
              <a:rPr lang="en-US" sz="3500" b="1" dirty="0"/>
              <a:t>Awareness (red)</a:t>
            </a:r>
          </a:p>
          <a:p>
            <a:pPr lvl="1"/>
            <a:r>
              <a:rPr lang="en-US" sz="3500" b="1" dirty="0"/>
              <a:t>Introduction (yellow)</a:t>
            </a:r>
          </a:p>
          <a:p>
            <a:pPr lvl="1"/>
            <a:r>
              <a:rPr lang="en-US" sz="3500" b="1" dirty="0"/>
              <a:t>Implementation (green)</a:t>
            </a:r>
            <a:endParaRPr lang="en-US" sz="3500" dirty="0"/>
          </a:p>
          <a:p>
            <a:pPr marL="0" indent="0">
              <a:buNone/>
            </a:pPr>
            <a:r>
              <a:rPr lang="en-US" dirty="0"/>
              <a:t>    Get one of your group’s colored papers.</a:t>
            </a:r>
          </a:p>
          <a:p>
            <a:endParaRPr lang="en-US" dirty="0"/>
          </a:p>
          <a:p>
            <a:r>
              <a:rPr lang="en-US" b="1" dirty="0"/>
              <a:t>Why did you put yourself in this group?  Discuss.</a:t>
            </a:r>
          </a:p>
          <a:p>
            <a:endParaRPr lang="en-US" dirty="0"/>
          </a:p>
          <a:p>
            <a:r>
              <a:rPr lang="en-US" b="1" dirty="0"/>
              <a:t>How can I get to the next stage or what barriers do I need address? Discuss.</a:t>
            </a:r>
          </a:p>
        </p:txBody>
      </p:sp>
    </p:spTree>
    <p:extLst>
      <p:ext uri="{BB962C8B-B14F-4D97-AF65-F5344CB8AC3E}">
        <p14:creationId xmlns:p14="http://schemas.microsoft.com/office/powerpoint/2010/main" val="2031343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 to reference training by Instructional Designers" title="Icon to reference training by Instructional Desig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747" y="3694728"/>
            <a:ext cx="2667000" cy="2428672"/>
          </a:xfrm>
          <a:prstGeom prst="rect">
            <a:avLst/>
          </a:prstGeom>
          <a:solidFill>
            <a:srgbClr val="2B93AE"/>
          </a:solidFill>
        </p:spPr>
      </p:pic>
      <p:grpSp>
        <p:nvGrpSpPr>
          <p:cNvPr id="9" name="Group 8" descr="Icon to represent support staff-based strategies" title="Icon to represent support staff-based strategies"/>
          <p:cNvGrpSpPr/>
          <p:nvPr/>
        </p:nvGrpSpPr>
        <p:grpSpPr>
          <a:xfrm>
            <a:off x="287504" y="1334971"/>
            <a:ext cx="2438400" cy="2438400"/>
            <a:chOff x="914400" y="838200"/>
            <a:chExt cx="2438400" cy="2438400"/>
          </a:xfrm>
        </p:grpSpPr>
        <p:sp>
          <p:nvSpPr>
            <p:cNvPr id="5" name="Oval 4"/>
            <p:cNvSpPr/>
            <p:nvPr/>
          </p:nvSpPr>
          <p:spPr>
            <a:xfrm>
              <a:off x="914400" y="838200"/>
              <a:ext cx="2438400" cy="2438400"/>
            </a:xfrm>
            <a:prstGeom prst="ellipse">
              <a:avLst/>
            </a:prstGeom>
            <a:solidFill>
              <a:srgbClr val="CB6C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 to represent implementation strategies by support sta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461611"/>
              <a:ext cx="1828800" cy="1191577"/>
            </a:xfrm>
            <a:prstGeom prst="rect">
              <a:avLst/>
            </a:prstGeom>
          </p:spPr>
        </p:pic>
      </p:grpSp>
      <p:grpSp>
        <p:nvGrpSpPr>
          <p:cNvPr id="11" name="Group 10" descr="Implementation Strategy-training and support of online instructors" title="Implementation Strategy-training and support of online instructors"/>
          <p:cNvGrpSpPr/>
          <p:nvPr/>
        </p:nvGrpSpPr>
        <p:grpSpPr>
          <a:xfrm>
            <a:off x="6477000" y="1327664"/>
            <a:ext cx="2438400" cy="2438400"/>
            <a:chOff x="6477000" y="1327664"/>
            <a:chExt cx="2438400" cy="2438400"/>
          </a:xfrm>
        </p:grpSpPr>
        <p:sp>
          <p:nvSpPr>
            <p:cNvPr id="6" name="Oval 5" descr="Implementation Strategy- training and support for online instructors"/>
            <p:cNvSpPr/>
            <p:nvPr/>
          </p:nvSpPr>
          <p:spPr>
            <a:xfrm>
              <a:off x="6477000" y="1327664"/>
              <a:ext cx="2438400" cy="2438400"/>
            </a:xfrm>
            <a:prstGeom prst="ellipse">
              <a:avLst/>
            </a:prstGeom>
            <a:solidFill>
              <a:srgbClr val="ABC2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plementation Strategy-training and support of online instructors" title="Implementation Strategy-training and support of online instructors"/>
            <p:cNvPicPr>
              <a:picLocks noChangeAspect="1"/>
            </p:cNvPicPr>
            <p:nvPr/>
          </p:nvPicPr>
          <p:blipFill rotWithShape="1">
            <a:blip r:embed="rId5">
              <a:extLst>
                <a:ext uri="{28A0092B-C50C-407E-A947-70E740481C1C}">
                  <a14:useLocalDpi xmlns:a14="http://schemas.microsoft.com/office/drawing/2010/main" val="0"/>
                </a:ext>
              </a:extLst>
            </a:blip>
            <a:srcRect l="23209" r="23209"/>
            <a:stretch/>
          </p:blipFill>
          <p:spPr>
            <a:xfrm>
              <a:off x="7086600" y="1948656"/>
              <a:ext cx="1219200" cy="1196416"/>
            </a:xfrm>
            <a:prstGeom prst="rect">
              <a:avLst/>
            </a:prstGeom>
          </p:spPr>
        </p:pic>
      </p:grpSp>
      <p:pic>
        <p:nvPicPr>
          <p:cNvPr id="7" name="Picture 6" descr="Word Art:  &quot;Training and Support&quot;" title="Word Art:  &quot;Training and Suppor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295" y="1828800"/>
            <a:ext cx="3647905" cy="1937264"/>
          </a:xfrm>
          <a:prstGeom prst="rect">
            <a:avLst/>
          </a:prstGeom>
        </p:spPr>
      </p:pic>
      <p:sp>
        <p:nvSpPr>
          <p:cNvPr id="10" name="Title 9"/>
          <p:cNvSpPr>
            <a:spLocks noGrp="1"/>
          </p:cNvSpPr>
          <p:nvPr>
            <p:ph type="title"/>
          </p:nvPr>
        </p:nvSpPr>
        <p:spPr/>
        <p:txBody>
          <a:bodyPr/>
          <a:lstStyle/>
          <a:p>
            <a:r>
              <a:rPr lang="en-US" dirty="0">
                <a:solidFill>
                  <a:schemeClr val="tx1"/>
                </a:solidFill>
              </a:rPr>
              <a:t>Implementation Strategies</a:t>
            </a:r>
          </a:p>
        </p:txBody>
      </p:sp>
    </p:spTree>
    <p:extLst>
      <p:ext uri="{BB962C8B-B14F-4D97-AF65-F5344CB8AC3E}">
        <p14:creationId xmlns:p14="http://schemas.microsoft.com/office/powerpoint/2010/main" val="37222819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4</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p:txBody>
          <a:bodyPr>
            <a:normAutofit/>
          </a:bodyPr>
          <a:lstStyle/>
          <a:p>
            <a:r>
              <a:rPr lang="en-US" dirty="0"/>
              <a:t>Set up Poll Everywhere survey.</a:t>
            </a:r>
          </a:p>
          <a:p>
            <a:endParaRPr lang="en-US" dirty="0"/>
          </a:p>
        </p:txBody>
      </p:sp>
    </p:spTree>
    <p:extLst>
      <p:ext uri="{BB962C8B-B14F-4D97-AF65-F5344CB8AC3E}">
        <p14:creationId xmlns:p14="http://schemas.microsoft.com/office/powerpoint/2010/main" val="19441451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Sixth Ed. QM Rubric Impact</a:t>
            </a:r>
          </a:p>
        </p:txBody>
      </p:sp>
      <p:pic>
        <p:nvPicPr>
          <p:cNvPr id="3" name="Picture 2" descr="Icon representing Instructional Designers" title="Icon representing Instructional Desig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1562100"/>
            <a:ext cx="2619375" cy="1743075"/>
          </a:xfrm>
          <a:prstGeom prst="rect">
            <a:avLst/>
          </a:prstGeom>
        </p:spPr>
      </p:pic>
      <p:pic>
        <p:nvPicPr>
          <p:cNvPr id="4" name="Picture 3" descr="Icon representing course representatives/online instructors" title="Icon representing course representatives/online instruct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312" y="3789368"/>
            <a:ext cx="2619375" cy="1743075"/>
          </a:xfrm>
          <a:prstGeom prst="rect">
            <a:avLst/>
          </a:prstGeom>
        </p:spPr>
      </p:pic>
      <p:pic>
        <p:nvPicPr>
          <p:cNvPr id="6" name="Picture 5" descr="Icon representing course reviewers.  In the case of Blinn reviewers, these are instructors who have completed APPQMR and have taught online." title="Icon representing course reviewers.  In the case of Blinn reviewers, these are instructors who have completed APPQMR and have taught onlin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479577"/>
            <a:ext cx="1905000" cy="1905000"/>
          </a:xfrm>
          <a:prstGeom prst="rect">
            <a:avLst/>
          </a:prstGeom>
        </p:spPr>
      </p:pic>
      <p:sp>
        <p:nvSpPr>
          <p:cNvPr id="7" name="TextBox 6"/>
          <p:cNvSpPr txBox="1"/>
          <p:nvPr/>
        </p:nvSpPr>
        <p:spPr>
          <a:xfrm>
            <a:off x="685799" y="3384577"/>
            <a:ext cx="2948836" cy="461665"/>
          </a:xfrm>
          <a:prstGeom prst="rect">
            <a:avLst/>
          </a:prstGeom>
          <a:noFill/>
        </p:spPr>
        <p:txBody>
          <a:bodyPr wrap="square" rtlCol="0">
            <a:spAutoFit/>
          </a:bodyPr>
          <a:lstStyle/>
          <a:p>
            <a:r>
              <a:rPr lang="en-US" sz="2400" dirty="0"/>
              <a:t>Instructional Designer</a:t>
            </a:r>
          </a:p>
        </p:txBody>
      </p:sp>
      <p:sp>
        <p:nvSpPr>
          <p:cNvPr id="8" name="TextBox 7"/>
          <p:cNvSpPr txBox="1"/>
          <p:nvPr/>
        </p:nvSpPr>
        <p:spPr>
          <a:xfrm>
            <a:off x="5791200" y="3584632"/>
            <a:ext cx="2667000" cy="523220"/>
          </a:xfrm>
          <a:prstGeom prst="rect">
            <a:avLst/>
          </a:prstGeom>
          <a:noFill/>
        </p:spPr>
        <p:txBody>
          <a:bodyPr wrap="square" rtlCol="0">
            <a:spAutoFit/>
          </a:bodyPr>
          <a:lstStyle/>
          <a:p>
            <a:r>
              <a:rPr lang="en-US" sz="2800" dirty="0"/>
              <a:t>Course Reviewer</a:t>
            </a:r>
          </a:p>
        </p:txBody>
      </p:sp>
      <p:sp>
        <p:nvSpPr>
          <p:cNvPr id="9" name="TextBox 8"/>
          <p:cNvSpPr txBox="1"/>
          <p:nvPr/>
        </p:nvSpPr>
        <p:spPr>
          <a:xfrm>
            <a:off x="3124200" y="5521499"/>
            <a:ext cx="3352800" cy="461665"/>
          </a:xfrm>
          <a:prstGeom prst="rect">
            <a:avLst/>
          </a:prstGeom>
          <a:noFill/>
        </p:spPr>
        <p:txBody>
          <a:bodyPr wrap="square" rtlCol="0">
            <a:spAutoFit/>
          </a:bodyPr>
          <a:lstStyle/>
          <a:p>
            <a:r>
              <a:rPr lang="en-US" sz="2400" dirty="0"/>
              <a:t>Course Representative</a:t>
            </a:r>
          </a:p>
        </p:txBody>
      </p:sp>
    </p:spTree>
    <p:extLst>
      <p:ext uri="{BB962C8B-B14F-4D97-AF65-F5344CB8AC3E}">
        <p14:creationId xmlns:p14="http://schemas.microsoft.com/office/powerpoint/2010/main" val="27289296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What is next? </a:t>
            </a:r>
          </a:p>
        </p:txBody>
      </p:sp>
      <p:sp>
        <p:nvSpPr>
          <p:cNvPr id="4" name="Content Placeholder 3"/>
          <p:cNvSpPr>
            <a:spLocks noGrp="1"/>
          </p:cNvSpPr>
          <p:nvPr>
            <p:ph sz="half" idx="2"/>
          </p:nvPr>
        </p:nvSpPr>
        <p:spPr>
          <a:xfrm>
            <a:off x="914400" y="1600200"/>
            <a:ext cx="7924800" cy="4525962"/>
          </a:xfrm>
        </p:spPr>
        <p:txBody>
          <a:bodyPr vert="horz" lIns="91440" tIns="45720" rIns="91440" bIns="45720" rtlCol="0" anchor="t">
            <a:normAutofit/>
          </a:bodyPr>
          <a:lstStyle/>
          <a:p>
            <a:r>
              <a:rPr lang="en-US" sz="3200" dirty="0"/>
              <a:t>Survey Question 5</a:t>
            </a:r>
          </a:p>
          <a:p>
            <a:r>
              <a:rPr lang="en-US" sz="3200" dirty="0"/>
              <a:t>What is your next step in full implementation?</a:t>
            </a:r>
          </a:p>
          <a:p>
            <a:endParaRPr lang="en-US" sz="3200" dirty="0"/>
          </a:p>
        </p:txBody>
      </p:sp>
    </p:spTree>
    <p:extLst>
      <p:ext uri="{BB962C8B-B14F-4D97-AF65-F5344CB8AC3E}">
        <p14:creationId xmlns:p14="http://schemas.microsoft.com/office/powerpoint/2010/main" val="3236797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A706-68D4-4005-95F7-D147ACF2D224}"/>
              </a:ext>
            </a:extLst>
          </p:cNvPr>
          <p:cNvSpPr>
            <a:spLocks noGrp="1"/>
          </p:cNvSpPr>
          <p:nvPr>
            <p:ph type="title"/>
          </p:nvPr>
        </p:nvSpPr>
        <p:spPr/>
        <p:txBody>
          <a:bodyPr/>
          <a:lstStyle/>
          <a:p>
            <a:r>
              <a:rPr lang="en-US" dirty="0">
                <a:solidFill>
                  <a:schemeClr val="tx1"/>
                </a:solidFill>
              </a:rPr>
              <a:t>Blinn College</a:t>
            </a:r>
          </a:p>
        </p:txBody>
      </p:sp>
      <p:pic>
        <p:nvPicPr>
          <p:cNvPr id="5" name="Picture 5" descr="Old Main building of the original Blinn College campus in Brenham, TX.  Established 1876.">
            <a:extLst>
              <a:ext uri="{FF2B5EF4-FFF2-40B4-BE49-F238E27FC236}">
                <a16:creationId xmlns:a16="http://schemas.microsoft.com/office/drawing/2014/main" id="{26EB7FDE-2217-4DCF-BF18-2FF9FB271C5E}"/>
              </a:ext>
            </a:extLst>
          </p:cNvPr>
          <p:cNvPicPr>
            <a:picLocks noGrp="1" noChangeAspect="1"/>
          </p:cNvPicPr>
          <p:nvPr>
            <p:ph sz="half" idx="1"/>
          </p:nvPr>
        </p:nvPicPr>
        <p:blipFill>
          <a:blip r:embed="rId3" cstate="print"/>
          <a:stretch>
            <a:fillRect/>
          </a:stretch>
        </p:blipFill>
        <p:spPr>
          <a:xfrm>
            <a:off x="105275" y="2304102"/>
            <a:ext cx="4540374" cy="2572698"/>
          </a:xfrm>
          <a:prstGeom prst="rect">
            <a:avLst/>
          </a:prstGeom>
        </p:spPr>
      </p:pic>
      <p:sp>
        <p:nvSpPr>
          <p:cNvPr id="4" name="Content Placeholder 3">
            <a:extLst>
              <a:ext uri="{FF2B5EF4-FFF2-40B4-BE49-F238E27FC236}">
                <a16:creationId xmlns:a16="http://schemas.microsoft.com/office/drawing/2014/main" id="{404A8992-1450-4ED4-B2E7-9225157C8465}"/>
              </a:ext>
            </a:extLst>
          </p:cNvPr>
          <p:cNvSpPr>
            <a:spLocks noGrp="1"/>
          </p:cNvSpPr>
          <p:nvPr>
            <p:ph sz="half" idx="2"/>
          </p:nvPr>
        </p:nvSpPr>
        <p:spPr/>
        <p:txBody>
          <a:bodyPr vert="horz" lIns="91440" tIns="45720" rIns="91440" bIns="45720" rtlCol="0" anchor="t">
            <a:normAutofit/>
          </a:bodyPr>
          <a:lstStyle/>
          <a:p>
            <a:r>
              <a:rPr lang="en-US" dirty="0"/>
              <a:t>19,000 +/- students</a:t>
            </a:r>
          </a:p>
          <a:p>
            <a:r>
              <a:rPr lang="en-US" dirty="0"/>
              <a:t>5 campuses</a:t>
            </a:r>
          </a:p>
          <a:p>
            <a:r>
              <a:rPr lang="en-US" dirty="0"/>
              <a:t>20 years of online courses</a:t>
            </a:r>
          </a:p>
          <a:p>
            <a:r>
              <a:rPr lang="en-US" dirty="0"/>
              <a:t>Significant enrollment in DL courses</a:t>
            </a:r>
          </a:p>
          <a:p>
            <a:r>
              <a:rPr lang="en-US" dirty="0"/>
              <a:t>Academic Partnerships</a:t>
            </a:r>
          </a:p>
          <a:p>
            <a:endParaRPr lang="en-US" dirty="0"/>
          </a:p>
        </p:txBody>
      </p:sp>
    </p:spTree>
    <p:extLst>
      <p:ext uri="{BB962C8B-B14F-4D97-AF65-F5344CB8AC3E}">
        <p14:creationId xmlns:p14="http://schemas.microsoft.com/office/powerpoint/2010/main" val="1619919264"/>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7B52DD1-044D-42B5-81F7-F99B5CBB0995}"/>
              </a:ext>
            </a:extLst>
          </p:cNvPr>
          <p:cNvSpPr txBox="1">
            <a:spLocks/>
          </p:cNvSpPr>
          <p:nvPr/>
        </p:nvSpPr>
        <p:spPr>
          <a:xfrm>
            <a:off x="4343400" y="1752600"/>
            <a:ext cx="4495800" cy="452596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3200" dirty="0"/>
              <a:t>STEM!</a:t>
            </a:r>
          </a:p>
          <a:p>
            <a:r>
              <a:rPr lang="en-US" sz="3200" dirty="0"/>
              <a:t>Additional support personnel</a:t>
            </a:r>
          </a:p>
          <a:p>
            <a:r>
              <a:rPr lang="en-US" sz="3200" dirty="0"/>
              <a:t>Accessible publisher materials</a:t>
            </a:r>
          </a:p>
          <a:p>
            <a:r>
              <a:rPr lang="en-US" sz="3200" dirty="0"/>
              <a:t>Acquisition of software</a:t>
            </a:r>
          </a:p>
        </p:txBody>
      </p:sp>
      <p:sp>
        <p:nvSpPr>
          <p:cNvPr id="7" name="TextBox 6"/>
          <p:cNvSpPr txBox="1"/>
          <p:nvPr/>
        </p:nvSpPr>
        <p:spPr>
          <a:xfrm>
            <a:off x="612775" y="4800600"/>
            <a:ext cx="3197225" cy="338554"/>
          </a:xfrm>
          <a:prstGeom prst="rect">
            <a:avLst/>
          </a:prstGeom>
          <a:noFill/>
        </p:spPr>
        <p:txBody>
          <a:bodyPr wrap="square" rtlCol="0">
            <a:spAutoFit/>
          </a:bodyPr>
          <a:lstStyle/>
          <a:p>
            <a:r>
              <a:rPr lang="en-US" sz="800" dirty="0"/>
              <a:t>https://www.growthengineering.co.uk/wp-content/uploads/2018/10/Crossroads-01-1024x792.png</a:t>
            </a:r>
          </a:p>
        </p:txBody>
      </p:sp>
      <p:pic>
        <p:nvPicPr>
          <p:cNvPr id="6" name="Picture 5" descr="Choice of changing or staying with the old ways of doing things." title="Choice of changing or staying with the old ways of doing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 y="2133600"/>
            <a:ext cx="3445016" cy="2661444"/>
          </a:xfrm>
          <a:prstGeom prst="rect">
            <a:avLst/>
          </a:prstGeom>
        </p:spPr>
      </p:pic>
      <p:sp>
        <p:nvSpPr>
          <p:cNvPr id="2" name="Title 1"/>
          <p:cNvSpPr>
            <a:spLocks noGrp="1"/>
          </p:cNvSpPr>
          <p:nvPr>
            <p:ph type="title"/>
          </p:nvPr>
        </p:nvSpPr>
        <p:spPr/>
        <p:txBody>
          <a:bodyPr>
            <a:normAutofit/>
          </a:bodyPr>
          <a:lstStyle/>
          <a:p>
            <a:r>
              <a:rPr lang="en-US" dirty="0">
                <a:solidFill>
                  <a:schemeClr val="tx1"/>
                </a:solidFill>
              </a:rPr>
              <a:t>Challenges Moving Forward</a:t>
            </a:r>
          </a:p>
        </p:txBody>
      </p:sp>
    </p:spTree>
    <p:extLst>
      <p:ext uri="{BB962C8B-B14F-4D97-AF65-F5344CB8AC3E}">
        <p14:creationId xmlns:p14="http://schemas.microsoft.com/office/powerpoint/2010/main" val="1505107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QR Code to link to AURS registration instructions on QM site." title="QR Code to link to AURS registration instructions on QM sit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1752600"/>
            <a:ext cx="3733800" cy="3733800"/>
          </a:xfrm>
        </p:spPr>
      </p:pic>
      <p:sp>
        <p:nvSpPr>
          <p:cNvPr id="5" name="TextBox 4"/>
          <p:cNvSpPr txBox="1"/>
          <p:nvPr/>
        </p:nvSpPr>
        <p:spPr>
          <a:xfrm>
            <a:off x="5257800" y="1447800"/>
            <a:ext cx="2819400" cy="381000"/>
          </a:xfrm>
          <a:prstGeom prst="rect">
            <a:avLst/>
          </a:prstGeom>
          <a:noFill/>
        </p:spPr>
        <p:txBody>
          <a:bodyPr wrap="square" rtlCol="0">
            <a:spAutoFit/>
          </a:bodyPr>
          <a:lstStyle/>
          <a:p>
            <a:r>
              <a:rPr lang="en-US" dirty="0"/>
              <a:t>Register Here:</a:t>
            </a:r>
          </a:p>
        </p:txBody>
      </p:sp>
      <p:sp>
        <p:nvSpPr>
          <p:cNvPr id="6" name="Content Placeholder 5">
            <a:extLst>
              <a:ext uri="{FF2B5EF4-FFF2-40B4-BE49-F238E27FC236}">
                <a16:creationId xmlns:a16="http://schemas.microsoft.com/office/drawing/2014/main" id="{56D93113-DB9C-4732-904B-D8146C916F1A}"/>
              </a:ext>
            </a:extLst>
          </p:cNvPr>
          <p:cNvSpPr>
            <a:spLocks noGrp="1"/>
          </p:cNvSpPr>
          <p:nvPr>
            <p:ph sz="half" idx="1"/>
          </p:nvPr>
        </p:nvSpPr>
        <p:spPr>
          <a:xfrm>
            <a:off x="457200" y="1600200"/>
            <a:ext cx="4038600" cy="4190999"/>
          </a:xfrm>
        </p:spPr>
        <p:txBody>
          <a:bodyPr>
            <a:normAutofit fontScale="77500" lnSpcReduction="20000"/>
          </a:bodyPr>
          <a:lstStyle/>
          <a:p>
            <a:r>
              <a:rPr lang="en-US" dirty="0"/>
              <a:t>The AURS is provided in response to requests for access to resources to assist in course design that "reflects a commitment to accessibility and usability for all learners" (General Standard 8).</a:t>
            </a:r>
          </a:p>
          <a:p>
            <a:endParaRPr lang="en-US" dirty="0"/>
          </a:p>
          <a:p>
            <a:r>
              <a:rPr lang="en-US" dirty="0"/>
              <a:t>The topics include all of Alt-tag, captioning, hyperlinks, and readability. Special topics and additional resources and information will continue to be added.</a:t>
            </a:r>
          </a:p>
        </p:txBody>
      </p:sp>
      <p:sp>
        <p:nvSpPr>
          <p:cNvPr id="2" name="Title 1"/>
          <p:cNvSpPr>
            <a:spLocks noGrp="1"/>
          </p:cNvSpPr>
          <p:nvPr>
            <p:ph type="title"/>
          </p:nvPr>
        </p:nvSpPr>
        <p:spPr/>
        <p:txBody>
          <a:bodyPr>
            <a:normAutofit fontScale="90000"/>
          </a:bodyPr>
          <a:lstStyle/>
          <a:p>
            <a:r>
              <a:rPr lang="en-US" dirty="0">
                <a:solidFill>
                  <a:schemeClr val="tx1"/>
                </a:solidFill>
              </a:rPr>
              <a:t>QM Accessibility &amp; Usability Resource Site (AURS)</a:t>
            </a:r>
          </a:p>
        </p:txBody>
      </p:sp>
    </p:spTree>
    <p:extLst>
      <p:ext uri="{BB962C8B-B14F-4D97-AF65-F5344CB8AC3E}">
        <p14:creationId xmlns:p14="http://schemas.microsoft.com/office/powerpoint/2010/main" val="15192741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What questions do you have?</a:t>
            </a:r>
          </a:p>
        </p:txBody>
      </p:sp>
      <p:pic>
        <p:nvPicPr>
          <p:cNvPr id="6" name="Content Placeholder 5" descr="Graphic to prompt participant questions to presenters" title="Graphic to prompt participant questions to presenter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0397" y="1981200"/>
            <a:ext cx="7823205" cy="2194560"/>
          </a:xfrm>
        </p:spPr>
      </p:pic>
    </p:spTree>
    <p:extLst>
      <p:ext uri="{BB962C8B-B14F-4D97-AF65-F5344CB8AC3E}">
        <p14:creationId xmlns:p14="http://schemas.microsoft.com/office/powerpoint/2010/main" val="3878195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3598985"/>
            <a:ext cx="8229600" cy="165881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2800" b="0" dirty="0">
                <a:latin typeface="Times New Roman" panose="02020603050405020304" pitchFamily="18" charset="0"/>
                <a:cs typeface="Times New Roman" panose="02020603050405020304" pitchFamily="18" charset="0"/>
                <a:hlinkClick r:id="rId4"/>
              </a:rPr>
              <a:t>sally.hughes@blinn.edu</a:t>
            </a:r>
            <a:endParaRPr lang="en-US" sz="2800" b="0" dirty="0">
              <a:latin typeface="Times New Roman" panose="02020603050405020304" pitchFamily="18" charset="0"/>
              <a:cs typeface="Times New Roman" panose="02020603050405020304" pitchFamily="18" charset="0"/>
              <a:hlinkClick r:id="rId5"/>
            </a:endParaRPr>
          </a:p>
          <a:p>
            <a:r>
              <a:rPr lang="en-US" sz="2800" b="0" dirty="0">
                <a:latin typeface="Times New Roman" panose="02020603050405020304" pitchFamily="18" charset="0"/>
                <a:cs typeface="Times New Roman" panose="02020603050405020304" pitchFamily="18" charset="0"/>
                <a:hlinkClick r:id="rId6"/>
              </a:rPr>
              <a:t>linda.reed@blinn.edu</a:t>
            </a:r>
            <a:r>
              <a:rPr lang="en-US" sz="2800" b="0" dirty="0">
                <a:latin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a:xfrm>
            <a:off x="457200" y="2362200"/>
            <a:ext cx="8229600" cy="1084385"/>
          </a:xfrm>
        </p:spPr>
        <p:txBody>
          <a:bodyPr>
            <a:normAutofit/>
          </a:bodyPr>
          <a:lstStyle/>
          <a:p>
            <a:r>
              <a:rPr lang="en-US" dirty="0"/>
              <a:t>Contact Us</a:t>
            </a:r>
          </a:p>
        </p:txBody>
      </p:sp>
      <p:pic>
        <p:nvPicPr>
          <p:cNvPr id="4" name="Picture 3" descr="Blinn student with physical handicapping condition" title="Blinn student with physical handicapping condition">
            <a:extLst>
              <a:ext uri="{FF2B5EF4-FFF2-40B4-BE49-F238E27FC236}">
                <a16:creationId xmlns:a16="http://schemas.microsoft.com/office/drawing/2014/main" id="{33D23FF3-C443-4A63-9BFC-8B4983FF22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000" r="27383" b="14430"/>
          <a:stretch/>
        </p:blipFill>
        <p:spPr>
          <a:xfrm>
            <a:off x="3340492" y="304800"/>
            <a:ext cx="1307708" cy="1295400"/>
          </a:xfrm>
          <a:prstGeom prst="rect">
            <a:avLst/>
          </a:prstGeom>
        </p:spPr>
      </p:pic>
      <p:sp>
        <p:nvSpPr>
          <p:cNvPr id="3" name="Rectangle 2" descr="decorative" title="decorative">
            <a:extLst>
              <a:ext uri="{FF2B5EF4-FFF2-40B4-BE49-F238E27FC236}">
                <a16:creationId xmlns:a16="http://schemas.microsoft.com/office/drawing/2014/main" id="{417D0CB7-9BAF-4226-8DC8-C7282595B890}"/>
              </a:ext>
            </a:extLst>
          </p:cNvPr>
          <p:cNvSpPr/>
          <p:nvPr/>
        </p:nvSpPr>
        <p:spPr>
          <a:xfrm>
            <a:off x="3124200" y="184204"/>
            <a:ext cx="1828800" cy="152400"/>
          </a:xfrm>
          <a:prstGeom prst="rect">
            <a:avLst/>
          </a:prstGeom>
          <a:solidFill>
            <a:srgbClr val="00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919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Compare presenters' implementation process to participant’s. </a:t>
            </a:r>
          </a:p>
          <a:p>
            <a:r>
              <a:rPr lang="en-US" dirty="0"/>
              <a:t>Identify key components of and effective strategies in implementing Standards 8.3 and 8.4. </a:t>
            </a:r>
          </a:p>
          <a:p>
            <a:r>
              <a:rPr lang="en-US" dirty="0"/>
              <a:t>Identify the benefits of meeting Standards 8.3 and 8.4 for all students.</a:t>
            </a:r>
            <a:endParaRPr lang="en-US" u="sng" dirty="0"/>
          </a:p>
        </p:txBody>
      </p:sp>
    </p:spTree>
    <p:extLst>
      <p:ext uri="{BB962C8B-B14F-4D97-AF65-F5344CB8AC3E}">
        <p14:creationId xmlns:p14="http://schemas.microsoft.com/office/powerpoint/2010/main" val="3770701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dl defini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08" y="1447800"/>
            <a:ext cx="8083481"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solidFill>
                  <a:schemeClr val="tx1">
                    <a:lumMod val="95000"/>
                    <a:lumOff val="5000"/>
                  </a:schemeClr>
                </a:solidFill>
              </a:rPr>
              <a:t>Universal Design</a:t>
            </a:r>
          </a:p>
        </p:txBody>
      </p:sp>
    </p:spTree>
    <p:extLst>
      <p:ext uri="{BB962C8B-B14F-4D97-AF65-F5344CB8AC3E}">
        <p14:creationId xmlns:p14="http://schemas.microsoft.com/office/powerpoint/2010/main" val="5533869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Review Standard 8.3 </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p:txBody>
          <a:bodyPr/>
          <a:lstStyle/>
          <a:p>
            <a:pPr marL="0" indent="0">
              <a:buNone/>
            </a:pPr>
            <a:r>
              <a:rPr lang="en-US" dirty="0"/>
              <a:t>The course provides accessible text and images in files, documents, LMS pages, and web pages to meet the needs of diverse learners.</a:t>
            </a:r>
          </a:p>
          <a:p>
            <a:pPr marL="0" indent="0">
              <a:buNone/>
            </a:pPr>
            <a:endParaRPr lang="en-US" dirty="0"/>
          </a:p>
        </p:txBody>
      </p:sp>
    </p:spTree>
    <p:extLst>
      <p:ext uri="{BB962C8B-B14F-4D97-AF65-F5344CB8AC3E}">
        <p14:creationId xmlns:p14="http://schemas.microsoft.com/office/powerpoint/2010/main" val="1916056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Review Standard 8.4</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p:txBody>
          <a:bodyPr/>
          <a:lstStyle/>
          <a:p>
            <a:pPr marL="0" indent="0">
              <a:buNone/>
            </a:pPr>
            <a:r>
              <a:rPr lang="en-US" dirty="0"/>
              <a:t>The course provides alternative means of access to multimedia content in formats that meet the needs of diverse learners. </a:t>
            </a:r>
          </a:p>
        </p:txBody>
      </p:sp>
    </p:spTree>
    <p:extLst>
      <p:ext uri="{BB962C8B-B14F-4D97-AF65-F5344CB8AC3E}">
        <p14:creationId xmlns:p14="http://schemas.microsoft.com/office/powerpoint/2010/main" val="16122537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with Poll Everywhere</a:t>
            </a:r>
          </a:p>
        </p:txBody>
      </p:sp>
      <p:pic>
        <p:nvPicPr>
          <p:cNvPr id="4" name="Picture 2" descr="Smart Phone web response screen for Poll Everywhere survey"/>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9208" y="1600200"/>
            <a:ext cx="390239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mart Phone test response screen for Poll Everywhere surve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7799"/>
            <a:ext cx="4057420"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7300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a:xfrm>
            <a:off x="457200" y="1600201"/>
            <a:ext cx="8229600" cy="2971800"/>
          </a:xfrm>
        </p:spPr>
        <p:txBody>
          <a:bodyPr>
            <a:normAutofit/>
          </a:bodyPr>
          <a:lstStyle/>
          <a:p>
            <a:r>
              <a:rPr lang="en-US" dirty="0"/>
              <a:t>Insert first Question – Have you ever attended a QM conference before? </a:t>
            </a:r>
          </a:p>
          <a:p>
            <a:endParaRPr lang="en-US" dirty="0"/>
          </a:p>
          <a:p>
            <a:r>
              <a:rPr lang="en-US" dirty="0"/>
              <a:t>Yes</a:t>
            </a:r>
          </a:p>
          <a:p>
            <a:r>
              <a:rPr lang="en-US" dirty="0"/>
              <a:t>No</a:t>
            </a:r>
          </a:p>
          <a:p>
            <a:endParaRPr lang="en-US" dirty="0"/>
          </a:p>
        </p:txBody>
      </p:sp>
    </p:spTree>
    <p:extLst>
      <p:ext uri="{BB962C8B-B14F-4D97-AF65-F5344CB8AC3E}">
        <p14:creationId xmlns:p14="http://schemas.microsoft.com/office/powerpoint/2010/main" val="20275247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1</a:t>
            </a:r>
          </a:p>
        </p:txBody>
      </p:sp>
      <p:sp>
        <p:nvSpPr>
          <p:cNvPr id="5" name="Content Placeholder 4">
            <a:extLst>
              <a:ext uri="{FF2B5EF4-FFF2-40B4-BE49-F238E27FC236}">
                <a16:creationId xmlns:a16="http://schemas.microsoft.com/office/drawing/2014/main" id="{B69E0DCF-0279-4A0D-943C-5FD50A9BE953}"/>
              </a:ext>
            </a:extLst>
          </p:cNvPr>
          <p:cNvSpPr>
            <a:spLocks noGrp="1"/>
          </p:cNvSpPr>
          <p:nvPr>
            <p:ph idx="1"/>
          </p:nvPr>
        </p:nvSpPr>
        <p:spPr>
          <a:xfrm>
            <a:off x="457200" y="1600201"/>
            <a:ext cx="8229600" cy="2971800"/>
          </a:xfrm>
        </p:spPr>
        <p:txBody>
          <a:bodyPr>
            <a:normAutofit/>
          </a:bodyPr>
          <a:lstStyle/>
          <a:p>
            <a:r>
              <a:rPr lang="en-US" dirty="0"/>
              <a:t>Placeholder Question 1</a:t>
            </a:r>
          </a:p>
          <a:p>
            <a:endParaRPr lang="en-US" dirty="0"/>
          </a:p>
        </p:txBody>
      </p:sp>
    </p:spTree>
    <p:extLst>
      <p:ext uri="{BB962C8B-B14F-4D97-AF65-F5344CB8AC3E}">
        <p14:creationId xmlns:p14="http://schemas.microsoft.com/office/powerpoint/2010/main" val="233315788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aa8ddfa5-3342-4b51-8a8a-d82b01fc97a0" xsi:nil="true"/>
    <Distribution_Groups xmlns="aa8ddfa5-3342-4b51-8a8a-d82b01fc97a0" xsi:nil="true"/>
    <Math_Settings xmlns="aa8ddfa5-3342-4b51-8a8a-d82b01fc97a0" xsi:nil="true"/>
    <Is_Collaboration_Space_Locked xmlns="aa8ddfa5-3342-4b51-8a8a-d82b01fc97a0" xsi:nil="true"/>
    <LMS_Mappings xmlns="aa8ddfa5-3342-4b51-8a8a-d82b01fc97a0" xsi:nil="true"/>
    <Invited_Students xmlns="aa8ddfa5-3342-4b51-8a8a-d82b01fc97a0" xsi:nil="true"/>
    <Templates xmlns="aa8ddfa5-3342-4b51-8a8a-d82b01fc97a0" xsi:nil="true"/>
    <Teachers xmlns="aa8ddfa5-3342-4b51-8a8a-d82b01fc97a0">
      <UserInfo>
        <DisplayName/>
        <AccountId xsi:nil="true"/>
        <AccountType/>
      </UserInfo>
    </Teachers>
    <Student_Groups xmlns="aa8ddfa5-3342-4b51-8a8a-d82b01fc97a0">
      <UserInfo>
        <DisplayName/>
        <AccountId xsi:nil="true"/>
        <AccountType/>
      </UserInfo>
    </Student_Groups>
    <Self_Registration_Enabled xmlns="aa8ddfa5-3342-4b51-8a8a-d82b01fc97a0" xsi:nil="true"/>
    <AppVersion xmlns="aa8ddfa5-3342-4b51-8a8a-d82b01fc97a0" xsi:nil="true"/>
    <NotebookType xmlns="aa8ddfa5-3342-4b51-8a8a-d82b01fc97a0" xsi:nil="true"/>
    <CultureName xmlns="aa8ddfa5-3342-4b51-8a8a-d82b01fc97a0" xsi:nil="true"/>
    <Students xmlns="aa8ddfa5-3342-4b51-8a8a-d82b01fc97a0">
      <UserInfo>
        <DisplayName/>
        <AccountId xsi:nil="true"/>
        <AccountType/>
      </UserInfo>
    </Students>
    <DefaultSectionNames xmlns="aa8ddfa5-3342-4b51-8a8a-d82b01fc97a0" xsi:nil="true"/>
    <Invited_Teachers xmlns="aa8ddfa5-3342-4b51-8a8a-d82b01fc97a0" xsi:nil="true"/>
    <IsNotebookLocked xmlns="aa8ddfa5-3342-4b51-8a8a-d82b01fc97a0" xsi:nil="true"/>
    <FolderType xmlns="aa8ddfa5-3342-4b51-8a8a-d82b01fc97a0" xsi:nil="true"/>
    <Owner xmlns="aa8ddfa5-3342-4b51-8a8a-d82b01fc97a0">
      <UserInfo>
        <DisplayName/>
        <AccountId xsi:nil="true"/>
        <AccountType/>
      </UserInfo>
    </Owner>
    <Has_Teacher_Only_SectionGroup xmlns="aa8ddfa5-3342-4b51-8a8a-d82b01fc97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0BDEF9A7525A438BA905740C53D310" ma:contentTypeVersion="33" ma:contentTypeDescription="Create a new document." ma:contentTypeScope="" ma:versionID="91ad2cd202018770d904e5df8a3b9b21">
  <xsd:schema xmlns:xsd="http://www.w3.org/2001/XMLSchema" xmlns:xs="http://www.w3.org/2001/XMLSchema" xmlns:p="http://schemas.microsoft.com/office/2006/metadata/properties" xmlns:ns3="aa8ddfa5-3342-4b51-8a8a-d82b01fc97a0" xmlns:ns4="31c2f902-11b8-4f2f-80c0-0f1a49422328" targetNamespace="http://schemas.microsoft.com/office/2006/metadata/properties" ma:root="true" ma:fieldsID="57f58154943ea12d62f9143ac2e18b55" ns3:_="" ns4:_="">
    <xsd:import namespace="aa8ddfa5-3342-4b51-8a8a-d82b01fc97a0"/>
    <xsd:import namespace="31c2f902-11b8-4f2f-80c0-0f1a49422328"/>
    <xsd:element name="properties">
      <xsd:complexType>
        <xsd:sequence>
          <xsd:element name="documentManagement">
            <xsd:complexType>
              <xsd:all>
                <xsd:element ref="ns3:MediaServiceMetadata" minOccurs="0"/>
                <xsd:element ref="ns3:MediaServiceFastMetadata" minOccurs="0"/>
                <xsd:element ref="ns4:SharedWithUsers" minOccurs="0"/>
                <xsd:element ref="ns3:MediaServiceAutoTags" minOccurs="0"/>
                <xsd:element ref="ns3:MediaServiceOCR" minOccurs="0"/>
                <xsd:element ref="ns3:MediaServiceDateTaken"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ddfa5-3342-4b51-8a8a-d82b01fc97a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c2f902-11b8-4f2f-80c0-0f1a4942232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element name="SharingHintHash" ma:index="3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AB9DA-B1F9-4DAA-9A8C-6B5472D94E4C}">
  <ds:schemaRefs>
    <ds:schemaRef ds:uri="http://purl.org/dc/dcmitype/"/>
    <ds:schemaRef ds:uri="aa8ddfa5-3342-4b51-8a8a-d82b01fc97a0"/>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31c2f902-11b8-4f2f-80c0-0f1a49422328"/>
    <ds:schemaRef ds:uri="http://purl.org/dc/terms/"/>
  </ds:schemaRefs>
</ds:datastoreItem>
</file>

<file path=customXml/itemProps2.xml><?xml version="1.0" encoding="utf-8"?>
<ds:datastoreItem xmlns:ds="http://schemas.openxmlformats.org/officeDocument/2006/customXml" ds:itemID="{59F54770-D657-4B0C-86F5-08FD0D8CCFFC}">
  <ds:schemaRefs>
    <ds:schemaRef ds:uri="http://schemas.microsoft.com/sharepoint/v3/contenttype/forms"/>
  </ds:schemaRefs>
</ds:datastoreItem>
</file>

<file path=customXml/itemProps3.xml><?xml version="1.0" encoding="utf-8"?>
<ds:datastoreItem xmlns:ds="http://schemas.openxmlformats.org/officeDocument/2006/customXml" ds:itemID="{A24F42CF-7590-44ED-B0B6-FCC43781B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8ddfa5-3342-4b51-8a8a-d82b01fc97a0"/>
    <ds:schemaRef ds:uri="31c2f902-11b8-4f2f-80c0-0f1a49422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9810</TotalTime>
  <Words>2889</Words>
  <Application>Microsoft Office PowerPoint</Application>
  <PresentationFormat>On-screen Show (4:3)</PresentationFormat>
  <Paragraphs>331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Designing for All </vt:lpstr>
      <vt:lpstr>Blinn College</vt:lpstr>
      <vt:lpstr>Learning Objectives</vt:lpstr>
      <vt:lpstr>Universal Design</vt:lpstr>
      <vt:lpstr>Specific Review Standard 8.3 </vt:lpstr>
      <vt:lpstr>Specific Review Standard 8.4</vt:lpstr>
      <vt:lpstr>Responding with Poll Everywhere</vt:lpstr>
      <vt:lpstr>Let’s Practice</vt:lpstr>
      <vt:lpstr>Survey Question 1</vt:lpstr>
      <vt:lpstr>Survey Question 2</vt:lpstr>
      <vt:lpstr>Survey Question 3</vt:lpstr>
      <vt:lpstr>Blinn College - Journey</vt:lpstr>
      <vt:lpstr>Training </vt:lpstr>
      <vt:lpstr>Implementation of 8.3 &amp; 8.4</vt:lpstr>
      <vt:lpstr>Activity</vt:lpstr>
      <vt:lpstr>Implementation Strategies</vt:lpstr>
      <vt:lpstr>Survey  Question 4</vt:lpstr>
      <vt:lpstr> Sixth Ed. QM Rubric Impact</vt:lpstr>
      <vt:lpstr>What is next? </vt:lpstr>
      <vt:lpstr>Challenges Moving Forward</vt:lpstr>
      <vt:lpstr>QM Accessibility &amp; Usability Resource Site (AURS)</vt:lpstr>
      <vt:lpstr>What questions do you have?</vt:lpstr>
      <vt:lpstr>Contact Us</vt:lpstr>
    </vt:vector>
  </TitlesOfParts>
  <Company>Blinn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jeff.tilley</dc:creator>
  <cp:lastModifiedBy>Sally Hughes</cp:lastModifiedBy>
  <cp:revision>832</cp:revision>
  <cp:lastPrinted>2019-10-03T16:23:56Z</cp:lastPrinted>
  <dcterms:created xsi:type="dcterms:W3CDTF">2010-05-05T18:41:27Z</dcterms:created>
  <dcterms:modified xsi:type="dcterms:W3CDTF">2019-10-22T17:18:38Z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0x010100E00BDEF9A7525A438BA905740C53D310</vt:lpwstr>
  </property>
  <property fmtid="{D5CDD505-2E9C-101B-9397-08002B2CF9AE}" pid="3" name="AuthorIds_UIVersion_2048">
    <vt:lpwstr>9</vt:lpwstr>
  </property>
</Properties>
</file>