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5143500" type="screen16x9"/>
  <p:notesSz cx="6858000" cy="9144000"/>
  <p:embeddedFontLst>
    <p:embeddedFont>
      <p:font typeface="Play" panose="020B0604020202020204" charset="0"/>
      <p:regular r:id="rId36"/>
      <p:bold r:id="rId37"/>
    </p:embeddedFont>
    <p:embeddedFont>
      <p:font typeface="Roboto" panose="02000000000000000000" pitchFamily="2" charset="0"/>
      <p:regular r:id="rId38"/>
      <p:bold r:id="rId39"/>
      <p:italic r:id="rId40"/>
      <p:boldItalic r:id="rId41"/>
    </p:embeddedFont>
    <p:embeddedFont>
      <p:font typeface="Roboto Light" panose="02000000000000000000" pitchFamily="2" charset="0"/>
      <p:regular r:id="rId42"/>
      <p:bold r:id="rId43"/>
      <p:italic r:id="rId44"/>
      <p:boldItalic r:id="rId45"/>
    </p:embeddedFont>
    <p:embeddedFont>
      <p:font typeface="Roboto Medium"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8DABF4-FC64-4BD6-9FCC-EFCB51E1EE2E}">
  <a:tblStyle styleId="{BB8DABF4-FC64-4BD6-9FCC-EFCB51E1EE2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642"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c89727f4ed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c89727f4ed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40 minutes of content with 10 minutes of Q&amp;A </a:t>
            </a:r>
            <a:endParaRPr/>
          </a:p>
        </p:txBody>
      </p:sp>
      <p:sp>
        <p:nvSpPr>
          <p:cNvPr id="203" name="Google Shape;203;g2c89727f4ed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d423e99529_0_5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2d423e99529_0_5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c8bdbccde7_0_9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Briana</a:t>
            </a:r>
            <a:endParaRPr/>
          </a:p>
        </p:txBody>
      </p:sp>
      <p:sp>
        <p:nvSpPr>
          <p:cNvPr id="324" name="Google Shape;324;g2c8bdbccde7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c89727f4ed_2_2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Emily</a:t>
            </a:r>
            <a:endParaRPr/>
          </a:p>
        </p:txBody>
      </p:sp>
      <p:sp>
        <p:nvSpPr>
          <p:cNvPr id="342" name="Google Shape;342;g2c89727f4ed_2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c89727f4ed_2_2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Emily</a:t>
            </a:r>
            <a:endParaRPr/>
          </a:p>
        </p:txBody>
      </p:sp>
      <p:sp>
        <p:nvSpPr>
          <p:cNvPr id="348" name="Google Shape;348;g2c89727f4ed_2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ff26ada98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ff26ada98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ff26ada98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ff26ada98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ff26ada98d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Emily</a:t>
            </a:r>
            <a:endParaRPr/>
          </a:p>
        </p:txBody>
      </p:sp>
      <p:sp>
        <p:nvSpPr>
          <p:cNvPr id="375" name="Google Shape;375;g2ff26ada98d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c89727f4ed_2_2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Emily</a:t>
            </a:r>
            <a:endParaRPr/>
          </a:p>
        </p:txBody>
      </p:sp>
      <p:sp>
        <p:nvSpPr>
          <p:cNvPr id="385" name="Google Shape;385;g2c89727f4ed_2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ff26ada98d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Emily</a:t>
            </a:r>
            <a:endParaRPr/>
          </a:p>
        </p:txBody>
      </p:sp>
      <p:sp>
        <p:nvSpPr>
          <p:cNvPr id="395" name="Google Shape;395;g2ff26ada98d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c89727f4ed_2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2c89727f4ed_2_2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2c89727f4ed_2_2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d423e99529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2d423e9952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ff26ada98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ff26ada98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ff26ada98d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ff26ada98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0bf0b6d21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30bf0b6d21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0bf0b6d21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0bf0b6d21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0bf0b6d21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0bf0b6d21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c89727f4ed_2_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g2c89727f4ed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c89727f4ed_2_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Emily</a:t>
            </a:r>
            <a:endParaRPr/>
          </a:p>
        </p:txBody>
      </p:sp>
      <p:sp>
        <p:nvSpPr>
          <p:cNvPr id="460" name="Google Shape;460;g2c89727f4ed_2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c89727f4ed_2_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Nathan</a:t>
            </a:r>
            <a:endParaRPr/>
          </a:p>
        </p:txBody>
      </p:sp>
      <p:sp>
        <p:nvSpPr>
          <p:cNvPr id="492" name="Google Shape;492;g2c89727f4ed_2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c89727f4ed_2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2c89727f4ed_2_1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Nathan</a:t>
            </a:r>
            <a:endParaRPr/>
          </a:p>
        </p:txBody>
      </p:sp>
      <p:sp>
        <p:nvSpPr>
          <p:cNvPr id="512" name="Google Shape;512;g2c89727f4ed_2_1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c89727f4ed_2_1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Nathan</a:t>
            </a:r>
            <a:endParaRPr/>
          </a:p>
        </p:txBody>
      </p:sp>
      <p:sp>
        <p:nvSpPr>
          <p:cNvPr id="536" name="Google Shape;536;g2c89727f4ed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d423e99529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2d423e99529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c89727f4ed_2_2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Emily</a:t>
            </a:r>
            <a:endParaRPr/>
          </a:p>
        </p:txBody>
      </p:sp>
      <p:sp>
        <p:nvSpPr>
          <p:cNvPr id="544" name="Google Shape;544;g2c89727f4ed_2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c89727f4e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Emily</a:t>
            </a:r>
            <a:endParaRPr/>
          </a:p>
        </p:txBody>
      </p:sp>
      <p:sp>
        <p:nvSpPr>
          <p:cNvPr id="571" name="Google Shape;571;g2c89727f4e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d423e99529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d423e99529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d423e99529_0_5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2d423e99529_0_5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c89727f4ed_2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c89727f4ed_2_1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Nathan</a:t>
            </a:r>
            <a:endParaRPr/>
          </a:p>
        </p:txBody>
      </p:sp>
      <p:sp>
        <p:nvSpPr>
          <p:cNvPr id="267" name="Google Shape;267;g2c89727f4ed_2_1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ff26ada98d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K-12 audience smaller than HIED, mix of attendees, virtual school leaders, curr dev from schools and other companies, colleges in the room that may want to partner with Acadeum, slide for interested colleges, what do they need to do to work with TIs, it doesn’t end here, it can further beyond K-12, can zoom out a bit to the full ecosystem, what things do we do to collect data to ensure consistency </a:t>
            </a:r>
            <a:endParaRPr/>
          </a:p>
        </p:txBody>
      </p:sp>
      <p:sp>
        <p:nvSpPr>
          <p:cNvPr id="293" name="Google Shape;293;g2ff26ada98d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d4128eb921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K-12 audience smaller than HIED, mix of attendees, virtual school leaders, curr dev from schools and other companies, colleges in the room that may want to partner with Acadeum, slide for interested colleges, what do they need to do to work with TIs, it doesn’t end here, it can further beyond K-12, can zoom out a bit to the full ecosystem, what things do we do to collect data to ensure consistency </a:t>
            </a:r>
            <a:endParaRPr/>
          </a:p>
        </p:txBody>
      </p:sp>
      <p:sp>
        <p:nvSpPr>
          <p:cNvPr id="300" name="Google Shape;300;g2d4128eb921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ff26ada98d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K-12 audience smaller than HIED, mix of attendees, virtual school leaders, curr dev from schools and other companies, colleges in the room that may want to partner with Acadeum, slide for interested colleges, what do they need to do to work with TIs, it doesn’t end here, it can further beyond K-12, can zoom out a bit to the full ecosystem, what things do we do to collect data to ensure consistency </a:t>
            </a:r>
            <a:endParaRPr/>
          </a:p>
        </p:txBody>
      </p:sp>
      <p:sp>
        <p:nvSpPr>
          <p:cNvPr id="308" name="Google Shape;308;g2ff26ada98d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Play"/>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a:spLocks noGrp="1"/>
          </p:cNvSpPr>
          <p:nvPr>
            <p:ph type="pic" idx="2"/>
          </p:nvPr>
        </p:nvSpPr>
        <p:spPr>
          <a:xfrm>
            <a:off x="3887391" y="740569"/>
            <a:ext cx="4629150" cy="3655219"/>
          </a:xfrm>
          <a:prstGeom prst="rect">
            <a:avLst/>
          </a:prstGeom>
          <a:noFill/>
          <a:ln>
            <a:noFill/>
          </a:ln>
        </p:spPr>
      </p:sp>
      <p:sp>
        <p:nvSpPr>
          <p:cNvPr id="65" name="Google Shape;65;p15"/>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6" name="Google Shape;66;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 name="Google Shape;72;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Play"/>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9"/>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5" name="Google Shape;95;p20"/>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20"/>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7" name="Google Shape;97;p20"/>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 name="Google Shape;98;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9" name="Google Shape;109;p2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1"/>
        <p:cNvGrpSpPr/>
        <p:nvPr/>
      </p:nvGrpSpPr>
      <p:grpSpPr>
        <a:xfrm>
          <a:off x="0" y="0"/>
          <a:ext cx="0" cy="0"/>
          <a:chOff x="0" y="0"/>
          <a:chExt cx="0" cy="0"/>
        </a:xfrm>
      </p:grpSpPr>
      <p:sp>
        <p:nvSpPr>
          <p:cNvPr id="132" name="Google Shape;132;p2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Play"/>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 name="Google Shape;133;p26"/>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4" name="Google Shape;134;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Pla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a:spLocks noGrp="1"/>
          </p:cNvSpPr>
          <p:nvPr>
            <p:ph type="pic" idx="2"/>
          </p:nvPr>
        </p:nvSpPr>
        <p:spPr>
          <a:xfrm>
            <a:off x="3887391" y="740569"/>
            <a:ext cx="4629300" cy="3655200"/>
          </a:xfrm>
          <a:prstGeom prst="rect">
            <a:avLst/>
          </a:prstGeom>
          <a:noFill/>
          <a:ln>
            <a:noFill/>
          </a:ln>
        </p:spPr>
      </p:sp>
      <p:sp>
        <p:nvSpPr>
          <p:cNvPr id="140" name="Google Shape;140;p27"/>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41" name="Google Shape;141;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3" name="Google Shape;143;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6" name="Google Shape;146;p2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2" name="Google Shape;152;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3" name="Google Shape;153;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Play"/>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3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757575"/>
              </a:buClr>
              <a:buSzPts val="1800"/>
              <a:buNone/>
              <a:defRPr sz="1800">
                <a:solidFill>
                  <a:srgbClr val="757575"/>
                </a:solidFill>
              </a:defRPr>
            </a:lvl1pPr>
            <a:lvl2pPr marL="914400" lvl="1" indent="-228600" algn="l" rtl="0">
              <a:lnSpc>
                <a:spcPct val="90000"/>
              </a:lnSpc>
              <a:spcBef>
                <a:spcPts val="400"/>
              </a:spcBef>
              <a:spcAft>
                <a:spcPts val="0"/>
              </a:spcAft>
              <a:buClr>
                <a:srgbClr val="757575"/>
              </a:buClr>
              <a:buSzPts val="1500"/>
              <a:buNone/>
              <a:defRPr sz="1500">
                <a:solidFill>
                  <a:srgbClr val="757575"/>
                </a:solidFill>
              </a:defRPr>
            </a:lvl2pPr>
            <a:lvl3pPr marL="1371600" lvl="2" indent="-228600" algn="l" rtl="0">
              <a:lnSpc>
                <a:spcPct val="90000"/>
              </a:lnSpc>
              <a:spcBef>
                <a:spcPts val="400"/>
              </a:spcBef>
              <a:spcAft>
                <a:spcPts val="0"/>
              </a:spcAft>
              <a:buClr>
                <a:srgbClr val="757575"/>
              </a:buClr>
              <a:buSzPts val="1400"/>
              <a:buNone/>
              <a:defRPr sz="1400">
                <a:solidFill>
                  <a:srgbClr val="757575"/>
                </a:solidFill>
              </a:defRPr>
            </a:lvl3pPr>
            <a:lvl4pPr marL="1828800" lvl="3" indent="-228600" algn="l" rtl="0">
              <a:lnSpc>
                <a:spcPct val="90000"/>
              </a:lnSpc>
              <a:spcBef>
                <a:spcPts val="400"/>
              </a:spcBef>
              <a:spcAft>
                <a:spcPts val="0"/>
              </a:spcAft>
              <a:buClr>
                <a:srgbClr val="757575"/>
              </a:buClr>
              <a:buSzPts val="1200"/>
              <a:buNone/>
              <a:defRPr sz="1200">
                <a:solidFill>
                  <a:srgbClr val="757575"/>
                </a:solidFill>
              </a:defRPr>
            </a:lvl4pPr>
            <a:lvl5pPr marL="2286000" lvl="4" indent="-228600" algn="l" rtl="0">
              <a:lnSpc>
                <a:spcPct val="90000"/>
              </a:lnSpc>
              <a:spcBef>
                <a:spcPts val="400"/>
              </a:spcBef>
              <a:spcAft>
                <a:spcPts val="0"/>
              </a:spcAft>
              <a:buClr>
                <a:srgbClr val="757575"/>
              </a:buClr>
              <a:buSzPts val="1200"/>
              <a:buNone/>
              <a:defRPr sz="1200">
                <a:solidFill>
                  <a:srgbClr val="757575"/>
                </a:solidFill>
              </a:defRPr>
            </a:lvl5pPr>
            <a:lvl6pPr marL="2743200" lvl="5" indent="-228600" algn="l" rtl="0">
              <a:lnSpc>
                <a:spcPct val="90000"/>
              </a:lnSpc>
              <a:spcBef>
                <a:spcPts val="400"/>
              </a:spcBef>
              <a:spcAft>
                <a:spcPts val="0"/>
              </a:spcAft>
              <a:buClr>
                <a:srgbClr val="757575"/>
              </a:buClr>
              <a:buSzPts val="1200"/>
              <a:buNone/>
              <a:defRPr sz="1200">
                <a:solidFill>
                  <a:srgbClr val="757575"/>
                </a:solidFill>
              </a:defRPr>
            </a:lvl6pPr>
            <a:lvl7pPr marL="3200400" lvl="6" indent="-228600" algn="l" rtl="0">
              <a:lnSpc>
                <a:spcPct val="90000"/>
              </a:lnSpc>
              <a:spcBef>
                <a:spcPts val="400"/>
              </a:spcBef>
              <a:spcAft>
                <a:spcPts val="0"/>
              </a:spcAft>
              <a:buClr>
                <a:srgbClr val="757575"/>
              </a:buClr>
              <a:buSzPts val="1200"/>
              <a:buNone/>
              <a:defRPr sz="1200">
                <a:solidFill>
                  <a:srgbClr val="757575"/>
                </a:solidFill>
              </a:defRPr>
            </a:lvl7pPr>
            <a:lvl8pPr marL="3657600" lvl="7" indent="-228600" algn="l" rtl="0">
              <a:lnSpc>
                <a:spcPct val="90000"/>
              </a:lnSpc>
              <a:spcBef>
                <a:spcPts val="400"/>
              </a:spcBef>
              <a:spcAft>
                <a:spcPts val="0"/>
              </a:spcAft>
              <a:buClr>
                <a:srgbClr val="757575"/>
              </a:buClr>
              <a:buSzPts val="1200"/>
              <a:buNone/>
              <a:defRPr sz="1200">
                <a:solidFill>
                  <a:srgbClr val="757575"/>
                </a:solidFill>
              </a:defRPr>
            </a:lvl8pPr>
            <a:lvl9pPr marL="4114800" lvl="8" indent="-228600" algn="l" rtl="0">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157" name="Google Shape;157;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9" name="Google Shape;159;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3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3" name="Google Shape;163;p3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4" name="Google Shape;164;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5" name="Google Shape;165;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3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0" name="Google Shape;170;p3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1" name="Google Shape;171;p3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2" name="Google Shape;172;p3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3" name="Google Shape;173;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5" name="Google Shape;175;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8" name="Google Shape;178;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9" name="Google Shape;179;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Play"/>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3" name="Google Shape;183;p34"/>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84" name="Google Shape;184;p34"/>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4"/>
        <p:cNvGrpSpPr/>
        <p:nvPr/>
      </p:nvGrpSpPr>
      <p:grpSpPr>
        <a:xfrm>
          <a:off x="0" y="0"/>
          <a:ext cx="0" cy="0"/>
          <a:chOff x="0" y="0"/>
          <a:chExt cx="0" cy="0"/>
        </a:xfrm>
      </p:grpSpPr>
      <p:sp>
        <p:nvSpPr>
          <p:cNvPr id="195" name="Google Shape;195;p3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7" name="Google Shape;197;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8" name="Google Shape;198;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9" name="Google Shape;199;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7" name="Google Shape;127;p2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757575"/>
                </a:solidFill>
                <a:latin typeface="Arial"/>
                <a:ea typeface="Arial"/>
                <a:cs typeface="Arial"/>
                <a:sym typeface="Arial"/>
              </a:defRPr>
            </a:lvl1pPr>
            <a:lvl2pPr marL="0" marR="0" lvl="1" indent="0" algn="r" rtl="0">
              <a:spcBef>
                <a:spcPts val="0"/>
              </a:spcBef>
              <a:buNone/>
              <a:defRPr sz="900" b="0" i="0" u="none" strike="noStrike" cap="none">
                <a:solidFill>
                  <a:srgbClr val="757575"/>
                </a:solidFill>
                <a:latin typeface="Arial"/>
                <a:ea typeface="Arial"/>
                <a:cs typeface="Arial"/>
                <a:sym typeface="Arial"/>
              </a:defRPr>
            </a:lvl2pPr>
            <a:lvl3pPr marL="0" marR="0" lvl="2" indent="0" algn="r" rtl="0">
              <a:spcBef>
                <a:spcPts val="0"/>
              </a:spcBef>
              <a:buNone/>
              <a:defRPr sz="900" b="0" i="0" u="none" strike="noStrike" cap="none">
                <a:solidFill>
                  <a:srgbClr val="757575"/>
                </a:solidFill>
                <a:latin typeface="Arial"/>
                <a:ea typeface="Arial"/>
                <a:cs typeface="Arial"/>
                <a:sym typeface="Arial"/>
              </a:defRPr>
            </a:lvl3pPr>
            <a:lvl4pPr marL="0" marR="0" lvl="3" indent="0" algn="r" rtl="0">
              <a:spcBef>
                <a:spcPts val="0"/>
              </a:spcBef>
              <a:buNone/>
              <a:defRPr sz="900" b="0" i="0" u="none" strike="noStrike" cap="none">
                <a:solidFill>
                  <a:srgbClr val="757575"/>
                </a:solidFill>
                <a:latin typeface="Arial"/>
                <a:ea typeface="Arial"/>
                <a:cs typeface="Arial"/>
                <a:sym typeface="Arial"/>
              </a:defRPr>
            </a:lvl4pPr>
            <a:lvl5pPr marL="0" marR="0" lvl="4" indent="0" algn="r" rtl="0">
              <a:spcBef>
                <a:spcPts val="0"/>
              </a:spcBef>
              <a:buNone/>
              <a:defRPr sz="900" b="0" i="0" u="none" strike="noStrike" cap="none">
                <a:solidFill>
                  <a:srgbClr val="757575"/>
                </a:solidFill>
                <a:latin typeface="Arial"/>
                <a:ea typeface="Arial"/>
                <a:cs typeface="Arial"/>
                <a:sym typeface="Arial"/>
              </a:defRPr>
            </a:lvl5pPr>
            <a:lvl6pPr marL="0" marR="0" lvl="5" indent="0" algn="r" rtl="0">
              <a:spcBef>
                <a:spcPts val="0"/>
              </a:spcBef>
              <a:buNone/>
              <a:defRPr sz="900" b="0" i="0" u="none" strike="noStrike" cap="none">
                <a:solidFill>
                  <a:srgbClr val="757575"/>
                </a:solidFill>
                <a:latin typeface="Arial"/>
                <a:ea typeface="Arial"/>
                <a:cs typeface="Arial"/>
                <a:sym typeface="Arial"/>
              </a:defRPr>
            </a:lvl6pPr>
            <a:lvl7pPr marL="0" marR="0" lvl="6" indent="0" algn="r" rtl="0">
              <a:spcBef>
                <a:spcPts val="0"/>
              </a:spcBef>
              <a:buNone/>
              <a:defRPr sz="900" b="0" i="0" u="none" strike="noStrike" cap="none">
                <a:solidFill>
                  <a:srgbClr val="757575"/>
                </a:solidFill>
                <a:latin typeface="Arial"/>
                <a:ea typeface="Arial"/>
                <a:cs typeface="Arial"/>
                <a:sym typeface="Arial"/>
              </a:defRPr>
            </a:lvl7pPr>
            <a:lvl8pPr marL="0" marR="0" lvl="7" indent="0" algn="r" rtl="0">
              <a:spcBef>
                <a:spcPts val="0"/>
              </a:spcBef>
              <a:buNone/>
              <a:defRPr sz="900" b="0" i="0" u="none" strike="noStrike" cap="none">
                <a:solidFill>
                  <a:srgbClr val="757575"/>
                </a:solidFill>
                <a:latin typeface="Arial"/>
                <a:ea typeface="Arial"/>
                <a:cs typeface="Arial"/>
                <a:sym typeface="Arial"/>
              </a:defRPr>
            </a:lvl8pPr>
            <a:lvl9pPr marL="0" marR="0" lvl="8" indent="0" algn="r" rtl="0">
              <a:spcBef>
                <a:spcPts val="0"/>
              </a:spcBef>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8" Type="http://schemas.openxmlformats.org/officeDocument/2006/relationships/hyperlink" Target="mailto:SKabrhel@ccbcmd.edu" TargetMode="External"/><Relationship Id="rId3" Type="http://schemas.openxmlformats.org/officeDocument/2006/relationships/image" Target="../media/image29.png"/><Relationship Id="rId7" Type="http://schemas.openxmlformats.org/officeDocument/2006/relationships/hyperlink" Target="mailto:carly.fuller@edisonvirtuallearning.com"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1.gif"/><Relationship Id="rId5" Type="http://schemas.openxmlformats.org/officeDocument/2006/relationships/hyperlink" Target="mailto:nathan@acadeum.com" TargetMode="Externa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2.png"/><Relationship Id="rId10" Type="http://schemas.openxmlformats.org/officeDocument/2006/relationships/image" Target="../media/image42.png"/><Relationship Id="rId4" Type="http://schemas.openxmlformats.org/officeDocument/2006/relationships/image" Target="../media/image30.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37"/>
          <p:cNvSpPr txBox="1">
            <a:spLocks noGrp="1"/>
          </p:cNvSpPr>
          <p:nvPr>
            <p:ph type="ctrTitle"/>
          </p:nvPr>
        </p:nvSpPr>
        <p:spPr>
          <a:xfrm>
            <a:off x="672583" y="-221193"/>
            <a:ext cx="7798832"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3000"/>
              <a:buFont typeface="Arial"/>
              <a:buNone/>
            </a:pPr>
            <a:r>
              <a:rPr lang="en" sz="3200" b="1">
                <a:latin typeface="Roboto"/>
                <a:ea typeface="Roboto"/>
                <a:cs typeface="Roboto"/>
                <a:sym typeface="Roboto"/>
              </a:rPr>
              <a:t>Exploring the Benefits of Dual Enrollment</a:t>
            </a:r>
            <a:endParaRPr sz="4700" b="1">
              <a:latin typeface="Roboto"/>
              <a:ea typeface="Roboto"/>
              <a:cs typeface="Roboto"/>
              <a:sym typeface="Roboto"/>
            </a:endParaRPr>
          </a:p>
        </p:txBody>
      </p:sp>
      <p:sp>
        <p:nvSpPr>
          <p:cNvPr id="206" name="Google Shape;206;p37"/>
          <p:cNvSpPr txBox="1">
            <a:spLocks noGrp="1"/>
          </p:cNvSpPr>
          <p:nvPr>
            <p:ph type="subTitle" idx="1"/>
          </p:nvPr>
        </p:nvSpPr>
        <p:spPr>
          <a:xfrm>
            <a:off x="1115156" y="2396751"/>
            <a:ext cx="4658400" cy="6849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1500"/>
              <a:buNone/>
            </a:pPr>
            <a:r>
              <a:rPr lang="en" sz="1500" b="1">
                <a:latin typeface="Roboto"/>
                <a:ea typeface="Roboto"/>
                <a:cs typeface="Roboto"/>
                <a:sym typeface="Roboto"/>
              </a:rPr>
              <a:t>Carly Fuller</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500"/>
              <a:buNone/>
            </a:pPr>
            <a:r>
              <a:rPr lang="en" sz="1300">
                <a:latin typeface="Roboto"/>
                <a:ea typeface="Roboto"/>
                <a:cs typeface="Roboto"/>
                <a:sym typeface="Roboto"/>
              </a:rPr>
              <a:t>VP of Customer Experience and Product Development</a:t>
            </a:r>
            <a:endParaRPr sz="1300">
              <a:latin typeface="Roboto"/>
              <a:ea typeface="Roboto"/>
              <a:cs typeface="Roboto"/>
              <a:sym typeface="Roboto"/>
            </a:endParaRPr>
          </a:p>
        </p:txBody>
      </p:sp>
      <p:pic>
        <p:nvPicPr>
          <p:cNvPr id="207" name="Google Shape;207;p37" descr="A blue and black logo&#10;&#10;Description automatically generated"/>
          <p:cNvPicPr preferRelativeResize="0"/>
          <p:nvPr/>
        </p:nvPicPr>
        <p:blipFill rotWithShape="1">
          <a:blip r:embed="rId4">
            <a:alphaModFix/>
          </a:blip>
          <a:srcRect/>
          <a:stretch/>
        </p:blipFill>
        <p:spPr>
          <a:xfrm>
            <a:off x="6393986" y="2342104"/>
            <a:ext cx="1539643" cy="596799"/>
          </a:xfrm>
          <a:prstGeom prst="rect">
            <a:avLst/>
          </a:prstGeom>
          <a:noFill/>
          <a:ln>
            <a:noFill/>
          </a:ln>
        </p:spPr>
      </p:pic>
      <p:sp>
        <p:nvSpPr>
          <p:cNvPr id="208" name="Google Shape;208;p37"/>
          <p:cNvSpPr txBox="1"/>
          <p:nvPr/>
        </p:nvSpPr>
        <p:spPr>
          <a:xfrm>
            <a:off x="672644" y="205627"/>
            <a:ext cx="7798725" cy="1790775"/>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2700"/>
              <a:buFont typeface="Arial"/>
              <a:buNone/>
            </a:pPr>
            <a:r>
              <a:rPr lang="en" sz="2200">
                <a:solidFill>
                  <a:schemeClr val="dk1"/>
                </a:solidFill>
                <a:latin typeface="Roboto"/>
                <a:ea typeface="Roboto"/>
                <a:cs typeface="Roboto"/>
                <a:sym typeface="Roboto"/>
              </a:rPr>
              <a:t>QM-Recognized College Courses for High School Students</a:t>
            </a:r>
            <a:endParaRPr sz="2700">
              <a:solidFill>
                <a:schemeClr val="dk1"/>
              </a:solidFill>
              <a:latin typeface="Roboto"/>
              <a:ea typeface="Roboto"/>
              <a:cs typeface="Roboto"/>
              <a:sym typeface="Roboto"/>
            </a:endParaRPr>
          </a:p>
        </p:txBody>
      </p:sp>
      <p:sp>
        <p:nvSpPr>
          <p:cNvPr id="209" name="Google Shape;209;p37"/>
          <p:cNvSpPr txBox="1"/>
          <p:nvPr/>
        </p:nvSpPr>
        <p:spPr>
          <a:xfrm>
            <a:off x="1115151" y="3073049"/>
            <a:ext cx="4658400" cy="792300"/>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chemeClr val="dk1"/>
              </a:buClr>
              <a:buSzPts val="1500"/>
              <a:buFont typeface="Arial"/>
              <a:buNone/>
            </a:pPr>
            <a:r>
              <a:rPr lang="en" sz="1500" b="1" i="0" u="none" strike="noStrike" cap="none">
                <a:solidFill>
                  <a:schemeClr val="dk1"/>
                </a:solidFill>
                <a:latin typeface="Roboto"/>
                <a:ea typeface="Roboto"/>
                <a:cs typeface="Roboto"/>
                <a:sym typeface="Roboto"/>
              </a:rPr>
              <a:t>Nathan Green</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500"/>
              <a:buFont typeface="Arial"/>
              <a:buNone/>
            </a:pPr>
            <a:r>
              <a:rPr lang="en" sz="1300" b="0" i="0" u="none" strike="noStrike" cap="none">
                <a:solidFill>
                  <a:schemeClr val="dk1"/>
                </a:solidFill>
                <a:latin typeface="Roboto"/>
                <a:ea typeface="Roboto"/>
                <a:cs typeface="Roboto"/>
                <a:sym typeface="Roboto"/>
              </a:rPr>
              <a:t>Chief Development Officer, Acadeum</a:t>
            </a:r>
            <a:endParaRPr sz="1300" b="0" i="0" u="none" strike="noStrike" cap="none">
              <a:solidFill>
                <a:schemeClr val="dk1"/>
              </a:solidFill>
              <a:latin typeface="Roboto"/>
              <a:ea typeface="Roboto"/>
              <a:cs typeface="Roboto"/>
              <a:sym typeface="Roboto"/>
            </a:endParaRPr>
          </a:p>
        </p:txBody>
      </p:sp>
      <p:pic>
        <p:nvPicPr>
          <p:cNvPr id="210" name="Google Shape;210;p37"/>
          <p:cNvPicPr preferRelativeResize="0"/>
          <p:nvPr/>
        </p:nvPicPr>
        <p:blipFill rotWithShape="1">
          <a:blip r:embed="rId5">
            <a:alphaModFix/>
          </a:blip>
          <a:srcRect/>
          <a:stretch/>
        </p:blipFill>
        <p:spPr>
          <a:xfrm>
            <a:off x="6269039" y="3170812"/>
            <a:ext cx="1789507" cy="596795"/>
          </a:xfrm>
          <a:prstGeom prst="rect">
            <a:avLst/>
          </a:prstGeom>
          <a:noFill/>
          <a:ln>
            <a:noFill/>
          </a:ln>
        </p:spPr>
      </p:pic>
      <p:sp>
        <p:nvSpPr>
          <p:cNvPr id="211" name="Google Shape;211;p37"/>
          <p:cNvSpPr txBox="1"/>
          <p:nvPr/>
        </p:nvSpPr>
        <p:spPr>
          <a:xfrm>
            <a:off x="1115150" y="3767600"/>
            <a:ext cx="5193600" cy="792300"/>
          </a:xfrm>
          <a:prstGeom prst="rect">
            <a:avLst/>
          </a:prstGeom>
          <a:noFill/>
          <a:ln>
            <a:noFill/>
          </a:ln>
        </p:spPr>
        <p:txBody>
          <a:bodyPr spcFirstLastPara="1" wrap="square" lIns="68575" tIns="34275" rIns="68575" bIns="34275" anchor="t" anchorCtr="0">
            <a:normAutofit/>
          </a:bodyPr>
          <a:lstStyle/>
          <a:p>
            <a:pPr marL="0" marR="0" lvl="0" indent="0" algn="l" rtl="0">
              <a:lnSpc>
                <a:spcPct val="100000"/>
              </a:lnSpc>
              <a:spcBef>
                <a:spcPts val="0"/>
              </a:spcBef>
              <a:spcAft>
                <a:spcPts val="0"/>
              </a:spcAft>
              <a:buClr>
                <a:schemeClr val="dk1"/>
              </a:buClr>
              <a:buSzPts val="1500"/>
              <a:buFont typeface="Arial"/>
              <a:buNone/>
            </a:pPr>
            <a:r>
              <a:rPr lang="en" sz="1500" b="1">
                <a:solidFill>
                  <a:schemeClr val="dk1"/>
                </a:solidFill>
                <a:latin typeface="Roboto"/>
                <a:ea typeface="Roboto"/>
                <a:cs typeface="Roboto"/>
                <a:sym typeface="Roboto"/>
              </a:rPr>
              <a:t>Stephen Kabrhel</a:t>
            </a: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500"/>
              <a:buFont typeface="Arial"/>
              <a:buNone/>
            </a:pPr>
            <a:r>
              <a:rPr lang="en" sz="1300">
                <a:solidFill>
                  <a:schemeClr val="dk1"/>
                </a:solidFill>
                <a:latin typeface="Roboto"/>
                <a:ea typeface="Roboto"/>
                <a:cs typeface="Roboto"/>
                <a:sym typeface="Roboto"/>
              </a:rPr>
              <a:t>Dean, Online Learning, The Community College of Baltimore County</a:t>
            </a:r>
            <a:endParaRPr sz="1300" b="0" i="0" u="none" strike="noStrike" cap="none">
              <a:solidFill>
                <a:schemeClr val="dk1"/>
              </a:solidFill>
              <a:latin typeface="Roboto"/>
              <a:ea typeface="Roboto"/>
              <a:cs typeface="Roboto"/>
              <a:sym typeface="Roboto"/>
            </a:endParaRPr>
          </a:p>
        </p:txBody>
      </p:sp>
      <p:pic>
        <p:nvPicPr>
          <p:cNvPr id="212" name="Google Shape;212;p37"/>
          <p:cNvPicPr preferRelativeResize="0"/>
          <p:nvPr/>
        </p:nvPicPr>
        <p:blipFill>
          <a:blip r:embed="rId6">
            <a:alphaModFix/>
          </a:blip>
          <a:stretch>
            <a:fillRect/>
          </a:stretch>
        </p:blipFill>
        <p:spPr>
          <a:xfrm>
            <a:off x="6308750" y="3767600"/>
            <a:ext cx="1710100" cy="8909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7"/>
        <p:cNvGrpSpPr/>
        <p:nvPr/>
      </p:nvGrpSpPr>
      <p:grpSpPr>
        <a:xfrm>
          <a:off x="0" y="0"/>
          <a:ext cx="0" cy="0"/>
          <a:chOff x="0" y="0"/>
          <a:chExt cx="0" cy="0"/>
        </a:xfrm>
      </p:grpSpPr>
      <p:sp>
        <p:nvSpPr>
          <p:cNvPr id="318" name="Google Shape;318;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latin typeface="Roboto"/>
                <a:ea typeface="Roboto"/>
                <a:cs typeface="Roboto"/>
                <a:sym typeface="Roboto"/>
              </a:rPr>
              <a:t>Keep the conversation going</a:t>
            </a:r>
            <a:endParaRPr/>
          </a:p>
        </p:txBody>
      </p:sp>
      <p:sp>
        <p:nvSpPr>
          <p:cNvPr id="319" name="Google Shape;319;p46"/>
          <p:cNvSpPr txBox="1"/>
          <p:nvPr/>
        </p:nvSpPr>
        <p:spPr>
          <a:xfrm>
            <a:off x="-34832" y="4592638"/>
            <a:ext cx="411600"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10</a:t>
            </a:fld>
            <a:endParaRPr sz="1200" b="0" i="0" u="none" strike="noStrike" cap="none">
              <a:solidFill>
                <a:schemeClr val="dk2"/>
              </a:solidFill>
              <a:latin typeface="Roboto"/>
              <a:ea typeface="Roboto"/>
              <a:cs typeface="Roboto"/>
              <a:sym typeface="Roboto"/>
            </a:endParaRPr>
          </a:p>
        </p:txBody>
      </p:sp>
      <p:pic>
        <p:nvPicPr>
          <p:cNvPr id="320" name="Google Shape;320;p46" descr="a man in a suit and tie has the word question written on his chest (Provided by Tenor)"/>
          <p:cNvPicPr preferRelativeResize="0"/>
          <p:nvPr/>
        </p:nvPicPr>
        <p:blipFill>
          <a:blip r:embed="rId4">
            <a:alphaModFix/>
          </a:blip>
          <a:stretch>
            <a:fillRect/>
          </a:stretch>
        </p:blipFill>
        <p:spPr>
          <a:xfrm>
            <a:off x="674399" y="1323574"/>
            <a:ext cx="3442350" cy="3096725"/>
          </a:xfrm>
          <a:prstGeom prst="rect">
            <a:avLst/>
          </a:prstGeom>
          <a:noFill/>
          <a:ln>
            <a:noFill/>
          </a:ln>
        </p:spPr>
      </p:pic>
      <p:sp>
        <p:nvSpPr>
          <p:cNvPr id="321" name="Google Shape;321;p46"/>
          <p:cNvSpPr txBox="1"/>
          <p:nvPr/>
        </p:nvSpPr>
        <p:spPr>
          <a:xfrm>
            <a:off x="4422725" y="2021125"/>
            <a:ext cx="4239900" cy="1454700"/>
          </a:xfrm>
          <a:prstGeom prst="rect">
            <a:avLst/>
          </a:prstGeom>
          <a:noFill/>
          <a:ln>
            <a:noFill/>
          </a:ln>
        </p:spPr>
        <p:txBody>
          <a:bodyPr spcFirstLastPara="1" wrap="square" lIns="68575" tIns="34275" rIns="68575" bIns="34275" anchor="t" anchorCtr="0">
            <a:spAutoFit/>
          </a:bodyPr>
          <a:lstStyle/>
          <a:p>
            <a:pPr marL="254000" marR="0" lvl="0" indent="-190500" algn="l" rtl="0">
              <a:lnSpc>
                <a:spcPct val="100000"/>
              </a:lnSpc>
              <a:spcBef>
                <a:spcPts val="0"/>
              </a:spcBef>
              <a:spcAft>
                <a:spcPts val="0"/>
              </a:spcAft>
              <a:buClr>
                <a:srgbClr val="000000"/>
              </a:buClr>
              <a:buSzPts val="1100"/>
              <a:buFont typeface="Arial"/>
              <a:buNone/>
            </a:pPr>
            <a:r>
              <a:rPr lang="en" sz="1500" b="1">
                <a:solidFill>
                  <a:schemeClr val="dk1"/>
                </a:solidFill>
              </a:rPr>
              <a:t>Feedback from your pre-college partnerships:</a:t>
            </a:r>
            <a:endParaRPr sz="1500" b="1">
              <a:solidFill>
                <a:schemeClr val="dk1"/>
              </a:solidFill>
            </a:endParaRPr>
          </a:p>
          <a:p>
            <a:pPr marL="457200" marR="0" lvl="0" indent="-323850" algn="l" rtl="0">
              <a:lnSpc>
                <a:spcPct val="100000"/>
              </a:lnSpc>
              <a:spcBef>
                <a:spcPts val="0"/>
              </a:spcBef>
              <a:spcAft>
                <a:spcPts val="0"/>
              </a:spcAft>
              <a:buClr>
                <a:schemeClr val="dk1"/>
              </a:buClr>
              <a:buSzPts val="1500"/>
              <a:buChar char="●"/>
            </a:pPr>
            <a:r>
              <a:rPr lang="en" sz="1500">
                <a:solidFill>
                  <a:schemeClr val="dk1"/>
                </a:solidFill>
              </a:rPr>
              <a:t>What’s working well?</a:t>
            </a:r>
            <a:endParaRPr sz="1500">
              <a:solidFill>
                <a:schemeClr val="dk1"/>
              </a:solidFill>
            </a:endParaRPr>
          </a:p>
          <a:p>
            <a:pPr marL="457200" marR="0" lvl="0" indent="-323850" algn="l" rtl="0">
              <a:lnSpc>
                <a:spcPct val="100000"/>
              </a:lnSpc>
              <a:spcBef>
                <a:spcPts val="0"/>
              </a:spcBef>
              <a:spcAft>
                <a:spcPts val="0"/>
              </a:spcAft>
              <a:buClr>
                <a:schemeClr val="dk1"/>
              </a:buClr>
              <a:buSzPts val="1500"/>
              <a:buChar char="●"/>
            </a:pPr>
            <a:r>
              <a:rPr lang="en" sz="1500">
                <a:solidFill>
                  <a:schemeClr val="dk1"/>
                </a:solidFill>
              </a:rPr>
              <a:t>What are the greatest challenges?</a:t>
            </a:r>
            <a:endParaRPr sz="1500">
              <a:solidFill>
                <a:schemeClr val="dk1"/>
              </a:solidFill>
            </a:endParaRPr>
          </a:p>
          <a:p>
            <a:pPr marL="457200" marR="0" lvl="0" indent="-323850" algn="l" rtl="0">
              <a:lnSpc>
                <a:spcPct val="100000"/>
              </a:lnSpc>
              <a:spcBef>
                <a:spcPts val="0"/>
              </a:spcBef>
              <a:spcAft>
                <a:spcPts val="0"/>
              </a:spcAft>
              <a:buClr>
                <a:schemeClr val="dk1"/>
              </a:buClr>
              <a:buSzPts val="1500"/>
              <a:buChar char="●"/>
            </a:pPr>
            <a:r>
              <a:rPr lang="en" sz="1500">
                <a:solidFill>
                  <a:schemeClr val="dk1"/>
                </a:solidFill>
              </a:rPr>
              <a:t>How is dual enrollment different from advanced placement?</a:t>
            </a:r>
            <a:endParaRPr sz="15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5"/>
        <p:cNvGrpSpPr/>
        <p:nvPr/>
      </p:nvGrpSpPr>
      <p:grpSpPr>
        <a:xfrm>
          <a:off x="0" y="0"/>
          <a:ext cx="0" cy="0"/>
          <a:chOff x="0" y="0"/>
          <a:chExt cx="0" cy="0"/>
        </a:xfrm>
      </p:grpSpPr>
      <p:sp>
        <p:nvSpPr>
          <p:cNvPr id="326" name="Google Shape;326;p4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Play"/>
              <a:buNone/>
            </a:pPr>
            <a:r>
              <a:rPr lang="en">
                <a:latin typeface="Roboto Medium"/>
                <a:ea typeface="Roboto Medium"/>
                <a:cs typeface="Roboto Medium"/>
                <a:sym typeface="Roboto Medium"/>
              </a:rPr>
              <a:t>Dual Enrollment Best Practices</a:t>
            </a:r>
            <a:endParaRPr>
              <a:latin typeface="Roboto Medium"/>
              <a:ea typeface="Roboto Medium"/>
              <a:cs typeface="Roboto Medium"/>
              <a:sym typeface="Roboto Medium"/>
            </a:endParaRPr>
          </a:p>
        </p:txBody>
      </p:sp>
      <p:grpSp>
        <p:nvGrpSpPr>
          <p:cNvPr id="327" name="Google Shape;327;p47"/>
          <p:cNvGrpSpPr/>
          <p:nvPr/>
        </p:nvGrpSpPr>
        <p:grpSpPr>
          <a:xfrm>
            <a:off x="628650" y="1415395"/>
            <a:ext cx="7963200" cy="3171149"/>
            <a:chOff x="0" y="61569"/>
            <a:chExt cx="10617600" cy="4228199"/>
          </a:xfrm>
        </p:grpSpPr>
        <p:sp>
          <p:nvSpPr>
            <p:cNvPr id="328" name="Google Shape;328;p47"/>
            <p:cNvSpPr/>
            <p:nvPr/>
          </p:nvSpPr>
          <p:spPr>
            <a:xfrm>
              <a:off x="0" y="282969"/>
              <a:ext cx="10515600" cy="1134000"/>
            </a:xfrm>
            <a:prstGeom prst="rect">
              <a:avLst/>
            </a:prstGeom>
            <a:solidFill>
              <a:schemeClr val="lt1">
                <a:alpha val="89800"/>
              </a:schemeClr>
            </a:solidFill>
            <a:ln w="19050" cap="flat" cmpd="sng">
              <a:solidFill>
                <a:srgbClr val="3944D5"/>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329" name="Google Shape;329;p47"/>
            <p:cNvSpPr txBox="1"/>
            <p:nvPr/>
          </p:nvSpPr>
          <p:spPr>
            <a:xfrm>
              <a:off x="0" y="282975"/>
              <a:ext cx="10617600" cy="1134000"/>
            </a:xfrm>
            <a:prstGeom prst="rect">
              <a:avLst/>
            </a:prstGeom>
            <a:noFill/>
            <a:ln>
              <a:noFill/>
            </a:ln>
          </p:spPr>
          <p:txBody>
            <a:bodyPr spcFirstLastPara="1" wrap="square" lIns="612100" tIns="234300" rIns="612100" bIns="80000" anchor="t" anchorCtr="0">
              <a:noAutofit/>
            </a:bodyPr>
            <a:lstStyle/>
            <a:p>
              <a:pPr marL="88900" marR="0" lvl="1" indent="-82550" algn="l" rtl="0">
                <a:lnSpc>
                  <a:spcPct val="90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Enroll students in college courses when they have a lighter load in their high school schedule</a:t>
              </a:r>
              <a:endParaRPr sz="1100">
                <a:latin typeface="Roboto"/>
                <a:ea typeface="Roboto"/>
                <a:cs typeface="Roboto"/>
                <a:sym typeface="Roboto"/>
              </a:endParaRPr>
            </a:p>
            <a:p>
              <a:pPr marL="88900" marR="0" lvl="1" indent="-82550" algn="l" rtl="0">
                <a:lnSpc>
                  <a:spcPct val="90000"/>
                </a:lnSpc>
                <a:spcBef>
                  <a:spcPts val="200"/>
                </a:spcBef>
                <a:spcAft>
                  <a:spcPts val="0"/>
                </a:spcAft>
                <a:buClr>
                  <a:schemeClr val="dk1"/>
                </a:buClr>
                <a:buSzPts val="1100"/>
                <a:buFont typeface="Roboto"/>
                <a:buChar char="•"/>
              </a:pPr>
              <a:r>
                <a:rPr lang="en" sz="1100">
                  <a:solidFill>
                    <a:schemeClr val="dk1"/>
                  </a:solidFill>
                  <a:latin typeface="Roboto"/>
                  <a:ea typeface="Roboto"/>
                  <a:cs typeface="Roboto"/>
                  <a:sym typeface="Roboto"/>
                </a:rPr>
                <a:t>Assign an advisor to each student who will check-in weekly on their progress</a:t>
              </a:r>
              <a:endParaRPr sz="1100">
                <a:latin typeface="Roboto"/>
                <a:ea typeface="Roboto"/>
                <a:cs typeface="Roboto"/>
                <a:sym typeface="Roboto"/>
              </a:endParaRPr>
            </a:p>
            <a:p>
              <a:pPr marL="88900" marR="0" lvl="1" indent="-82550" algn="l" rtl="0">
                <a:lnSpc>
                  <a:spcPct val="90000"/>
                </a:lnSpc>
                <a:spcBef>
                  <a:spcPts val="200"/>
                </a:spcBef>
                <a:spcAft>
                  <a:spcPts val="0"/>
                </a:spcAft>
                <a:buClr>
                  <a:schemeClr val="dk1"/>
                </a:buClr>
                <a:buSzPts val="1100"/>
                <a:buFont typeface="Roboto"/>
                <a:buChar char="•"/>
              </a:pPr>
              <a:r>
                <a:rPr lang="en" sz="1100">
                  <a:solidFill>
                    <a:schemeClr val="dk1"/>
                  </a:solidFill>
                  <a:latin typeface="Roboto"/>
                  <a:ea typeface="Roboto"/>
                  <a:cs typeface="Roboto"/>
                  <a:sym typeface="Roboto"/>
                </a:rPr>
                <a:t>Ensure advisors have direct access to faculty and staff at the partner institution</a:t>
              </a:r>
              <a:endParaRPr sz="1100">
                <a:latin typeface="Roboto"/>
                <a:ea typeface="Roboto"/>
                <a:cs typeface="Roboto"/>
                <a:sym typeface="Roboto"/>
              </a:endParaRPr>
            </a:p>
          </p:txBody>
        </p:sp>
        <p:sp>
          <p:nvSpPr>
            <p:cNvPr id="330" name="Google Shape;330;p47"/>
            <p:cNvSpPr/>
            <p:nvPr/>
          </p:nvSpPr>
          <p:spPr>
            <a:xfrm>
              <a:off x="525780" y="61569"/>
              <a:ext cx="7360800" cy="442800"/>
            </a:xfrm>
            <a:prstGeom prst="roundRect">
              <a:avLst>
                <a:gd name="adj" fmla="val 16667"/>
              </a:avLst>
            </a:prstGeom>
            <a:solidFill>
              <a:srgbClr val="3944D5"/>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331" name="Google Shape;331;p47"/>
            <p:cNvSpPr txBox="1"/>
            <p:nvPr/>
          </p:nvSpPr>
          <p:spPr>
            <a:xfrm>
              <a:off x="547396" y="83185"/>
              <a:ext cx="7317600" cy="399600"/>
            </a:xfrm>
            <a:prstGeom prst="rect">
              <a:avLst/>
            </a:prstGeom>
            <a:solidFill>
              <a:schemeClr val="accent3"/>
            </a:solidFill>
            <a:ln>
              <a:noFill/>
            </a:ln>
          </p:spPr>
          <p:txBody>
            <a:bodyPr spcFirstLastPara="1" wrap="square" lIns="208675" tIns="0" rIns="208675" bIns="0" anchor="ctr" anchorCtr="0">
              <a:noAutofit/>
            </a:bodyPr>
            <a:lstStyle/>
            <a:p>
              <a:pPr marL="0" marR="0" lvl="0" indent="0" algn="l" rtl="0">
                <a:lnSpc>
                  <a:spcPct val="90000"/>
                </a:lnSpc>
                <a:spcBef>
                  <a:spcPts val="0"/>
                </a:spcBef>
                <a:spcAft>
                  <a:spcPts val="0"/>
                </a:spcAft>
                <a:buClr>
                  <a:schemeClr val="lt1"/>
                </a:buClr>
                <a:buSzPts val="1100"/>
                <a:buFont typeface="Arial"/>
                <a:buNone/>
              </a:pPr>
              <a:r>
                <a:rPr lang="en" sz="1100">
                  <a:solidFill>
                    <a:schemeClr val="lt1"/>
                  </a:solidFill>
                  <a:latin typeface="Roboto"/>
                  <a:ea typeface="Roboto"/>
                  <a:cs typeface="Roboto"/>
                  <a:sym typeface="Roboto"/>
                </a:rPr>
                <a:t>For Virtual Schools</a:t>
              </a:r>
              <a:endParaRPr sz="1100">
                <a:latin typeface="Roboto"/>
                <a:ea typeface="Roboto"/>
                <a:cs typeface="Roboto"/>
                <a:sym typeface="Roboto"/>
              </a:endParaRPr>
            </a:p>
          </p:txBody>
        </p:sp>
        <p:sp>
          <p:nvSpPr>
            <p:cNvPr id="332" name="Google Shape;332;p47"/>
            <p:cNvSpPr/>
            <p:nvPr/>
          </p:nvSpPr>
          <p:spPr>
            <a:xfrm>
              <a:off x="0" y="1719369"/>
              <a:ext cx="10515600" cy="1134000"/>
            </a:xfrm>
            <a:prstGeom prst="rect">
              <a:avLst/>
            </a:prstGeom>
            <a:solidFill>
              <a:schemeClr val="lt1">
                <a:alpha val="89800"/>
              </a:schemeClr>
            </a:solidFill>
            <a:ln w="19050" cap="flat" cmpd="sng">
              <a:solidFill>
                <a:srgbClr val="3944D5"/>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333" name="Google Shape;333;p47"/>
            <p:cNvSpPr txBox="1"/>
            <p:nvPr/>
          </p:nvSpPr>
          <p:spPr>
            <a:xfrm>
              <a:off x="0" y="1719369"/>
              <a:ext cx="10515600" cy="1134000"/>
            </a:xfrm>
            <a:prstGeom prst="rect">
              <a:avLst/>
            </a:prstGeom>
            <a:noFill/>
            <a:ln>
              <a:noFill/>
            </a:ln>
          </p:spPr>
          <p:txBody>
            <a:bodyPr spcFirstLastPara="1" wrap="square" lIns="612100" tIns="234300" rIns="612100" bIns="80000" anchor="t" anchorCtr="0">
              <a:noAutofit/>
            </a:bodyPr>
            <a:lstStyle/>
            <a:p>
              <a:pPr marL="88900" marR="0" lvl="1" indent="-82550" algn="l" rtl="0">
                <a:lnSpc>
                  <a:spcPct val="90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Create a study hall where students go to take their online courses</a:t>
              </a:r>
              <a:endParaRPr sz="1100">
                <a:latin typeface="Roboto"/>
                <a:ea typeface="Roboto"/>
                <a:cs typeface="Roboto"/>
                <a:sym typeface="Roboto"/>
              </a:endParaRPr>
            </a:p>
            <a:p>
              <a:pPr marL="88900" marR="0" lvl="1" indent="-82550" algn="l" rtl="0">
                <a:lnSpc>
                  <a:spcPct val="90000"/>
                </a:lnSpc>
                <a:spcBef>
                  <a:spcPts val="200"/>
                </a:spcBef>
                <a:spcAft>
                  <a:spcPts val="0"/>
                </a:spcAft>
                <a:buClr>
                  <a:schemeClr val="dk1"/>
                </a:buClr>
                <a:buSzPts val="1100"/>
                <a:buFont typeface="Roboto"/>
                <a:buChar char="•"/>
              </a:pPr>
              <a:r>
                <a:rPr lang="en" sz="1100">
                  <a:solidFill>
                    <a:schemeClr val="dk1"/>
                  </a:solidFill>
                  <a:latin typeface="Roboto"/>
                  <a:ea typeface="Roboto"/>
                  <a:cs typeface="Roboto"/>
                  <a:sym typeface="Roboto"/>
                </a:rPr>
                <a:t>Assign a facilitator in the study hall to support students and do weekly check-ins</a:t>
              </a:r>
              <a:endParaRPr sz="1100">
                <a:latin typeface="Roboto"/>
                <a:ea typeface="Roboto"/>
                <a:cs typeface="Roboto"/>
                <a:sym typeface="Roboto"/>
              </a:endParaRPr>
            </a:p>
            <a:p>
              <a:pPr marL="88900" marR="0" lvl="1" indent="-82550" algn="l" rtl="0">
                <a:lnSpc>
                  <a:spcPct val="90000"/>
                </a:lnSpc>
                <a:spcBef>
                  <a:spcPts val="200"/>
                </a:spcBef>
                <a:spcAft>
                  <a:spcPts val="0"/>
                </a:spcAft>
                <a:buClr>
                  <a:schemeClr val="dk1"/>
                </a:buClr>
                <a:buSzPts val="1100"/>
                <a:buFont typeface="Roboto"/>
                <a:buChar char="•"/>
              </a:pPr>
              <a:r>
                <a:rPr lang="en" sz="1100">
                  <a:solidFill>
                    <a:schemeClr val="dk1"/>
                  </a:solidFill>
                  <a:latin typeface="Roboto"/>
                  <a:ea typeface="Roboto"/>
                  <a:cs typeface="Roboto"/>
                  <a:sym typeface="Roboto"/>
                </a:rPr>
                <a:t>Ensure facilitators have direct access to faculty and staff at the partner institution</a:t>
              </a:r>
              <a:endParaRPr sz="1100">
                <a:latin typeface="Roboto"/>
                <a:ea typeface="Roboto"/>
                <a:cs typeface="Roboto"/>
                <a:sym typeface="Roboto"/>
              </a:endParaRPr>
            </a:p>
          </p:txBody>
        </p:sp>
        <p:sp>
          <p:nvSpPr>
            <p:cNvPr id="334" name="Google Shape;334;p47"/>
            <p:cNvSpPr/>
            <p:nvPr/>
          </p:nvSpPr>
          <p:spPr>
            <a:xfrm>
              <a:off x="525780" y="1497969"/>
              <a:ext cx="7360800" cy="442800"/>
            </a:xfrm>
            <a:prstGeom prst="roundRect">
              <a:avLst>
                <a:gd name="adj" fmla="val 16667"/>
              </a:avLst>
            </a:prstGeom>
            <a:solidFill>
              <a:srgbClr val="3944D5"/>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335" name="Google Shape;335;p47"/>
            <p:cNvSpPr txBox="1"/>
            <p:nvPr/>
          </p:nvSpPr>
          <p:spPr>
            <a:xfrm>
              <a:off x="547396" y="1519585"/>
              <a:ext cx="7317600" cy="399600"/>
            </a:xfrm>
            <a:prstGeom prst="rect">
              <a:avLst/>
            </a:prstGeom>
            <a:solidFill>
              <a:schemeClr val="accent3"/>
            </a:solidFill>
            <a:ln>
              <a:noFill/>
            </a:ln>
          </p:spPr>
          <p:txBody>
            <a:bodyPr spcFirstLastPara="1" wrap="square" lIns="208675" tIns="0" rIns="208675" bIns="0" anchor="ctr" anchorCtr="0">
              <a:noAutofit/>
            </a:bodyPr>
            <a:lstStyle/>
            <a:p>
              <a:pPr marL="0" marR="0" lvl="0" indent="0" algn="l" rtl="0">
                <a:lnSpc>
                  <a:spcPct val="90000"/>
                </a:lnSpc>
                <a:spcBef>
                  <a:spcPts val="0"/>
                </a:spcBef>
                <a:spcAft>
                  <a:spcPts val="0"/>
                </a:spcAft>
                <a:buClr>
                  <a:schemeClr val="lt1"/>
                </a:buClr>
                <a:buSzPts val="1100"/>
                <a:buFont typeface="Arial"/>
                <a:buNone/>
              </a:pPr>
              <a:r>
                <a:rPr lang="en" sz="1100">
                  <a:solidFill>
                    <a:schemeClr val="lt1"/>
                  </a:solidFill>
                  <a:latin typeface="Roboto"/>
                  <a:ea typeface="Roboto"/>
                  <a:cs typeface="Roboto"/>
                  <a:sym typeface="Roboto"/>
                </a:rPr>
                <a:t>For Seated Schools</a:t>
              </a:r>
              <a:endParaRPr sz="1100">
                <a:latin typeface="Roboto"/>
                <a:ea typeface="Roboto"/>
                <a:cs typeface="Roboto"/>
                <a:sym typeface="Roboto"/>
              </a:endParaRPr>
            </a:p>
          </p:txBody>
        </p:sp>
        <p:sp>
          <p:nvSpPr>
            <p:cNvPr id="336" name="Google Shape;336;p47"/>
            <p:cNvSpPr/>
            <p:nvPr/>
          </p:nvSpPr>
          <p:spPr>
            <a:xfrm>
              <a:off x="0" y="3155768"/>
              <a:ext cx="10515600" cy="1134000"/>
            </a:xfrm>
            <a:prstGeom prst="rect">
              <a:avLst/>
            </a:prstGeom>
            <a:solidFill>
              <a:schemeClr val="lt1">
                <a:alpha val="89800"/>
              </a:schemeClr>
            </a:solidFill>
            <a:ln w="19050" cap="flat" cmpd="sng">
              <a:solidFill>
                <a:srgbClr val="3944D5"/>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337" name="Google Shape;337;p47"/>
            <p:cNvSpPr txBox="1"/>
            <p:nvPr/>
          </p:nvSpPr>
          <p:spPr>
            <a:xfrm>
              <a:off x="0" y="3155768"/>
              <a:ext cx="10515600" cy="1134000"/>
            </a:xfrm>
            <a:prstGeom prst="rect">
              <a:avLst/>
            </a:prstGeom>
            <a:noFill/>
            <a:ln>
              <a:noFill/>
            </a:ln>
          </p:spPr>
          <p:txBody>
            <a:bodyPr spcFirstLastPara="1" wrap="square" lIns="612100" tIns="234300" rIns="612100" bIns="80000" anchor="t" anchorCtr="0">
              <a:noAutofit/>
            </a:bodyPr>
            <a:lstStyle/>
            <a:p>
              <a:pPr marL="88900" marR="0" lvl="1" indent="-82550" algn="l" rtl="0">
                <a:lnSpc>
                  <a:spcPct val="90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Ensure students are registering in asynchronous courses to account for time zone differences</a:t>
              </a:r>
              <a:endParaRPr sz="1100">
                <a:latin typeface="Roboto"/>
                <a:ea typeface="Roboto"/>
                <a:cs typeface="Roboto"/>
                <a:sym typeface="Roboto"/>
              </a:endParaRPr>
            </a:p>
            <a:p>
              <a:pPr marL="88900" marR="0" lvl="1" indent="-82550" algn="l" rtl="0">
                <a:lnSpc>
                  <a:spcPct val="90000"/>
                </a:lnSpc>
                <a:spcBef>
                  <a:spcPts val="200"/>
                </a:spcBef>
                <a:spcAft>
                  <a:spcPts val="0"/>
                </a:spcAft>
                <a:buClr>
                  <a:schemeClr val="dk1"/>
                </a:buClr>
                <a:buSzPts val="1100"/>
                <a:buFont typeface="Roboto"/>
                <a:buChar char="•"/>
              </a:pPr>
              <a:r>
                <a:rPr lang="en" sz="1100">
                  <a:latin typeface="Roboto"/>
                  <a:ea typeface="Roboto"/>
                  <a:cs typeface="Roboto"/>
                  <a:sym typeface="Roboto"/>
                </a:rPr>
                <a:t>Apply credits to elective courses or against exiting IB and AP</a:t>
              </a:r>
              <a:endParaRPr sz="1100">
                <a:latin typeface="Roboto"/>
                <a:ea typeface="Roboto"/>
                <a:cs typeface="Roboto"/>
                <a:sym typeface="Roboto"/>
              </a:endParaRPr>
            </a:p>
            <a:p>
              <a:pPr marL="88900" marR="0" lvl="1" indent="-82550" algn="l" rtl="0">
                <a:lnSpc>
                  <a:spcPct val="90000"/>
                </a:lnSpc>
                <a:spcBef>
                  <a:spcPts val="200"/>
                </a:spcBef>
                <a:spcAft>
                  <a:spcPts val="0"/>
                </a:spcAft>
                <a:buClr>
                  <a:schemeClr val="dk1"/>
                </a:buClr>
                <a:buSzPts val="1100"/>
                <a:buFont typeface="Roboto"/>
                <a:buChar char="•"/>
              </a:pPr>
              <a:r>
                <a:rPr lang="en" sz="1100">
                  <a:solidFill>
                    <a:schemeClr val="dk1"/>
                  </a:solidFill>
                  <a:latin typeface="Roboto"/>
                  <a:ea typeface="Roboto"/>
                  <a:cs typeface="Roboto"/>
                  <a:sym typeface="Roboto"/>
                </a:rPr>
                <a:t>Consider the college’s English proficiency requirements for admission before registering students</a:t>
              </a:r>
              <a:endParaRPr sz="1100">
                <a:latin typeface="Roboto"/>
                <a:ea typeface="Roboto"/>
                <a:cs typeface="Roboto"/>
                <a:sym typeface="Roboto"/>
              </a:endParaRPr>
            </a:p>
          </p:txBody>
        </p:sp>
        <p:sp>
          <p:nvSpPr>
            <p:cNvPr id="338" name="Google Shape;338;p47"/>
            <p:cNvSpPr/>
            <p:nvPr/>
          </p:nvSpPr>
          <p:spPr>
            <a:xfrm>
              <a:off x="525780" y="2934369"/>
              <a:ext cx="7360800" cy="442800"/>
            </a:xfrm>
            <a:prstGeom prst="roundRect">
              <a:avLst>
                <a:gd name="adj" fmla="val 16667"/>
              </a:avLst>
            </a:prstGeom>
            <a:solidFill>
              <a:srgbClr val="3944D5"/>
            </a:solidFill>
            <a:ln w="1905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latin typeface="Roboto"/>
                <a:ea typeface="Roboto"/>
                <a:cs typeface="Roboto"/>
                <a:sym typeface="Roboto"/>
              </a:endParaRPr>
            </a:p>
          </p:txBody>
        </p:sp>
        <p:sp>
          <p:nvSpPr>
            <p:cNvPr id="339" name="Google Shape;339;p47"/>
            <p:cNvSpPr txBox="1"/>
            <p:nvPr/>
          </p:nvSpPr>
          <p:spPr>
            <a:xfrm>
              <a:off x="547396" y="2955985"/>
              <a:ext cx="7317600" cy="399600"/>
            </a:xfrm>
            <a:prstGeom prst="rect">
              <a:avLst/>
            </a:prstGeom>
            <a:solidFill>
              <a:schemeClr val="accent3"/>
            </a:solidFill>
            <a:ln>
              <a:noFill/>
            </a:ln>
          </p:spPr>
          <p:txBody>
            <a:bodyPr spcFirstLastPara="1" wrap="square" lIns="208675" tIns="0" rIns="208675" bIns="0" anchor="ctr" anchorCtr="0">
              <a:noAutofit/>
            </a:bodyPr>
            <a:lstStyle/>
            <a:p>
              <a:pPr marL="0" marR="0" lvl="0" indent="0" algn="l" rtl="0">
                <a:lnSpc>
                  <a:spcPct val="90000"/>
                </a:lnSpc>
                <a:spcBef>
                  <a:spcPts val="0"/>
                </a:spcBef>
                <a:spcAft>
                  <a:spcPts val="0"/>
                </a:spcAft>
                <a:buClr>
                  <a:schemeClr val="lt1"/>
                </a:buClr>
                <a:buSzPts val="1100"/>
                <a:buFont typeface="Arial"/>
                <a:buNone/>
              </a:pPr>
              <a:r>
                <a:rPr lang="en" sz="1100">
                  <a:solidFill>
                    <a:schemeClr val="lt1"/>
                  </a:solidFill>
                  <a:latin typeface="Roboto"/>
                  <a:ea typeface="Roboto"/>
                  <a:cs typeface="Roboto"/>
                  <a:sym typeface="Roboto"/>
                </a:rPr>
                <a:t>For International Schools</a:t>
              </a:r>
              <a:endParaRPr sz="1100">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3"/>
        <p:cNvGrpSpPr/>
        <p:nvPr/>
      </p:nvGrpSpPr>
      <p:grpSpPr>
        <a:xfrm>
          <a:off x="0" y="0"/>
          <a:ext cx="0" cy="0"/>
          <a:chOff x="0" y="0"/>
          <a:chExt cx="0" cy="0"/>
        </a:xfrm>
      </p:grpSpPr>
      <p:pic>
        <p:nvPicPr>
          <p:cNvPr id="344" name="Google Shape;344;p48"/>
          <p:cNvPicPr preferRelativeResize="0"/>
          <p:nvPr/>
        </p:nvPicPr>
        <p:blipFill rotWithShape="1">
          <a:blip r:embed="rId4">
            <a:alphaModFix/>
          </a:blip>
          <a:srcRect/>
          <a:stretch/>
        </p:blipFill>
        <p:spPr>
          <a:xfrm>
            <a:off x="646419" y="389116"/>
            <a:ext cx="7851161" cy="4643303"/>
          </a:xfrm>
          <a:prstGeom prst="rect">
            <a:avLst/>
          </a:prstGeom>
          <a:noFill/>
          <a:ln>
            <a:noFill/>
          </a:ln>
        </p:spPr>
      </p:pic>
      <p:sp>
        <p:nvSpPr>
          <p:cNvPr id="345" name="Google Shape;345;p48"/>
          <p:cNvSpPr txBox="1"/>
          <p:nvPr/>
        </p:nvSpPr>
        <p:spPr>
          <a:xfrm>
            <a:off x="-34832" y="4592638"/>
            <a:ext cx="411525"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12</a:t>
            </a:fld>
            <a:endParaRPr sz="1200" b="0" i="0" u="none" strike="noStrike" cap="none">
              <a:solidFill>
                <a:schemeClr val="dk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49"/>
          <p:cNvSpPr txBox="1">
            <a:spLocks noGrp="1"/>
          </p:cNvSpPr>
          <p:nvPr>
            <p:ph type="title"/>
          </p:nvPr>
        </p:nvSpPr>
        <p:spPr>
          <a:xfrm>
            <a:off x="628649" y="273844"/>
            <a:ext cx="8448886"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200"/>
              <a:buFont typeface="Play"/>
              <a:buNone/>
            </a:pPr>
            <a:r>
              <a:rPr lang="en" sz="3200" b="1">
                <a:latin typeface="Roboto Medium"/>
                <a:ea typeface="Roboto Medium"/>
                <a:cs typeface="Roboto Medium"/>
                <a:sym typeface="Roboto Medium"/>
              </a:rPr>
              <a:t>Measuring Success</a:t>
            </a:r>
            <a:endParaRPr b="1">
              <a:latin typeface="Roboto Medium"/>
              <a:ea typeface="Roboto Medium"/>
              <a:cs typeface="Roboto Medium"/>
              <a:sym typeface="Roboto Medium"/>
            </a:endParaRPr>
          </a:p>
        </p:txBody>
      </p:sp>
      <p:sp>
        <p:nvSpPr>
          <p:cNvPr id="351" name="Google Shape;351;p49"/>
          <p:cNvSpPr txBox="1"/>
          <p:nvPr/>
        </p:nvSpPr>
        <p:spPr>
          <a:xfrm>
            <a:off x="628649" y="4754240"/>
            <a:ext cx="4572000" cy="23083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https://collegeinhighschool.org/what-we-do/evidence-of-success/</a:t>
            </a:r>
            <a:endParaRPr sz="1100" b="0" i="0" u="none" strike="noStrike" cap="none">
              <a:solidFill>
                <a:srgbClr val="000000"/>
              </a:solidFill>
              <a:latin typeface="Arial"/>
              <a:ea typeface="Arial"/>
              <a:cs typeface="Arial"/>
              <a:sym typeface="Arial"/>
            </a:endParaRPr>
          </a:p>
        </p:txBody>
      </p:sp>
      <p:sp>
        <p:nvSpPr>
          <p:cNvPr id="352" name="Google Shape;352;p49"/>
          <p:cNvSpPr txBox="1"/>
          <p:nvPr/>
        </p:nvSpPr>
        <p:spPr>
          <a:xfrm>
            <a:off x="1089827" y="1706341"/>
            <a:ext cx="7655447" cy="307007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Roboto"/>
                <a:ea typeface="Roboto"/>
                <a:cs typeface="Roboto"/>
                <a:sym typeface="Roboto"/>
              </a:rPr>
              <a:t>Students who participate in college in high school programs are more likely to graduate high school, enroll in college, persist in college, and complete a college degree or credential.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rgbClr val="000000"/>
              </a:buClr>
              <a:buSzPts val="1800"/>
              <a:buFont typeface="Arial"/>
              <a:buNone/>
            </a:pPr>
            <a:r>
              <a:rPr lang="en" sz="1800" b="0" i="0" u="none" strike="noStrike" cap="none">
                <a:solidFill>
                  <a:srgbClr val="000000"/>
                </a:solidFill>
                <a:latin typeface="Roboto"/>
                <a:ea typeface="Roboto"/>
                <a:cs typeface="Roboto"/>
                <a:sym typeface="Roboto"/>
              </a:rPr>
              <a:t>Low-income and underrepresented students in higher education experience the biggest positive impacts on their ability to access and complete college by getting a jumpstart on taking college classes in high school, particularly in early college high schools.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900"/>
              </a:spcBef>
              <a:spcAft>
                <a:spcPts val="0"/>
              </a:spcAft>
              <a:buClr>
                <a:srgbClr val="000000"/>
              </a:buClr>
              <a:buSzPts val="1800"/>
              <a:buFont typeface="Arial"/>
              <a:buNone/>
            </a:pPr>
            <a:r>
              <a:rPr lang="en" sz="1800" b="0" i="0" u="none" strike="noStrike" cap="none">
                <a:solidFill>
                  <a:srgbClr val="000000"/>
                </a:solidFill>
                <a:latin typeface="Roboto"/>
                <a:ea typeface="Roboto"/>
                <a:cs typeface="Roboto"/>
                <a:sym typeface="Roboto"/>
              </a:rPr>
              <a:t>College in high school programs, and especially early colleges, show a strong return on investment in those states who have examined the long-term impact.</a:t>
            </a:r>
            <a:endParaRPr sz="1100" b="0" i="0" u="none" strike="noStrike" cap="none">
              <a:solidFill>
                <a:srgbClr val="000000"/>
              </a:solidFill>
              <a:latin typeface="Arial"/>
              <a:ea typeface="Arial"/>
              <a:cs typeface="Arial"/>
              <a:sym typeface="Arial"/>
            </a:endParaRPr>
          </a:p>
        </p:txBody>
      </p:sp>
      <p:sp>
        <p:nvSpPr>
          <p:cNvPr id="353" name="Google Shape;353;p49"/>
          <p:cNvSpPr txBox="1"/>
          <p:nvPr/>
        </p:nvSpPr>
        <p:spPr>
          <a:xfrm>
            <a:off x="628648" y="1089587"/>
            <a:ext cx="7784363" cy="62324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Roboto"/>
                <a:ea typeface="Roboto"/>
                <a:cs typeface="Roboto"/>
                <a:sym typeface="Roboto"/>
              </a:rPr>
              <a:t>According to the College in High School Alliance, there is evidence of positive outcomes for students participating in dual enrollment programs. </a:t>
            </a:r>
            <a:endParaRPr sz="1100" b="0" i="0" u="none" strike="noStrike" cap="none">
              <a:solidFill>
                <a:srgbClr val="000000"/>
              </a:solidFill>
              <a:latin typeface="Arial"/>
              <a:ea typeface="Arial"/>
              <a:cs typeface="Arial"/>
              <a:sym typeface="Arial"/>
            </a:endParaRPr>
          </a:p>
        </p:txBody>
      </p:sp>
      <p:pic>
        <p:nvPicPr>
          <p:cNvPr id="354" name="Google Shape;354;p49" descr="A blue graduation cap with tassel&#10;&#10;Description automatically generated"/>
          <p:cNvPicPr preferRelativeResize="0"/>
          <p:nvPr/>
        </p:nvPicPr>
        <p:blipFill rotWithShape="1">
          <a:blip r:embed="rId4">
            <a:alphaModFix/>
          </a:blip>
          <a:srcRect/>
          <a:stretch/>
        </p:blipFill>
        <p:spPr>
          <a:xfrm>
            <a:off x="557878" y="1885185"/>
            <a:ext cx="531949" cy="531949"/>
          </a:xfrm>
          <a:prstGeom prst="rect">
            <a:avLst/>
          </a:prstGeom>
          <a:noFill/>
          <a:ln>
            <a:noFill/>
          </a:ln>
        </p:spPr>
      </p:pic>
      <p:pic>
        <p:nvPicPr>
          <p:cNvPr id="355" name="Google Shape;355;p49" descr="A blue icon of a hand holding a dollar bill&#10;&#10;Description automatically generated"/>
          <p:cNvPicPr preferRelativeResize="0"/>
          <p:nvPr/>
        </p:nvPicPr>
        <p:blipFill rotWithShape="1">
          <a:blip r:embed="rId5">
            <a:alphaModFix/>
          </a:blip>
          <a:srcRect/>
          <a:stretch/>
        </p:blipFill>
        <p:spPr>
          <a:xfrm>
            <a:off x="557877" y="4003128"/>
            <a:ext cx="531950" cy="531950"/>
          </a:xfrm>
          <a:prstGeom prst="rect">
            <a:avLst/>
          </a:prstGeom>
          <a:noFill/>
          <a:ln>
            <a:noFill/>
          </a:ln>
        </p:spPr>
      </p:pic>
      <p:pic>
        <p:nvPicPr>
          <p:cNvPr id="356" name="Google Shape;356;p49" descr="A blue rocket with a black background&#10;&#10;Description automatically generated"/>
          <p:cNvPicPr preferRelativeResize="0"/>
          <p:nvPr/>
        </p:nvPicPr>
        <p:blipFill rotWithShape="1">
          <a:blip r:embed="rId6">
            <a:alphaModFix/>
          </a:blip>
          <a:srcRect/>
          <a:stretch/>
        </p:blipFill>
        <p:spPr>
          <a:xfrm>
            <a:off x="557877" y="3034303"/>
            <a:ext cx="531949" cy="531949"/>
          </a:xfrm>
          <a:prstGeom prst="rect">
            <a:avLst/>
          </a:prstGeom>
          <a:noFill/>
          <a:ln>
            <a:noFill/>
          </a:ln>
        </p:spPr>
      </p:pic>
      <p:sp>
        <p:nvSpPr>
          <p:cNvPr id="357" name="Google Shape;357;p49"/>
          <p:cNvSpPr txBox="1"/>
          <p:nvPr/>
        </p:nvSpPr>
        <p:spPr>
          <a:xfrm>
            <a:off x="-34832" y="4592638"/>
            <a:ext cx="411525"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13</a:t>
            </a:fld>
            <a:endParaRPr sz="1200" b="0" i="0" u="none" strike="noStrike" cap="none">
              <a:solidFill>
                <a:schemeClr val="dk2"/>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0"/>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endParaRPr/>
          </a:p>
        </p:txBody>
      </p:sp>
      <p:sp>
        <p:nvSpPr>
          <p:cNvPr id="363" name="Google Shape;363;p50"/>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364" name="Google Shape;364;p5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endParaRPr/>
          </a:p>
        </p:txBody>
      </p:sp>
      <p:sp>
        <p:nvSpPr>
          <p:cNvPr id="370" name="Google Shape;370;p51"/>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371" name="Google Shape;371;p51"/>
          <p:cNvPicPr preferRelativeResize="0"/>
          <p:nvPr/>
        </p:nvPicPr>
        <p:blipFill>
          <a:blip r:embed="rId3">
            <a:alphaModFix/>
          </a:blip>
          <a:stretch>
            <a:fillRect/>
          </a:stretch>
        </p:blipFill>
        <p:spPr>
          <a:xfrm>
            <a:off x="0" y="0"/>
            <a:ext cx="9144000" cy="5143500"/>
          </a:xfrm>
          <a:prstGeom prst="rect">
            <a:avLst/>
          </a:prstGeom>
          <a:noFill/>
          <a:ln>
            <a:noFill/>
          </a:ln>
        </p:spPr>
      </p:pic>
      <p:sp>
        <p:nvSpPr>
          <p:cNvPr id="372" name="Google Shape;372;p51"/>
          <p:cNvSpPr/>
          <p:nvPr/>
        </p:nvSpPr>
        <p:spPr>
          <a:xfrm>
            <a:off x="1834775" y="1356150"/>
            <a:ext cx="5274900" cy="319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6"/>
        <p:cNvGrpSpPr/>
        <p:nvPr/>
      </p:nvGrpSpPr>
      <p:grpSpPr>
        <a:xfrm>
          <a:off x="0" y="0"/>
          <a:ext cx="0" cy="0"/>
          <a:chOff x="0" y="0"/>
          <a:chExt cx="0" cy="0"/>
        </a:xfrm>
      </p:grpSpPr>
      <p:sp>
        <p:nvSpPr>
          <p:cNvPr id="377" name="Google Shape;377;p5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latin typeface="Roboto"/>
                <a:ea typeface="Roboto"/>
                <a:cs typeface="Roboto"/>
                <a:sym typeface="Roboto"/>
              </a:rPr>
              <a:t>Equity Impact</a:t>
            </a:r>
            <a:endParaRPr/>
          </a:p>
        </p:txBody>
      </p:sp>
      <p:sp>
        <p:nvSpPr>
          <p:cNvPr id="378" name="Google Shape;378;p52"/>
          <p:cNvSpPr txBox="1">
            <a:spLocks noGrp="1"/>
          </p:cNvSpPr>
          <p:nvPr>
            <p:ph type="body" idx="1"/>
          </p:nvPr>
        </p:nvSpPr>
        <p:spPr>
          <a:xfrm>
            <a:off x="1114425" y="1369219"/>
            <a:ext cx="7401000" cy="3263400"/>
          </a:xfrm>
          <a:prstGeom prst="rect">
            <a:avLst/>
          </a:prstGeom>
          <a:noFill/>
          <a:ln>
            <a:noFill/>
          </a:ln>
        </p:spPr>
        <p:txBody>
          <a:bodyPr spcFirstLastPara="1" wrap="square" lIns="68575" tIns="34275" rIns="68575" bIns="34275" anchor="t" anchorCtr="0">
            <a:normAutofit/>
          </a:bodyPr>
          <a:lstStyle/>
          <a:p>
            <a:pPr marL="88900" lvl="0" indent="0" algn="l" rtl="0">
              <a:lnSpc>
                <a:spcPct val="90000"/>
              </a:lnSpc>
              <a:spcBef>
                <a:spcPts val="0"/>
              </a:spcBef>
              <a:spcAft>
                <a:spcPts val="0"/>
              </a:spcAft>
              <a:buSzPts val="1400"/>
              <a:buNone/>
            </a:pPr>
            <a:r>
              <a:rPr lang="en">
                <a:latin typeface="Roboto"/>
                <a:ea typeface="Roboto"/>
                <a:cs typeface="Roboto"/>
                <a:sym typeface="Roboto"/>
              </a:rPr>
              <a:t>Students get to gain confidence that they can be successful in collegiate coursework without the pressure of college applications and college tuition costs</a:t>
            </a:r>
            <a:endParaRPr/>
          </a:p>
          <a:p>
            <a:pPr marL="88900" lvl="0" indent="0" algn="l" rtl="0">
              <a:lnSpc>
                <a:spcPct val="90000"/>
              </a:lnSpc>
              <a:spcBef>
                <a:spcPts val="1400"/>
              </a:spcBef>
              <a:spcAft>
                <a:spcPts val="0"/>
              </a:spcAft>
              <a:buSzPts val="1400"/>
              <a:buNone/>
            </a:pPr>
            <a:r>
              <a:rPr lang="en">
                <a:latin typeface="Roboto"/>
                <a:ea typeface="Roboto"/>
                <a:cs typeface="Roboto"/>
                <a:sym typeface="Roboto"/>
              </a:rPr>
              <a:t>Students and students can access courses at a cost much less than they could spend going direct to the University</a:t>
            </a:r>
            <a:endParaRPr/>
          </a:p>
          <a:p>
            <a:pPr marL="88900" lvl="0" indent="0" algn="l" rtl="0">
              <a:lnSpc>
                <a:spcPct val="90000"/>
              </a:lnSpc>
              <a:spcBef>
                <a:spcPts val="1400"/>
              </a:spcBef>
              <a:spcAft>
                <a:spcPts val="1400"/>
              </a:spcAft>
              <a:buSzPts val="1400"/>
              <a:buNone/>
            </a:pPr>
            <a:r>
              <a:rPr lang="en">
                <a:latin typeface="Roboto"/>
                <a:ea typeface="Roboto"/>
                <a:cs typeface="Roboto"/>
                <a:sym typeface="Roboto"/>
              </a:rPr>
              <a:t>Students can earn a certificate or even a degree while in high school, empowering them to graduate with workforce skills </a:t>
            </a:r>
            <a:endParaRPr/>
          </a:p>
        </p:txBody>
      </p:sp>
      <p:pic>
        <p:nvPicPr>
          <p:cNvPr id="379" name="Google Shape;379;p52" descr="A blue icon of a person reading a book&#10;&#10;Description automatically generated"/>
          <p:cNvPicPr preferRelativeResize="0"/>
          <p:nvPr/>
        </p:nvPicPr>
        <p:blipFill rotWithShape="1">
          <a:blip r:embed="rId4">
            <a:alphaModFix/>
          </a:blip>
          <a:srcRect/>
          <a:stretch/>
        </p:blipFill>
        <p:spPr>
          <a:xfrm>
            <a:off x="482588" y="1518324"/>
            <a:ext cx="722921" cy="722921"/>
          </a:xfrm>
          <a:prstGeom prst="rect">
            <a:avLst/>
          </a:prstGeom>
          <a:noFill/>
          <a:ln>
            <a:noFill/>
          </a:ln>
        </p:spPr>
      </p:pic>
      <p:pic>
        <p:nvPicPr>
          <p:cNvPr id="380" name="Google Shape;380;p52" descr="A blue outline of a piggy bank&#10;&#10;Description automatically generated"/>
          <p:cNvPicPr preferRelativeResize="0"/>
          <p:nvPr/>
        </p:nvPicPr>
        <p:blipFill rotWithShape="1">
          <a:blip r:embed="rId5">
            <a:alphaModFix/>
          </a:blip>
          <a:srcRect/>
          <a:stretch/>
        </p:blipFill>
        <p:spPr>
          <a:xfrm>
            <a:off x="491325" y="2491553"/>
            <a:ext cx="614363" cy="614363"/>
          </a:xfrm>
          <a:prstGeom prst="rect">
            <a:avLst/>
          </a:prstGeom>
          <a:noFill/>
          <a:ln>
            <a:noFill/>
          </a:ln>
        </p:spPr>
      </p:pic>
      <p:pic>
        <p:nvPicPr>
          <p:cNvPr id="381" name="Google Shape;381;p52" descr="A blue and black certificate with a check mark&#10;&#10;Description automatically generated"/>
          <p:cNvPicPr preferRelativeResize="0"/>
          <p:nvPr/>
        </p:nvPicPr>
        <p:blipFill rotWithShape="1">
          <a:blip r:embed="rId6">
            <a:alphaModFix/>
          </a:blip>
          <a:srcRect/>
          <a:stretch/>
        </p:blipFill>
        <p:spPr>
          <a:xfrm>
            <a:off x="571500" y="3207118"/>
            <a:ext cx="614363" cy="614363"/>
          </a:xfrm>
          <a:prstGeom prst="rect">
            <a:avLst/>
          </a:prstGeom>
          <a:noFill/>
          <a:ln>
            <a:noFill/>
          </a:ln>
        </p:spPr>
      </p:pic>
      <p:sp>
        <p:nvSpPr>
          <p:cNvPr id="382" name="Google Shape;382;p52"/>
          <p:cNvSpPr txBox="1"/>
          <p:nvPr/>
        </p:nvSpPr>
        <p:spPr>
          <a:xfrm>
            <a:off x="-34832" y="4592638"/>
            <a:ext cx="411600"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16</a:t>
            </a:fld>
            <a:endParaRPr sz="1200" b="0" i="0" u="none" strike="noStrike" cap="none">
              <a:solidFill>
                <a:schemeClr val="dk2"/>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6"/>
        <p:cNvGrpSpPr/>
        <p:nvPr/>
      </p:nvGrpSpPr>
      <p:grpSpPr>
        <a:xfrm>
          <a:off x="0" y="0"/>
          <a:ext cx="0" cy="0"/>
          <a:chOff x="0" y="0"/>
          <a:chExt cx="0" cy="0"/>
        </a:xfrm>
      </p:grpSpPr>
      <p:sp>
        <p:nvSpPr>
          <p:cNvPr id="387" name="Google Shape;387;p53"/>
          <p:cNvSpPr txBox="1">
            <a:spLocks noGrp="1"/>
          </p:cNvSpPr>
          <p:nvPr>
            <p:ph type="title"/>
          </p:nvPr>
        </p:nvSpPr>
        <p:spPr>
          <a:xfrm>
            <a:off x="628650" y="36359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latin typeface="Roboto"/>
                <a:ea typeface="Roboto"/>
                <a:cs typeface="Roboto"/>
                <a:sym typeface="Roboto"/>
              </a:rPr>
              <a:t>How well do dual-credit students do in college? </a:t>
            </a:r>
            <a:endParaRPr/>
          </a:p>
        </p:txBody>
      </p:sp>
      <p:sp>
        <p:nvSpPr>
          <p:cNvPr id="388" name="Google Shape;388;p53"/>
          <p:cNvSpPr txBox="1">
            <a:spLocks noGrp="1"/>
          </p:cNvSpPr>
          <p:nvPr>
            <p:ph type="body" idx="1"/>
          </p:nvPr>
        </p:nvSpPr>
        <p:spPr>
          <a:xfrm>
            <a:off x="1094525" y="1483050"/>
            <a:ext cx="76707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1400"/>
              </a:spcBef>
              <a:spcAft>
                <a:spcPts val="0"/>
              </a:spcAft>
              <a:buNone/>
            </a:pPr>
            <a:r>
              <a:rPr lang="en"/>
              <a:t>More than 40 percent of high school students who earned college credit as part of dual enrollment programs went on to earn a degree or certificate within four years of graduation</a:t>
            </a:r>
            <a:endParaRPr/>
          </a:p>
          <a:p>
            <a:pPr marL="0" lvl="0" indent="0" algn="l" rtl="0">
              <a:lnSpc>
                <a:spcPct val="90000"/>
              </a:lnSpc>
              <a:spcBef>
                <a:spcPts val="1400"/>
              </a:spcBef>
              <a:spcAft>
                <a:spcPts val="1400"/>
              </a:spcAft>
              <a:buNone/>
            </a:pPr>
            <a:r>
              <a:rPr lang="en"/>
              <a:t>Dual enrollment programs funneled significantly more students to college in some states than others. States that have invested in expanding dual-credit teacher support and partnerships between colleges and school districts see a higher percentage of high school students enrolled</a:t>
            </a:r>
            <a:endParaRPr/>
          </a:p>
        </p:txBody>
      </p:sp>
      <p:sp>
        <p:nvSpPr>
          <p:cNvPr id="389" name="Google Shape;389;p53"/>
          <p:cNvSpPr txBox="1"/>
          <p:nvPr/>
        </p:nvSpPr>
        <p:spPr>
          <a:xfrm>
            <a:off x="-34832" y="4592638"/>
            <a:ext cx="411525"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17</a:t>
            </a:fld>
            <a:endParaRPr sz="1200" b="0" i="0" u="none" strike="noStrike" cap="none">
              <a:solidFill>
                <a:schemeClr val="dk2"/>
              </a:solidFill>
              <a:latin typeface="Roboto"/>
              <a:ea typeface="Roboto"/>
              <a:cs typeface="Roboto"/>
              <a:sym typeface="Roboto"/>
            </a:endParaRPr>
          </a:p>
        </p:txBody>
      </p:sp>
      <p:sp>
        <p:nvSpPr>
          <p:cNvPr id="390" name="Google Shape;390;p53"/>
          <p:cNvSpPr txBox="1"/>
          <p:nvPr/>
        </p:nvSpPr>
        <p:spPr>
          <a:xfrm>
            <a:off x="922525" y="4220175"/>
            <a:ext cx="778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https://www.edweek.org/teaching-learning/how-well-do-dual-credit-students-do-in-college-a-look-in-charts/2024/10</a:t>
            </a:r>
            <a:endParaRPr/>
          </a:p>
        </p:txBody>
      </p:sp>
      <p:pic>
        <p:nvPicPr>
          <p:cNvPr id="391" name="Google Shape;391;p53"/>
          <p:cNvPicPr preferRelativeResize="0"/>
          <p:nvPr/>
        </p:nvPicPr>
        <p:blipFill>
          <a:blip r:embed="rId4">
            <a:alphaModFix/>
          </a:blip>
          <a:stretch>
            <a:fillRect/>
          </a:stretch>
        </p:blipFill>
        <p:spPr>
          <a:xfrm>
            <a:off x="324225" y="1627800"/>
            <a:ext cx="715125" cy="715125"/>
          </a:xfrm>
          <a:prstGeom prst="rect">
            <a:avLst/>
          </a:prstGeom>
          <a:noFill/>
          <a:ln>
            <a:noFill/>
          </a:ln>
        </p:spPr>
      </p:pic>
      <p:pic>
        <p:nvPicPr>
          <p:cNvPr id="392" name="Google Shape;392;p53"/>
          <p:cNvPicPr preferRelativeResize="0"/>
          <p:nvPr/>
        </p:nvPicPr>
        <p:blipFill>
          <a:blip r:embed="rId5">
            <a:alphaModFix/>
          </a:blip>
          <a:stretch>
            <a:fillRect/>
          </a:stretch>
        </p:blipFill>
        <p:spPr>
          <a:xfrm>
            <a:off x="324225" y="2837600"/>
            <a:ext cx="715125" cy="715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6"/>
        <p:cNvGrpSpPr/>
        <p:nvPr/>
      </p:nvGrpSpPr>
      <p:grpSpPr>
        <a:xfrm>
          <a:off x="0" y="0"/>
          <a:ext cx="0" cy="0"/>
          <a:chOff x="0" y="0"/>
          <a:chExt cx="0" cy="0"/>
        </a:xfrm>
      </p:grpSpPr>
      <p:sp>
        <p:nvSpPr>
          <p:cNvPr id="397" name="Google Shape;397;p5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latin typeface="Roboto"/>
                <a:ea typeface="Roboto"/>
                <a:cs typeface="Roboto"/>
                <a:sym typeface="Roboto"/>
              </a:rPr>
              <a:t>Takeaways and Next Steps</a:t>
            </a:r>
            <a:endParaRPr/>
          </a:p>
        </p:txBody>
      </p:sp>
      <p:sp>
        <p:nvSpPr>
          <p:cNvPr id="398" name="Google Shape;398;p54"/>
          <p:cNvSpPr txBox="1">
            <a:spLocks noGrp="1"/>
          </p:cNvSpPr>
          <p:nvPr>
            <p:ph type="body" idx="1"/>
          </p:nvPr>
        </p:nvSpPr>
        <p:spPr>
          <a:xfrm>
            <a:off x="1114425" y="1369225"/>
            <a:ext cx="7401000" cy="755100"/>
          </a:xfrm>
          <a:prstGeom prst="rect">
            <a:avLst/>
          </a:prstGeom>
          <a:noFill/>
          <a:ln>
            <a:noFill/>
          </a:ln>
        </p:spPr>
        <p:txBody>
          <a:bodyPr spcFirstLastPara="1" wrap="square" lIns="68575" tIns="34275" rIns="68575" bIns="34275" anchor="t" anchorCtr="0">
            <a:noAutofit/>
          </a:bodyPr>
          <a:lstStyle/>
          <a:p>
            <a:pPr marL="88900" lvl="0" indent="0" algn="l" rtl="0">
              <a:lnSpc>
                <a:spcPct val="90000"/>
              </a:lnSpc>
              <a:spcBef>
                <a:spcPts val="1400"/>
              </a:spcBef>
              <a:spcAft>
                <a:spcPts val="1400"/>
              </a:spcAft>
              <a:buSzPts val="1400"/>
              <a:buNone/>
            </a:pPr>
            <a:r>
              <a:rPr lang="en" sz="1800" b="1">
                <a:latin typeface="Roboto"/>
                <a:ea typeface="Roboto"/>
                <a:cs typeface="Roboto"/>
                <a:sym typeface="Roboto"/>
              </a:rPr>
              <a:t>K-12 schools: </a:t>
            </a:r>
            <a:r>
              <a:rPr lang="en" sz="1800">
                <a:latin typeface="Roboto"/>
                <a:ea typeface="Roboto"/>
                <a:cs typeface="Roboto"/>
                <a:sym typeface="Roboto"/>
              </a:rPr>
              <a:t>Review your pre-college program. Are you offering your high school students QM-approved courses? Are your college-level courses accessible and equitable?     </a:t>
            </a:r>
            <a:endParaRPr sz="1800"/>
          </a:p>
        </p:txBody>
      </p:sp>
      <p:sp>
        <p:nvSpPr>
          <p:cNvPr id="399" name="Google Shape;399;p54"/>
          <p:cNvSpPr txBox="1"/>
          <p:nvPr/>
        </p:nvSpPr>
        <p:spPr>
          <a:xfrm>
            <a:off x="-34832" y="4592638"/>
            <a:ext cx="411600"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18</a:t>
            </a:fld>
            <a:endParaRPr sz="1200" b="0" i="0" u="none" strike="noStrike" cap="none">
              <a:solidFill>
                <a:schemeClr val="dk2"/>
              </a:solidFill>
              <a:latin typeface="Roboto"/>
              <a:ea typeface="Roboto"/>
              <a:cs typeface="Roboto"/>
              <a:sym typeface="Roboto"/>
            </a:endParaRPr>
          </a:p>
        </p:txBody>
      </p:sp>
      <p:pic>
        <p:nvPicPr>
          <p:cNvPr id="400" name="Google Shape;400;p54" descr="a blue circle with a white check mark in it (Provided by Tenor)"/>
          <p:cNvPicPr preferRelativeResize="0"/>
          <p:nvPr/>
        </p:nvPicPr>
        <p:blipFill>
          <a:blip r:embed="rId4">
            <a:alphaModFix/>
          </a:blip>
          <a:stretch>
            <a:fillRect/>
          </a:stretch>
        </p:blipFill>
        <p:spPr>
          <a:xfrm>
            <a:off x="628650" y="1424236"/>
            <a:ext cx="485775" cy="485775"/>
          </a:xfrm>
          <a:prstGeom prst="rect">
            <a:avLst/>
          </a:prstGeom>
          <a:noFill/>
          <a:ln>
            <a:noFill/>
          </a:ln>
        </p:spPr>
      </p:pic>
      <p:pic>
        <p:nvPicPr>
          <p:cNvPr id="401" name="Google Shape;401;p54" descr="a blue circle with a white check mark in it (Provided by Tenor)"/>
          <p:cNvPicPr preferRelativeResize="0"/>
          <p:nvPr/>
        </p:nvPicPr>
        <p:blipFill>
          <a:blip r:embed="rId4">
            <a:alphaModFix/>
          </a:blip>
          <a:stretch>
            <a:fillRect/>
          </a:stretch>
        </p:blipFill>
        <p:spPr>
          <a:xfrm>
            <a:off x="628650" y="2456774"/>
            <a:ext cx="485775" cy="485775"/>
          </a:xfrm>
          <a:prstGeom prst="rect">
            <a:avLst/>
          </a:prstGeom>
          <a:noFill/>
          <a:ln>
            <a:noFill/>
          </a:ln>
        </p:spPr>
      </p:pic>
      <p:sp>
        <p:nvSpPr>
          <p:cNvPr id="402" name="Google Shape;402;p54"/>
          <p:cNvSpPr txBox="1">
            <a:spLocks noGrp="1"/>
          </p:cNvSpPr>
          <p:nvPr>
            <p:ph type="body" idx="1"/>
          </p:nvPr>
        </p:nvSpPr>
        <p:spPr>
          <a:xfrm>
            <a:off x="1086075" y="2250700"/>
            <a:ext cx="7401000" cy="897900"/>
          </a:xfrm>
          <a:prstGeom prst="rect">
            <a:avLst/>
          </a:prstGeom>
          <a:noFill/>
          <a:ln>
            <a:noFill/>
          </a:ln>
        </p:spPr>
        <p:txBody>
          <a:bodyPr spcFirstLastPara="1" wrap="square" lIns="68575" tIns="34275" rIns="68575" bIns="34275" anchor="t" anchorCtr="0">
            <a:noAutofit/>
          </a:bodyPr>
          <a:lstStyle/>
          <a:p>
            <a:pPr marL="88900" lvl="0" indent="0" algn="l" rtl="0">
              <a:lnSpc>
                <a:spcPct val="90000"/>
              </a:lnSpc>
              <a:spcBef>
                <a:spcPts val="1400"/>
              </a:spcBef>
              <a:spcAft>
                <a:spcPts val="1400"/>
              </a:spcAft>
              <a:buSzPts val="1400"/>
              <a:buNone/>
            </a:pPr>
            <a:r>
              <a:rPr lang="en" sz="1800" b="1">
                <a:latin typeface="Roboto"/>
                <a:ea typeface="Roboto"/>
                <a:cs typeface="Roboto"/>
                <a:sym typeface="Roboto"/>
              </a:rPr>
              <a:t>Higher education institutions: </a:t>
            </a:r>
            <a:r>
              <a:rPr lang="en" sz="1800">
                <a:latin typeface="Roboto"/>
                <a:ea typeface="Roboto"/>
                <a:cs typeface="Roboto"/>
                <a:sym typeface="Roboto"/>
              </a:rPr>
              <a:t>Review your online and dual credit programs. What more can be done to offer high quality college-level courses to high schools? How can you reach more high school students to offer your college courses? </a:t>
            </a:r>
            <a:endParaRPr sz="1800"/>
          </a:p>
        </p:txBody>
      </p:sp>
      <p:pic>
        <p:nvPicPr>
          <p:cNvPr id="403" name="Google Shape;403;p54" descr="a blue circle with a white check mark in it (Provided by Tenor)"/>
          <p:cNvPicPr preferRelativeResize="0"/>
          <p:nvPr/>
        </p:nvPicPr>
        <p:blipFill>
          <a:blip r:embed="rId4">
            <a:alphaModFix/>
          </a:blip>
          <a:stretch>
            <a:fillRect/>
          </a:stretch>
        </p:blipFill>
        <p:spPr>
          <a:xfrm>
            <a:off x="628650" y="3399586"/>
            <a:ext cx="485775" cy="485775"/>
          </a:xfrm>
          <a:prstGeom prst="rect">
            <a:avLst/>
          </a:prstGeom>
          <a:noFill/>
          <a:ln>
            <a:noFill/>
          </a:ln>
        </p:spPr>
      </p:pic>
      <p:sp>
        <p:nvSpPr>
          <p:cNvPr id="404" name="Google Shape;404;p54"/>
          <p:cNvSpPr txBox="1">
            <a:spLocks noGrp="1"/>
          </p:cNvSpPr>
          <p:nvPr>
            <p:ph type="body" idx="1"/>
          </p:nvPr>
        </p:nvSpPr>
        <p:spPr>
          <a:xfrm>
            <a:off x="1086075" y="3376300"/>
            <a:ext cx="7401000" cy="755100"/>
          </a:xfrm>
          <a:prstGeom prst="rect">
            <a:avLst/>
          </a:prstGeom>
          <a:noFill/>
          <a:ln>
            <a:noFill/>
          </a:ln>
        </p:spPr>
        <p:txBody>
          <a:bodyPr spcFirstLastPara="1" wrap="square" lIns="68575" tIns="34275" rIns="68575" bIns="34275" anchor="t" anchorCtr="0">
            <a:noAutofit/>
          </a:bodyPr>
          <a:lstStyle/>
          <a:p>
            <a:pPr marL="88900" lvl="0" indent="0" algn="l" rtl="0">
              <a:lnSpc>
                <a:spcPct val="90000"/>
              </a:lnSpc>
              <a:spcBef>
                <a:spcPts val="1400"/>
              </a:spcBef>
              <a:spcAft>
                <a:spcPts val="1400"/>
              </a:spcAft>
              <a:buSzPts val="1400"/>
              <a:buNone/>
            </a:pPr>
            <a:r>
              <a:rPr lang="en" sz="1800" b="1">
                <a:latin typeface="Roboto"/>
                <a:ea typeface="Roboto"/>
                <a:cs typeface="Roboto"/>
                <a:sym typeface="Roboto"/>
              </a:rPr>
              <a:t>Everyone: </a:t>
            </a:r>
            <a:r>
              <a:rPr lang="en" sz="1800">
                <a:latin typeface="Roboto"/>
                <a:ea typeface="Roboto"/>
                <a:cs typeface="Roboto"/>
                <a:sym typeface="Roboto"/>
              </a:rPr>
              <a:t>Consider your understanding of equity and accessibility for pre-college programs. What steps can we all take to bring high quality courses to all students, regardless of zip code?   </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9"/>
        <p:cNvGrpSpPr/>
        <p:nvPr/>
      </p:nvGrpSpPr>
      <p:grpSpPr>
        <a:xfrm>
          <a:off x="0" y="0"/>
          <a:ext cx="0" cy="0"/>
          <a:chOff x="0" y="0"/>
          <a:chExt cx="0" cy="0"/>
        </a:xfrm>
      </p:grpSpPr>
      <p:sp>
        <p:nvSpPr>
          <p:cNvPr id="410" name="Google Shape;410;p55"/>
          <p:cNvSpPr txBox="1">
            <a:spLocks noGrp="1"/>
          </p:cNvSpPr>
          <p:nvPr>
            <p:ph type="title"/>
          </p:nvPr>
        </p:nvSpPr>
        <p:spPr>
          <a:xfrm>
            <a:off x="628650" y="-327200"/>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500"/>
              <a:buFont typeface="Play"/>
              <a:buNone/>
            </a:pPr>
            <a:r>
              <a:rPr lang="en" b="1">
                <a:latin typeface="Roboto"/>
                <a:ea typeface="Roboto"/>
                <a:cs typeface="Roboto"/>
                <a:sym typeface="Roboto"/>
              </a:rPr>
              <a:t>Thank you!</a:t>
            </a:r>
            <a:endParaRPr b="1">
              <a:latin typeface="Roboto"/>
              <a:ea typeface="Roboto"/>
              <a:cs typeface="Roboto"/>
              <a:sym typeface="Roboto"/>
            </a:endParaRPr>
          </a:p>
        </p:txBody>
      </p:sp>
      <p:pic>
        <p:nvPicPr>
          <p:cNvPr id="411" name="Google Shape;411;p55" descr="A blue circle with white letter e in it&#10;&#10;Description automatically generated"/>
          <p:cNvPicPr preferRelativeResize="0"/>
          <p:nvPr/>
        </p:nvPicPr>
        <p:blipFill rotWithShape="1">
          <a:blip r:embed="rId4">
            <a:alphaModFix/>
          </a:blip>
          <a:srcRect/>
          <a:stretch/>
        </p:blipFill>
        <p:spPr>
          <a:xfrm>
            <a:off x="8393201" y="4459166"/>
            <a:ext cx="684335" cy="684335"/>
          </a:xfrm>
          <a:prstGeom prst="rect">
            <a:avLst/>
          </a:prstGeom>
          <a:noFill/>
          <a:ln>
            <a:noFill/>
          </a:ln>
        </p:spPr>
      </p:pic>
      <p:sp>
        <p:nvSpPr>
          <p:cNvPr id="412" name="Google Shape;412;p55"/>
          <p:cNvSpPr txBox="1"/>
          <p:nvPr/>
        </p:nvSpPr>
        <p:spPr>
          <a:xfrm>
            <a:off x="772950" y="2984000"/>
            <a:ext cx="7886700" cy="7251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757575"/>
              </a:buClr>
              <a:buSzPts val="1800"/>
              <a:buFont typeface="Arial"/>
              <a:buNone/>
            </a:pPr>
            <a:r>
              <a:rPr lang="en" sz="1800" b="1" i="0" u="none" strike="noStrike" cap="none">
                <a:solidFill>
                  <a:srgbClr val="757575"/>
                </a:solidFill>
                <a:latin typeface="Roboto"/>
                <a:ea typeface="Roboto"/>
                <a:cs typeface="Roboto"/>
                <a:sym typeface="Roboto"/>
              </a:rPr>
              <a:t>Nathan Green</a:t>
            </a:r>
            <a:endParaRPr sz="1100" b="1" i="0" u="none" strike="noStrike" cap="none">
              <a:solidFill>
                <a:srgbClr val="000000"/>
              </a:solidFill>
              <a:latin typeface="Roboto"/>
              <a:ea typeface="Roboto"/>
              <a:cs typeface="Roboto"/>
              <a:sym typeface="Roboto"/>
            </a:endParaRPr>
          </a:p>
          <a:p>
            <a:pPr marL="0" marR="0" lvl="0" indent="0" algn="l" rtl="0">
              <a:lnSpc>
                <a:spcPct val="90000"/>
              </a:lnSpc>
              <a:spcBef>
                <a:spcPts val="800"/>
              </a:spcBef>
              <a:spcAft>
                <a:spcPts val="0"/>
              </a:spcAft>
              <a:buClr>
                <a:srgbClr val="757575"/>
              </a:buClr>
              <a:buSzPts val="1800"/>
              <a:buFont typeface="Arial"/>
              <a:buNone/>
            </a:pPr>
            <a:r>
              <a:rPr lang="en" sz="1800" b="0" i="0" u="sng" strike="noStrike" cap="none">
                <a:solidFill>
                  <a:schemeClr val="hlink"/>
                </a:solidFill>
                <a:latin typeface="Roboto"/>
                <a:ea typeface="Roboto"/>
                <a:cs typeface="Roboto"/>
                <a:sym typeface="Roboto"/>
                <a:hlinkClick r:id="rId5"/>
              </a:rPr>
              <a:t>nathan@acadeum.com</a:t>
            </a:r>
            <a:r>
              <a:rPr lang="en" sz="1800" b="0" i="0" u="none" strike="noStrike" cap="none">
                <a:solidFill>
                  <a:srgbClr val="757575"/>
                </a:solidFill>
                <a:latin typeface="Roboto"/>
                <a:ea typeface="Roboto"/>
                <a:cs typeface="Roboto"/>
                <a:sym typeface="Roboto"/>
              </a:rPr>
              <a:t> </a:t>
            </a:r>
            <a:endParaRPr sz="1800" b="0" i="0" u="none" strike="noStrike" cap="none">
              <a:solidFill>
                <a:srgbClr val="757575"/>
              </a:solidFill>
              <a:latin typeface="Roboto"/>
              <a:ea typeface="Roboto"/>
              <a:cs typeface="Roboto"/>
              <a:sym typeface="Roboto"/>
            </a:endParaRPr>
          </a:p>
        </p:txBody>
      </p:sp>
      <p:pic>
        <p:nvPicPr>
          <p:cNvPr id="413" name="Google Shape;413;p55"/>
          <p:cNvPicPr preferRelativeResize="0"/>
          <p:nvPr/>
        </p:nvPicPr>
        <p:blipFill>
          <a:blip r:embed="rId6">
            <a:alphaModFix/>
          </a:blip>
          <a:stretch>
            <a:fillRect/>
          </a:stretch>
        </p:blipFill>
        <p:spPr>
          <a:xfrm>
            <a:off x="6422275" y="1306448"/>
            <a:ext cx="2168225" cy="2879400"/>
          </a:xfrm>
          <a:prstGeom prst="rect">
            <a:avLst/>
          </a:prstGeom>
          <a:noFill/>
          <a:ln>
            <a:noFill/>
          </a:ln>
        </p:spPr>
      </p:pic>
      <p:sp>
        <p:nvSpPr>
          <p:cNvPr id="414" name="Google Shape;414;p55"/>
          <p:cNvSpPr txBox="1"/>
          <p:nvPr/>
        </p:nvSpPr>
        <p:spPr>
          <a:xfrm>
            <a:off x="772950" y="2137050"/>
            <a:ext cx="7886700" cy="612300"/>
          </a:xfrm>
          <a:prstGeom prst="rect">
            <a:avLst/>
          </a:prstGeom>
          <a:noFill/>
          <a:ln>
            <a:noFill/>
          </a:ln>
        </p:spPr>
        <p:txBody>
          <a:bodyPr spcFirstLastPara="1" wrap="square" lIns="68575" tIns="34275" rIns="68575" bIns="34275" anchor="t" anchorCtr="0">
            <a:normAutofit lnSpcReduction="10000"/>
          </a:bodyPr>
          <a:lstStyle/>
          <a:p>
            <a:pPr marL="0" marR="0" lvl="0" indent="0" algn="l" rtl="0">
              <a:lnSpc>
                <a:spcPct val="90000"/>
              </a:lnSpc>
              <a:spcBef>
                <a:spcPts val="0"/>
              </a:spcBef>
              <a:spcAft>
                <a:spcPts val="0"/>
              </a:spcAft>
              <a:buClr>
                <a:srgbClr val="757575"/>
              </a:buClr>
              <a:buSzPts val="1800"/>
              <a:buFont typeface="Arial"/>
              <a:buNone/>
            </a:pPr>
            <a:r>
              <a:rPr lang="en" sz="1800" b="1">
                <a:solidFill>
                  <a:srgbClr val="757575"/>
                </a:solidFill>
                <a:latin typeface="Roboto"/>
                <a:ea typeface="Roboto"/>
                <a:cs typeface="Roboto"/>
                <a:sym typeface="Roboto"/>
              </a:rPr>
              <a:t>Carly Fuller</a:t>
            </a:r>
            <a:endParaRPr sz="1100" b="1" i="0" u="none" strike="noStrike" cap="none">
              <a:solidFill>
                <a:srgbClr val="000000"/>
              </a:solidFill>
              <a:latin typeface="Roboto"/>
              <a:ea typeface="Roboto"/>
              <a:cs typeface="Roboto"/>
              <a:sym typeface="Roboto"/>
            </a:endParaRPr>
          </a:p>
          <a:p>
            <a:pPr marL="0" marR="0" lvl="0" indent="0" algn="l" rtl="0">
              <a:lnSpc>
                <a:spcPct val="90000"/>
              </a:lnSpc>
              <a:spcBef>
                <a:spcPts val="800"/>
              </a:spcBef>
              <a:spcAft>
                <a:spcPts val="0"/>
              </a:spcAft>
              <a:buClr>
                <a:srgbClr val="757575"/>
              </a:buClr>
              <a:buSzPts val="1800"/>
              <a:buFont typeface="Arial"/>
              <a:buNone/>
            </a:pPr>
            <a:r>
              <a:rPr lang="en" sz="1800" u="sng">
                <a:solidFill>
                  <a:schemeClr val="hlink"/>
                </a:solidFill>
                <a:latin typeface="Roboto"/>
                <a:ea typeface="Roboto"/>
                <a:cs typeface="Roboto"/>
                <a:sym typeface="Roboto"/>
                <a:hlinkClick r:id="rId7"/>
              </a:rPr>
              <a:t>carly.fuller@edisonvirtuallearning.com</a:t>
            </a:r>
            <a:r>
              <a:rPr lang="en" sz="1800">
                <a:solidFill>
                  <a:srgbClr val="757575"/>
                </a:solidFill>
                <a:latin typeface="Roboto"/>
                <a:ea typeface="Roboto"/>
                <a:cs typeface="Roboto"/>
                <a:sym typeface="Roboto"/>
              </a:rPr>
              <a:t> </a:t>
            </a:r>
            <a:endParaRPr sz="1800" b="0" i="0" u="none" strike="noStrike" cap="none">
              <a:solidFill>
                <a:srgbClr val="757575"/>
              </a:solidFill>
              <a:latin typeface="Roboto"/>
              <a:ea typeface="Roboto"/>
              <a:cs typeface="Roboto"/>
              <a:sym typeface="Roboto"/>
            </a:endParaRPr>
          </a:p>
        </p:txBody>
      </p:sp>
      <p:sp>
        <p:nvSpPr>
          <p:cNvPr id="415" name="Google Shape;415;p55"/>
          <p:cNvSpPr txBox="1"/>
          <p:nvPr/>
        </p:nvSpPr>
        <p:spPr>
          <a:xfrm>
            <a:off x="772950" y="3846900"/>
            <a:ext cx="7886700" cy="725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100"/>
              <a:buFont typeface="Arial"/>
              <a:buNone/>
            </a:pPr>
            <a:r>
              <a:rPr lang="en" sz="1800" b="1">
                <a:solidFill>
                  <a:srgbClr val="757575"/>
                </a:solidFill>
                <a:latin typeface="Roboto"/>
                <a:ea typeface="Roboto"/>
                <a:cs typeface="Roboto"/>
                <a:sym typeface="Roboto"/>
              </a:rPr>
              <a:t>Stephen Kabrhel</a:t>
            </a:r>
            <a:endParaRPr sz="1800" b="1">
              <a:solidFill>
                <a:srgbClr val="757575"/>
              </a:solidFill>
              <a:latin typeface="Roboto"/>
              <a:ea typeface="Roboto"/>
              <a:cs typeface="Roboto"/>
              <a:sym typeface="Roboto"/>
            </a:endParaRPr>
          </a:p>
          <a:p>
            <a:pPr marL="0" marR="0" lvl="0" indent="0" algn="l" rtl="0">
              <a:lnSpc>
                <a:spcPct val="90000"/>
              </a:lnSpc>
              <a:spcBef>
                <a:spcPts val="800"/>
              </a:spcBef>
              <a:spcAft>
                <a:spcPts val="0"/>
              </a:spcAft>
              <a:buClr>
                <a:srgbClr val="757575"/>
              </a:buClr>
              <a:buSzPts val="1800"/>
              <a:buFont typeface="Arial"/>
              <a:buNone/>
            </a:pPr>
            <a:r>
              <a:rPr lang="en" sz="1800" u="sng">
                <a:solidFill>
                  <a:schemeClr val="hlink"/>
                </a:solidFill>
                <a:latin typeface="Roboto"/>
                <a:ea typeface="Roboto"/>
                <a:cs typeface="Roboto"/>
                <a:sym typeface="Roboto"/>
                <a:hlinkClick r:id="rId8"/>
              </a:rPr>
              <a:t>SK</a:t>
            </a:r>
            <a:r>
              <a:rPr lang="en" sz="1800" u="sng">
                <a:solidFill>
                  <a:schemeClr val="hlink"/>
                </a:solidFill>
                <a:latin typeface="Roboto"/>
                <a:ea typeface="Roboto"/>
                <a:cs typeface="Roboto"/>
                <a:sym typeface="Roboto"/>
                <a:hlinkClick r:id="rId8"/>
              </a:rPr>
              <a:t>abrhel@ccbcmd.edu</a:t>
            </a:r>
            <a:r>
              <a:rPr lang="en" sz="1800">
                <a:solidFill>
                  <a:srgbClr val="757575"/>
                </a:solidFill>
                <a:latin typeface="Roboto"/>
                <a:ea typeface="Roboto"/>
                <a:cs typeface="Roboto"/>
                <a:sym typeface="Roboto"/>
              </a:rPr>
              <a:t> </a:t>
            </a:r>
            <a:endParaRPr sz="1800" b="0" i="0" u="none" strike="noStrike" cap="none">
              <a:solidFill>
                <a:srgbClr val="757575"/>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latin typeface="Roboto"/>
                <a:ea typeface="Roboto"/>
                <a:cs typeface="Roboto"/>
                <a:sym typeface="Roboto"/>
              </a:rPr>
              <a:t>Goals for today’s session</a:t>
            </a:r>
            <a:endParaRPr/>
          </a:p>
        </p:txBody>
      </p:sp>
      <p:pic>
        <p:nvPicPr>
          <p:cNvPr id="218" name="Google Shape;218;p38" descr="A person and person holding a sign&#10;&#10;Description automatically generated"/>
          <p:cNvPicPr preferRelativeResize="0"/>
          <p:nvPr/>
        </p:nvPicPr>
        <p:blipFill rotWithShape="1">
          <a:blip r:embed="rId4">
            <a:alphaModFix/>
          </a:blip>
          <a:srcRect/>
          <a:stretch/>
        </p:blipFill>
        <p:spPr>
          <a:xfrm>
            <a:off x="573304" y="980735"/>
            <a:ext cx="3998695" cy="3998695"/>
          </a:xfrm>
          <a:prstGeom prst="rect">
            <a:avLst/>
          </a:prstGeom>
          <a:noFill/>
          <a:ln>
            <a:noFill/>
          </a:ln>
        </p:spPr>
      </p:pic>
      <p:sp>
        <p:nvSpPr>
          <p:cNvPr id="219" name="Google Shape;219;p38"/>
          <p:cNvSpPr txBox="1"/>
          <p:nvPr/>
        </p:nvSpPr>
        <p:spPr>
          <a:xfrm>
            <a:off x="4475925" y="1768750"/>
            <a:ext cx="4371900" cy="2378100"/>
          </a:xfrm>
          <a:prstGeom prst="rect">
            <a:avLst/>
          </a:prstGeom>
          <a:noFill/>
          <a:ln>
            <a:noFill/>
          </a:ln>
        </p:spPr>
        <p:txBody>
          <a:bodyPr spcFirstLastPara="1" wrap="square" lIns="68575" tIns="34275" rIns="68575" bIns="34275" anchor="t" anchorCtr="0">
            <a:spAutoFit/>
          </a:bodyPr>
          <a:lstStyle/>
          <a:p>
            <a:pPr marL="457200" lvl="0" indent="-323850" algn="l" rtl="0">
              <a:spcBef>
                <a:spcPts val="0"/>
              </a:spcBef>
              <a:spcAft>
                <a:spcPts val="0"/>
              </a:spcAft>
              <a:buClr>
                <a:schemeClr val="dk1"/>
              </a:buClr>
              <a:buSzPts val="1500"/>
              <a:buChar char="●"/>
            </a:pPr>
            <a:r>
              <a:rPr lang="en" sz="1500">
                <a:solidFill>
                  <a:schemeClr val="dk1"/>
                </a:solidFill>
              </a:rPr>
              <a:t>Introduction to our team and our partnership</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Discuss impact of dual enrollment on equity and inclusion</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Present best practices for implementing online dual enrollment programs</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Connect Quality Matters and its impact on quality dual enrollment opportunities</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Bring everything together for a larger conversation about dual enrollment and its benefits</a:t>
            </a:r>
            <a:endParaRPr sz="1500">
              <a:solidFill>
                <a:schemeClr val="dk1"/>
              </a:solidFill>
            </a:endParaRPr>
          </a:p>
        </p:txBody>
      </p:sp>
      <p:sp>
        <p:nvSpPr>
          <p:cNvPr id="220" name="Google Shape;220;p38"/>
          <p:cNvSpPr txBox="1"/>
          <p:nvPr/>
        </p:nvSpPr>
        <p:spPr>
          <a:xfrm>
            <a:off x="-34832" y="4592638"/>
            <a:ext cx="411600"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2</a:t>
            </a:fld>
            <a:endParaRPr sz="1200" b="0" i="0" u="none" strike="noStrike" cap="none">
              <a:solidFill>
                <a:schemeClr val="dk2"/>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19"/>
        <p:cNvGrpSpPr/>
        <p:nvPr/>
      </p:nvGrpSpPr>
      <p:grpSpPr>
        <a:xfrm>
          <a:off x="0" y="0"/>
          <a:ext cx="0" cy="0"/>
          <a:chOff x="0" y="0"/>
          <a:chExt cx="0" cy="0"/>
        </a:xfrm>
      </p:grpSpPr>
      <p:sp>
        <p:nvSpPr>
          <p:cNvPr id="420" name="Google Shape;420;p56"/>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endParaRPr/>
          </a:p>
        </p:txBody>
      </p:sp>
      <p:sp>
        <p:nvSpPr>
          <p:cNvPr id="421" name="Google Shape;421;p56"/>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422" name="Google Shape;422;p5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426"/>
        <p:cNvGrpSpPr/>
        <p:nvPr/>
      </p:nvGrpSpPr>
      <p:grpSpPr>
        <a:xfrm>
          <a:off x="0" y="0"/>
          <a:ext cx="0" cy="0"/>
          <a:chOff x="0" y="0"/>
          <a:chExt cx="0" cy="0"/>
        </a:xfrm>
      </p:grpSpPr>
      <p:sp>
        <p:nvSpPr>
          <p:cNvPr id="427" name="Google Shape;427;p57"/>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endParaRPr/>
          </a:p>
        </p:txBody>
      </p:sp>
      <p:sp>
        <p:nvSpPr>
          <p:cNvPr id="428" name="Google Shape;428;p57"/>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429" name="Google Shape;429;p5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433"/>
        <p:cNvGrpSpPr/>
        <p:nvPr/>
      </p:nvGrpSpPr>
      <p:grpSpPr>
        <a:xfrm>
          <a:off x="0" y="0"/>
          <a:ext cx="0" cy="0"/>
          <a:chOff x="0" y="0"/>
          <a:chExt cx="0" cy="0"/>
        </a:xfrm>
      </p:grpSpPr>
      <p:sp>
        <p:nvSpPr>
          <p:cNvPr id="434" name="Google Shape;434;p58"/>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endParaRPr/>
          </a:p>
        </p:txBody>
      </p:sp>
      <p:sp>
        <p:nvSpPr>
          <p:cNvPr id="435" name="Google Shape;435;p58"/>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436" name="Google Shape;436;p5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440"/>
        <p:cNvGrpSpPr/>
        <p:nvPr/>
      </p:nvGrpSpPr>
      <p:grpSpPr>
        <a:xfrm>
          <a:off x="0" y="0"/>
          <a:ext cx="0" cy="0"/>
          <a:chOff x="0" y="0"/>
          <a:chExt cx="0" cy="0"/>
        </a:xfrm>
      </p:grpSpPr>
      <p:sp>
        <p:nvSpPr>
          <p:cNvPr id="441" name="Google Shape;441;p59"/>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endParaRPr/>
          </a:p>
        </p:txBody>
      </p:sp>
      <p:sp>
        <p:nvSpPr>
          <p:cNvPr id="442" name="Google Shape;442;p59"/>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443" name="Google Shape;443;p5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447"/>
        <p:cNvGrpSpPr/>
        <p:nvPr/>
      </p:nvGrpSpPr>
      <p:grpSpPr>
        <a:xfrm>
          <a:off x="0" y="0"/>
          <a:ext cx="0" cy="0"/>
          <a:chOff x="0" y="0"/>
          <a:chExt cx="0" cy="0"/>
        </a:xfrm>
      </p:grpSpPr>
      <p:sp>
        <p:nvSpPr>
          <p:cNvPr id="448" name="Google Shape;448;p60"/>
          <p:cNvSpPr txBox="1">
            <a:spLocks noGrp="1"/>
          </p:cNvSpPr>
          <p:nvPr>
            <p:ph type="title"/>
          </p:nvPr>
        </p:nvSpPr>
        <p:spPr>
          <a:xfrm>
            <a:off x="623888" y="1282303"/>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endParaRPr/>
          </a:p>
        </p:txBody>
      </p:sp>
      <p:sp>
        <p:nvSpPr>
          <p:cNvPr id="449" name="Google Shape;449;p60"/>
          <p:cNvSpPr txBox="1">
            <a:spLocks noGrp="1"/>
          </p:cNvSpPr>
          <p:nvPr>
            <p:ph type="body" idx="1"/>
          </p:nvPr>
        </p:nvSpPr>
        <p:spPr>
          <a:xfrm>
            <a:off x="623888" y="3442097"/>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450" name="Google Shape;450;p6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454"/>
        <p:cNvGrpSpPr/>
        <p:nvPr/>
      </p:nvGrpSpPr>
      <p:grpSpPr>
        <a:xfrm>
          <a:off x="0" y="0"/>
          <a:ext cx="0" cy="0"/>
          <a:chOff x="0" y="0"/>
          <a:chExt cx="0" cy="0"/>
        </a:xfrm>
      </p:grpSpPr>
      <p:sp>
        <p:nvSpPr>
          <p:cNvPr id="455" name="Google Shape;455;p61"/>
          <p:cNvSpPr txBox="1">
            <a:spLocks noGrp="1"/>
          </p:cNvSpPr>
          <p:nvPr>
            <p:ph type="title"/>
          </p:nvPr>
        </p:nvSpPr>
        <p:spPr>
          <a:xfrm>
            <a:off x="629840" y="-155864"/>
            <a:ext cx="7986900" cy="12003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2400"/>
              <a:buFont typeface="Play"/>
              <a:buNone/>
            </a:pPr>
            <a:r>
              <a:rPr lang="en">
                <a:latin typeface="Roboto Medium"/>
                <a:ea typeface="Roboto Medium"/>
                <a:cs typeface="Roboto Medium"/>
                <a:sym typeface="Roboto Medium"/>
              </a:rPr>
              <a:t>Outline from Proposal</a:t>
            </a:r>
            <a:endParaRPr>
              <a:latin typeface="Roboto Medium"/>
              <a:ea typeface="Roboto Medium"/>
              <a:cs typeface="Roboto Medium"/>
              <a:sym typeface="Roboto Medium"/>
            </a:endParaRPr>
          </a:p>
        </p:txBody>
      </p:sp>
      <p:sp>
        <p:nvSpPr>
          <p:cNvPr id="456" name="Google Shape;456;p61"/>
          <p:cNvSpPr txBox="1">
            <a:spLocks noGrp="1"/>
          </p:cNvSpPr>
          <p:nvPr>
            <p:ph type="body" idx="1"/>
          </p:nvPr>
        </p:nvSpPr>
        <p:spPr>
          <a:xfrm>
            <a:off x="730075" y="1141800"/>
            <a:ext cx="8032200" cy="3663600"/>
          </a:xfrm>
          <a:prstGeom prst="rect">
            <a:avLst/>
          </a:prstGeom>
          <a:noFill/>
          <a:ln>
            <a:noFill/>
          </a:ln>
        </p:spPr>
        <p:txBody>
          <a:bodyPr spcFirstLastPara="1" wrap="square" lIns="68575" tIns="34275" rIns="68575" bIns="34275" anchor="t" anchorCtr="0">
            <a:normAutofit lnSpcReduction="10000"/>
          </a:bodyPr>
          <a:lstStyle/>
          <a:p>
            <a:pPr marL="457200" lvl="0" indent="-317500" algn="l" rtl="0">
              <a:spcBef>
                <a:spcPts val="0"/>
              </a:spcBef>
              <a:spcAft>
                <a:spcPts val="0"/>
              </a:spcAft>
              <a:buSzPts val="1400"/>
              <a:buFont typeface="Roboto"/>
              <a:buAutoNum type="arabicPeriod"/>
            </a:pPr>
            <a:r>
              <a:rPr lang="en" sz="1400">
                <a:latin typeface="Roboto"/>
                <a:ea typeface="Roboto"/>
                <a:cs typeface="Roboto"/>
                <a:sym typeface="Roboto"/>
              </a:rPr>
              <a:t>Introduction: Welcome and session objectives, Overview of dual enrollment programs and their benefits, Introduction to K-12 and university partners</a:t>
            </a:r>
            <a:endParaRPr sz="1400">
              <a:latin typeface="Roboto"/>
              <a:ea typeface="Roboto"/>
              <a:cs typeface="Roboto"/>
              <a:sym typeface="Roboto"/>
            </a:endParaRPr>
          </a:p>
          <a:p>
            <a:pPr marL="457200" lvl="0" indent="-317500" algn="l" rtl="0">
              <a:spcBef>
                <a:spcPts val="0"/>
              </a:spcBef>
              <a:spcAft>
                <a:spcPts val="0"/>
              </a:spcAft>
              <a:buSzPts val="1400"/>
              <a:buFont typeface="Roboto"/>
              <a:buAutoNum type="arabicPeriod"/>
            </a:pPr>
            <a:r>
              <a:rPr lang="en" sz="1400">
                <a:latin typeface="Roboto"/>
                <a:ea typeface="Roboto"/>
                <a:cs typeface="Roboto"/>
                <a:sym typeface="Roboto"/>
              </a:rPr>
              <a:t>Understanding Equity and Inclusion: Discuss the impact of dual enrollment on equity and inclusion, Highlight case studies from rural and underserved schools, Interactive polling on participants' experiences and challenges</a:t>
            </a:r>
            <a:endParaRPr sz="1400">
              <a:latin typeface="Roboto"/>
              <a:ea typeface="Roboto"/>
              <a:cs typeface="Roboto"/>
              <a:sym typeface="Roboto"/>
            </a:endParaRPr>
          </a:p>
          <a:p>
            <a:pPr marL="457200" lvl="0" indent="-317500" algn="l" rtl="0">
              <a:spcBef>
                <a:spcPts val="0"/>
              </a:spcBef>
              <a:spcAft>
                <a:spcPts val="0"/>
              </a:spcAft>
              <a:buSzPts val="1400"/>
              <a:buFont typeface="Roboto"/>
              <a:buAutoNum type="arabicPeriod"/>
            </a:pPr>
            <a:r>
              <a:rPr lang="en" sz="1400">
                <a:latin typeface="Roboto"/>
                <a:ea typeface="Roboto"/>
                <a:cs typeface="Roboto"/>
                <a:sym typeface="Roboto"/>
              </a:rPr>
              <a:t>Best Practices and Logistics: Present best practices for implementing virtual dual enrollment programs, Discuss logistical challenges and solutions, Think-Pair-Share: Participants share experiences and brainstorm solutions</a:t>
            </a:r>
            <a:endParaRPr sz="1400">
              <a:latin typeface="Roboto"/>
              <a:ea typeface="Roboto"/>
              <a:cs typeface="Roboto"/>
              <a:sym typeface="Roboto"/>
            </a:endParaRPr>
          </a:p>
          <a:p>
            <a:pPr marL="457200" lvl="0" indent="-317500" algn="l" rtl="0">
              <a:spcBef>
                <a:spcPts val="0"/>
              </a:spcBef>
              <a:spcAft>
                <a:spcPts val="0"/>
              </a:spcAft>
              <a:buSzPts val="1400"/>
              <a:buFont typeface="Roboto"/>
              <a:buAutoNum type="arabicPeriod"/>
            </a:pPr>
            <a:r>
              <a:rPr lang="en" sz="1400">
                <a:latin typeface="Roboto"/>
                <a:ea typeface="Roboto"/>
                <a:cs typeface="Roboto"/>
                <a:sym typeface="Roboto"/>
              </a:rPr>
              <a:t>Connection to QM: Overview of QM standards and their importance in dual enrollment, Case studies demonstrating successful implementation of QM-recognized courses, Q&amp;A session for participants to ask specific questions</a:t>
            </a:r>
            <a:endParaRPr sz="1400">
              <a:latin typeface="Roboto"/>
              <a:ea typeface="Roboto"/>
              <a:cs typeface="Roboto"/>
              <a:sym typeface="Roboto"/>
            </a:endParaRPr>
          </a:p>
          <a:p>
            <a:pPr marL="457200" lvl="0" indent="-317500" algn="l" rtl="0">
              <a:spcBef>
                <a:spcPts val="0"/>
              </a:spcBef>
              <a:spcAft>
                <a:spcPts val="0"/>
              </a:spcAft>
              <a:buSzPts val="1400"/>
              <a:buFont typeface="Roboto"/>
              <a:buAutoNum type="arabicPeriod"/>
            </a:pPr>
            <a:r>
              <a:rPr lang="en" sz="1400">
                <a:latin typeface="Roboto"/>
                <a:ea typeface="Roboto"/>
                <a:cs typeface="Roboto"/>
                <a:sym typeface="Roboto"/>
              </a:rPr>
              <a:t>Engagement and Collaboration: Bringing it all together through discussion, Q&amp;A, and ongoing implementation</a:t>
            </a:r>
            <a:endParaRPr sz="1400">
              <a:latin typeface="Roboto"/>
              <a:ea typeface="Roboto"/>
              <a:cs typeface="Roboto"/>
              <a:sym typeface="Roboto"/>
            </a:endParaRPr>
          </a:p>
          <a:p>
            <a:pPr marL="457200" lvl="0" indent="-317500" algn="l" rtl="0">
              <a:spcBef>
                <a:spcPts val="0"/>
              </a:spcBef>
              <a:spcAft>
                <a:spcPts val="0"/>
              </a:spcAft>
              <a:buSzPts val="1400"/>
              <a:buFont typeface="Roboto"/>
              <a:buAutoNum type="arabicPeriod"/>
            </a:pPr>
            <a:r>
              <a:rPr lang="en" sz="1400">
                <a:latin typeface="Roboto"/>
                <a:ea typeface="Roboto"/>
                <a:cs typeface="Roboto"/>
                <a:sym typeface="Roboto"/>
              </a:rPr>
              <a:t>Conclusion and Next Steps: Summarize, provide resources and action items for attendees, thank K-12 partners and teaching institutions.</a:t>
            </a:r>
            <a:endParaRPr sz="14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40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a:latin typeface="Roboto"/>
                <a:ea typeface="Roboto"/>
                <a:cs typeface="Roboto"/>
                <a:sym typeface="Roboto"/>
              </a:rPr>
              <a:t>Engagement Strategies</a:t>
            </a:r>
            <a:endParaRPr sz="1400">
              <a:latin typeface="Roboto"/>
              <a:ea typeface="Roboto"/>
              <a:cs typeface="Roboto"/>
              <a:sym typeface="Roboto"/>
            </a:endParaRPr>
          </a:p>
          <a:p>
            <a:pPr marL="0" lvl="0" indent="0" algn="l" rtl="0">
              <a:spcBef>
                <a:spcPts val="0"/>
              </a:spcBef>
              <a:spcAft>
                <a:spcPts val="0"/>
              </a:spcAft>
              <a:buClr>
                <a:schemeClr val="dk1"/>
              </a:buClr>
              <a:buSzPts val="1100"/>
              <a:buNone/>
            </a:pPr>
            <a:r>
              <a:rPr lang="en" sz="1400">
                <a:latin typeface="Roboto"/>
                <a:ea typeface="Roboto"/>
                <a:cs typeface="Roboto"/>
                <a:sym typeface="Roboto"/>
              </a:rPr>
              <a:t>Think-Pair-Share, Live Polling and Discussion</a:t>
            </a:r>
            <a:endParaRPr sz="1400">
              <a:latin typeface="Roboto"/>
              <a:ea typeface="Roboto"/>
              <a:cs typeface="Roboto"/>
              <a:sym typeface="Roboto"/>
            </a:endParaRPr>
          </a:p>
          <a:p>
            <a:pPr marL="0" lvl="0" indent="0" algn="l" rtl="0">
              <a:spcBef>
                <a:spcPts val="0"/>
              </a:spcBef>
              <a:spcAft>
                <a:spcPts val="0"/>
              </a:spcAft>
              <a:buClr>
                <a:schemeClr val="dk1"/>
              </a:buClr>
              <a:buSzPts val="1100"/>
              <a:buNone/>
            </a:pPr>
            <a:r>
              <a:rPr lang="en" sz="1400">
                <a:latin typeface="Roboto"/>
                <a:ea typeface="Roboto"/>
                <a:cs typeface="Roboto"/>
                <a:sym typeface="Roboto"/>
              </a:rPr>
              <a:t>What questions can we ask to start discussion throughout the session? Utilize data point from CHLOE or other data reporting</a:t>
            </a:r>
            <a:endParaRPr sz="1400">
              <a:latin typeface="Roboto"/>
              <a:ea typeface="Roboto"/>
              <a:cs typeface="Roboto"/>
              <a:sym typeface="Roboto"/>
            </a:endParaRPr>
          </a:p>
        </p:txBody>
      </p:sp>
      <p:sp>
        <p:nvSpPr>
          <p:cNvPr id="457" name="Google Shape;457;p61"/>
          <p:cNvSpPr txBox="1"/>
          <p:nvPr/>
        </p:nvSpPr>
        <p:spPr>
          <a:xfrm>
            <a:off x="-34832" y="4592638"/>
            <a:ext cx="411525"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25</a:t>
            </a:fld>
            <a:endParaRPr sz="1200" b="0" i="0" u="none" strike="noStrike" cap="none">
              <a:solidFill>
                <a:schemeClr val="dk2"/>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461"/>
        <p:cNvGrpSpPr/>
        <p:nvPr/>
      </p:nvGrpSpPr>
      <p:grpSpPr>
        <a:xfrm>
          <a:off x="0" y="0"/>
          <a:ext cx="0" cy="0"/>
          <a:chOff x="0" y="0"/>
          <a:chExt cx="0" cy="0"/>
        </a:xfrm>
      </p:grpSpPr>
      <p:sp>
        <p:nvSpPr>
          <p:cNvPr id="462" name="Google Shape;462;p6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Play"/>
              <a:buNone/>
            </a:pPr>
            <a:r>
              <a:rPr lang="en">
                <a:latin typeface="Roboto Medium"/>
                <a:ea typeface="Roboto Medium"/>
                <a:cs typeface="Roboto Medium"/>
                <a:sym typeface="Roboto Medium"/>
              </a:rPr>
              <a:t>Meeting All Learner Needs</a:t>
            </a:r>
            <a:endParaRPr>
              <a:latin typeface="Roboto Medium"/>
              <a:ea typeface="Roboto Medium"/>
              <a:cs typeface="Roboto Medium"/>
              <a:sym typeface="Roboto Medium"/>
            </a:endParaRPr>
          </a:p>
        </p:txBody>
      </p:sp>
      <p:pic>
        <p:nvPicPr>
          <p:cNvPr id="463" name="Google Shape;463;p62" descr="A blue circle with white letter e in it&#10;&#10;Description automatically generated"/>
          <p:cNvPicPr preferRelativeResize="0"/>
          <p:nvPr/>
        </p:nvPicPr>
        <p:blipFill rotWithShape="1">
          <a:blip r:embed="rId4">
            <a:alphaModFix/>
          </a:blip>
          <a:srcRect/>
          <a:stretch/>
        </p:blipFill>
        <p:spPr>
          <a:xfrm>
            <a:off x="8393201" y="4459166"/>
            <a:ext cx="684335" cy="684335"/>
          </a:xfrm>
          <a:prstGeom prst="rect">
            <a:avLst/>
          </a:prstGeom>
          <a:noFill/>
          <a:ln>
            <a:noFill/>
          </a:ln>
        </p:spPr>
      </p:pic>
      <p:pic>
        <p:nvPicPr>
          <p:cNvPr id="464" name="Google Shape;464;p62"/>
          <p:cNvPicPr preferRelativeResize="0"/>
          <p:nvPr/>
        </p:nvPicPr>
        <p:blipFill>
          <a:blip r:embed="rId5">
            <a:alphaModFix/>
          </a:blip>
          <a:stretch>
            <a:fillRect/>
          </a:stretch>
        </p:blipFill>
        <p:spPr>
          <a:xfrm>
            <a:off x="3780938" y="2974562"/>
            <a:ext cx="1618275" cy="629625"/>
          </a:xfrm>
          <a:prstGeom prst="rect">
            <a:avLst/>
          </a:prstGeom>
          <a:noFill/>
          <a:ln>
            <a:noFill/>
          </a:ln>
        </p:spPr>
      </p:pic>
      <p:cxnSp>
        <p:nvCxnSpPr>
          <p:cNvPr id="465" name="Google Shape;465;p62"/>
          <p:cNvCxnSpPr/>
          <p:nvPr/>
        </p:nvCxnSpPr>
        <p:spPr>
          <a:xfrm rot="10800000">
            <a:off x="2510575" y="2474200"/>
            <a:ext cx="1179300" cy="441300"/>
          </a:xfrm>
          <a:prstGeom prst="straightConnector1">
            <a:avLst/>
          </a:prstGeom>
          <a:noFill/>
          <a:ln w="9525" cap="flat" cmpd="sng">
            <a:solidFill>
              <a:schemeClr val="accent3"/>
            </a:solidFill>
            <a:prstDash val="solid"/>
            <a:round/>
            <a:headEnd type="none" w="med" len="med"/>
            <a:tailEnd type="none" w="med" len="med"/>
          </a:ln>
        </p:spPr>
      </p:cxnSp>
      <p:cxnSp>
        <p:nvCxnSpPr>
          <p:cNvPr id="466" name="Google Shape;466;p62"/>
          <p:cNvCxnSpPr/>
          <p:nvPr/>
        </p:nvCxnSpPr>
        <p:spPr>
          <a:xfrm rot="10800000">
            <a:off x="5541700" y="3632475"/>
            <a:ext cx="1179300" cy="441300"/>
          </a:xfrm>
          <a:prstGeom prst="straightConnector1">
            <a:avLst/>
          </a:prstGeom>
          <a:noFill/>
          <a:ln w="9525" cap="flat" cmpd="sng">
            <a:solidFill>
              <a:schemeClr val="accent3"/>
            </a:solidFill>
            <a:prstDash val="solid"/>
            <a:round/>
            <a:headEnd type="none" w="med" len="med"/>
            <a:tailEnd type="none" w="med" len="med"/>
          </a:ln>
        </p:spPr>
      </p:cxnSp>
      <p:cxnSp>
        <p:nvCxnSpPr>
          <p:cNvPr id="467" name="Google Shape;467;p62"/>
          <p:cNvCxnSpPr/>
          <p:nvPr/>
        </p:nvCxnSpPr>
        <p:spPr>
          <a:xfrm>
            <a:off x="5534150" y="3285775"/>
            <a:ext cx="1280400" cy="7200"/>
          </a:xfrm>
          <a:prstGeom prst="straightConnector1">
            <a:avLst/>
          </a:prstGeom>
          <a:noFill/>
          <a:ln w="9525" cap="flat" cmpd="sng">
            <a:solidFill>
              <a:schemeClr val="accent3"/>
            </a:solidFill>
            <a:prstDash val="solid"/>
            <a:round/>
            <a:headEnd type="none" w="med" len="med"/>
            <a:tailEnd type="none" w="med" len="med"/>
          </a:ln>
        </p:spPr>
      </p:cxnSp>
      <p:cxnSp>
        <p:nvCxnSpPr>
          <p:cNvPr id="468" name="Google Shape;468;p62"/>
          <p:cNvCxnSpPr/>
          <p:nvPr/>
        </p:nvCxnSpPr>
        <p:spPr>
          <a:xfrm>
            <a:off x="2365625" y="3286400"/>
            <a:ext cx="1280400" cy="7200"/>
          </a:xfrm>
          <a:prstGeom prst="straightConnector1">
            <a:avLst/>
          </a:prstGeom>
          <a:noFill/>
          <a:ln w="9525" cap="flat" cmpd="sng">
            <a:solidFill>
              <a:schemeClr val="accent3"/>
            </a:solidFill>
            <a:prstDash val="solid"/>
            <a:round/>
            <a:headEnd type="none" w="med" len="med"/>
            <a:tailEnd type="none" w="med" len="med"/>
          </a:ln>
        </p:spPr>
      </p:cxnSp>
      <p:cxnSp>
        <p:nvCxnSpPr>
          <p:cNvPr id="469" name="Google Shape;469;p62"/>
          <p:cNvCxnSpPr/>
          <p:nvPr/>
        </p:nvCxnSpPr>
        <p:spPr>
          <a:xfrm flipH="1">
            <a:off x="2604425" y="3664500"/>
            <a:ext cx="1041600" cy="528000"/>
          </a:xfrm>
          <a:prstGeom prst="straightConnector1">
            <a:avLst/>
          </a:prstGeom>
          <a:noFill/>
          <a:ln w="9525" cap="flat" cmpd="sng">
            <a:solidFill>
              <a:schemeClr val="accent3"/>
            </a:solidFill>
            <a:prstDash val="solid"/>
            <a:round/>
            <a:headEnd type="none" w="med" len="med"/>
            <a:tailEnd type="none" w="med" len="med"/>
          </a:ln>
        </p:spPr>
      </p:cxnSp>
      <p:cxnSp>
        <p:nvCxnSpPr>
          <p:cNvPr id="470" name="Google Shape;470;p62"/>
          <p:cNvCxnSpPr/>
          <p:nvPr/>
        </p:nvCxnSpPr>
        <p:spPr>
          <a:xfrm flipH="1">
            <a:off x="5534150" y="2414850"/>
            <a:ext cx="1041600" cy="528000"/>
          </a:xfrm>
          <a:prstGeom prst="straightConnector1">
            <a:avLst/>
          </a:prstGeom>
          <a:noFill/>
          <a:ln w="9525" cap="flat" cmpd="sng">
            <a:solidFill>
              <a:schemeClr val="accent3"/>
            </a:solidFill>
            <a:prstDash val="solid"/>
            <a:round/>
            <a:headEnd type="none" w="med" len="med"/>
            <a:tailEnd type="none" w="med" len="med"/>
          </a:ln>
        </p:spPr>
      </p:cxnSp>
      <p:sp>
        <p:nvSpPr>
          <p:cNvPr id="471" name="Google Shape;471;p62"/>
          <p:cNvSpPr/>
          <p:nvPr/>
        </p:nvSpPr>
        <p:spPr>
          <a:xfrm>
            <a:off x="2105150" y="2150000"/>
            <a:ext cx="542700" cy="5280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2" name="Google Shape;472;p62"/>
          <p:cNvSpPr/>
          <p:nvPr/>
        </p:nvSpPr>
        <p:spPr>
          <a:xfrm>
            <a:off x="1843425" y="3006425"/>
            <a:ext cx="542700" cy="5280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3" name="Google Shape;473;p62"/>
          <p:cNvSpPr/>
          <p:nvPr/>
        </p:nvSpPr>
        <p:spPr>
          <a:xfrm>
            <a:off x="2149050" y="4073775"/>
            <a:ext cx="542700" cy="5280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4" name="Google Shape;474;p62"/>
          <p:cNvSpPr/>
          <p:nvPr/>
        </p:nvSpPr>
        <p:spPr>
          <a:xfrm>
            <a:off x="6620825" y="4002550"/>
            <a:ext cx="542700" cy="5280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5" name="Google Shape;475;p62"/>
          <p:cNvSpPr/>
          <p:nvPr/>
        </p:nvSpPr>
        <p:spPr>
          <a:xfrm>
            <a:off x="6769100" y="3025375"/>
            <a:ext cx="542700" cy="5280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6" name="Google Shape;476;p62"/>
          <p:cNvSpPr/>
          <p:nvPr/>
        </p:nvSpPr>
        <p:spPr>
          <a:xfrm>
            <a:off x="6523925" y="2048200"/>
            <a:ext cx="542700" cy="5280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77" name="Google Shape;477;p62"/>
          <p:cNvPicPr preferRelativeResize="0"/>
          <p:nvPr/>
        </p:nvPicPr>
        <p:blipFill>
          <a:blip r:embed="rId6">
            <a:alphaModFix/>
          </a:blip>
          <a:stretch>
            <a:fillRect/>
          </a:stretch>
        </p:blipFill>
        <p:spPr>
          <a:xfrm>
            <a:off x="2155850" y="2193350"/>
            <a:ext cx="441300" cy="441300"/>
          </a:xfrm>
          <a:prstGeom prst="rect">
            <a:avLst/>
          </a:prstGeom>
          <a:noFill/>
          <a:ln>
            <a:noFill/>
          </a:ln>
        </p:spPr>
      </p:pic>
      <p:sp>
        <p:nvSpPr>
          <p:cNvPr id="478" name="Google Shape;478;p62"/>
          <p:cNvSpPr txBox="1"/>
          <p:nvPr/>
        </p:nvSpPr>
        <p:spPr>
          <a:xfrm>
            <a:off x="347950" y="2084200"/>
            <a:ext cx="1618200" cy="45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300">
                <a:solidFill>
                  <a:schemeClr val="dk1"/>
                </a:solidFill>
                <a:latin typeface="Roboto Light"/>
                <a:ea typeface="Roboto Light"/>
                <a:cs typeface="Roboto Light"/>
                <a:sym typeface="Roboto Light"/>
              </a:rPr>
              <a:t>Core and Elective eCourses</a:t>
            </a:r>
            <a:endParaRPr sz="1300">
              <a:solidFill>
                <a:schemeClr val="dk1"/>
              </a:solidFill>
              <a:latin typeface="Roboto Light"/>
              <a:ea typeface="Roboto Light"/>
              <a:cs typeface="Roboto Light"/>
              <a:sym typeface="Roboto Light"/>
            </a:endParaRPr>
          </a:p>
        </p:txBody>
      </p:sp>
      <p:sp>
        <p:nvSpPr>
          <p:cNvPr id="479" name="Google Shape;479;p62"/>
          <p:cNvSpPr txBox="1"/>
          <p:nvPr/>
        </p:nvSpPr>
        <p:spPr>
          <a:xfrm>
            <a:off x="156750" y="3061375"/>
            <a:ext cx="1661400" cy="45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300">
                <a:solidFill>
                  <a:schemeClr val="dk1"/>
                </a:solidFill>
                <a:latin typeface="Roboto Light"/>
                <a:ea typeface="Roboto Light"/>
                <a:cs typeface="Roboto Light"/>
                <a:sym typeface="Roboto Light"/>
              </a:rPr>
              <a:t>Career and Technical Education</a:t>
            </a:r>
            <a:endParaRPr sz="1300">
              <a:solidFill>
                <a:schemeClr val="dk1"/>
              </a:solidFill>
              <a:latin typeface="Roboto Light"/>
              <a:ea typeface="Roboto Light"/>
              <a:cs typeface="Roboto Light"/>
              <a:sym typeface="Roboto Light"/>
            </a:endParaRPr>
          </a:p>
        </p:txBody>
      </p:sp>
      <p:sp>
        <p:nvSpPr>
          <p:cNvPr id="480" name="Google Shape;480;p62"/>
          <p:cNvSpPr txBox="1"/>
          <p:nvPr/>
        </p:nvSpPr>
        <p:spPr>
          <a:xfrm>
            <a:off x="7163525" y="2048200"/>
            <a:ext cx="1618200" cy="45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Roboto Light"/>
                <a:ea typeface="Roboto Light"/>
                <a:cs typeface="Roboto Light"/>
                <a:sym typeface="Roboto Light"/>
              </a:rPr>
              <a:t>Social Emotional Learning</a:t>
            </a:r>
            <a:endParaRPr>
              <a:solidFill>
                <a:schemeClr val="dk1"/>
              </a:solidFill>
              <a:latin typeface="Roboto Light"/>
              <a:ea typeface="Roboto Light"/>
              <a:cs typeface="Roboto Light"/>
              <a:sym typeface="Roboto Light"/>
            </a:endParaRPr>
          </a:p>
        </p:txBody>
      </p:sp>
      <p:sp>
        <p:nvSpPr>
          <p:cNvPr id="481" name="Google Shape;481;p62"/>
          <p:cNvSpPr txBox="1"/>
          <p:nvPr/>
        </p:nvSpPr>
        <p:spPr>
          <a:xfrm>
            <a:off x="386550" y="4192500"/>
            <a:ext cx="1661400" cy="45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300">
                <a:solidFill>
                  <a:schemeClr val="dk1"/>
                </a:solidFill>
                <a:latin typeface="Roboto Light"/>
                <a:ea typeface="Roboto Light"/>
                <a:cs typeface="Roboto Light"/>
                <a:sym typeface="Roboto Light"/>
              </a:rPr>
              <a:t>Credit Recovery and Acceleration</a:t>
            </a:r>
            <a:endParaRPr sz="1300">
              <a:solidFill>
                <a:schemeClr val="dk1"/>
              </a:solidFill>
              <a:latin typeface="Roboto Light"/>
              <a:ea typeface="Roboto Light"/>
              <a:cs typeface="Roboto Light"/>
              <a:sym typeface="Roboto Light"/>
            </a:endParaRPr>
          </a:p>
        </p:txBody>
      </p:sp>
      <p:pic>
        <p:nvPicPr>
          <p:cNvPr id="482" name="Google Shape;482;p62"/>
          <p:cNvPicPr preferRelativeResize="0"/>
          <p:nvPr/>
        </p:nvPicPr>
        <p:blipFill>
          <a:blip r:embed="rId7">
            <a:alphaModFix/>
          </a:blip>
          <a:stretch>
            <a:fillRect/>
          </a:stretch>
        </p:blipFill>
        <p:spPr>
          <a:xfrm>
            <a:off x="1894125" y="3049775"/>
            <a:ext cx="441300" cy="441300"/>
          </a:xfrm>
          <a:prstGeom prst="rect">
            <a:avLst/>
          </a:prstGeom>
          <a:noFill/>
          <a:ln>
            <a:noFill/>
          </a:ln>
        </p:spPr>
      </p:pic>
      <p:pic>
        <p:nvPicPr>
          <p:cNvPr id="483" name="Google Shape;483;p62"/>
          <p:cNvPicPr preferRelativeResize="0"/>
          <p:nvPr/>
        </p:nvPicPr>
        <p:blipFill>
          <a:blip r:embed="rId8">
            <a:alphaModFix/>
          </a:blip>
          <a:stretch>
            <a:fillRect/>
          </a:stretch>
        </p:blipFill>
        <p:spPr>
          <a:xfrm>
            <a:off x="2199750" y="4117125"/>
            <a:ext cx="441300" cy="441300"/>
          </a:xfrm>
          <a:prstGeom prst="rect">
            <a:avLst/>
          </a:prstGeom>
          <a:noFill/>
          <a:ln>
            <a:noFill/>
          </a:ln>
        </p:spPr>
      </p:pic>
      <p:pic>
        <p:nvPicPr>
          <p:cNvPr id="484" name="Google Shape;484;p62"/>
          <p:cNvPicPr preferRelativeResize="0"/>
          <p:nvPr/>
        </p:nvPicPr>
        <p:blipFill>
          <a:blip r:embed="rId9">
            <a:alphaModFix/>
          </a:blip>
          <a:stretch>
            <a:fillRect/>
          </a:stretch>
        </p:blipFill>
        <p:spPr>
          <a:xfrm>
            <a:off x="6567275" y="2084200"/>
            <a:ext cx="456000" cy="456000"/>
          </a:xfrm>
          <a:prstGeom prst="rect">
            <a:avLst/>
          </a:prstGeom>
          <a:noFill/>
          <a:ln>
            <a:noFill/>
          </a:ln>
        </p:spPr>
      </p:pic>
      <p:sp>
        <p:nvSpPr>
          <p:cNvPr id="485" name="Google Shape;485;p62"/>
          <p:cNvSpPr txBox="1"/>
          <p:nvPr/>
        </p:nvSpPr>
        <p:spPr>
          <a:xfrm>
            <a:off x="7362025" y="3062000"/>
            <a:ext cx="1618200" cy="45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Roboto Light"/>
                <a:ea typeface="Roboto Light"/>
                <a:cs typeface="Roboto Light"/>
                <a:sym typeface="Roboto Light"/>
              </a:rPr>
              <a:t>Dual Enrollment</a:t>
            </a:r>
            <a:endParaRPr>
              <a:solidFill>
                <a:schemeClr val="dk1"/>
              </a:solidFill>
              <a:latin typeface="Roboto Light"/>
              <a:ea typeface="Roboto Light"/>
              <a:cs typeface="Roboto Light"/>
              <a:sym typeface="Roboto Light"/>
            </a:endParaRPr>
          </a:p>
        </p:txBody>
      </p:sp>
      <p:sp>
        <p:nvSpPr>
          <p:cNvPr id="486" name="Google Shape;486;p62"/>
          <p:cNvSpPr txBox="1"/>
          <p:nvPr/>
        </p:nvSpPr>
        <p:spPr>
          <a:xfrm>
            <a:off x="7311800" y="4192500"/>
            <a:ext cx="1618200" cy="45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Roboto Light"/>
                <a:ea typeface="Roboto Light"/>
                <a:cs typeface="Roboto Light"/>
                <a:sym typeface="Roboto Light"/>
              </a:rPr>
              <a:t>Professional Development</a:t>
            </a:r>
            <a:endParaRPr>
              <a:solidFill>
                <a:schemeClr val="dk1"/>
              </a:solidFill>
              <a:latin typeface="Roboto Light"/>
              <a:ea typeface="Roboto Light"/>
              <a:cs typeface="Roboto Light"/>
              <a:sym typeface="Roboto Light"/>
            </a:endParaRPr>
          </a:p>
        </p:txBody>
      </p:sp>
      <p:pic>
        <p:nvPicPr>
          <p:cNvPr id="487" name="Google Shape;487;p62"/>
          <p:cNvPicPr preferRelativeResize="0"/>
          <p:nvPr/>
        </p:nvPicPr>
        <p:blipFill>
          <a:blip r:embed="rId10">
            <a:alphaModFix/>
          </a:blip>
          <a:stretch>
            <a:fillRect/>
          </a:stretch>
        </p:blipFill>
        <p:spPr>
          <a:xfrm>
            <a:off x="6855713" y="3104638"/>
            <a:ext cx="369475" cy="369475"/>
          </a:xfrm>
          <a:prstGeom prst="rect">
            <a:avLst/>
          </a:prstGeom>
          <a:noFill/>
          <a:ln>
            <a:noFill/>
          </a:ln>
        </p:spPr>
      </p:pic>
      <p:pic>
        <p:nvPicPr>
          <p:cNvPr id="488" name="Google Shape;488;p62"/>
          <p:cNvPicPr preferRelativeResize="0"/>
          <p:nvPr/>
        </p:nvPicPr>
        <p:blipFill>
          <a:blip r:embed="rId11">
            <a:alphaModFix/>
          </a:blip>
          <a:stretch>
            <a:fillRect/>
          </a:stretch>
        </p:blipFill>
        <p:spPr>
          <a:xfrm>
            <a:off x="6707450" y="4081825"/>
            <a:ext cx="369450" cy="369450"/>
          </a:xfrm>
          <a:prstGeom prst="rect">
            <a:avLst/>
          </a:prstGeom>
          <a:noFill/>
          <a:ln>
            <a:noFill/>
          </a:ln>
        </p:spPr>
      </p:pic>
      <p:sp>
        <p:nvSpPr>
          <p:cNvPr id="489" name="Google Shape;489;p62"/>
          <p:cNvSpPr txBox="1"/>
          <p:nvPr/>
        </p:nvSpPr>
        <p:spPr>
          <a:xfrm>
            <a:off x="723525" y="1246025"/>
            <a:ext cx="7959000" cy="45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Roboto"/>
                <a:ea typeface="Roboto"/>
                <a:cs typeface="Roboto"/>
                <a:sym typeface="Roboto"/>
              </a:rPr>
              <a:t>EdisonLearning brings together best practices in instruction, developed over three decades of supporting schools, with blended solutions designed by educators to meet students where they are and deliver the education they need and deserve.</a:t>
            </a:r>
            <a:endParaRPr>
              <a:solidFill>
                <a:schemeClr val="dk1"/>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493"/>
        <p:cNvGrpSpPr/>
        <p:nvPr/>
      </p:nvGrpSpPr>
      <p:grpSpPr>
        <a:xfrm>
          <a:off x="0" y="0"/>
          <a:ext cx="0" cy="0"/>
          <a:chOff x="0" y="0"/>
          <a:chExt cx="0" cy="0"/>
        </a:xfrm>
      </p:grpSpPr>
      <p:sp>
        <p:nvSpPr>
          <p:cNvPr id="494" name="Google Shape;494;p6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Play"/>
              <a:buNone/>
            </a:pPr>
            <a:r>
              <a:rPr lang="en">
                <a:latin typeface="Roboto Medium"/>
                <a:ea typeface="Roboto Medium"/>
                <a:cs typeface="Roboto Medium"/>
                <a:sym typeface="Roboto Medium"/>
              </a:rPr>
              <a:t>Defining Dual Credit</a:t>
            </a:r>
            <a:endParaRPr>
              <a:latin typeface="Roboto Medium"/>
              <a:ea typeface="Roboto Medium"/>
              <a:cs typeface="Roboto Medium"/>
              <a:sym typeface="Roboto Medium"/>
            </a:endParaRPr>
          </a:p>
        </p:txBody>
      </p:sp>
      <p:sp>
        <p:nvSpPr>
          <p:cNvPr id="495" name="Google Shape;495;p63"/>
          <p:cNvSpPr txBox="1">
            <a:spLocks noGrp="1"/>
          </p:cNvSpPr>
          <p:nvPr>
            <p:ph type="body" idx="1"/>
          </p:nvPr>
        </p:nvSpPr>
        <p:spPr>
          <a:xfrm>
            <a:off x="628649" y="1268025"/>
            <a:ext cx="5975100" cy="760800"/>
          </a:xfrm>
          <a:prstGeom prst="rect">
            <a:avLst/>
          </a:prstGeom>
          <a:noFill/>
          <a:ln>
            <a:noFill/>
          </a:ln>
        </p:spPr>
        <p:txBody>
          <a:bodyPr spcFirstLastPara="1" wrap="square" lIns="68575" tIns="34275" rIns="68575" bIns="34275" anchor="t" anchorCtr="0">
            <a:normAutofit lnSpcReduction="20000"/>
          </a:bodyPr>
          <a:lstStyle/>
          <a:p>
            <a:pPr marL="0" lvl="0" indent="0" algn="l" rtl="0">
              <a:lnSpc>
                <a:spcPct val="90000"/>
              </a:lnSpc>
              <a:spcBef>
                <a:spcPts val="0"/>
              </a:spcBef>
              <a:spcAft>
                <a:spcPts val="0"/>
              </a:spcAft>
              <a:buClr>
                <a:schemeClr val="dk1"/>
              </a:buClr>
              <a:buSzPts val="2300"/>
              <a:buNone/>
            </a:pPr>
            <a:r>
              <a:rPr lang="en">
                <a:latin typeface="Roboto"/>
                <a:ea typeface="Roboto"/>
                <a:cs typeface="Roboto"/>
                <a:sym typeface="Roboto"/>
              </a:rPr>
              <a:t>Last year, more students participated in dual credit than AP courses. But what does that mean?</a:t>
            </a:r>
            <a:endParaRPr>
              <a:latin typeface="Roboto"/>
              <a:ea typeface="Roboto"/>
              <a:cs typeface="Roboto"/>
              <a:sym typeface="Roboto"/>
            </a:endParaRPr>
          </a:p>
        </p:txBody>
      </p:sp>
      <p:pic>
        <p:nvPicPr>
          <p:cNvPr id="496" name="Google Shape;496;p63" descr="A blue circle with white letter e in it&#10;&#10;Description automatically generated"/>
          <p:cNvPicPr preferRelativeResize="0"/>
          <p:nvPr/>
        </p:nvPicPr>
        <p:blipFill rotWithShape="1">
          <a:blip r:embed="rId4">
            <a:alphaModFix/>
          </a:blip>
          <a:srcRect/>
          <a:stretch/>
        </p:blipFill>
        <p:spPr>
          <a:xfrm>
            <a:off x="8393201" y="4459166"/>
            <a:ext cx="684335" cy="684335"/>
          </a:xfrm>
          <a:prstGeom prst="rect">
            <a:avLst/>
          </a:prstGeom>
          <a:noFill/>
          <a:ln>
            <a:noFill/>
          </a:ln>
        </p:spPr>
      </p:pic>
      <p:sp>
        <p:nvSpPr>
          <p:cNvPr id="497" name="Google Shape;497;p63"/>
          <p:cNvSpPr/>
          <p:nvPr/>
        </p:nvSpPr>
        <p:spPr>
          <a:xfrm>
            <a:off x="628650" y="2112375"/>
            <a:ext cx="2283900" cy="2551200"/>
          </a:xfrm>
          <a:prstGeom prst="roundRect">
            <a:avLst>
              <a:gd name="adj" fmla="val 16667"/>
            </a:avLst>
          </a:prstGeom>
          <a:noFill/>
          <a:ln w="2857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8" name="Google Shape;498;p63"/>
          <p:cNvSpPr/>
          <p:nvPr/>
        </p:nvSpPr>
        <p:spPr>
          <a:xfrm>
            <a:off x="3430013" y="2112394"/>
            <a:ext cx="2283900" cy="2551200"/>
          </a:xfrm>
          <a:prstGeom prst="roundRect">
            <a:avLst>
              <a:gd name="adj" fmla="val 16667"/>
            </a:avLst>
          </a:prstGeom>
          <a:noFill/>
          <a:ln w="2857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9" name="Google Shape;499;p63"/>
          <p:cNvSpPr/>
          <p:nvPr/>
        </p:nvSpPr>
        <p:spPr>
          <a:xfrm>
            <a:off x="6231375" y="2112394"/>
            <a:ext cx="2283900" cy="2551200"/>
          </a:xfrm>
          <a:prstGeom prst="roundRect">
            <a:avLst>
              <a:gd name="adj" fmla="val 16667"/>
            </a:avLst>
          </a:prstGeom>
          <a:noFill/>
          <a:ln w="2857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0" name="Google Shape;500;p63"/>
          <p:cNvSpPr txBox="1"/>
          <p:nvPr/>
        </p:nvSpPr>
        <p:spPr>
          <a:xfrm>
            <a:off x="838800" y="2290350"/>
            <a:ext cx="1863600" cy="284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Medium"/>
                <a:ea typeface="Roboto Medium"/>
                <a:cs typeface="Roboto Medium"/>
                <a:sym typeface="Roboto Medium"/>
              </a:rPr>
              <a:t>Dual Enrollment</a:t>
            </a:r>
            <a:endParaRPr sz="1100" b="0" i="0" u="none" strike="noStrike" cap="none">
              <a:solidFill>
                <a:srgbClr val="000000"/>
              </a:solidFill>
              <a:latin typeface="Roboto Medium"/>
              <a:ea typeface="Roboto Medium"/>
              <a:cs typeface="Roboto Medium"/>
              <a:sym typeface="Roboto Medium"/>
            </a:endParaRPr>
          </a:p>
        </p:txBody>
      </p:sp>
      <p:sp>
        <p:nvSpPr>
          <p:cNvPr id="501" name="Google Shape;501;p63"/>
          <p:cNvSpPr txBox="1"/>
          <p:nvPr/>
        </p:nvSpPr>
        <p:spPr>
          <a:xfrm>
            <a:off x="3595050" y="2290341"/>
            <a:ext cx="1953900" cy="284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Medium"/>
                <a:ea typeface="Roboto Medium"/>
                <a:cs typeface="Roboto Medium"/>
                <a:sym typeface="Roboto Medium"/>
              </a:rPr>
              <a:t>Concurrent Enrollment</a:t>
            </a:r>
            <a:endParaRPr sz="1100" b="0" i="0" u="none" strike="noStrike" cap="none">
              <a:solidFill>
                <a:srgbClr val="000000"/>
              </a:solidFill>
              <a:latin typeface="Roboto Medium"/>
              <a:ea typeface="Roboto Medium"/>
              <a:cs typeface="Roboto Medium"/>
              <a:sym typeface="Roboto Medium"/>
            </a:endParaRPr>
          </a:p>
        </p:txBody>
      </p:sp>
      <p:sp>
        <p:nvSpPr>
          <p:cNvPr id="502" name="Google Shape;502;p63"/>
          <p:cNvSpPr txBox="1"/>
          <p:nvPr/>
        </p:nvSpPr>
        <p:spPr>
          <a:xfrm>
            <a:off x="6439301" y="2290341"/>
            <a:ext cx="1953900" cy="284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Medium"/>
                <a:ea typeface="Roboto Medium"/>
                <a:cs typeface="Roboto Medium"/>
                <a:sym typeface="Roboto Medium"/>
              </a:rPr>
              <a:t>Early College</a:t>
            </a:r>
            <a:endParaRPr sz="1100" b="0" i="0" u="none" strike="noStrike" cap="none">
              <a:solidFill>
                <a:srgbClr val="000000"/>
              </a:solidFill>
              <a:latin typeface="Roboto Medium"/>
              <a:ea typeface="Roboto Medium"/>
              <a:cs typeface="Roboto Medium"/>
              <a:sym typeface="Roboto Medium"/>
            </a:endParaRPr>
          </a:p>
        </p:txBody>
      </p:sp>
      <p:sp>
        <p:nvSpPr>
          <p:cNvPr id="503" name="Google Shape;503;p63"/>
          <p:cNvSpPr txBox="1"/>
          <p:nvPr/>
        </p:nvSpPr>
        <p:spPr>
          <a:xfrm>
            <a:off x="795450" y="2609138"/>
            <a:ext cx="1953900" cy="17841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Roboto"/>
                <a:ea typeface="Roboto"/>
                <a:cs typeface="Roboto"/>
                <a:sym typeface="Roboto"/>
              </a:rPr>
              <a:t>College courses delivered online or on campus.  Dual enrollment courses are taught by college faculty and will have college and high school students in the class.  Acadeum’s dual enrollment courses are entirely asynchronous. </a:t>
            </a:r>
            <a:endParaRPr sz="1200" b="0" i="0" u="none" strike="noStrike" cap="none">
              <a:solidFill>
                <a:schemeClr val="dk1"/>
              </a:solidFill>
              <a:latin typeface="Roboto"/>
              <a:ea typeface="Roboto"/>
              <a:cs typeface="Roboto"/>
              <a:sym typeface="Roboto"/>
            </a:endParaRPr>
          </a:p>
        </p:txBody>
      </p:sp>
      <p:sp>
        <p:nvSpPr>
          <p:cNvPr id="504" name="Google Shape;504;p63"/>
          <p:cNvSpPr txBox="1"/>
          <p:nvPr/>
        </p:nvSpPr>
        <p:spPr>
          <a:xfrm>
            <a:off x="3595050" y="2609138"/>
            <a:ext cx="1953900" cy="17841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Roboto"/>
                <a:ea typeface="Roboto"/>
                <a:cs typeface="Roboto"/>
                <a:sym typeface="Roboto"/>
              </a:rPr>
              <a:t>High school courses delivered online or on campus that count for college credit (transcript).  Concurrent enrollment courses are taught by a high school teacher that meets college faculty requirements.</a:t>
            </a:r>
            <a:endParaRPr sz="1200" b="0" i="0" u="none" strike="noStrike" cap="none">
              <a:solidFill>
                <a:schemeClr val="dk1"/>
              </a:solidFill>
              <a:latin typeface="Roboto"/>
              <a:ea typeface="Roboto"/>
              <a:cs typeface="Roboto"/>
              <a:sym typeface="Roboto"/>
            </a:endParaRPr>
          </a:p>
        </p:txBody>
      </p:sp>
      <p:sp>
        <p:nvSpPr>
          <p:cNvPr id="505" name="Google Shape;505;p63"/>
          <p:cNvSpPr txBox="1"/>
          <p:nvPr/>
        </p:nvSpPr>
        <p:spPr>
          <a:xfrm>
            <a:off x="6394650" y="2609138"/>
            <a:ext cx="1998600" cy="17841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Roboto"/>
                <a:ea typeface="Roboto"/>
                <a:cs typeface="Roboto"/>
                <a:sym typeface="Roboto"/>
              </a:rPr>
              <a:t>A high school curriculum (which could include dual and concurrent enrollment) that results in the student earning an associate’s degree along with their diploma.</a:t>
            </a:r>
            <a:endParaRPr sz="1200" b="0" i="0" u="none" strike="noStrike" cap="none">
              <a:solidFill>
                <a:schemeClr val="dk1"/>
              </a:solidFill>
              <a:latin typeface="Roboto"/>
              <a:ea typeface="Roboto"/>
              <a:cs typeface="Roboto"/>
              <a:sym typeface="Roboto"/>
            </a:endParaRPr>
          </a:p>
        </p:txBody>
      </p:sp>
      <p:pic>
        <p:nvPicPr>
          <p:cNvPr id="506" name="Google Shape;506;p63"/>
          <p:cNvPicPr preferRelativeResize="0"/>
          <p:nvPr/>
        </p:nvPicPr>
        <p:blipFill rotWithShape="1">
          <a:blip r:embed="rId5">
            <a:alphaModFix/>
          </a:blip>
          <a:srcRect/>
          <a:stretch/>
        </p:blipFill>
        <p:spPr>
          <a:xfrm>
            <a:off x="7550239" y="576825"/>
            <a:ext cx="842963" cy="1071563"/>
          </a:xfrm>
          <a:prstGeom prst="rect">
            <a:avLst/>
          </a:prstGeom>
          <a:noFill/>
          <a:ln>
            <a:noFill/>
          </a:ln>
        </p:spPr>
      </p:pic>
      <p:sp>
        <p:nvSpPr>
          <p:cNvPr id="507" name="Google Shape;507;p63"/>
          <p:cNvSpPr txBox="1"/>
          <p:nvPr/>
        </p:nvSpPr>
        <p:spPr>
          <a:xfrm>
            <a:off x="7284866" y="1662901"/>
            <a:ext cx="1450500" cy="2772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Roboto"/>
                <a:ea typeface="Roboto"/>
                <a:cs typeface="Roboto"/>
                <a:sym typeface="Roboto"/>
              </a:rPr>
              <a:t>https://www.nacep.org/</a:t>
            </a:r>
            <a:endParaRPr sz="400" b="0" i="0" u="none" strike="noStrike" cap="none">
              <a:solidFill>
                <a:srgbClr val="000000"/>
              </a:solidFill>
              <a:latin typeface="Roboto"/>
              <a:ea typeface="Roboto"/>
              <a:cs typeface="Roboto"/>
              <a:sym typeface="Roboto"/>
            </a:endParaRPr>
          </a:p>
        </p:txBody>
      </p:sp>
      <p:sp>
        <p:nvSpPr>
          <p:cNvPr id="508" name="Google Shape;508;p63"/>
          <p:cNvSpPr txBox="1"/>
          <p:nvPr/>
        </p:nvSpPr>
        <p:spPr>
          <a:xfrm>
            <a:off x="-34832" y="4592638"/>
            <a:ext cx="411600"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27</a:t>
            </a:fld>
            <a:endParaRPr sz="1200" b="0" i="0" u="none" strike="noStrike" cap="none">
              <a:solidFill>
                <a:schemeClr val="dk2"/>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513"/>
        <p:cNvGrpSpPr/>
        <p:nvPr/>
      </p:nvGrpSpPr>
      <p:grpSpPr>
        <a:xfrm>
          <a:off x="0" y="0"/>
          <a:ext cx="0" cy="0"/>
          <a:chOff x="0" y="0"/>
          <a:chExt cx="0" cy="0"/>
        </a:xfrm>
      </p:grpSpPr>
      <p:sp>
        <p:nvSpPr>
          <p:cNvPr id="514" name="Google Shape;514;p6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Play"/>
              <a:buNone/>
            </a:pPr>
            <a:r>
              <a:rPr lang="en">
                <a:latin typeface="Roboto Medium"/>
                <a:ea typeface="Roboto Medium"/>
                <a:cs typeface="Roboto Medium"/>
                <a:sym typeface="Roboto Medium"/>
              </a:rPr>
              <a:t>Benefits of Dual Enrollment</a:t>
            </a:r>
            <a:endParaRPr>
              <a:latin typeface="Roboto Medium"/>
              <a:ea typeface="Roboto Medium"/>
              <a:cs typeface="Roboto Medium"/>
              <a:sym typeface="Roboto Medium"/>
            </a:endParaRPr>
          </a:p>
        </p:txBody>
      </p:sp>
      <p:pic>
        <p:nvPicPr>
          <p:cNvPr id="515" name="Google Shape;515;p64" descr="A blue circle with white letter e in it&#10;&#10;Description automatically generated"/>
          <p:cNvPicPr preferRelativeResize="0"/>
          <p:nvPr/>
        </p:nvPicPr>
        <p:blipFill rotWithShape="1">
          <a:blip r:embed="rId4">
            <a:alphaModFix/>
          </a:blip>
          <a:srcRect/>
          <a:stretch/>
        </p:blipFill>
        <p:spPr>
          <a:xfrm>
            <a:off x="8393201" y="4459166"/>
            <a:ext cx="684335" cy="684335"/>
          </a:xfrm>
          <a:prstGeom prst="rect">
            <a:avLst/>
          </a:prstGeom>
          <a:noFill/>
          <a:ln>
            <a:noFill/>
          </a:ln>
        </p:spPr>
      </p:pic>
      <p:sp>
        <p:nvSpPr>
          <p:cNvPr id="516" name="Google Shape;516;p64"/>
          <p:cNvSpPr txBox="1"/>
          <p:nvPr/>
        </p:nvSpPr>
        <p:spPr>
          <a:xfrm>
            <a:off x="628651" y="1000694"/>
            <a:ext cx="7886699" cy="276999"/>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a:ea typeface="Roboto"/>
                <a:cs typeface="Roboto"/>
                <a:sym typeface="Roboto"/>
              </a:rPr>
              <a:t>When compared to college preparatory and AP courses</a:t>
            </a:r>
            <a:endParaRPr sz="1100" b="0" i="0" u="none" strike="noStrike" cap="none">
              <a:solidFill>
                <a:srgbClr val="000000"/>
              </a:solidFill>
              <a:latin typeface="Roboto"/>
              <a:ea typeface="Roboto"/>
              <a:cs typeface="Roboto"/>
              <a:sym typeface="Roboto"/>
            </a:endParaRPr>
          </a:p>
        </p:txBody>
      </p:sp>
      <p:sp>
        <p:nvSpPr>
          <p:cNvPr id="517" name="Google Shape;517;p64"/>
          <p:cNvSpPr/>
          <p:nvPr/>
        </p:nvSpPr>
        <p:spPr>
          <a:xfrm>
            <a:off x="701936" y="1371600"/>
            <a:ext cx="1581374" cy="1581374"/>
          </a:xfrm>
          <a:prstGeom prst="ellipse">
            <a:avLst/>
          </a:prstGeom>
          <a:noFill/>
          <a:ln w="19050" cap="flat" cmpd="sng">
            <a:solidFill>
              <a:srgbClr val="181D5A"/>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Roboto"/>
              <a:ea typeface="Roboto"/>
              <a:cs typeface="Roboto"/>
              <a:sym typeface="Roboto"/>
            </a:endParaRPr>
          </a:p>
        </p:txBody>
      </p:sp>
      <p:sp>
        <p:nvSpPr>
          <p:cNvPr id="518" name="Google Shape;518;p64"/>
          <p:cNvSpPr/>
          <p:nvPr/>
        </p:nvSpPr>
        <p:spPr>
          <a:xfrm>
            <a:off x="701936" y="3219959"/>
            <a:ext cx="1581374" cy="1581374"/>
          </a:xfrm>
          <a:prstGeom prst="ellipse">
            <a:avLst/>
          </a:prstGeom>
          <a:noFill/>
          <a:ln w="19050" cap="flat" cmpd="sng">
            <a:solidFill>
              <a:srgbClr val="181D5A"/>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9" name="Google Shape;519;p64"/>
          <p:cNvSpPr/>
          <p:nvPr/>
        </p:nvSpPr>
        <p:spPr>
          <a:xfrm>
            <a:off x="2718996" y="1397999"/>
            <a:ext cx="1581374" cy="1581374"/>
          </a:xfrm>
          <a:prstGeom prst="ellipse">
            <a:avLst/>
          </a:prstGeom>
          <a:noFill/>
          <a:ln w="19050" cap="flat" cmpd="sng">
            <a:solidFill>
              <a:srgbClr val="181D5A"/>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Roboto"/>
              <a:ea typeface="Roboto"/>
              <a:cs typeface="Roboto"/>
              <a:sym typeface="Roboto"/>
            </a:endParaRPr>
          </a:p>
        </p:txBody>
      </p:sp>
      <p:sp>
        <p:nvSpPr>
          <p:cNvPr id="520" name="Google Shape;520;p64"/>
          <p:cNvSpPr/>
          <p:nvPr/>
        </p:nvSpPr>
        <p:spPr>
          <a:xfrm>
            <a:off x="4736056" y="1397999"/>
            <a:ext cx="1581374" cy="1581374"/>
          </a:xfrm>
          <a:prstGeom prst="ellipse">
            <a:avLst/>
          </a:prstGeom>
          <a:noFill/>
          <a:ln w="19050" cap="flat" cmpd="sng">
            <a:solidFill>
              <a:srgbClr val="181D5A"/>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1" name="Google Shape;521;p64"/>
          <p:cNvSpPr/>
          <p:nvPr/>
        </p:nvSpPr>
        <p:spPr>
          <a:xfrm>
            <a:off x="6753116" y="1395804"/>
            <a:ext cx="1581374" cy="1581374"/>
          </a:xfrm>
          <a:prstGeom prst="ellipse">
            <a:avLst/>
          </a:prstGeom>
          <a:noFill/>
          <a:ln w="19050" cap="flat" cmpd="sng">
            <a:solidFill>
              <a:srgbClr val="181D5A"/>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2" name="Google Shape;522;p64"/>
          <p:cNvSpPr/>
          <p:nvPr/>
        </p:nvSpPr>
        <p:spPr>
          <a:xfrm>
            <a:off x="2718996" y="3219958"/>
            <a:ext cx="1581374" cy="1581374"/>
          </a:xfrm>
          <a:prstGeom prst="ellipse">
            <a:avLst/>
          </a:prstGeom>
          <a:noFill/>
          <a:ln w="19050" cap="flat" cmpd="sng">
            <a:solidFill>
              <a:srgbClr val="181D5A"/>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3" name="Google Shape;523;p64"/>
          <p:cNvSpPr/>
          <p:nvPr/>
        </p:nvSpPr>
        <p:spPr>
          <a:xfrm>
            <a:off x="4736056" y="3219958"/>
            <a:ext cx="1581374" cy="1581374"/>
          </a:xfrm>
          <a:prstGeom prst="ellipse">
            <a:avLst/>
          </a:prstGeom>
          <a:noFill/>
          <a:ln w="19050" cap="flat" cmpd="sng">
            <a:solidFill>
              <a:srgbClr val="181D5A"/>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4" name="Google Shape;524;p64"/>
          <p:cNvSpPr/>
          <p:nvPr/>
        </p:nvSpPr>
        <p:spPr>
          <a:xfrm>
            <a:off x="6753115" y="3219958"/>
            <a:ext cx="1581374" cy="1581374"/>
          </a:xfrm>
          <a:prstGeom prst="ellipse">
            <a:avLst/>
          </a:prstGeom>
          <a:noFill/>
          <a:ln w="19050" cap="flat" cmpd="sng">
            <a:solidFill>
              <a:srgbClr val="181D5A"/>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5" name="Google Shape;525;p64"/>
          <p:cNvSpPr txBox="1"/>
          <p:nvPr/>
        </p:nvSpPr>
        <p:spPr>
          <a:xfrm>
            <a:off x="847319" y="1588991"/>
            <a:ext cx="1344600" cy="1146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a:ea typeface="Roboto"/>
                <a:cs typeface="Roboto"/>
                <a:sym typeface="Roboto"/>
              </a:rPr>
              <a:t>Earn admission at many participating institutions</a:t>
            </a:r>
            <a:endParaRPr sz="1100" b="0" i="0" u="none" strike="noStrike" cap="none">
              <a:solidFill>
                <a:srgbClr val="000000"/>
              </a:solidFill>
              <a:latin typeface="Roboto"/>
              <a:ea typeface="Roboto"/>
              <a:cs typeface="Roboto"/>
              <a:sym typeface="Roboto"/>
            </a:endParaRPr>
          </a:p>
        </p:txBody>
      </p:sp>
      <p:sp>
        <p:nvSpPr>
          <p:cNvPr id="526" name="Google Shape;526;p64"/>
          <p:cNvSpPr txBox="1"/>
          <p:nvPr/>
        </p:nvSpPr>
        <p:spPr>
          <a:xfrm>
            <a:off x="2837329" y="1736367"/>
            <a:ext cx="1344600" cy="90045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a:ea typeface="Roboto"/>
                <a:cs typeface="Roboto"/>
                <a:sym typeface="Roboto"/>
              </a:rPr>
              <a:t>Reduce time and cost of completing college degree</a:t>
            </a:r>
            <a:endParaRPr sz="1100" b="0" i="0" u="none" strike="noStrike" cap="none">
              <a:solidFill>
                <a:srgbClr val="000000"/>
              </a:solidFill>
              <a:latin typeface="Roboto"/>
              <a:ea typeface="Roboto"/>
              <a:cs typeface="Roboto"/>
              <a:sym typeface="Roboto"/>
            </a:endParaRPr>
          </a:p>
        </p:txBody>
      </p:sp>
      <p:sp>
        <p:nvSpPr>
          <p:cNvPr id="527" name="Google Shape;527;p64"/>
          <p:cNvSpPr txBox="1"/>
          <p:nvPr/>
        </p:nvSpPr>
        <p:spPr>
          <a:xfrm>
            <a:off x="4827446" y="1504265"/>
            <a:ext cx="1398600" cy="1362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a:ea typeface="Roboto"/>
                <a:cs typeface="Roboto"/>
                <a:sym typeface="Roboto"/>
              </a:rPr>
              <a:t>Gain experience as a true college student with a college professor</a:t>
            </a:r>
            <a:endParaRPr sz="1100" b="0" i="0" u="none" strike="noStrike" cap="none">
              <a:solidFill>
                <a:srgbClr val="000000"/>
              </a:solidFill>
              <a:latin typeface="Roboto"/>
              <a:ea typeface="Roboto"/>
              <a:cs typeface="Roboto"/>
              <a:sym typeface="Roboto"/>
            </a:endParaRPr>
          </a:p>
        </p:txBody>
      </p:sp>
      <p:sp>
        <p:nvSpPr>
          <p:cNvPr id="528" name="Google Shape;528;p64"/>
          <p:cNvSpPr txBox="1"/>
          <p:nvPr/>
        </p:nvSpPr>
        <p:spPr>
          <a:xfrm>
            <a:off x="6871447" y="1736365"/>
            <a:ext cx="1344600" cy="90045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a:ea typeface="Roboto"/>
                <a:cs typeface="Roboto"/>
                <a:sym typeface="Roboto"/>
              </a:rPr>
              <a:t>Earn an associate degree while in high school</a:t>
            </a:r>
            <a:endParaRPr sz="1100" b="0" i="0" u="none" strike="noStrike" cap="none">
              <a:solidFill>
                <a:srgbClr val="000000"/>
              </a:solidFill>
              <a:latin typeface="Roboto"/>
              <a:ea typeface="Roboto"/>
              <a:cs typeface="Roboto"/>
              <a:sym typeface="Roboto"/>
            </a:endParaRPr>
          </a:p>
        </p:txBody>
      </p:sp>
      <p:sp>
        <p:nvSpPr>
          <p:cNvPr id="529" name="Google Shape;529;p64"/>
          <p:cNvSpPr txBox="1"/>
          <p:nvPr/>
        </p:nvSpPr>
        <p:spPr>
          <a:xfrm>
            <a:off x="820269" y="3560521"/>
            <a:ext cx="1344600" cy="90045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a:ea typeface="Roboto"/>
                <a:cs typeface="Roboto"/>
                <a:sym typeface="Roboto"/>
              </a:rPr>
              <a:t>Engage in relevant and exciting course options</a:t>
            </a:r>
            <a:endParaRPr sz="1100" b="0" i="0" u="none" strike="noStrike" cap="none">
              <a:solidFill>
                <a:srgbClr val="000000"/>
              </a:solidFill>
              <a:latin typeface="Roboto"/>
              <a:ea typeface="Roboto"/>
              <a:cs typeface="Roboto"/>
              <a:sym typeface="Roboto"/>
            </a:endParaRPr>
          </a:p>
        </p:txBody>
      </p:sp>
      <p:sp>
        <p:nvSpPr>
          <p:cNvPr id="530" name="Google Shape;530;p64"/>
          <p:cNvSpPr txBox="1"/>
          <p:nvPr/>
        </p:nvSpPr>
        <p:spPr>
          <a:xfrm>
            <a:off x="2842024" y="3562950"/>
            <a:ext cx="1344600" cy="90045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a:ea typeface="Roboto"/>
                <a:cs typeface="Roboto"/>
                <a:sym typeface="Roboto"/>
              </a:rPr>
              <a:t>Explore chosen major or career paths while in high school </a:t>
            </a:r>
            <a:endParaRPr sz="1100" b="0" i="0" u="none" strike="noStrike" cap="none">
              <a:solidFill>
                <a:srgbClr val="000000"/>
              </a:solidFill>
              <a:latin typeface="Roboto"/>
              <a:ea typeface="Roboto"/>
              <a:cs typeface="Roboto"/>
              <a:sym typeface="Roboto"/>
            </a:endParaRPr>
          </a:p>
        </p:txBody>
      </p:sp>
      <p:sp>
        <p:nvSpPr>
          <p:cNvPr id="531" name="Google Shape;531;p64"/>
          <p:cNvSpPr txBox="1"/>
          <p:nvPr/>
        </p:nvSpPr>
        <p:spPr>
          <a:xfrm>
            <a:off x="4854388" y="3456646"/>
            <a:ext cx="1344600" cy="1108125"/>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a:ea typeface="Roboto"/>
                <a:cs typeface="Roboto"/>
                <a:sym typeface="Roboto"/>
              </a:rPr>
              <a:t>Earn grade based on performance in class instead of one exam</a:t>
            </a:r>
            <a:endParaRPr sz="1100" b="0" i="0" u="none" strike="noStrike" cap="none">
              <a:solidFill>
                <a:srgbClr val="000000"/>
              </a:solidFill>
              <a:latin typeface="Roboto"/>
              <a:ea typeface="Roboto"/>
              <a:cs typeface="Roboto"/>
              <a:sym typeface="Roboto"/>
            </a:endParaRPr>
          </a:p>
        </p:txBody>
      </p:sp>
      <p:sp>
        <p:nvSpPr>
          <p:cNvPr id="532" name="Google Shape;532;p64"/>
          <p:cNvSpPr txBox="1"/>
          <p:nvPr/>
        </p:nvSpPr>
        <p:spPr>
          <a:xfrm>
            <a:off x="6871447" y="3560521"/>
            <a:ext cx="1344600" cy="90045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Roboto"/>
                <a:ea typeface="Roboto"/>
                <a:cs typeface="Roboto"/>
                <a:sym typeface="Roboto"/>
              </a:rPr>
              <a:t>Access equitable academic opportunities</a:t>
            </a:r>
            <a:endParaRPr sz="1100" b="0" i="0" u="none" strike="noStrike" cap="none">
              <a:solidFill>
                <a:srgbClr val="000000"/>
              </a:solidFill>
              <a:latin typeface="Roboto"/>
              <a:ea typeface="Roboto"/>
              <a:cs typeface="Roboto"/>
              <a:sym typeface="Roboto"/>
            </a:endParaRPr>
          </a:p>
        </p:txBody>
      </p:sp>
      <p:sp>
        <p:nvSpPr>
          <p:cNvPr id="533" name="Google Shape;533;p64"/>
          <p:cNvSpPr txBox="1"/>
          <p:nvPr/>
        </p:nvSpPr>
        <p:spPr>
          <a:xfrm>
            <a:off x="-34832" y="4592638"/>
            <a:ext cx="411525"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28</a:t>
            </a:fld>
            <a:endParaRPr sz="1200" b="0" i="0" u="none" strike="noStrike" cap="none">
              <a:solidFill>
                <a:schemeClr val="dk2"/>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537"/>
        <p:cNvGrpSpPr/>
        <p:nvPr/>
      </p:nvGrpSpPr>
      <p:grpSpPr>
        <a:xfrm>
          <a:off x="0" y="0"/>
          <a:ext cx="0" cy="0"/>
          <a:chOff x="0" y="0"/>
          <a:chExt cx="0" cy="0"/>
        </a:xfrm>
      </p:grpSpPr>
      <p:sp>
        <p:nvSpPr>
          <p:cNvPr id="538" name="Google Shape;538;p6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Play"/>
              <a:buNone/>
            </a:pPr>
            <a:r>
              <a:rPr lang="en" b="1">
                <a:latin typeface="Roboto Medium"/>
                <a:ea typeface="Roboto Medium"/>
                <a:cs typeface="Roboto Medium"/>
                <a:sym typeface="Roboto Medium"/>
              </a:rPr>
              <a:t>Popular Areas of Study</a:t>
            </a:r>
            <a:endParaRPr b="1">
              <a:latin typeface="Roboto Medium"/>
              <a:ea typeface="Roboto Medium"/>
              <a:cs typeface="Roboto Medium"/>
              <a:sym typeface="Roboto Medium"/>
            </a:endParaRPr>
          </a:p>
        </p:txBody>
      </p:sp>
      <p:pic>
        <p:nvPicPr>
          <p:cNvPr id="539" name="Google Shape;539;p65" descr="A blue circle with white letter e in it&#10;&#10;Description automatically generated"/>
          <p:cNvPicPr preferRelativeResize="0"/>
          <p:nvPr/>
        </p:nvPicPr>
        <p:blipFill rotWithShape="1">
          <a:blip r:embed="rId4">
            <a:alphaModFix/>
          </a:blip>
          <a:srcRect/>
          <a:stretch/>
        </p:blipFill>
        <p:spPr>
          <a:xfrm>
            <a:off x="8393201" y="4459166"/>
            <a:ext cx="684335" cy="684335"/>
          </a:xfrm>
          <a:prstGeom prst="rect">
            <a:avLst/>
          </a:prstGeom>
          <a:noFill/>
          <a:ln>
            <a:noFill/>
          </a:ln>
        </p:spPr>
      </p:pic>
      <p:graphicFrame>
        <p:nvGraphicFramePr>
          <p:cNvPr id="540" name="Google Shape;540;p65"/>
          <p:cNvGraphicFramePr/>
          <p:nvPr/>
        </p:nvGraphicFramePr>
        <p:xfrm>
          <a:off x="1422600" y="1458678"/>
          <a:ext cx="3000000" cy="3000000"/>
        </p:xfrm>
        <a:graphic>
          <a:graphicData uri="http://schemas.openxmlformats.org/drawingml/2006/table">
            <a:tbl>
              <a:tblPr>
                <a:noFill/>
                <a:tableStyleId>{BB8DABF4-FC64-4BD6-9FCC-EFCB51E1EE2E}</a:tableStyleId>
              </a:tblPr>
              <a:tblGrid>
                <a:gridCol w="3149400">
                  <a:extLst>
                    <a:ext uri="{9D8B030D-6E8A-4147-A177-3AD203B41FA5}">
                      <a16:colId xmlns:a16="http://schemas.microsoft.com/office/drawing/2014/main" val="20000"/>
                    </a:ext>
                  </a:extLst>
                </a:gridCol>
                <a:gridCol w="3149400">
                  <a:extLst>
                    <a:ext uri="{9D8B030D-6E8A-4147-A177-3AD203B41FA5}">
                      <a16:colId xmlns:a16="http://schemas.microsoft.com/office/drawing/2014/main" val="20001"/>
                    </a:ext>
                  </a:extLst>
                </a:gridCol>
              </a:tblGrid>
              <a:tr h="500075">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i="0" u="none" strike="noStrike" cap="none">
                          <a:solidFill>
                            <a:srgbClr val="FFFFFF"/>
                          </a:solidFill>
                          <a:latin typeface="Roboto"/>
                          <a:ea typeface="Roboto"/>
                          <a:cs typeface="Roboto"/>
                          <a:sym typeface="Roboto"/>
                        </a:rPr>
                        <a:t>Sample Course Subject Areas</a:t>
                      </a:r>
                      <a:endParaRPr sz="1400" u="none" strike="noStrike" cap="none">
                        <a:latin typeface="Roboto"/>
                        <a:ea typeface="Roboto"/>
                        <a:cs typeface="Roboto"/>
                        <a:sym typeface="Roboto"/>
                      </a:endParaRPr>
                    </a:p>
                  </a:txBody>
                  <a:tcPr marL="71450" marR="71450" marT="35725" marB="3572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AEEF"/>
                    </a:solidFill>
                  </a:tcPr>
                </a:tc>
                <a:tc hMerge="1">
                  <a:txBody>
                    <a:bodyPr/>
                    <a:lstStyle/>
                    <a:p>
                      <a:endParaRPr lang="en-US"/>
                    </a:p>
                  </a:txBody>
                  <a:tcPr/>
                </a:tc>
                <a:extLst>
                  <a:ext uri="{0D108BD9-81ED-4DB2-BD59-A6C34878D82A}">
                    <a16:rowId xmlns:a16="http://schemas.microsoft.com/office/drawing/2014/main" val="10000"/>
                  </a:ext>
                </a:extLst>
              </a:tr>
              <a:tr h="500075">
                <a:tc>
                  <a:txBody>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282828"/>
                          </a:solidFill>
                          <a:latin typeface="Roboto"/>
                          <a:ea typeface="Roboto"/>
                          <a:cs typeface="Roboto"/>
                          <a:sym typeface="Roboto"/>
                        </a:rPr>
                        <a:t>Algebra and College Mathematics</a:t>
                      </a:r>
                      <a:endParaRPr sz="1400" u="none" strike="noStrike" cap="none">
                        <a:latin typeface="Roboto"/>
                        <a:ea typeface="Roboto"/>
                        <a:cs typeface="Roboto"/>
                        <a:sym typeface="Roboto"/>
                      </a:endParaRPr>
                    </a:p>
                  </a:txBody>
                  <a:tcPr marL="71450" marR="71450" marT="35725" marB="3572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AE3F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282828"/>
                          </a:solidFill>
                          <a:latin typeface="Roboto"/>
                          <a:ea typeface="Roboto"/>
                          <a:cs typeface="Roboto"/>
                          <a:sym typeface="Roboto"/>
                        </a:rPr>
                        <a:t>Introduction to Healthcare</a:t>
                      </a:r>
                      <a:endParaRPr sz="1400" u="none" strike="noStrike" cap="none">
                        <a:latin typeface="Roboto"/>
                        <a:ea typeface="Roboto"/>
                        <a:cs typeface="Roboto"/>
                        <a:sym typeface="Roboto"/>
                      </a:endParaRPr>
                    </a:p>
                  </a:txBody>
                  <a:tcPr marL="71450" marR="71450" marT="35725" marB="3572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AE3F9"/>
                    </a:solidFill>
                  </a:tcPr>
                </a:tc>
                <a:extLst>
                  <a:ext uri="{0D108BD9-81ED-4DB2-BD59-A6C34878D82A}">
                    <a16:rowId xmlns:a16="http://schemas.microsoft.com/office/drawing/2014/main" val="10001"/>
                  </a:ext>
                </a:extLst>
              </a:tr>
              <a:tr h="500075">
                <a:tc>
                  <a:txBody>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282828"/>
                          </a:solidFill>
                          <a:latin typeface="Roboto"/>
                          <a:ea typeface="Roboto"/>
                          <a:cs typeface="Roboto"/>
                          <a:sym typeface="Roboto"/>
                        </a:rPr>
                        <a:t>College Writing and English</a:t>
                      </a:r>
                      <a:endParaRPr sz="1400" u="none" strike="noStrike" cap="none">
                        <a:latin typeface="Roboto"/>
                        <a:ea typeface="Roboto"/>
                        <a:cs typeface="Roboto"/>
                        <a:sym typeface="Roboto"/>
                      </a:endParaRPr>
                    </a:p>
                  </a:txBody>
                  <a:tcPr marL="71450" marR="71450" marT="35725" marB="3572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6F1F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282828"/>
                          </a:solidFill>
                          <a:latin typeface="Roboto"/>
                          <a:ea typeface="Roboto"/>
                          <a:cs typeface="Roboto"/>
                          <a:sym typeface="Roboto"/>
                        </a:rPr>
                        <a:t>Biology, Anatomy and Physiology</a:t>
                      </a:r>
                      <a:endParaRPr sz="1400" u="none" strike="noStrike" cap="none">
                        <a:latin typeface="Roboto"/>
                        <a:ea typeface="Roboto"/>
                        <a:cs typeface="Roboto"/>
                        <a:sym typeface="Roboto"/>
                      </a:endParaRPr>
                    </a:p>
                  </a:txBody>
                  <a:tcPr marL="71450" marR="71450" marT="35725" marB="3572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6F1FC"/>
                    </a:solidFill>
                  </a:tcPr>
                </a:tc>
                <a:extLst>
                  <a:ext uri="{0D108BD9-81ED-4DB2-BD59-A6C34878D82A}">
                    <a16:rowId xmlns:a16="http://schemas.microsoft.com/office/drawing/2014/main" val="10002"/>
                  </a:ext>
                </a:extLst>
              </a:tr>
              <a:tr h="500075">
                <a:tc>
                  <a:txBody>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282828"/>
                          </a:solidFill>
                          <a:latin typeface="Roboto"/>
                          <a:ea typeface="Roboto"/>
                          <a:cs typeface="Roboto"/>
                          <a:sym typeface="Roboto"/>
                        </a:rPr>
                        <a:t>Psychology and Sociology</a:t>
                      </a:r>
                      <a:endParaRPr sz="1400" u="none" strike="noStrike" cap="none">
                        <a:latin typeface="Roboto"/>
                        <a:ea typeface="Roboto"/>
                        <a:cs typeface="Roboto"/>
                        <a:sym typeface="Roboto"/>
                      </a:endParaRPr>
                    </a:p>
                  </a:txBody>
                  <a:tcPr marL="71450" marR="71450" marT="35725" marB="3572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AE3F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282828"/>
                          </a:solidFill>
                          <a:latin typeface="Roboto"/>
                          <a:ea typeface="Roboto"/>
                          <a:cs typeface="Roboto"/>
                          <a:sym typeface="Roboto"/>
                        </a:rPr>
                        <a:t>Coding and Programming</a:t>
                      </a:r>
                      <a:endParaRPr sz="1400" u="none" strike="noStrike" cap="none">
                        <a:latin typeface="Roboto"/>
                        <a:ea typeface="Roboto"/>
                        <a:cs typeface="Roboto"/>
                        <a:sym typeface="Roboto"/>
                      </a:endParaRPr>
                    </a:p>
                  </a:txBody>
                  <a:tcPr marL="71450" marR="71450" marT="35725" marB="3572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AE3F9"/>
                    </a:solidFill>
                  </a:tcPr>
                </a:tc>
                <a:extLst>
                  <a:ext uri="{0D108BD9-81ED-4DB2-BD59-A6C34878D82A}">
                    <a16:rowId xmlns:a16="http://schemas.microsoft.com/office/drawing/2014/main" val="10003"/>
                  </a:ext>
                </a:extLst>
              </a:tr>
              <a:tr h="500075">
                <a:tc>
                  <a:txBody>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282828"/>
                          </a:solidFill>
                          <a:latin typeface="Roboto"/>
                          <a:ea typeface="Roboto"/>
                          <a:cs typeface="Roboto"/>
                          <a:sym typeface="Roboto"/>
                        </a:rPr>
                        <a:t>Accounting and Economics</a:t>
                      </a:r>
                      <a:endParaRPr sz="1400" u="none" strike="noStrike" cap="none">
                        <a:latin typeface="Roboto"/>
                        <a:ea typeface="Roboto"/>
                        <a:cs typeface="Roboto"/>
                        <a:sym typeface="Roboto"/>
                      </a:endParaRPr>
                    </a:p>
                  </a:txBody>
                  <a:tcPr marL="71450" marR="71450" marT="35725" marB="3572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6F1F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282828"/>
                          </a:solidFill>
                          <a:latin typeface="Roboto"/>
                          <a:ea typeface="Roboto"/>
                          <a:cs typeface="Roboto"/>
                          <a:sym typeface="Roboto"/>
                        </a:rPr>
                        <a:t>History and Social Sciences</a:t>
                      </a:r>
                      <a:endParaRPr sz="1400" u="none" strike="noStrike" cap="none">
                        <a:latin typeface="Roboto"/>
                        <a:ea typeface="Roboto"/>
                        <a:cs typeface="Roboto"/>
                        <a:sym typeface="Roboto"/>
                      </a:endParaRPr>
                    </a:p>
                  </a:txBody>
                  <a:tcPr marL="71450" marR="71450" marT="35725" marB="3572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6F1FC"/>
                    </a:solidFill>
                  </a:tcPr>
                </a:tc>
                <a:extLst>
                  <a:ext uri="{0D108BD9-81ED-4DB2-BD59-A6C34878D82A}">
                    <a16:rowId xmlns:a16="http://schemas.microsoft.com/office/drawing/2014/main" val="10004"/>
                  </a:ext>
                </a:extLst>
              </a:tr>
              <a:tr h="500075">
                <a:tc>
                  <a:txBody>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282828"/>
                          </a:solidFill>
                          <a:latin typeface="Roboto"/>
                          <a:ea typeface="Roboto"/>
                          <a:cs typeface="Roboto"/>
                          <a:sym typeface="Roboto"/>
                        </a:rPr>
                        <a:t>Communication and Media</a:t>
                      </a:r>
                      <a:endParaRPr sz="1400" u="none" strike="noStrike" cap="none">
                        <a:latin typeface="Roboto"/>
                        <a:ea typeface="Roboto"/>
                        <a:cs typeface="Roboto"/>
                        <a:sym typeface="Roboto"/>
                      </a:endParaRPr>
                    </a:p>
                  </a:txBody>
                  <a:tcPr marL="71450" marR="71450" marT="35725" marB="3572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AE3F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i="0" u="none" strike="noStrike" cap="none">
                          <a:solidFill>
                            <a:srgbClr val="282828"/>
                          </a:solidFill>
                          <a:latin typeface="Roboto"/>
                          <a:ea typeface="Roboto"/>
                          <a:cs typeface="Roboto"/>
                          <a:sym typeface="Roboto"/>
                        </a:rPr>
                        <a:t>Philosophy and Religion</a:t>
                      </a:r>
                      <a:endParaRPr sz="1400" u="none" strike="noStrike" cap="none">
                        <a:latin typeface="Roboto"/>
                        <a:ea typeface="Roboto"/>
                        <a:cs typeface="Roboto"/>
                        <a:sym typeface="Roboto"/>
                      </a:endParaRPr>
                    </a:p>
                  </a:txBody>
                  <a:tcPr marL="71450" marR="71450" marT="35725" marB="35725" anchor="ctr">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CAE3F9"/>
                    </a:solidFill>
                  </a:tcPr>
                </a:tc>
                <a:extLst>
                  <a:ext uri="{0D108BD9-81ED-4DB2-BD59-A6C34878D82A}">
                    <a16:rowId xmlns:a16="http://schemas.microsoft.com/office/drawing/2014/main" val="10005"/>
                  </a:ext>
                </a:extLst>
              </a:tr>
            </a:tbl>
          </a:graphicData>
        </a:graphic>
      </p:graphicFrame>
      <p:sp>
        <p:nvSpPr>
          <p:cNvPr id="541" name="Google Shape;541;p65"/>
          <p:cNvSpPr txBox="1"/>
          <p:nvPr/>
        </p:nvSpPr>
        <p:spPr>
          <a:xfrm>
            <a:off x="-34832" y="4592638"/>
            <a:ext cx="411525"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29</a:t>
            </a:fld>
            <a:endParaRPr sz="1200" b="0" i="0" u="none" strike="noStrike" cap="none">
              <a:solidFill>
                <a:schemeClr val="dk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629840" y="-155864"/>
            <a:ext cx="7986900" cy="12003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2400"/>
              <a:buFont typeface="Play"/>
              <a:buNone/>
            </a:pPr>
            <a:r>
              <a:rPr lang="en">
                <a:latin typeface="Roboto Medium"/>
                <a:ea typeface="Roboto Medium"/>
                <a:cs typeface="Roboto Medium"/>
                <a:sym typeface="Roboto Medium"/>
              </a:rPr>
              <a:t>In Partnership with Quality Matters</a:t>
            </a:r>
            <a:endParaRPr>
              <a:latin typeface="Roboto Medium"/>
              <a:ea typeface="Roboto Medium"/>
              <a:cs typeface="Roboto Medium"/>
              <a:sym typeface="Roboto Medium"/>
            </a:endParaRPr>
          </a:p>
        </p:txBody>
      </p:sp>
      <p:sp>
        <p:nvSpPr>
          <p:cNvPr id="226" name="Google Shape;226;p39"/>
          <p:cNvSpPr txBox="1">
            <a:spLocks noGrp="1"/>
          </p:cNvSpPr>
          <p:nvPr>
            <p:ph type="body" idx="1"/>
          </p:nvPr>
        </p:nvSpPr>
        <p:spPr>
          <a:xfrm>
            <a:off x="2213225" y="1337802"/>
            <a:ext cx="6484800" cy="809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400"/>
              <a:buNone/>
            </a:pPr>
            <a:r>
              <a:rPr lang="en">
                <a:latin typeface="Roboto"/>
                <a:ea typeface="Roboto"/>
                <a:cs typeface="Roboto"/>
                <a:sym typeface="Roboto"/>
              </a:rPr>
              <a:t>EdisonLearning is proud to be a K-12 Publisher Member of Quality Matters. Our team has five Certified K12 Reviewers and one Certified K12 Master Reviewer. In the last three years, EdisonLearning has successfully submitted 12 QM certified eCourses and QM best practices are integrated into curriculum development and instructional operations. </a:t>
            </a:r>
            <a:endParaRPr>
              <a:latin typeface="Roboto"/>
              <a:ea typeface="Roboto"/>
              <a:cs typeface="Roboto"/>
              <a:sym typeface="Roboto"/>
            </a:endParaRPr>
          </a:p>
        </p:txBody>
      </p:sp>
      <p:pic>
        <p:nvPicPr>
          <p:cNvPr id="227" name="Google Shape;227;p39" descr="A blue and black logo&#10;&#10;Description automatically generated"/>
          <p:cNvPicPr preferRelativeResize="0"/>
          <p:nvPr/>
        </p:nvPicPr>
        <p:blipFill rotWithShape="1">
          <a:blip r:embed="rId4">
            <a:alphaModFix/>
          </a:blip>
          <a:srcRect/>
          <a:stretch/>
        </p:blipFill>
        <p:spPr>
          <a:xfrm>
            <a:off x="417406" y="1444100"/>
            <a:ext cx="1539643" cy="596799"/>
          </a:xfrm>
          <a:prstGeom prst="rect">
            <a:avLst/>
          </a:prstGeom>
          <a:noFill/>
          <a:ln>
            <a:noFill/>
          </a:ln>
        </p:spPr>
      </p:pic>
      <p:sp>
        <p:nvSpPr>
          <p:cNvPr id="228" name="Google Shape;228;p39"/>
          <p:cNvSpPr txBox="1"/>
          <p:nvPr/>
        </p:nvSpPr>
        <p:spPr>
          <a:xfrm>
            <a:off x="2213225" y="2362575"/>
            <a:ext cx="6484800" cy="105930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chemeClr val="dk1"/>
              </a:buClr>
              <a:buSzPts val="1400"/>
              <a:buFont typeface="Arial"/>
              <a:buNone/>
            </a:pPr>
            <a:r>
              <a:rPr lang="en" sz="1200">
                <a:solidFill>
                  <a:schemeClr val="dk1"/>
                </a:solidFill>
                <a:latin typeface="Roboto"/>
                <a:ea typeface="Roboto"/>
                <a:cs typeface="Roboto"/>
                <a:sym typeface="Roboto"/>
              </a:rPr>
              <a:t>Acadeum uses a rubric based on QM’s when approving institutions to offer online courses.  Most of our college and universities are QM members and many get their courses and programs QM-Certified.  This year, Acadeum and QM are launching a new recognition badge for excellence in course sharing.  Acadeum is honored to be in partnership with both EdisonLearning and Qualify Matters.  </a:t>
            </a:r>
            <a:endParaRPr sz="1200" b="0" i="0" u="none" strike="noStrike" cap="none">
              <a:solidFill>
                <a:srgbClr val="000000"/>
              </a:solidFill>
              <a:latin typeface="Roboto"/>
              <a:ea typeface="Roboto"/>
              <a:cs typeface="Roboto"/>
              <a:sym typeface="Roboto"/>
            </a:endParaRPr>
          </a:p>
        </p:txBody>
      </p:sp>
      <p:pic>
        <p:nvPicPr>
          <p:cNvPr id="229" name="Google Shape;229;p39"/>
          <p:cNvPicPr preferRelativeResize="0"/>
          <p:nvPr/>
        </p:nvPicPr>
        <p:blipFill rotWithShape="1">
          <a:blip r:embed="rId5">
            <a:alphaModFix/>
          </a:blip>
          <a:srcRect/>
          <a:stretch/>
        </p:blipFill>
        <p:spPr>
          <a:xfrm>
            <a:off x="161231" y="2559013"/>
            <a:ext cx="2052004" cy="684337"/>
          </a:xfrm>
          <a:prstGeom prst="rect">
            <a:avLst/>
          </a:prstGeom>
          <a:noFill/>
          <a:ln>
            <a:noFill/>
          </a:ln>
        </p:spPr>
      </p:pic>
      <p:pic>
        <p:nvPicPr>
          <p:cNvPr id="230" name="Google Shape;230;p39"/>
          <p:cNvPicPr preferRelativeResize="0"/>
          <p:nvPr/>
        </p:nvPicPr>
        <p:blipFill>
          <a:blip r:embed="rId6">
            <a:alphaModFix/>
          </a:blip>
          <a:stretch>
            <a:fillRect/>
          </a:stretch>
        </p:blipFill>
        <p:spPr>
          <a:xfrm>
            <a:off x="5715025" y="221675"/>
            <a:ext cx="1132275" cy="1132275"/>
          </a:xfrm>
          <a:prstGeom prst="rect">
            <a:avLst/>
          </a:prstGeom>
          <a:noFill/>
          <a:ln>
            <a:noFill/>
          </a:ln>
        </p:spPr>
      </p:pic>
      <p:pic>
        <p:nvPicPr>
          <p:cNvPr id="231" name="Google Shape;231;p39"/>
          <p:cNvPicPr preferRelativeResize="0"/>
          <p:nvPr/>
        </p:nvPicPr>
        <p:blipFill>
          <a:blip r:embed="rId7">
            <a:alphaModFix/>
          </a:blip>
          <a:stretch>
            <a:fillRect/>
          </a:stretch>
        </p:blipFill>
        <p:spPr>
          <a:xfrm>
            <a:off x="332175" y="3761475"/>
            <a:ext cx="1710100" cy="890974"/>
          </a:xfrm>
          <a:prstGeom prst="rect">
            <a:avLst/>
          </a:prstGeom>
          <a:noFill/>
          <a:ln>
            <a:noFill/>
          </a:ln>
        </p:spPr>
      </p:pic>
      <p:sp>
        <p:nvSpPr>
          <p:cNvPr id="232" name="Google Shape;232;p39"/>
          <p:cNvSpPr txBox="1"/>
          <p:nvPr/>
        </p:nvSpPr>
        <p:spPr>
          <a:xfrm>
            <a:off x="2213225" y="3554800"/>
            <a:ext cx="6484800" cy="1169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400"/>
              <a:buFont typeface="Arial"/>
              <a:buNone/>
            </a:pPr>
            <a:r>
              <a:rPr lang="en" sz="1200">
                <a:solidFill>
                  <a:schemeClr val="dk1"/>
                </a:solidFill>
                <a:latin typeface="Roboto"/>
                <a:ea typeface="Roboto"/>
                <a:cs typeface="Roboto"/>
                <a:sym typeface="Roboto"/>
              </a:rPr>
              <a:t>The Community College of Baltimore County (CCBC) is a leader in online education  and a member of MarylandOnline, the parent organization of Quality Matters (QM). Offering 74 fully online degrees and certificates, CCBC also has 552 unique online and blended courses developed using QM standards. Showing dedication to meeting Quality Matters Standards, not only have 126 of these completed quality assurance reviews using QM Standards, but CCBC is the first college to earn QM’s QiCS recognition, </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545"/>
        <p:cNvGrpSpPr/>
        <p:nvPr/>
      </p:nvGrpSpPr>
      <p:grpSpPr>
        <a:xfrm>
          <a:off x="0" y="0"/>
          <a:ext cx="0" cy="0"/>
          <a:chOff x="0" y="0"/>
          <a:chExt cx="0" cy="0"/>
        </a:xfrm>
      </p:grpSpPr>
      <p:pic>
        <p:nvPicPr>
          <p:cNvPr id="546" name="Google Shape;546;p66" descr="A blue circle with white letter e in it&#10;&#10;Description automatically generated"/>
          <p:cNvPicPr preferRelativeResize="0"/>
          <p:nvPr/>
        </p:nvPicPr>
        <p:blipFill rotWithShape="1">
          <a:blip r:embed="rId4">
            <a:alphaModFix/>
          </a:blip>
          <a:srcRect/>
          <a:stretch/>
        </p:blipFill>
        <p:spPr>
          <a:xfrm>
            <a:off x="8393201" y="4459166"/>
            <a:ext cx="684335" cy="684335"/>
          </a:xfrm>
          <a:prstGeom prst="rect">
            <a:avLst/>
          </a:prstGeom>
          <a:noFill/>
          <a:ln>
            <a:noFill/>
          </a:ln>
        </p:spPr>
      </p:pic>
      <p:sp>
        <p:nvSpPr>
          <p:cNvPr id="547" name="Google Shape;547;p66"/>
          <p:cNvSpPr txBox="1"/>
          <p:nvPr/>
        </p:nvSpPr>
        <p:spPr>
          <a:xfrm>
            <a:off x="-34832" y="4592638"/>
            <a:ext cx="411525"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30</a:t>
            </a:fld>
            <a:endParaRPr sz="1200" b="0" i="0" u="none" strike="noStrike" cap="none">
              <a:solidFill>
                <a:schemeClr val="dk2"/>
              </a:solidFill>
              <a:latin typeface="Roboto"/>
              <a:ea typeface="Roboto"/>
              <a:cs typeface="Roboto"/>
              <a:sym typeface="Roboto"/>
            </a:endParaRPr>
          </a:p>
        </p:txBody>
      </p:sp>
      <p:grpSp>
        <p:nvGrpSpPr>
          <p:cNvPr id="548" name="Google Shape;548;p66"/>
          <p:cNvGrpSpPr/>
          <p:nvPr/>
        </p:nvGrpSpPr>
        <p:grpSpPr>
          <a:xfrm>
            <a:off x="444182" y="438789"/>
            <a:ext cx="7567404" cy="731700"/>
            <a:chOff x="444182" y="438789"/>
            <a:chExt cx="7567404" cy="731700"/>
          </a:xfrm>
        </p:grpSpPr>
        <p:sp>
          <p:nvSpPr>
            <p:cNvPr id="549" name="Google Shape;549;p66"/>
            <p:cNvSpPr txBox="1"/>
            <p:nvPr/>
          </p:nvSpPr>
          <p:spPr>
            <a:xfrm>
              <a:off x="444182" y="488975"/>
              <a:ext cx="2271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3000">
                  <a:solidFill>
                    <a:srgbClr val="272F8F"/>
                  </a:solidFill>
                  <a:latin typeface="Roboto Medium"/>
                  <a:ea typeface="Roboto Medium"/>
                  <a:cs typeface="Roboto Medium"/>
                  <a:sym typeface="Roboto Medium"/>
                </a:rPr>
                <a:t>Next Steps</a:t>
              </a:r>
              <a:endParaRPr sz="3000">
                <a:solidFill>
                  <a:srgbClr val="272F8F"/>
                </a:solidFill>
                <a:latin typeface="Roboto Medium"/>
                <a:ea typeface="Roboto Medium"/>
                <a:cs typeface="Roboto Medium"/>
                <a:sym typeface="Roboto Medium"/>
              </a:endParaRPr>
            </a:p>
          </p:txBody>
        </p:sp>
        <p:sp>
          <p:nvSpPr>
            <p:cNvPr id="550" name="Google Shape;550;p66"/>
            <p:cNvSpPr/>
            <p:nvPr/>
          </p:nvSpPr>
          <p:spPr>
            <a:xfrm>
              <a:off x="2789785" y="438789"/>
              <a:ext cx="5221800" cy="731700"/>
            </a:xfrm>
            <a:prstGeom prst="rect">
              <a:avLst/>
            </a:prstGeom>
            <a:solidFill>
              <a:srgbClr val="272F8F"/>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51" name="Google Shape;551;p66"/>
            <p:cNvSpPr txBox="1"/>
            <p:nvPr/>
          </p:nvSpPr>
          <p:spPr>
            <a:xfrm>
              <a:off x="2914389" y="523065"/>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chemeClr val="lt1"/>
                  </a:solidFill>
                  <a:latin typeface="Roboto"/>
                  <a:ea typeface="Roboto"/>
                  <a:cs typeface="Roboto"/>
                  <a:sym typeface="Roboto"/>
                </a:rPr>
                <a:t>Submit your name and email address to express your interest</a:t>
              </a:r>
              <a:endParaRPr sz="1200">
                <a:solidFill>
                  <a:srgbClr val="FFFFFF"/>
                </a:solidFill>
                <a:latin typeface="Roboto"/>
                <a:ea typeface="Roboto"/>
                <a:cs typeface="Roboto"/>
                <a:sym typeface="Roboto"/>
              </a:endParaRPr>
            </a:p>
          </p:txBody>
        </p:sp>
      </p:grpSp>
      <p:grpSp>
        <p:nvGrpSpPr>
          <p:cNvPr id="552" name="Google Shape;552;p66"/>
          <p:cNvGrpSpPr/>
          <p:nvPr/>
        </p:nvGrpSpPr>
        <p:grpSpPr>
          <a:xfrm>
            <a:off x="550777" y="1323150"/>
            <a:ext cx="7099310" cy="731700"/>
            <a:chOff x="550777" y="1323150"/>
            <a:chExt cx="7099310" cy="731700"/>
          </a:xfrm>
        </p:grpSpPr>
        <p:sp>
          <p:nvSpPr>
            <p:cNvPr id="553" name="Google Shape;553;p66"/>
            <p:cNvSpPr txBox="1"/>
            <p:nvPr/>
          </p:nvSpPr>
          <p:spPr>
            <a:xfrm>
              <a:off x="550777" y="1373350"/>
              <a:ext cx="21645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3000">
                  <a:solidFill>
                    <a:schemeClr val="accent1"/>
                  </a:solidFill>
                  <a:latin typeface="Roboto Medium"/>
                  <a:ea typeface="Roboto Medium"/>
                  <a:cs typeface="Roboto Medium"/>
                  <a:sym typeface="Roboto Medium"/>
                </a:rPr>
                <a:t>Step Two</a:t>
              </a:r>
              <a:endParaRPr sz="3000">
                <a:solidFill>
                  <a:schemeClr val="accent1"/>
                </a:solidFill>
                <a:latin typeface="Roboto Medium"/>
                <a:ea typeface="Roboto Medium"/>
                <a:cs typeface="Roboto Medium"/>
                <a:sym typeface="Roboto Medium"/>
              </a:endParaRPr>
            </a:p>
          </p:txBody>
        </p:sp>
        <p:sp>
          <p:nvSpPr>
            <p:cNvPr id="554" name="Google Shape;554;p66"/>
            <p:cNvSpPr/>
            <p:nvPr/>
          </p:nvSpPr>
          <p:spPr>
            <a:xfrm>
              <a:off x="2789787" y="1323150"/>
              <a:ext cx="4860300" cy="73170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55" name="Google Shape;555;p66"/>
            <p:cNvSpPr txBox="1"/>
            <p:nvPr/>
          </p:nvSpPr>
          <p:spPr>
            <a:xfrm>
              <a:off x="2914387" y="1529721"/>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chemeClr val="lt1"/>
                  </a:solidFill>
                  <a:latin typeface="Roboto"/>
                  <a:ea typeface="Roboto"/>
                  <a:cs typeface="Roboto"/>
                  <a:sym typeface="Roboto"/>
                </a:rPr>
                <a:t>Consult with an EdisonLearning team member to determine desired course catalog and state-related requirements</a:t>
              </a:r>
              <a:endParaRPr sz="1200">
                <a:solidFill>
                  <a:srgbClr val="FFFFFF"/>
                </a:solidFill>
                <a:latin typeface="Roboto"/>
                <a:ea typeface="Roboto"/>
                <a:cs typeface="Roboto"/>
                <a:sym typeface="Roboto"/>
              </a:endParaRPr>
            </a:p>
          </p:txBody>
        </p:sp>
      </p:grpSp>
      <p:grpSp>
        <p:nvGrpSpPr>
          <p:cNvPr id="556" name="Google Shape;556;p66"/>
          <p:cNvGrpSpPr/>
          <p:nvPr/>
        </p:nvGrpSpPr>
        <p:grpSpPr>
          <a:xfrm>
            <a:off x="612955" y="2204250"/>
            <a:ext cx="6674432" cy="731700"/>
            <a:chOff x="612955" y="2204250"/>
            <a:chExt cx="6674432" cy="731700"/>
          </a:xfrm>
        </p:grpSpPr>
        <p:sp>
          <p:nvSpPr>
            <p:cNvPr id="557" name="Google Shape;557;p66"/>
            <p:cNvSpPr txBox="1"/>
            <p:nvPr/>
          </p:nvSpPr>
          <p:spPr>
            <a:xfrm>
              <a:off x="612955" y="2254450"/>
              <a:ext cx="21021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3000">
                  <a:solidFill>
                    <a:schemeClr val="accent2"/>
                  </a:solidFill>
                  <a:latin typeface="Roboto Medium"/>
                  <a:ea typeface="Roboto Medium"/>
                  <a:cs typeface="Roboto Medium"/>
                  <a:sym typeface="Roboto Medium"/>
                </a:rPr>
                <a:t>Step Three</a:t>
              </a:r>
              <a:endParaRPr sz="3000">
                <a:solidFill>
                  <a:schemeClr val="accent2"/>
                </a:solidFill>
                <a:latin typeface="Roboto Medium"/>
                <a:ea typeface="Roboto Medium"/>
                <a:cs typeface="Roboto Medium"/>
                <a:sym typeface="Roboto Medium"/>
              </a:endParaRPr>
            </a:p>
          </p:txBody>
        </p:sp>
        <p:sp>
          <p:nvSpPr>
            <p:cNvPr id="558" name="Google Shape;558;p66"/>
            <p:cNvSpPr/>
            <p:nvPr/>
          </p:nvSpPr>
          <p:spPr>
            <a:xfrm>
              <a:off x="2789787" y="2204250"/>
              <a:ext cx="4497600" cy="731700"/>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59" name="Google Shape;559;p66"/>
            <p:cNvSpPr txBox="1"/>
            <p:nvPr/>
          </p:nvSpPr>
          <p:spPr>
            <a:xfrm>
              <a:off x="2914388" y="2410805"/>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lt1"/>
                  </a:solidFill>
                  <a:latin typeface="Roboto"/>
                  <a:ea typeface="Roboto"/>
                  <a:cs typeface="Roboto"/>
                  <a:sym typeface="Roboto"/>
                </a:rPr>
                <a:t>Work with the EdisonLearning team to complete school setup in online platform </a:t>
              </a:r>
              <a:endParaRPr sz="1200">
                <a:solidFill>
                  <a:srgbClr val="FFFFFF"/>
                </a:solidFill>
                <a:latin typeface="Roboto"/>
                <a:ea typeface="Roboto"/>
                <a:cs typeface="Roboto"/>
                <a:sym typeface="Roboto"/>
              </a:endParaRPr>
            </a:p>
          </p:txBody>
        </p:sp>
      </p:grpSp>
      <p:grpSp>
        <p:nvGrpSpPr>
          <p:cNvPr id="560" name="Google Shape;560;p66"/>
          <p:cNvGrpSpPr/>
          <p:nvPr/>
        </p:nvGrpSpPr>
        <p:grpSpPr>
          <a:xfrm>
            <a:off x="104767" y="3088625"/>
            <a:ext cx="6821120" cy="731700"/>
            <a:chOff x="104767" y="3088625"/>
            <a:chExt cx="6821120" cy="731700"/>
          </a:xfrm>
        </p:grpSpPr>
        <p:sp>
          <p:nvSpPr>
            <p:cNvPr id="561" name="Google Shape;561;p66"/>
            <p:cNvSpPr txBox="1"/>
            <p:nvPr/>
          </p:nvSpPr>
          <p:spPr>
            <a:xfrm>
              <a:off x="104767" y="3138825"/>
              <a:ext cx="26103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3000">
                  <a:solidFill>
                    <a:schemeClr val="accent3"/>
                  </a:solidFill>
                  <a:latin typeface="Roboto Medium"/>
                  <a:ea typeface="Roboto Medium"/>
                  <a:cs typeface="Roboto Medium"/>
                  <a:sym typeface="Roboto Medium"/>
                </a:rPr>
                <a:t>Step Four</a:t>
              </a:r>
              <a:endParaRPr sz="3000">
                <a:solidFill>
                  <a:schemeClr val="accent3"/>
                </a:solidFill>
                <a:latin typeface="Roboto Medium"/>
                <a:ea typeface="Roboto Medium"/>
                <a:cs typeface="Roboto Medium"/>
                <a:sym typeface="Roboto Medium"/>
              </a:endParaRPr>
            </a:p>
          </p:txBody>
        </p:sp>
        <p:sp>
          <p:nvSpPr>
            <p:cNvPr id="562" name="Google Shape;562;p66"/>
            <p:cNvSpPr/>
            <p:nvPr/>
          </p:nvSpPr>
          <p:spPr>
            <a:xfrm>
              <a:off x="2789787" y="3088625"/>
              <a:ext cx="41361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563" name="Google Shape;563;p66"/>
          <p:cNvGrpSpPr/>
          <p:nvPr/>
        </p:nvGrpSpPr>
        <p:grpSpPr>
          <a:xfrm>
            <a:off x="-152400" y="3289175"/>
            <a:ext cx="6905751" cy="1415525"/>
            <a:chOff x="-152400" y="3289175"/>
            <a:chExt cx="6905751" cy="1415525"/>
          </a:xfrm>
        </p:grpSpPr>
        <p:sp>
          <p:nvSpPr>
            <p:cNvPr id="564" name="Google Shape;564;p66"/>
            <p:cNvSpPr txBox="1"/>
            <p:nvPr/>
          </p:nvSpPr>
          <p:spPr>
            <a:xfrm>
              <a:off x="-152400" y="4023200"/>
              <a:ext cx="28677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3000">
                  <a:solidFill>
                    <a:schemeClr val="accent4"/>
                  </a:solidFill>
                  <a:latin typeface="Roboto Medium"/>
                  <a:ea typeface="Roboto Medium"/>
                  <a:cs typeface="Roboto Medium"/>
                  <a:sym typeface="Roboto Medium"/>
                </a:rPr>
                <a:t>Not Step Five </a:t>
              </a:r>
              <a:endParaRPr sz="3000">
                <a:solidFill>
                  <a:schemeClr val="accent4"/>
                </a:solidFill>
                <a:latin typeface="Roboto Medium"/>
                <a:ea typeface="Roboto Medium"/>
                <a:cs typeface="Roboto Medium"/>
                <a:sym typeface="Roboto Medium"/>
              </a:endParaRPr>
            </a:p>
          </p:txBody>
        </p:sp>
        <p:sp>
          <p:nvSpPr>
            <p:cNvPr id="565" name="Google Shape;565;p66"/>
            <p:cNvSpPr/>
            <p:nvPr/>
          </p:nvSpPr>
          <p:spPr>
            <a:xfrm>
              <a:off x="2789787" y="3973000"/>
              <a:ext cx="3776100" cy="731700"/>
            </a:xfrm>
            <a:prstGeom prst="rect">
              <a:avLst/>
            </a:prstGeom>
            <a:solidFill>
              <a:schemeClr val="accent4"/>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66" name="Google Shape;566;p66"/>
            <p:cNvSpPr txBox="1"/>
            <p:nvPr/>
          </p:nvSpPr>
          <p:spPr>
            <a:xfrm>
              <a:off x="2883951" y="3289175"/>
              <a:ext cx="38694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chemeClr val="lt1"/>
                  </a:solidFill>
                  <a:latin typeface="Roboto"/>
                  <a:ea typeface="Roboto"/>
                  <a:cs typeface="Roboto"/>
                  <a:sym typeface="Roboto"/>
                </a:rPr>
                <a:t>Access custom dual enrollment landing page with desired course catalog and registration form</a:t>
              </a:r>
              <a:endParaRPr sz="1200">
                <a:solidFill>
                  <a:srgbClr val="FFFFFF"/>
                </a:solidFill>
                <a:latin typeface="Roboto"/>
                <a:ea typeface="Roboto"/>
                <a:cs typeface="Roboto"/>
                <a:sym typeface="Roboto"/>
              </a:endParaRPr>
            </a:p>
          </p:txBody>
        </p:sp>
      </p:grpSp>
      <p:sp>
        <p:nvSpPr>
          <p:cNvPr id="567" name="Google Shape;567;p66"/>
          <p:cNvSpPr txBox="1"/>
          <p:nvPr/>
        </p:nvSpPr>
        <p:spPr>
          <a:xfrm>
            <a:off x="2933700" y="4304500"/>
            <a:ext cx="3476700" cy="400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lt1"/>
                </a:solidFill>
                <a:latin typeface="Roboto"/>
                <a:ea typeface="Roboto"/>
                <a:cs typeface="Roboto"/>
                <a:sym typeface="Roboto"/>
              </a:rPr>
              <a:t>Seamlessly add on other educational services like social emotional learning coursework, career and technical education eCourses and more </a:t>
            </a:r>
            <a:endParaRPr sz="1200">
              <a:solidFill>
                <a:schemeClr val="lt1"/>
              </a:solidFill>
              <a:latin typeface="Roboto"/>
              <a:ea typeface="Roboto"/>
              <a:cs typeface="Roboto"/>
              <a:sym typeface="Roboto"/>
            </a:endParaRPr>
          </a:p>
          <a:p>
            <a:pPr marL="0" lvl="0" indent="0" algn="l" rtl="0">
              <a:spcBef>
                <a:spcPts val="0"/>
              </a:spcBef>
              <a:spcAft>
                <a:spcPts val="0"/>
              </a:spcAft>
              <a:buNone/>
            </a:pPr>
            <a:endParaRPr sz="2100">
              <a:solidFill>
                <a:schemeClr val="dk1"/>
              </a:solidFill>
            </a:endParaRPr>
          </a:p>
        </p:txBody>
      </p:sp>
      <p:pic>
        <p:nvPicPr>
          <p:cNvPr id="568" name="Google Shape;568;p66"/>
          <p:cNvPicPr preferRelativeResize="0"/>
          <p:nvPr/>
        </p:nvPicPr>
        <p:blipFill>
          <a:blip r:embed="rId5">
            <a:alphaModFix/>
          </a:blip>
          <a:stretch>
            <a:fillRect/>
          </a:stretch>
        </p:blipFill>
        <p:spPr>
          <a:xfrm>
            <a:off x="8087575" y="333475"/>
            <a:ext cx="942325" cy="942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572"/>
        <p:cNvGrpSpPr/>
        <p:nvPr/>
      </p:nvGrpSpPr>
      <p:grpSpPr>
        <a:xfrm>
          <a:off x="0" y="0"/>
          <a:ext cx="0" cy="0"/>
          <a:chOff x="0" y="0"/>
          <a:chExt cx="0" cy="0"/>
        </a:xfrm>
      </p:grpSpPr>
      <p:pic>
        <p:nvPicPr>
          <p:cNvPr id="573" name="Google Shape;573;p67" descr="A blue circle with white letter e in it&#10;&#10;Description automatically generated"/>
          <p:cNvPicPr preferRelativeResize="0"/>
          <p:nvPr/>
        </p:nvPicPr>
        <p:blipFill rotWithShape="1">
          <a:blip r:embed="rId4">
            <a:alphaModFix/>
          </a:blip>
          <a:srcRect/>
          <a:stretch/>
        </p:blipFill>
        <p:spPr>
          <a:xfrm>
            <a:off x="8393201" y="4459166"/>
            <a:ext cx="684335" cy="684335"/>
          </a:xfrm>
          <a:prstGeom prst="rect">
            <a:avLst/>
          </a:prstGeom>
          <a:noFill/>
          <a:ln>
            <a:noFill/>
          </a:ln>
        </p:spPr>
      </p:pic>
      <p:sp>
        <p:nvSpPr>
          <p:cNvPr id="574" name="Google Shape;574;p67"/>
          <p:cNvSpPr txBox="1"/>
          <p:nvPr/>
        </p:nvSpPr>
        <p:spPr>
          <a:xfrm>
            <a:off x="-34832" y="4592638"/>
            <a:ext cx="411600"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31</a:t>
            </a:fld>
            <a:endParaRPr sz="1200" b="0" i="0" u="none" strike="noStrike" cap="none">
              <a:solidFill>
                <a:schemeClr val="dk2"/>
              </a:solidFill>
              <a:latin typeface="Roboto"/>
              <a:ea typeface="Roboto"/>
              <a:cs typeface="Roboto"/>
              <a:sym typeface="Roboto"/>
            </a:endParaRPr>
          </a:p>
        </p:txBody>
      </p:sp>
      <p:grpSp>
        <p:nvGrpSpPr>
          <p:cNvPr id="575" name="Google Shape;575;p67"/>
          <p:cNvGrpSpPr/>
          <p:nvPr/>
        </p:nvGrpSpPr>
        <p:grpSpPr>
          <a:xfrm>
            <a:off x="1390538" y="438800"/>
            <a:ext cx="6620720" cy="731700"/>
            <a:chOff x="2789785" y="438789"/>
            <a:chExt cx="5221800" cy="731700"/>
          </a:xfrm>
        </p:grpSpPr>
        <p:sp>
          <p:nvSpPr>
            <p:cNvPr id="576" name="Google Shape;576;p67"/>
            <p:cNvSpPr/>
            <p:nvPr/>
          </p:nvSpPr>
          <p:spPr>
            <a:xfrm>
              <a:off x="2789785" y="438789"/>
              <a:ext cx="5221800" cy="731700"/>
            </a:xfrm>
            <a:prstGeom prst="rect">
              <a:avLst/>
            </a:prstGeom>
            <a:solidFill>
              <a:srgbClr val="272F8F"/>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77" name="Google Shape;577;p67"/>
            <p:cNvSpPr txBox="1"/>
            <p:nvPr/>
          </p:nvSpPr>
          <p:spPr>
            <a:xfrm>
              <a:off x="2914391" y="523064"/>
              <a:ext cx="50139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chemeClr val="lt1"/>
                  </a:solidFill>
                  <a:latin typeface="Roboto"/>
                  <a:ea typeface="Roboto"/>
                  <a:cs typeface="Roboto"/>
                  <a:sym typeface="Roboto"/>
                </a:rPr>
                <a:t>Once prospective districts sign on with EdisonLearning dual enrollment, we make registration as easy as possible. Automated rostering is available via Clever or ClassLink, as well as manual user creation and bulk upload options</a:t>
              </a:r>
              <a:endParaRPr sz="1200">
                <a:solidFill>
                  <a:srgbClr val="FFFFFF"/>
                </a:solidFill>
                <a:latin typeface="Roboto"/>
                <a:ea typeface="Roboto"/>
                <a:cs typeface="Roboto"/>
                <a:sym typeface="Roboto"/>
              </a:endParaRPr>
            </a:p>
          </p:txBody>
        </p:sp>
      </p:grpSp>
      <p:grpSp>
        <p:nvGrpSpPr>
          <p:cNvPr id="578" name="Google Shape;578;p67"/>
          <p:cNvGrpSpPr/>
          <p:nvPr/>
        </p:nvGrpSpPr>
        <p:grpSpPr>
          <a:xfrm>
            <a:off x="1390578" y="1323150"/>
            <a:ext cx="6259580" cy="731700"/>
            <a:chOff x="2789787" y="1323150"/>
            <a:chExt cx="4860300" cy="731700"/>
          </a:xfrm>
        </p:grpSpPr>
        <p:sp>
          <p:nvSpPr>
            <p:cNvPr id="579" name="Google Shape;579;p67"/>
            <p:cNvSpPr/>
            <p:nvPr/>
          </p:nvSpPr>
          <p:spPr>
            <a:xfrm>
              <a:off x="2789787" y="1323150"/>
              <a:ext cx="4860300" cy="73170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80" name="Google Shape;580;p67"/>
            <p:cNvSpPr txBox="1"/>
            <p:nvPr/>
          </p:nvSpPr>
          <p:spPr>
            <a:xfrm>
              <a:off x="2914387" y="1529721"/>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chemeClr val="lt1"/>
                  </a:solidFill>
                  <a:latin typeface="Roboto"/>
                  <a:ea typeface="Roboto"/>
                  <a:cs typeface="Roboto"/>
                  <a:sym typeface="Roboto"/>
                </a:rPr>
                <a:t>Once registered, students will be give credentials to access eSchoolware, EdisonLearning’s proprietary online learning platform</a:t>
              </a:r>
              <a:endParaRPr sz="1200">
                <a:solidFill>
                  <a:srgbClr val="FFFFFF"/>
                </a:solidFill>
                <a:latin typeface="Roboto"/>
                <a:ea typeface="Roboto"/>
                <a:cs typeface="Roboto"/>
                <a:sym typeface="Roboto"/>
              </a:endParaRPr>
            </a:p>
          </p:txBody>
        </p:sp>
      </p:grpSp>
      <p:grpSp>
        <p:nvGrpSpPr>
          <p:cNvPr id="581" name="Google Shape;581;p67"/>
          <p:cNvGrpSpPr/>
          <p:nvPr/>
        </p:nvGrpSpPr>
        <p:grpSpPr>
          <a:xfrm>
            <a:off x="1390533" y="2204250"/>
            <a:ext cx="5896803" cy="731700"/>
            <a:chOff x="2789787" y="2204250"/>
            <a:chExt cx="4497600" cy="731700"/>
          </a:xfrm>
        </p:grpSpPr>
        <p:sp>
          <p:nvSpPr>
            <p:cNvPr id="582" name="Google Shape;582;p67"/>
            <p:cNvSpPr/>
            <p:nvPr/>
          </p:nvSpPr>
          <p:spPr>
            <a:xfrm>
              <a:off x="2789787" y="2204250"/>
              <a:ext cx="4497600" cy="731700"/>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83" name="Google Shape;583;p67"/>
            <p:cNvSpPr txBox="1"/>
            <p:nvPr/>
          </p:nvSpPr>
          <p:spPr>
            <a:xfrm>
              <a:off x="2914388" y="2410805"/>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chemeClr val="lt1"/>
                  </a:solidFill>
                  <a:latin typeface="Roboto"/>
                  <a:ea typeface="Roboto"/>
                  <a:cs typeface="Roboto"/>
                  <a:sym typeface="Roboto"/>
                </a:rPr>
                <a:t>Students and administrators will have access to eSchoolware for  registration and final grades</a:t>
              </a:r>
              <a:endParaRPr sz="1200">
                <a:solidFill>
                  <a:srgbClr val="FFFFFF"/>
                </a:solidFill>
                <a:latin typeface="Roboto"/>
                <a:ea typeface="Roboto"/>
                <a:cs typeface="Roboto"/>
                <a:sym typeface="Roboto"/>
              </a:endParaRPr>
            </a:p>
          </p:txBody>
        </p:sp>
      </p:grpSp>
      <p:grpSp>
        <p:nvGrpSpPr>
          <p:cNvPr id="584" name="Google Shape;584;p67"/>
          <p:cNvGrpSpPr/>
          <p:nvPr/>
        </p:nvGrpSpPr>
        <p:grpSpPr>
          <a:xfrm>
            <a:off x="1390600" y="3088625"/>
            <a:ext cx="5535343" cy="731700"/>
            <a:chOff x="2789787" y="3088625"/>
            <a:chExt cx="4136100" cy="731700"/>
          </a:xfrm>
        </p:grpSpPr>
        <p:sp>
          <p:nvSpPr>
            <p:cNvPr id="585" name="Google Shape;585;p67"/>
            <p:cNvSpPr/>
            <p:nvPr/>
          </p:nvSpPr>
          <p:spPr>
            <a:xfrm>
              <a:off x="2789787" y="3088625"/>
              <a:ext cx="41361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86" name="Google Shape;586;p67"/>
            <p:cNvSpPr txBox="1"/>
            <p:nvPr/>
          </p:nvSpPr>
          <p:spPr>
            <a:xfrm>
              <a:off x="2914388" y="3295179"/>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chemeClr val="lt1"/>
                  </a:solidFill>
                  <a:latin typeface="Roboto"/>
                  <a:ea typeface="Roboto"/>
                  <a:cs typeface="Roboto"/>
                  <a:sym typeface="Roboto"/>
                </a:rPr>
                <a:t>Students will take the dual enrollment course in the teaching institution LMS and with university faculty</a:t>
              </a:r>
              <a:endParaRPr sz="1200">
                <a:solidFill>
                  <a:srgbClr val="FFFFFF"/>
                </a:solidFill>
                <a:latin typeface="Roboto"/>
                <a:ea typeface="Roboto"/>
                <a:cs typeface="Roboto"/>
                <a:sym typeface="Roboto"/>
              </a:endParaRPr>
            </a:p>
          </p:txBody>
        </p:sp>
      </p:grpSp>
      <p:grpSp>
        <p:nvGrpSpPr>
          <p:cNvPr id="587" name="Google Shape;587;p67"/>
          <p:cNvGrpSpPr/>
          <p:nvPr/>
        </p:nvGrpSpPr>
        <p:grpSpPr>
          <a:xfrm>
            <a:off x="1390499" y="3973000"/>
            <a:ext cx="5175145" cy="731700"/>
            <a:chOff x="2789787" y="3973000"/>
            <a:chExt cx="3776100" cy="731700"/>
          </a:xfrm>
        </p:grpSpPr>
        <p:sp>
          <p:nvSpPr>
            <p:cNvPr id="588" name="Google Shape;588;p67"/>
            <p:cNvSpPr/>
            <p:nvPr/>
          </p:nvSpPr>
          <p:spPr>
            <a:xfrm>
              <a:off x="2789787" y="3973000"/>
              <a:ext cx="3776100" cy="731700"/>
            </a:xfrm>
            <a:prstGeom prst="rect">
              <a:avLst/>
            </a:prstGeom>
            <a:solidFill>
              <a:schemeClr val="accent4"/>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89" name="Google Shape;589;p67"/>
            <p:cNvSpPr txBox="1"/>
            <p:nvPr/>
          </p:nvSpPr>
          <p:spPr>
            <a:xfrm>
              <a:off x="2902988" y="4179560"/>
              <a:ext cx="34977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chemeClr val="lt1"/>
                  </a:solidFill>
                  <a:latin typeface="Roboto"/>
                  <a:ea typeface="Roboto"/>
                  <a:cs typeface="Roboto"/>
                  <a:sym typeface="Roboto"/>
                </a:rPr>
                <a:t>Your institution admin, educators and students will have access to support and services from a Customer Success Manager and Technical Support team</a:t>
              </a:r>
              <a:endParaRPr sz="1200">
                <a:solidFill>
                  <a:srgbClr val="FFFFFF"/>
                </a:solidFill>
                <a:latin typeface="Roboto"/>
                <a:ea typeface="Roboto"/>
                <a:cs typeface="Roboto"/>
                <a:sym typeface="Roboto"/>
              </a:endParaRPr>
            </a:p>
          </p:txBody>
        </p:sp>
      </p:grpSp>
      <p:pic>
        <p:nvPicPr>
          <p:cNvPr id="590" name="Google Shape;590;p67"/>
          <p:cNvPicPr preferRelativeResize="0"/>
          <p:nvPr/>
        </p:nvPicPr>
        <p:blipFill>
          <a:blip r:embed="rId5">
            <a:alphaModFix/>
          </a:blip>
          <a:stretch>
            <a:fillRect/>
          </a:stretch>
        </p:blipFill>
        <p:spPr>
          <a:xfrm>
            <a:off x="523875" y="462488"/>
            <a:ext cx="684325" cy="684325"/>
          </a:xfrm>
          <a:prstGeom prst="rect">
            <a:avLst/>
          </a:prstGeom>
          <a:noFill/>
          <a:ln>
            <a:noFill/>
          </a:ln>
        </p:spPr>
      </p:pic>
      <p:pic>
        <p:nvPicPr>
          <p:cNvPr id="591" name="Google Shape;591;p67"/>
          <p:cNvPicPr preferRelativeResize="0"/>
          <p:nvPr/>
        </p:nvPicPr>
        <p:blipFill>
          <a:blip r:embed="rId5">
            <a:alphaModFix/>
          </a:blip>
          <a:stretch>
            <a:fillRect/>
          </a:stretch>
        </p:blipFill>
        <p:spPr>
          <a:xfrm>
            <a:off x="523875" y="1346837"/>
            <a:ext cx="684325" cy="684325"/>
          </a:xfrm>
          <a:prstGeom prst="rect">
            <a:avLst/>
          </a:prstGeom>
          <a:noFill/>
          <a:ln>
            <a:noFill/>
          </a:ln>
        </p:spPr>
      </p:pic>
      <p:pic>
        <p:nvPicPr>
          <p:cNvPr id="592" name="Google Shape;592;p67"/>
          <p:cNvPicPr preferRelativeResize="0"/>
          <p:nvPr/>
        </p:nvPicPr>
        <p:blipFill>
          <a:blip r:embed="rId5">
            <a:alphaModFix/>
          </a:blip>
          <a:stretch>
            <a:fillRect/>
          </a:stretch>
        </p:blipFill>
        <p:spPr>
          <a:xfrm>
            <a:off x="523875" y="2231188"/>
            <a:ext cx="684325" cy="684325"/>
          </a:xfrm>
          <a:prstGeom prst="rect">
            <a:avLst/>
          </a:prstGeom>
          <a:noFill/>
          <a:ln>
            <a:noFill/>
          </a:ln>
        </p:spPr>
      </p:pic>
      <p:pic>
        <p:nvPicPr>
          <p:cNvPr id="593" name="Google Shape;593;p67"/>
          <p:cNvPicPr preferRelativeResize="0"/>
          <p:nvPr/>
        </p:nvPicPr>
        <p:blipFill>
          <a:blip r:embed="rId5">
            <a:alphaModFix/>
          </a:blip>
          <a:stretch>
            <a:fillRect/>
          </a:stretch>
        </p:blipFill>
        <p:spPr>
          <a:xfrm>
            <a:off x="523875" y="3115538"/>
            <a:ext cx="684325" cy="684325"/>
          </a:xfrm>
          <a:prstGeom prst="rect">
            <a:avLst/>
          </a:prstGeom>
          <a:noFill/>
          <a:ln>
            <a:noFill/>
          </a:ln>
        </p:spPr>
      </p:pic>
      <p:pic>
        <p:nvPicPr>
          <p:cNvPr id="594" name="Google Shape;594;p67"/>
          <p:cNvPicPr preferRelativeResize="0"/>
          <p:nvPr/>
        </p:nvPicPr>
        <p:blipFill>
          <a:blip r:embed="rId5">
            <a:alphaModFix/>
          </a:blip>
          <a:stretch>
            <a:fillRect/>
          </a:stretch>
        </p:blipFill>
        <p:spPr>
          <a:xfrm>
            <a:off x="523875" y="3999888"/>
            <a:ext cx="684325" cy="684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grpSp>
        <p:nvGrpSpPr>
          <p:cNvPr id="237" name="Google Shape;237;p40"/>
          <p:cNvGrpSpPr/>
          <p:nvPr/>
        </p:nvGrpSpPr>
        <p:grpSpPr>
          <a:xfrm rot="-362009">
            <a:off x="2245778" y="501471"/>
            <a:ext cx="4395328" cy="3840394"/>
            <a:chOff x="2820225" y="891450"/>
            <a:chExt cx="3175200" cy="3175200"/>
          </a:xfrm>
        </p:grpSpPr>
        <p:sp>
          <p:nvSpPr>
            <p:cNvPr id="238" name="Google Shape;238;p40"/>
            <p:cNvSpPr/>
            <p:nvPr/>
          </p:nvSpPr>
          <p:spPr>
            <a:xfrm rot="10800000">
              <a:off x="2820225" y="891450"/>
              <a:ext cx="3175200" cy="3175200"/>
            </a:xfrm>
            <a:prstGeom prst="blockArc">
              <a:avLst>
                <a:gd name="adj1" fmla="val 5399801"/>
                <a:gd name="adj2" fmla="val 3012680"/>
                <a:gd name="adj3" fmla="val 6939"/>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rot="10800000">
              <a:off x="3175023" y="1179900"/>
              <a:ext cx="450600" cy="450600"/>
            </a:xfrm>
            <a:prstGeom prst="rtTriangle">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0"/>
          <p:cNvGrpSpPr/>
          <p:nvPr/>
        </p:nvGrpSpPr>
        <p:grpSpPr>
          <a:xfrm>
            <a:off x="5544287" y="1726327"/>
            <a:ext cx="2230403" cy="1300520"/>
            <a:chOff x="5130375" y="2071477"/>
            <a:chExt cx="1332300" cy="914700"/>
          </a:xfrm>
        </p:grpSpPr>
        <p:sp>
          <p:nvSpPr>
            <p:cNvPr id="241" name="Google Shape;241;p40"/>
            <p:cNvSpPr/>
            <p:nvPr/>
          </p:nvSpPr>
          <p:spPr>
            <a:xfrm>
              <a:off x="5130375" y="2356477"/>
              <a:ext cx="1332300" cy="6297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latin typeface="Roboto"/>
                  <a:ea typeface="Roboto"/>
                  <a:cs typeface="Roboto"/>
                  <a:sym typeface="Roboto"/>
                </a:rPr>
                <a:t>Edison contracts with local schools and districts to provide a wide array of digital curriculum in addition to advisement and enrollment services </a:t>
              </a:r>
              <a:endParaRPr sz="1000">
                <a:solidFill>
                  <a:srgbClr val="FFFFFF"/>
                </a:solidFill>
                <a:latin typeface="Roboto"/>
                <a:ea typeface="Roboto"/>
                <a:cs typeface="Roboto"/>
                <a:sym typeface="Roboto"/>
              </a:endParaRPr>
            </a:p>
          </p:txBody>
        </p:sp>
        <p:sp>
          <p:nvSpPr>
            <p:cNvPr id="242" name="Google Shape;242;p40"/>
            <p:cNvSpPr/>
            <p:nvPr/>
          </p:nvSpPr>
          <p:spPr>
            <a:xfrm>
              <a:off x="5130375" y="2071477"/>
              <a:ext cx="1332300" cy="2850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FFFFFF"/>
                  </a:solidFill>
                  <a:latin typeface="Roboto"/>
                  <a:ea typeface="Roboto"/>
                  <a:cs typeface="Roboto"/>
                  <a:sym typeface="Roboto"/>
                </a:rPr>
                <a:t>Edison Virtual Learning</a:t>
              </a:r>
              <a:endParaRPr sz="1300">
                <a:solidFill>
                  <a:srgbClr val="FFFFFF"/>
                </a:solidFill>
              </a:endParaRPr>
            </a:p>
          </p:txBody>
        </p:sp>
      </p:grpSp>
      <p:grpSp>
        <p:nvGrpSpPr>
          <p:cNvPr id="243" name="Google Shape;243;p40"/>
          <p:cNvGrpSpPr/>
          <p:nvPr/>
        </p:nvGrpSpPr>
        <p:grpSpPr>
          <a:xfrm>
            <a:off x="3328459" y="158992"/>
            <a:ext cx="2230403" cy="1300520"/>
            <a:chOff x="3798075" y="775532"/>
            <a:chExt cx="1332300" cy="914700"/>
          </a:xfrm>
        </p:grpSpPr>
        <p:sp>
          <p:nvSpPr>
            <p:cNvPr id="244" name="Google Shape;244;p40"/>
            <p:cNvSpPr/>
            <p:nvPr/>
          </p:nvSpPr>
          <p:spPr>
            <a:xfrm>
              <a:off x="3798075" y="1060532"/>
              <a:ext cx="1332300" cy="6297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latin typeface="Roboto"/>
                  <a:ea typeface="Roboto"/>
                  <a:cs typeface="Roboto"/>
                  <a:sym typeface="Roboto"/>
                </a:rPr>
                <a:t>High school seeks dual enrollment courses to offer high school students the opportunity to earn college credit and offer academic and career readiness pathways </a:t>
              </a:r>
              <a:endParaRPr sz="1000">
                <a:solidFill>
                  <a:srgbClr val="FFFFFF"/>
                </a:solidFill>
              </a:endParaRPr>
            </a:p>
          </p:txBody>
        </p:sp>
        <p:sp>
          <p:nvSpPr>
            <p:cNvPr id="245" name="Google Shape;245;p40"/>
            <p:cNvSpPr/>
            <p:nvPr/>
          </p:nvSpPr>
          <p:spPr>
            <a:xfrm>
              <a:off x="3798075" y="775532"/>
              <a:ext cx="1332300" cy="2850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FFFFFF"/>
                  </a:solidFill>
                  <a:latin typeface="Roboto"/>
                  <a:ea typeface="Roboto"/>
                  <a:cs typeface="Roboto"/>
                  <a:sym typeface="Roboto"/>
                </a:rPr>
                <a:t>Local school district</a:t>
              </a:r>
              <a:endParaRPr sz="1300">
                <a:solidFill>
                  <a:srgbClr val="FFFFFF"/>
                </a:solidFill>
              </a:endParaRPr>
            </a:p>
          </p:txBody>
        </p:sp>
      </p:grpSp>
      <p:grpSp>
        <p:nvGrpSpPr>
          <p:cNvPr id="246" name="Google Shape;246;p40"/>
          <p:cNvGrpSpPr/>
          <p:nvPr/>
        </p:nvGrpSpPr>
        <p:grpSpPr>
          <a:xfrm>
            <a:off x="1369323" y="1726333"/>
            <a:ext cx="2230403" cy="1300520"/>
            <a:chOff x="2465775" y="2071477"/>
            <a:chExt cx="1332300" cy="914700"/>
          </a:xfrm>
        </p:grpSpPr>
        <p:sp>
          <p:nvSpPr>
            <p:cNvPr id="247" name="Google Shape;247;p40"/>
            <p:cNvSpPr/>
            <p:nvPr/>
          </p:nvSpPr>
          <p:spPr>
            <a:xfrm>
              <a:off x="2465775" y="2356477"/>
              <a:ext cx="1332300" cy="6297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latin typeface="Roboto"/>
                  <a:ea typeface="Roboto"/>
                  <a:cs typeface="Roboto"/>
                  <a:sym typeface="Roboto"/>
                </a:rPr>
                <a:t>CCBC offers over 900 sections per semester  in their LMS for any student to enroll in for a college student experience </a:t>
              </a:r>
              <a:endParaRPr sz="1000">
                <a:solidFill>
                  <a:srgbClr val="FFFFFF"/>
                </a:solidFill>
              </a:endParaRPr>
            </a:p>
          </p:txBody>
        </p:sp>
        <p:sp>
          <p:nvSpPr>
            <p:cNvPr id="248" name="Google Shape;248;p40"/>
            <p:cNvSpPr/>
            <p:nvPr/>
          </p:nvSpPr>
          <p:spPr>
            <a:xfrm>
              <a:off x="2465775" y="2071477"/>
              <a:ext cx="1332300" cy="2850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FFFFFF"/>
                  </a:solidFill>
                  <a:latin typeface="Roboto"/>
                  <a:ea typeface="Roboto"/>
                  <a:cs typeface="Roboto"/>
                  <a:sym typeface="Roboto"/>
                </a:rPr>
                <a:t>Community College of Baltimore County</a:t>
              </a:r>
              <a:endParaRPr sz="1300">
                <a:solidFill>
                  <a:srgbClr val="FFFFFF"/>
                </a:solidFill>
              </a:endParaRPr>
            </a:p>
          </p:txBody>
        </p:sp>
      </p:grpSp>
      <p:grpSp>
        <p:nvGrpSpPr>
          <p:cNvPr id="249" name="Google Shape;249;p40"/>
          <p:cNvGrpSpPr/>
          <p:nvPr/>
        </p:nvGrpSpPr>
        <p:grpSpPr>
          <a:xfrm>
            <a:off x="3456797" y="3293681"/>
            <a:ext cx="2230403" cy="1300520"/>
            <a:chOff x="3798075" y="3373802"/>
            <a:chExt cx="1332300" cy="914700"/>
          </a:xfrm>
        </p:grpSpPr>
        <p:sp>
          <p:nvSpPr>
            <p:cNvPr id="250" name="Google Shape;250;p40"/>
            <p:cNvSpPr/>
            <p:nvPr/>
          </p:nvSpPr>
          <p:spPr>
            <a:xfrm>
              <a:off x="3798075" y="3658802"/>
              <a:ext cx="1332300" cy="6297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latin typeface="Roboto"/>
                  <a:ea typeface="Roboto"/>
                  <a:cs typeface="Roboto"/>
                  <a:sym typeface="Roboto"/>
                </a:rPr>
                <a:t>Acadeum partners with teaching institutions (TIs) from around the country to connect students and schools with quality online college-level courses</a:t>
              </a:r>
              <a:endParaRPr sz="1000">
                <a:solidFill>
                  <a:srgbClr val="FFFFFF"/>
                </a:solidFill>
                <a:latin typeface="Roboto"/>
                <a:ea typeface="Roboto"/>
                <a:cs typeface="Roboto"/>
                <a:sym typeface="Roboto"/>
              </a:endParaRPr>
            </a:p>
          </p:txBody>
        </p:sp>
        <p:sp>
          <p:nvSpPr>
            <p:cNvPr id="251" name="Google Shape;251;p40"/>
            <p:cNvSpPr/>
            <p:nvPr/>
          </p:nvSpPr>
          <p:spPr>
            <a:xfrm>
              <a:off x="3798075" y="3373802"/>
              <a:ext cx="1332300" cy="2850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FFFFFF"/>
                  </a:solidFill>
                  <a:latin typeface="Roboto"/>
                  <a:ea typeface="Roboto"/>
                  <a:cs typeface="Roboto"/>
                  <a:sym typeface="Roboto"/>
                </a:rPr>
                <a:t>Acadeum</a:t>
              </a:r>
              <a:endParaRPr sz="1300">
                <a:solidFill>
                  <a:srgbClr val="FFFFFF"/>
                </a:solidFill>
              </a:endParaRPr>
            </a:p>
          </p:txBody>
        </p:sp>
      </p:grpSp>
      <p:sp>
        <p:nvSpPr>
          <p:cNvPr id="252" name="Google Shape;252;p40"/>
          <p:cNvSpPr/>
          <p:nvPr/>
        </p:nvSpPr>
        <p:spPr>
          <a:xfrm>
            <a:off x="3744297" y="1910163"/>
            <a:ext cx="1655400" cy="1023000"/>
          </a:xfrm>
          <a:prstGeom prst="roundRect">
            <a:avLst>
              <a:gd name="adj" fmla="val 16667"/>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Quality curriculum built for student success</a:t>
            </a:r>
            <a:endParaRPr>
              <a:latin typeface="Roboto"/>
              <a:ea typeface="Roboto"/>
              <a:cs typeface="Roboto"/>
              <a:sym typeface="Roboto"/>
            </a:endParaRPr>
          </a:p>
        </p:txBody>
      </p:sp>
      <p:pic>
        <p:nvPicPr>
          <p:cNvPr id="253" name="Google Shape;253;p40"/>
          <p:cNvPicPr preferRelativeResize="0"/>
          <p:nvPr/>
        </p:nvPicPr>
        <p:blipFill>
          <a:blip r:embed="rId4">
            <a:alphaModFix/>
          </a:blip>
          <a:stretch>
            <a:fillRect/>
          </a:stretch>
        </p:blipFill>
        <p:spPr>
          <a:xfrm>
            <a:off x="70653" y="2097328"/>
            <a:ext cx="1245076" cy="648701"/>
          </a:xfrm>
          <a:prstGeom prst="rect">
            <a:avLst/>
          </a:prstGeom>
          <a:noFill/>
          <a:ln>
            <a:noFill/>
          </a:ln>
        </p:spPr>
      </p:pic>
      <p:pic>
        <p:nvPicPr>
          <p:cNvPr id="254" name="Google Shape;254;p40" descr="A blue and black logo&#10;&#10;Description automatically generated"/>
          <p:cNvPicPr preferRelativeResize="0"/>
          <p:nvPr/>
        </p:nvPicPr>
        <p:blipFill rotWithShape="1">
          <a:blip r:embed="rId5">
            <a:alphaModFix/>
          </a:blip>
          <a:srcRect/>
          <a:stretch/>
        </p:blipFill>
        <p:spPr>
          <a:xfrm>
            <a:off x="7919275" y="2153152"/>
            <a:ext cx="1152974" cy="446875"/>
          </a:xfrm>
          <a:prstGeom prst="rect">
            <a:avLst/>
          </a:prstGeom>
          <a:noFill/>
          <a:ln>
            <a:noFill/>
          </a:ln>
        </p:spPr>
      </p:pic>
      <p:pic>
        <p:nvPicPr>
          <p:cNvPr id="255" name="Google Shape;255;p40"/>
          <p:cNvPicPr preferRelativeResize="0"/>
          <p:nvPr/>
        </p:nvPicPr>
        <p:blipFill rotWithShape="1">
          <a:blip r:embed="rId6">
            <a:alphaModFix/>
          </a:blip>
          <a:srcRect/>
          <a:stretch/>
        </p:blipFill>
        <p:spPr>
          <a:xfrm>
            <a:off x="5756402" y="4115350"/>
            <a:ext cx="1339986" cy="446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latin typeface="Roboto"/>
                <a:ea typeface="Roboto"/>
                <a:cs typeface="Roboto"/>
                <a:sym typeface="Roboto"/>
              </a:rPr>
              <a:t>Let’s get to know you!</a:t>
            </a:r>
            <a:endParaRPr/>
          </a:p>
        </p:txBody>
      </p:sp>
      <p:sp>
        <p:nvSpPr>
          <p:cNvPr id="261" name="Google Shape;261;p41"/>
          <p:cNvSpPr txBox="1"/>
          <p:nvPr/>
        </p:nvSpPr>
        <p:spPr>
          <a:xfrm>
            <a:off x="4395375" y="1913725"/>
            <a:ext cx="4371900" cy="1916400"/>
          </a:xfrm>
          <a:prstGeom prst="rect">
            <a:avLst/>
          </a:prstGeom>
          <a:noFill/>
          <a:ln>
            <a:noFill/>
          </a:ln>
        </p:spPr>
        <p:txBody>
          <a:bodyPr spcFirstLastPara="1" wrap="square" lIns="68575" tIns="34275" rIns="68575" bIns="34275" anchor="t" anchorCtr="0">
            <a:spAutoFit/>
          </a:bodyPr>
          <a:lstStyle/>
          <a:p>
            <a:pPr marL="254000" marR="0" lvl="0" indent="-190500" algn="l" rtl="0">
              <a:lnSpc>
                <a:spcPct val="100000"/>
              </a:lnSpc>
              <a:spcBef>
                <a:spcPts val="0"/>
              </a:spcBef>
              <a:spcAft>
                <a:spcPts val="0"/>
              </a:spcAft>
              <a:buClr>
                <a:srgbClr val="000000"/>
              </a:buClr>
              <a:buSzPts val="1100"/>
              <a:buFont typeface="Arial"/>
              <a:buNone/>
            </a:pPr>
            <a:r>
              <a:rPr lang="en" sz="1500" b="1">
                <a:solidFill>
                  <a:schemeClr val="dk1"/>
                </a:solidFill>
              </a:rPr>
              <a:t>Raise your hand if you are:</a:t>
            </a:r>
            <a:endParaRPr sz="1500" b="1">
              <a:solidFill>
                <a:schemeClr val="dk1"/>
              </a:solidFill>
            </a:endParaRPr>
          </a:p>
          <a:p>
            <a:pPr marL="457200" marR="0" lvl="0" indent="-323850" algn="l" rtl="0">
              <a:lnSpc>
                <a:spcPct val="100000"/>
              </a:lnSpc>
              <a:spcBef>
                <a:spcPts val="0"/>
              </a:spcBef>
              <a:spcAft>
                <a:spcPts val="0"/>
              </a:spcAft>
              <a:buClr>
                <a:schemeClr val="dk1"/>
              </a:buClr>
              <a:buSzPts val="1500"/>
              <a:buChar char="●"/>
            </a:pPr>
            <a:r>
              <a:rPr lang="en" sz="1500">
                <a:solidFill>
                  <a:schemeClr val="dk1"/>
                </a:solidFill>
              </a:rPr>
              <a:t>College administrator</a:t>
            </a:r>
            <a:endParaRPr sz="1500">
              <a:solidFill>
                <a:schemeClr val="dk1"/>
              </a:solidFill>
            </a:endParaRPr>
          </a:p>
          <a:p>
            <a:pPr marL="457200" marR="0" lvl="0" indent="-323850" algn="l" rtl="0">
              <a:lnSpc>
                <a:spcPct val="100000"/>
              </a:lnSpc>
              <a:spcBef>
                <a:spcPts val="0"/>
              </a:spcBef>
              <a:spcAft>
                <a:spcPts val="0"/>
              </a:spcAft>
              <a:buClr>
                <a:schemeClr val="dk1"/>
              </a:buClr>
              <a:buSzPts val="1500"/>
              <a:buChar char="●"/>
            </a:pPr>
            <a:r>
              <a:rPr lang="en" sz="1500">
                <a:solidFill>
                  <a:schemeClr val="dk1"/>
                </a:solidFill>
              </a:rPr>
              <a:t>College instructional designer</a:t>
            </a:r>
            <a:endParaRPr sz="1500">
              <a:solidFill>
                <a:schemeClr val="dk1"/>
              </a:solidFill>
            </a:endParaRPr>
          </a:p>
          <a:p>
            <a:pPr marL="457200" marR="0" lvl="0" indent="-323850" algn="l" rtl="0">
              <a:lnSpc>
                <a:spcPct val="100000"/>
              </a:lnSpc>
              <a:spcBef>
                <a:spcPts val="0"/>
              </a:spcBef>
              <a:spcAft>
                <a:spcPts val="0"/>
              </a:spcAft>
              <a:buClr>
                <a:schemeClr val="dk1"/>
              </a:buClr>
              <a:buSzPts val="1500"/>
              <a:buChar char="●"/>
            </a:pPr>
            <a:r>
              <a:rPr lang="en" sz="1500">
                <a:solidFill>
                  <a:schemeClr val="dk1"/>
                </a:solidFill>
              </a:rPr>
              <a:t>Professor</a:t>
            </a:r>
            <a:endParaRPr sz="1500">
              <a:solidFill>
                <a:schemeClr val="dk1"/>
              </a:solidFill>
            </a:endParaRPr>
          </a:p>
          <a:p>
            <a:pPr marL="457200" marR="0" lvl="0" indent="-323850" algn="l" rtl="0">
              <a:lnSpc>
                <a:spcPct val="100000"/>
              </a:lnSpc>
              <a:spcBef>
                <a:spcPts val="0"/>
              </a:spcBef>
              <a:spcAft>
                <a:spcPts val="0"/>
              </a:spcAft>
              <a:buClr>
                <a:schemeClr val="dk1"/>
              </a:buClr>
              <a:buSzPts val="1500"/>
              <a:buChar char="●"/>
            </a:pPr>
            <a:r>
              <a:rPr lang="en" sz="1500">
                <a:solidFill>
                  <a:schemeClr val="dk1"/>
                </a:solidFill>
              </a:rPr>
              <a:t>K12 administrator</a:t>
            </a:r>
            <a:endParaRPr sz="1500">
              <a:solidFill>
                <a:schemeClr val="dk1"/>
              </a:solidFill>
            </a:endParaRPr>
          </a:p>
          <a:p>
            <a:pPr marL="457200" marR="0" lvl="0" indent="-323850" algn="l" rtl="0">
              <a:lnSpc>
                <a:spcPct val="100000"/>
              </a:lnSpc>
              <a:spcBef>
                <a:spcPts val="0"/>
              </a:spcBef>
              <a:spcAft>
                <a:spcPts val="0"/>
              </a:spcAft>
              <a:buClr>
                <a:schemeClr val="dk1"/>
              </a:buClr>
              <a:buSzPts val="1500"/>
              <a:buChar char="●"/>
            </a:pPr>
            <a:r>
              <a:rPr lang="en" sz="1500">
                <a:solidFill>
                  <a:schemeClr val="dk1"/>
                </a:solidFill>
              </a:rPr>
              <a:t>K12 instructional designer</a:t>
            </a:r>
            <a:endParaRPr sz="1500">
              <a:solidFill>
                <a:schemeClr val="dk1"/>
              </a:solidFill>
            </a:endParaRPr>
          </a:p>
          <a:p>
            <a:pPr marL="457200" marR="0" lvl="0" indent="-323850" algn="l" rtl="0">
              <a:lnSpc>
                <a:spcPct val="100000"/>
              </a:lnSpc>
              <a:spcBef>
                <a:spcPts val="0"/>
              </a:spcBef>
              <a:spcAft>
                <a:spcPts val="0"/>
              </a:spcAft>
              <a:buClr>
                <a:schemeClr val="dk1"/>
              </a:buClr>
              <a:buSzPts val="1500"/>
              <a:buChar char="●"/>
            </a:pPr>
            <a:r>
              <a:rPr lang="en" sz="1500">
                <a:solidFill>
                  <a:schemeClr val="dk1"/>
                </a:solidFill>
              </a:rPr>
              <a:t>Teacher</a:t>
            </a:r>
            <a:endParaRPr sz="1500">
              <a:solidFill>
                <a:schemeClr val="dk1"/>
              </a:solidFill>
            </a:endParaRPr>
          </a:p>
          <a:p>
            <a:pPr marL="457200" marR="0" lvl="0" indent="-323850" algn="l" rtl="0">
              <a:lnSpc>
                <a:spcPct val="100000"/>
              </a:lnSpc>
              <a:spcBef>
                <a:spcPts val="0"/>
              </a:spcBef>
              <a:spcAft>
                <a:spcPts val="0"/>
              </a:spcAft>
              <a:buClr>
                <a:schemeClr val="dk1"/>
              </a:buClr>
              <a:buSzPts val="1500"/>
              <a:buChar char="●"/>
            </a:pPr>
            <a:r>
              <a:rPr lang="en" sz="1500">
                <a:solidFill>
                  <a:schemeClr val="dk1"/>
                </a:solidFill>
              </a:rPr>
              <a:t>Another Vendor</a:t>
            </a:r>
            <a:endParaRPr sz="1500">
              <a:solidFill>
                <a:schemeClr val="dk1"/>
              </a:solidFill>
            </a:endParaRPr>
          </a:p>
        </p:txBody>
      </p:sp>
      <p:sp>
        <p:nvSpPr>
          <p:cNvPr id="262" name="Google Shape;262;p41"/>
          <p:cNvSpPr txBox="1"/>
          <p:nvPr/>
        </p:nvSpPr>
        <p:spPr>
          <a:xfrm>
            <a:off x="-34832" y="4592638"/>
            <a:ext cx="411600"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5</a:t>
            </a:fld>
            <a:endParaRPr sz="1200" b="0" i="0" u="none" strike="noStrike" cap="none">
              <a:solidFill>
                <a:schemeClr val="dk2"/>
              </a:solidFill>
              <a:latin typeface="Roboto"/>
              <a:ea typeface="Roboto"/>
              <a:cs typeface="Roboto"/>
              <a:sym typeface="Roboto"/>
            </a:endParaRPr>
          </a:p>
        </p:txBody>
      </p:sp>
      <p:pic>
        <p:nvPicPr>
          <p:cNvPr id="263" name="Google Shape;263;p41" descr="a man in a suit and tie has the word question written on his chest (Provided by Tenor)"/>
          <p:cNvPicPr preferRelativeResize="0"/>
          <p:nvPr/>
        </p:nvPicPr>
        <p:blipFill>
          <a:blip r:embed="rId4">
            <a:alphaModFix/>
          </a:blip>
          <a:stretch>
            <a:fillRect/>
          </a:stretch>
        </p:blipFill>
        <p:spPr>
          <a:xfrm>
            <a:off x="674399" y="1323574"/>
            <a:ext cx="3442350" cy="3096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p42"/>
          <p:cNvSpPr txBox="1"/>
          <p:nvPr/>
        </p:nvSpPr>
        <p:spPr>
          <a:xfrm>
            <a:off x="39899" y="2701917"/>
            <a:ext cx="1886850" cy="32332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AEEF"/>
                </a:solidFill>
                <a:latin typeface="Roboto"/>
                <a:ea typeface="Roboto"/>
                <a:cs typeface="Roboto"/>
                <a:sym typeface="Roboto"/>
              </a:rPr>
              <a:t>Dual Enrollment and </a:t>
            </a:r>
            <a:endParaRPr sz="11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AEEF"/>
                </a:solidFill>
                <a:latin typeface="Roboto"/>
                <a:ea typeface="Roboto"/>
                <a:cs typeface="Roboto"/>
                <a:sym typeface="Roboto"/>
              </a:rPr>
              <a:t>CTE Courses</a:t>
            </a:r>
            <a:endParaRPr sz="1100" b="0" i="0" u="none" strike="noStrike" cap="none">
              <a:solidFill>
                <a:schemeClr val="dk1"/>
              </a:solidFill>
              <a:latin typeface="Roboto"/>
              <a:ea typeface="Roboto"/>
              <a:cs typeface="Roboto"/>
              <a:sym typeface="Roboto"/>
            </a:endParaRPr>
          </a:p>
        </p:txBody>
      </p:sp>
      <p:sp>
        <p:nvSpPr>
          <p:cNvPr id="270" name="Google Shape;270;p42"/>
          <p:cNvSpPr txBox="1"/>
          <p:nvPr/>
        </p:nvSpPr>
        <p:spPr>
          <a:xfrm>
            <a:off x="2065994" y="2757992"/>
            <a:ext cx="1379025" cy="1615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AEEF"/>
                </a:solidFill>
                <a:latin typeface="Roboto"/>
                <a:ea typeface="Roboto"/>
                <a:cs typeface="Roboto"/>
                <a:sym typeface="Roboto"/>
              </a:rPr>
              <a:t>Concurrent Enrollment</a:t>
            </a:r>
            <a:endParaRPr sz="1100" b="0" i="0" u="none" strike="noStrike" cap="none">
              <a:solidFill>
                <a:schemeClr val="dk1"/>
              </a:solidFill>
              <a:latin typeface="Roboto"/>
              <a:ea typeface="Roboto"/>
              <a:cs typeface="Roboto"/>
              <a:sym typeface="Roboto"/>
            </a:endParaRPr>
          </a:p>
        </p:txBody>
      </p:sp>
      <p:sp>
        <p:nvSpPr>
          <p:cNvPr id="271" name="Google Shape;271;p42"/>
          <p:cNvSpPr txBox="1"/>
          <p:nvPr/>
        </p:nvSpPr>
        <p:spPr>
          <a:xfrm>
            <a:off x="5668383" y="2764971"/>
            <a:ext cx="1379094" cy="16158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AEEF"/>
                </a:solidFill>
                <a:latin typeface="Roboto"/>
                <a:ea typeface="Roboto"/>
                <a:cs typeface="Roboto"/>
                <a:sym typeface="Roboto"/>
              </a:rPr>
              <a:t>Early College</a:t>
            </a:r>
            <a:endParaRPr sz="1100" b="0" i="0" u="none" strike="noStrike" cap="none">
              <a:solidFill>
                <a:schemeClr val="dk1"/>
              </a:solidFill>
              <a:latin typeface="Roboto"/>
              <a:ea typeface="Roboto"/>
              <a:cs typeface="Roboto"/>
              <a:sym typeface="Roboto"/>
            </a:endParaRPr>
          </a:p>
        </p:txBody>
      </p:sp>
      <p:sp>
        <p:nvSpPr>
          <p:cNvPr id="272" name="Google Shape;272;p42"/>
          <p:cNvSpPr txBox="1"/>
          <p:nvPr/>
        </p:nvSpPr>
        <p:spPr>
          <a:xfrm>
            <a:off x="332902" y="3127931"/>
            <a:ext cx="1308375" cy="808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282828"/>
                </a:solidFill>
                <a:latin typeface="Roboto"/>
                <a:ea typeface="Roboto"/>
                <a:cs typeface="Roboto"/>
                <a:sym typeface="Roboto"/>
              </a:rPr>
              <a:t>Thousands of asynchronous online dual enrollment and CTE courses from IHEs in across the US </a:t>
            </a:r>
            <a:endParaRPr sz="1100" b="0" i="0" u="none" strike="noStrike" cap="none">
              <a:solidFill>
                <a:schemeClr val="dk1"/>
              </a:solidFill>
              <a:latin typeface="Roboto"/>
              <a:ea typeface="Roboto"/>
              <a:cs typeface="Roboto"/>
              <a:sym typeface="Roboto"/>
            </a:endParaRPr>
          </a:p>
        </p:txBody>
      </p:sp>
      <p:sp>
        <p:nvSpPr>
          <p:cNvPr id="273" name="Google Shape;273;p42"/>
          <p:cNvSpPr txBox="1"/>
          <p:nvPr/>
        </p:nvSpPr>
        <p:spPr>
          <a:xfrm>
            <a:off x="1979358" y="3117913"/>
            <a:ext cx="1596600" cy="64642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oboto"/>
                <a:ea typeface="Roboto"/>
                <a:cs typeface="Roboto"/>
                <a:sym typeface="Roboto"/>
              </a:rPr>
              <a:t>Partnerships with Colleges that will accredit your teachers and approve your courses for credit</a:t>
            </a:r>
            <a:endParaRPr sz="1100" b="0" i="0" u="none" strike="noStrike" cap="none">
              <a:solidFill>
                <a:srgbClr val="000000"/>
              </a:solidFill>
              <a:latin typeface="Roboto"/>
              <a:ea typeface="Roboto"/>
              <a:cs typeface="Roboto"/>
              <a:sym typeface="Roboto"/>
            </a:endParaRPr>
          </a:p>
        </p:txBody>
      </p:sp>
      <p:sp>
        <p:nvSpPr>
          <p:cNvPr id="274" name="Google Shape;274;p42"/>
          <p:cNvSpPr txBox="1"/>
          <p:nvPr/>
        </p:nvSpPr>
        <p:spPr>
          <a:xfrm>
            <a:off x="5546232" y="3127931"/>
            <a:ext cx="1575000" cy="9697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oboto"/>
                <a:ea typeface="Roboto"/>
                <a:cs typeface="Roboto"/>
                <a:sym typeface="Roboto"/>
              </a:rPr>
              <a:t>Pathways as early as Freshman year so students can graduate high school with an Associate’s Degree in 25+ different majors</a:t>
            </a:r>
            <a:endParaRPr sz="1100" b="0" i="0" u="none" strike="noStrike" cap="none">
              <a:solidFill>
                <a:schemeClr val="dk1"/>
              </a:solidFill>
              <a:latin typeface="Roboto"/>
              <a:ea typeface="Roboto"/>
              <a:cs typeface="Roboto"/>
              <a:sym typeface="Roboto"/>
            </a:endParaRPr>
          </a:p>
        </p:txBody>
      </p:sp>
      <p:sp>
        <p:nvSpPr>
          <p:cNvPr id="275" name="Google Shape;275;p42"/>
          <p:cNvSpPr txBox="1"/>
          <p:nvPr/>
        </p:nvSpPr>
        <p:spPr>
          <a:xfrm>
            <a:off x="3613322" y="2762017"/>
            <a:ext cx="1886828" cy="16158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AEEF"/>
                </a:solidFill>
                <a:latin typeface="Roboto"/>
                <a:ea typeface="Roboto"/>
                <a:cs typeface="Roboto"/>
                <a:sym typeface="Roboto"/>
              </a:rPr>
              <a:t>Tri-Credit Courses</a:t>
            </a:r>
            <a:endParaRPr sz="1100" b="0" i="0" u="none" strike="noStrike" cap="none">
              <a:solidFill>
                <a:schemeClr val="dk1"/>
              </a:solidFill>
              <a:latin typeface="Roboto"/>
              <a:ea typeface="Roboto"/>
              <a:cs typeface="Roboto"/>
              <a:sym typeface="Roboto"/>
            </a:endParaRPr>
          </a:p>
        </p:txBody>
      </p:sp>
      <p:sp>
        <p:nvSpPr>
          <p:cNvPr id="276" name="Google Shape;276;p42"/>
          <p:cNvSpPr txBox="1"/>
          <p:nvPr/>
        </p:nvSpPr>
        <p:spPr>
          <a:xfrm>
            <a:off x="3847348" y="3117913"/>
            <a:ext cx="1449225" cy="1131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oboto"/>
                <a:ea typeface="Roboto"/>
                <a:cs typeface="Roboto"/>
                <a:sym typeface="Roboto"/>
              </a:rPr>
              <a:t>Coursera Certificates approved for high school and college credit, provide an industry credential and a high school and college transcript</a:t>
            </a:r>
            <a:endParaRPr sz="1100" b="0" i="0" u="none" strike="noStrike" cap="none">
              <a:solidFill>
                <a:srgbClr val="000000"/>
              </a:solidFill>
              <a:latin typeface="Roboto"/>
              <a:ea typeface="Roboto"/>
              <a:cs typeface="Roboto"/>
              <a:sym typeface="Roboto"/>
            </a:endParaRPr>
          </a:p>
        </p:txBody>
      </p:sp>
      <p:sp>
        <p:nvSpPr>
          <p:cNvPr id="277" name="Google Shape;277;p42"/>
          <p:cNvSpPr txBox="1"/>
          <p:nvPr/>
        </p:nvSpPr>
        <p:spPr>
          <a:xfrm>
            <a:off x="0" y="4317613"/>
            <a:ext cx="1886850" cy="138600"/>
          </a:xfrm>
          <a:prstGeom prst="rect">
            <a:avLst/>
          </a:prstGeom>
          <a:noFill/>
          <a:ln>
            <a:noFill/>
          </a:ln>
        </p:spPr>
        <p:txBody>
          <a:bodyPr spcFirstLastPara="1" wrap="square" lIns="0" tIns="0" rIns="0" bIns="0" anchor="t" anchorCtr="0">
            <a:spAutoFit/>
          </a:bodyPr>
          <a:lstStyle/>
          <a:p>
            <a:pPr marL="0" marR="0" lvl="0" indent="0" algn="ctr" rtl="0">
              <a:lnSpc>
                <a:spcPct val="187750"/>
              </a:lnSpc>
              <a:spcBef>
                <a:spcPts val="0"/>
              </a:spcBef>
              <a:spcAft>
                <a:spcPts val="0"/>
              </a:spcAft>
              <a:buClr>
                <a:srgbClr val="000000"/>
              </a:buClr>
              <a:buSzPts val="900"/>
              <a:buFont typeface="Arial"/>
              <a:buNone/>
            </a:pPr>
            <a:r>
              <a:rPr lang="en" sz="900" b="0" i="0" u="none" strike="noStrike" cap="none">
                <a:solidFill>
                  <a:schemeClr val="dk2"/>
                </a:solidFill>
                <a:latin typeface="Roboto"/>
                <a:ea typeface="Roboto"/>
                <a:cs typeface="Roboto"/>
                <a:sym typeface="Roboto"/>
              </a:rPr>
              <a:t>College Professor</a:t>
            </a:r>
            <a:endParaRPr sz="1100" b="0" i="0" u="none" strike="noStrike" cap="none">
              <a:solidFill>
                <a:srgbClr val="000000"/>
              </a:solidFill>
              <a:latin typeface="Roboto"/>
              <a:ea typeface="Roboto"/>
              <a:cs typeface="Roboto"/>
              <a:sym typeface="Roboto"/>
            </a:endParaRPr>
          </a:p>
        </p:txBody>
      </p:sp>
      <p:sp>
        <p:nvSpPr>
          <p:cNvPr id="278" name="Google Shape;278;p42"/>
          <p:cNvSpPr txBox="1"/>
          <p:nvPr/>
        </p:nvSpPr>
        <p:spPr>
          <a:xfrm>
            <a:off x="1834243" y="4314452"/>
            <a:ext cx="1886850" cy="138600"/>
          </a:xfrm>
          <a:prstGeom prst="rect">
            <a:avLst/>
          </a:prstGeom>
          <a:noFill/>
          <a:ln>
            <a:noFill/>
          </a:ln>
        </p:spPr>
        <p:txBody>
          <a:bodyPr spcFirstLastPara="1" wrap="square" lIns="0" tIns="0" rIns="0" bIns="0" anchor="t" anchorCtr="0">
            <a:spAutoFit/>
          </a:bodyPr>
          <a:lstStyle/>
          <a:p>
            <a:pPr marL="0" marR="0" lvl="0" indent="0" algn="ctr" rtl="0">
              <a:lnSpc>
                <a:spcPct val="187750"/>
              </a:lnSpc>
              <a:spcBef>
                <a:spcPts val="0"/>
              </a:spcBef>
              <a:spcAft>
                <a:spcPts val="0"/>
              </a:spcAft>
              <a:buClr>
                <a:srgbClr val="000000"/>
              </a:buClr>
              <a:buSzPts val="900"/>
              <a:buFont typeface="Arial"/>
              <a:buNone/>
            </a:pPr>
            <a:r>
              <a:rPr lang="en" sz="900" b="0" i="0" u="none" strike="noStrike" cap="none">
                <a:solidFill>
                  <a:schemeClr val="dk2"/>
                </a:solidFill>
                <a:latin typeface="Roboto"/>
                <a:ea typeface="Roboto"/>
                <a:cs typeface="Roboto"/>
                <a:sym typeface="Roboto"/>
              </a:rPr>
              <a:t>High School Teacher</a:t>
            </a:r>
            <a:endParaRPr sz="1100" b="0" i="0" u="none" strike="noStrike" cap="none">
              <a:solidFill>
                <a:srgbClr val="000000"/>
              </a:solidFill>
              <a:latin typeface="Roboto"/>
              <a:ea typeface="Roboto"/>
              <a:cs typeface="Roboto"/>
              <a:sym typeface="Roboto"/>
            </a:endParaRPr>
          </a:p>
        </p:txBody>
      </p:sp>
      <p:sp>
        <p:nvSpPr>
          <p:cNvPr id="279" name="Google Shape;279;p42"/>
          <p:cNvSpPr txBox="1"/>
          <p:nvPr/>
        </p:nvSpPr>
        <p:spPr>
          <a:xfrm>
            <a:off x="3536104" y="4309877"/>
            <a:ext cx="1886850" cy="138600"/>
          </a:xfrm>
          <a:prstGeom prst="rect">
            <a:avLst/>
          </a:prstGeom>
          <a:noFill/>
          <a:ln>
            <a:noFill/>
          </a:ln>
        </p:spPr>
        <p:txBody>
          <a:bodyPr spcFirstLastPara="1" wrap="square" lIns="0" tIns="0" rIns="0" bIns="0" anchor="t" anchorCtr="0">
            <a:spAutoFit/>
          </a:bodyPr>
          <a:lstStyle/>
          <a:p>
            <a:pPr marL="0" marR="0" lvl="0" indent="0" algn="ctr" rtl="0">
              <a:lnSpc>
                <a:spcPct val="187750"/>
              </a:lnSpc>
              <a:spcBef>
                <a:spcPts val="0"/>
              </a:spcBef>
              <a:spcAft>
                <a:spcPts val="0"/>
              </a:spcAft>
              <a:buClr>
                <a:srgbClr val="000000"/>
              </a:buClr>
              <a:buSzPts val="900"/>
              <a:buFont typeface="Arial"/>
              <a:buNone/>
            </a:pPr>
            <a:r>
              <a:rPr lang="en" sz="900" b="0" i="0" u="none" strike="noStrike" cap="none">
                <a:solidFill>
                  <a:schemeClr val="dk2"/>
                </a:solidFill>
                <a:latin typeface="Roboto"/>
                <a:ea typeface="Roboto"/>
                <a:cs typeface="Roboto"/>
                <a:sym typeface="Roboto"/>
              </a:rPr>
              <a:t>Facilitator</a:t>
            </a:r>
            <a:endParaRPr sz="1100" b="0" i="0" u="none" strike="noStrike" cap="none">
              <a:solidFill>
                <a:srgbClr val="000000"/>
              </a:solidFill>
              <a:latin typeface="Roboto"/>
              <a:ea typeface="Roboto"/>
              <a:cs typeface="Roboto"/>
              <a:sym typeface="Roboto"/>
            </a:endParaRPr>
          </a:p>
        </p:txBody>
      </p:sp>
      <p:sp>
        <p:nvSpPr>
          <p:cNvPr id="280" name="Google Shape;280;p42"/>
          <p:cNvSpPr txBox="1"/>
          <p:nvPr/>
        </p:nvSpPr>
        <p:spPr>
          <a:xfrm>
            <a:off x="5390273" y="4273569"/>
            <a:ext cx="1886828" cy="2769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Roboto"/>
                <a:ea typeface="Roboto"/>
                <a:cs typeface="Roboto"/>
                <a:sym typeface="Roboto"/>
              </a:rPr>
              <a:t>College Professor or</a:t>
            </a:r>
            <a:endParaRPr sz="11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Roboto"/>
                <a:ea typeface="Roboto"/>
                <a:cs typeface="Roboto"/>
                <a:sym typeface="Roboto"/>
              </a:rPr>
              <a:t>High School Teacher</a:t>
            </a:r>
            <a:endParaRPr sz="1100" b="0" i="0" u="none" strike="noStrike" cap="none">
              <a:solidFill>
                <a:schemeClr val="dk2"/>
              </a:solidFill>
              <a:latin typeface="Roboto"/>
              <a:ea typeface="Roboto"/>
              <a:cs typeface="Roboto"/>
              <a:sym typeface="Roboto"/>
            </a:endParaRPr>
          </a:p>
        </p:txBody>
      </p:sp>
      <p:pic>
        <p:nvPicPr>
          <p:cNvPr id="281" name="Google Shape;281;p42" descr="A blue outline of a graduation cap and diploma&#10;&#10;Description automatically generated"/>
          <p:cNvPicPr preferRelativeResize="0"/>
          <p:nvPr/>
        </p:nvPicPr>
        <p:blipFill rotWithShape="1">
          <a:blip r:embed="rId4">
            <a:alphaModFix/>
          </a:blip>
          <a:srcRect/>
          <a:stretch/>
        </p:blipFill>
        <p:spPr>
          <a:xfrm>
            <a:off x="5898683" y="1565822"/>
            <a:ext cx="918496" cy="918496"/>
          </a:xfrm>
          <a:prstGeom prst="rect">
            <a:avLst/>
          </a:prstGeom>
          <a:noFill/>
          <a:ln>
            <a:noFill/>
          </a:ln>
        </p:spPr>
      </p:pic>
      <p:pic>
        <p:nvPicPr>
          <p:cNvPr id="282" name="Google Shape;282;p42" descr="A blue line art of a building&#10;&#10;Description automatically generated"/>
          <p:cNvPicPr preferRelativeResize="0"/>
          <p:nvPr/>
        </p:nvPicPr>
        <p:blipFill rotWithShape="1">
          <a:blip r:embed="rId5">
            <a:alphaModFix/>
          </a:blip>
          <a:srcRect/>
          <a:stretch/>
        </p:blipFill>
        <p:spPr>
          <a:xfrm>
            <a:off x="2147961" y="1347689"/>
            <a:ext cx="1259393" cy="1259393"/>
          </a:xfrm>
          <a:prstGeom prst="rect">
            <a:avLst/>
          </a:prstGeom>
          <a:noFill/>
          <a:ln>
            <a:noFill/>
          </a:ln>
        </p:spPr>
      </p:pic>
      <p:sp>
        <p:nvSpPr>
          <p:cNvPr id="283" name="Google Shape;283;p42"/>
          <p:cNvSpPr txBox="1"/>
          <p:nvPr/>
        </p:nvSpPr>
        <p:spPr>
          <a:xfrm>
            <a:off x="7260559" y="2740709"/>
            <a:ext cx="1379094" cy="16158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AEEF"/>
                </a:solidFill>
                <a:latin typeface="Roboto"/>
                <a:ea typeface="Roboto"/>
                <a:cs typeface="Roboto"/>
                <a:sym typeface="Roboto"/>
              </a:rPr>
              <a:t>Teacher Education</a:t>
            </a:r>
            <a:endParaRPr sz="1100" b="0" i="0" u="none" strike="noStrike" cap="none">
              <a:solidFill>
                <a:schemeClr val="dk1"/>
              </a:solidFill>
              <a:latin typeface="Roboto"/>
              <a:ea typeface="Roboto"/>
              <a:cs typeface="Roboto"/>
              <a:sym typeface="Roboto"/>
            </a:endParaRPr>
          </a:p>
        </p:txBody>
      </p:sp>
      <p:pic>
        <p:nvPicPr>
          <p:cNvPr id="284" name="Google Shape;284;p42" descr="A blue line art of a stack of books with an apple on top&#10;&#10;Description automatically generated"/>
          <p:cNvPicPr preferRelativeResize="0"/>
          <p:nvPr/>
        </p:nvPicPr>
        <p:blipFill rotWithShape="1">
          <a:blip r:embed="rId6">
            <a:alphaModFix/>
          </a:blip>
          <a:srcRect/>
          <a:stretch/>
        </p:blipFill>
        <p:spPr>
          <a:xfrm>
            <a:off x="7292758" y="1255942"/>
            <a:ext cx="1379093" cy="1379093"/>
          </a:xfrm>
          <a:prstGeom prst="rect">
            <a:avLst/>
          </a:prstGeom>
          <a:noFill/>
          <a:ln>
            <a:noFill/>
          </a:ln>
        </p:spPr>
      </p:pic>
      <p:sp>
        <p:nvSpPr>
          <p:cNvPr id="285" name="Google Shape;285;p42"/>
          <p:cNvSpPr txBox="1"/>
          <p:nvPr/>
        </p:nvSpPr>
        <p:spPr>
          <a:xfrm>
            <a:off x="7260559" y="3127931"/>
            <a:ext cx="1458450" cy="808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Roboto"/>
                <a:ea typeface="Roboto"/>
                <a:cs typeface="Roboto"/>
                <a:sym typeface="Roboto"/>
              </a:rPr>
              <a:t>Thousands of grad courses for teacher education and alternative certification in all disciplines</a:t>
            </a:r>
            <a:endParaRPr sz="1100" b="0" i="0" u="none" strike="noStrike" cap="none">
              <a:solidFill>
                <a:schemeClr val="dk1"/>
              </a:solidFill>
              <a:latin typeface="Roboto"/>
              <a:ea typeface="Roboto"/>
              <a:cs typeface="Roboto"/>
              <a:sym typeface="Roboto"/>
            </a:endParaRPr>
          </a:p>
        </p:txBody>
      </p:sp>
      <p:sp>
        <p:nvSpPr>
          <p:cNvPr id="286" name="Google Shape;286;p42"/>
          <p:cNvSpPr txBox="1"/>
          <p:nvPr/>
        </p:nvSpPr>
        <p:spPr>
          <a:xfrm>
            <a:off x="7006692" y="4379243"/>
            <a:ext cx="1886828" cy="138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2"/>
                </a:solidFill>
                <a:latin typeface="Roboto"/>
                <a:ea typeface="Roboto"/>
                <a:cs typeface="Roboto"/>
                <a:sym typeface="Roboto"/>
              </a:rPr>
              <a:t>College Professor</a:t>
            </a:r>
            <a:endParaRPr sz="1100" b="0" i="0" u="none" strike="noStrike" cap="none">
              <a:solidFill>
                <a:schemeClr val="dk2"/>
              </a:solidFill>
              <a:latin typeface="Roboto"/>
              <a:ea typeface="Roboto"/>
              <a:cs typeface="Roboto"/>
              <a:sym typeface="Roboto"/>
            </a:endParaRPr>
          </a:p>
        </p:txBody>
      </p:sp>
      <p:pic>
        <p:nvPicPr>
          <p:cNvPr id="287" name="Google Shape;287;p42" descr="A blue circle with black background&#10;&#10;Description automatically generated"/>
          <p:cNvPicPr preferRelativeResize="0"/>
          <p:nvPr/>
        </p:nvPicPr>
        <p:blipFill rotWithShape="1">
          <a:blip r:embed="rId7">
            <a:alphaModFix/>
          </a:blip>
          <a:srcRect/>
          <a:stretch/>
        </p:blipFill>
        <p:spPr>
          <a:xfrm>
            <a:off x="4087976" y="1557552"/>
            <a:ext cx="910897" cy="910897"/>
          </a:xfrm>
          <a:prstGeom prst="rect">
            <a:avLst/>
          </a:prstGeom>
          <a:noFill/>
          <a:ln>
            <a:noFill/>
          </a:ln>
        </p:spPr>
      </p:pic>
      <p:pic>
        <p:nvPicPr>
          <p:cNvPr id="288" name="Google Shape;288;p42" descr="A blue line art of a computer with a graduation cap on top&#10;&#10;Description automatically generated"/>
          <p:cNvPicPr preferRelativeResize="0"/>
          <p:nvPr/>
        </p:nvPicPr>
        <p:blipFill rotWithShape="1">
          <a:blip r:embed="rId8">
            <a:alphaModFix/>
          </a:blip>
          <a:srcRect/>
          <a:stretch/>
        </p:blipFill>
        <p:spPr>
          <a:xfrm>
            <a:off x="469089" y="1509904"/>
            <a:ext cx="958545" cy="958545"/>
          </a:xfrm>
          <a:prstGeom prst="rect">
            <a:avLst/>
          </a:prstGeom>
          <a:noFill/>
          <a:ln>
            <a:noFill/>
          </a:ln>
        </p:spPr>
      </p:pic>
      <p:sp>
        <p:nvSpPr>
          <p:cNvPr id="289" name="Google Shape;289;p42"/>
          <p:cNvSpPr txBox="1"/>
          <p:nvPr/>
        </p:nvSpPr>
        <p:spPr>
          <a:xfrm>
            <a:off x="628650" y="625757"/>
            <a:ext cx="7886700" cy="884377"/>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300"/>
              <a:buFont typeface="Play"/>
              <a:buNone/>
            </a:pPr>
            <a:r>
              <a:rPr lang="en" sz="3300" b="1" i="0" u="none" strike="noStrike" cap="none">
                <a:solidFill>
                  <a:schemeClr val="dk1"/>
                </a:solidFill>
                <a:latin typeface="Roboto Medium"/>
                <a:ea typeface="Roboto Medium"/>
                <a:cs typeface="Roboto Medium"/>
                <a:sym typeface="Roboto Medium"/>
              </a:rPr>
              <a:t>Pre-College Pathways</a:t>
            </a:r>
            <a:endParaRPr sz="1100" b="1" i="0" u="none" strike="noStrike" cap="none">
              <a:solidFill>
                <a:srgbClr val="000000"/>
              </a:solidFill>
              <a:latin typeface="Roboto Medium"/>
              <a:ea typeface="Roboto Medium"/>
              <a:cs typeface="Roboto Medium"/>
              <a:sym typeface="Roboto Medium"/>
            </a:endParaRPr>
          </a:p>
        </p:txBody>
      </p:sp>
      <p:sp>
        <p:nvSpPr>
          <p:cNvPr id="290" name="Google Shape;290;p42"/>
          <p:cNvSpPr txBox="1"/>
          <p:nvPr/>
        </p:nvSpPr>
        <p:spPr>
          <a:xfrm>
            <a:off x="-34832" y="4592638"/>
            <a:ext cx="411525"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6</a:t>
            </a:fld>
            <a:endParaRPr sz="1200" b="0" i="0" u="none" strike="noStrike" cap="none">
              <a:solidFill>
                <a:schemeClr val="dk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4"/>
        <p:cNvGrpSpPr/>
        <p:nvPr/>
      </p:nvGrpSpPr>
      <p:grpSpPr>
        <a:xfrm>
          <a:off x="0" y="0"/>
          <a:ext cx="0" cy="0"/>
          <a:chOff x="0" y="0"/>
          <a:chExt cx="0" cy="0"/>
        </a:xfrm>
      </p:grpSpPr>
      <p:sp>
        <p:nvSpPr>
          <p:cNvPr id="295" name="Google Shape;295;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latin typeface="Roboto"/>
                <a:ea typeface="Roboto"/>
                <a:cs typeface="Roboto"/>
                <a:sym typeface="Roboto"/>
              </a:rPr>
              <a:t>Goals in Partnership</a:t>
            </a:r>
            <a:endParaRPr/>
          </a:p>
        </p:txBody>
      </p:sp>
      <p:sp>
        <p:nvSpPr>
          <p:cNvPr id="296" name="Google Shape;296;p43"/>
          <p:cNvSpPr txBox="1">
            <a:spLocks noGrp="1"/>
          </p:cNvSpPr>
          <p:nvPr>
            <p:ph type="body" idx="1"/>
          </p:nvPr>
        </p:nvSpPr>
        <p:spPr>
          <a:xfrm>
            <a:off x="684500" y="1141800"/>
            <a:ext cx="7401000" cy="3831300"/>
          </a:xfrm>
          <a:prstGeom prst="rect">
            <a:avLst/>
          </a:prstGeom>
          <a:noFill/>
          <a:ln>
            <a:noFill/>
          </a:ln>
        </p:spPr>
        <p:txBody>
          <a:bodyPr spcFirstLastPara="1" wrap="square" lIns="68575" tIns="34275" rIns="68575" bIns="34275" anchor="t" anchorCtr="0">
            <a:noAutofit/>
          </a:bodyPr>
          <a:lstStyle/>
          <a:p>
            <a:pPr marL="88900" lvl="0" indent="0" algn="l" rtl="0">
              <a:lnSpc>
                <a:spcPct val="90000"/>
              </a:lnSpc>
              <a:spcBef>
                <a:spcPts val="1400"/>
              </a:spcBef>
              <a:spcAft>
                <a:spcPts val="0"/>
              </a:spcAft>
              <a:buSzPts val="1400"/>
              <a:buNone/>
            </a:pPr>
            <a:r>
              <a:rPr lang="en" sz="1800" b="1">
                <a:latin typeface="Roboto"/>
                <a:ea typeface="Roboto"/>
                <a:cs typeface="Roboto"/>
                <a:sym typeface="Roboto"/>
              </a:rPr>
              <a:t>Commitment to Quality and Equity</a:t>
            </a:r>
            <a:endParaRPr sz="1800" b="1">
              <a:latin typeface="Roboto"/>
              <a:ea typeface="Roboto"/>
              <a:cs typeface="Roboto"/>
              <a:sym typeface="Roboto"/>
            </a:endParaRPr>
          </a:p>
          <a:p>
            <a:pPr marL="457200" lvl="0" indent="-342900" algn="l" rtl="0">
              <a:lnSpc>
                <a:spcPct val="90000"/>
              </a:lnSpc>
              <a:spcBef>
                <a:spcPts val="1400"/>
              </a:spcBef>
              <a:spcAft>
                <a:spcPts val="0"/>
              </a:spcAft>
              <a:buSzPts val="1800"/>
              <a:buFont typeface="Roboto"/>
              <a:buChar char="•"/>
            </a:pPr>
            <a:r>
              <a:rPr lang="en" sz="1800">
                <a:latin typeface="Roboto"/>
                <a:ea typeface="Roboto"/>
                <a:cs typeface="Roboto"/>
                <a:sym typeface="Roboto"/>
              </a:rPr>
              <a:t>Reintroduce dual enrollment programs with a renewed focus on equitable access and high-quality education for all students</a:t>
            </a:r>
            <a:endParaRPr sz="1800">
              <a:latin typeface="Roboto"/>
              <a:ea typeface="Roboto"/>
              <a:cs typeface="Roboto"/>
              <a:sym typeface="Roboto"/>
            </a:endParaRPr>
          </a:p>
          <a:p>
            <a:pPr marL="457200" lvl="0" indent="-342900" algn="l" rtl="0">
              <a:lnSpc>
                <a:spcPct val="90000"/>
              </a:lnSpc>
              <a:spcBef>
                <a:spcPts val="0"/>
              </a:spcBef>
              <a:spcAft>
                <a:spcPts val="0"/>
              </a:spcAft>
              <a:buSzPts val="1800"/>
              <a:buFont typeface="Roboto"/>
              <a:buChar char="•"/>
            </a:pPr>
            <a:r>
              <a:rPr lang="en" sz="1800">
                <a:latin typeface="Roboto"/>
                <a:ea typeface="Roboto"/>
                <a:cs typeface="Roboto"/>
                <a:sym typeface="Roboto"/>
              </a:rPr>
              <a:t>Ensure that all educational options are rooted in engaging, rigorous and well-vetted programs that meet the highest standards</a:t>
            </a:r>
            <a:endParaRPr sz="1800">
              <a:latin typeface="Roboto"/>
              <a:ea typeface="Roboto"/>
              <a:cs typeface="Roboto"/>
              <a:sym typeface="Roboto"/>
            </a:endParaRPr>
          </a:p>
          <a:p>
            <a:pPr marL="0" lvl="0" indent="0" algn="l" rtl="0">
              <a:lnSpc>
                <a:spcPct val="90000"/>
              </a:lnSpc>
              <a:spcBef>
                <a:spcPts val="1400"/>
              </a:spcBef>
              <a:spcAft>
                <a:spcPts val="0"/>
              </a:spcAft>
              <a:buNone/>
            </a:pPr>
            <a:r>
              <a:rPr lang="en" sz="1800" b="1">
                <a:latin typeface="Roboto"/>
                <a:ea typeface="Roboto"/>
                <a:cs typeface="Roboto"/>
                <a:sym typeface="Roboto"/>
              </a:rPr>
              <a:t>Grounding in Quality Matters (QM) Standards</a:t>
            </a:r>
            <a:endParaRPr sz="1800" b="1">
              <a:latin typeface="Roboto"/>
              <a:ea typeface="Roboto"/>
              <a:cs typeface="Roboto"/>
              <a:sym typeface="Roboto"/>
            </a:endParaRPr>
          </a:p>
          <a:p>
            <a:pPr marL="457200" lvl="0" indent="-342900" algn="l" rtl="0">
              <a:spcBef>
                <a:spcPts val="1400"/>
              </a:spcBef>
              <a:spcAft>
                <a:spcPts val="0"/>
              </a:spcAft>
              <a:buSzPts val="1800"/>
              <a:buFont typeface="Roboto"/>
              <a:buChar char="•"/>
            </a:pPr>
            <a:r>
              <a:rPr lang="en" sz="1800" b="1">
                <a:latin typeface="Roboto"/>
                <a:ea typeface="Roboto"/>
                <a:cs typeface="Roboto"/>
                <a:sym typeface="Roboto"/>
              </a:rPr>
              <a:t>What QM Brings:</a:t>
            </a:r>
            <a:r>
              <a:rPr lang="en" sz="1800">
                <a:latin typeface="Roboto"/>
                <a:ea typeface="Roboto"/>
                <a:cs typeface="Roboto"/>
                <a:sym typeface="Roboto"/>
              </a:rPr>
              <a:t> QM certification adds an extra layer of quality, ensuring that courses meet well-defined standards of rigor, accessibility, and student-centered design.</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b="1">
                <a:latin typeface="Roboto"/>
                <a:ea typeface="Roboto"/>
                <a:cs typeface="Roboto"/>
                <a:sym typeface="Roboto"/>
              </a:rPr>
              <a:t>Partnership with QM-Certified Institutions:</a:t>
            </a:r>
            <a:r>
              <a:rPr lang="en" sz="1800">
                <a:latin typeface="Roboto"/>
                <a:ea typeface="Roboto"/>
                <a:cs typeface="Roboto"/>
                <a:sym typeface="Roboto"/>
              </a:rPr>
              <a:t> Work with institutions like CCBC and commit to providing students with top-tier, thoroughly reviewed courses that prepare them for both college and career success.</a:t>
            </a:r>
            <a:endParaRPr sz="1800">
              <a:latin typeface="Roboto"/>
              <a:ea typeface="Roboto"/>
              <a:cs typeface="Roboto"/>
              <a:sym typeface="Roboto"/>
            </a:endParaRPr>
          </a:p>
        </p:txBody>
      </p:sp>
      <p:sp>
        <p:nvSpPr>
          <p:cNvPr id="297" name="Google Shape;297;p43"/>
          <p:cNvSpPr txBox="1"/>
          <p:nvPr/>
        </p:nvSpPr>
        <p:spPr>
          <a:xfrm>
            <a:off x="-34832" y="4592638"/>
            <a:ext cx="411600"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7</a:t>
            </a:fld>
            <a:endParaRPr sz="1200" b="0" i="0" u="none" strike="noStrike" cap="none">
              <a:solidFill>
                <a:schemeClr val="dk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1"/>
        <p:cNvGrpSpPr/>
        <p:nvPr/>
      </p:nvGrpSpPr>
      <p:grpSpPr>
        <a:xfrm>
          <a:off x="0" y="0"/>
          <a:ext cx="0" cy="0"/>
          <a:chOff x="0" y="0"/>
          <a:chExt cx="0" cy="0"/>
        </a:xfrm>
      </p:grpSpPr>
      <p:sp>
        <p:nvSpPr>
          <p:cNvPr id="302" name="Google Shape;302;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latin typeface="Roboto"/>
                <a:ea typeface="Roboto"/>
                <a:cs typeface="Roboto"/>
                <a:sym typeface="Roboto"/>
              </a:rPr>
              <a:t>Goals in Partnership</a:t>
            </a:r>
            <a:endParaRPr/>
          </a:p>
        </p:txBody>
      </p:sp>
      <p:sp>
        <p:nvSpPr>
          <p:cNvPr id="303" name="Google Shape;303;p44"/>
          <p:cNvSpPr txBox="1">
            <a:spLocks noGrp="1"/>
          </p:cNvSpPr>
          <p:nvPr>
            <p:ph type="body" idx="1"/>
          </p:nvPr>
        </p:nvSpPr>
        <p:spPr>
          <a:xfrm>
            <a:off x="684500" y="1141800"/>
            <a:ext cx="7401000" cy="3682500"/>
          </a:xfrm>
          <a:prstGeom prst="rect">
            <a:avLst/>
          </a:prstGeom>
          <a:noFill/>
          <a:ln>
            <a:noFill/>
          </a:ln>
        </p:spPr>
        <p:txBody>
          <a:bodyPr spcFirstLastPara="1" wrap="square" lIns="68575" tIns="34275" rIns="68575" bIns="34275" anchor="t" anchorCtr="0">
            <a:normAutofit lnSpcReduction="10000"/>
          </a:bodyPr>
          <a:lstStyle/>
          <a:p>
            <a:pPr marL="88900" lvl="0" indent="0" algn="l" rtl="0">
              <a:spcBef>
                <a:spcPts val="1400"/>
              </a:spcBef>
              <a:spcAft>
                <a:spcPts val="0"/>
              </a:spcAft>
              <a:buClr>
                <a:schemeClr val="dk1"/>
              </a:buClr>
              <a:buSzPts val="1100"/>
              <a:buFont typeface="Arial"/>
              <a:buNone/>
            </a:pPr>
            <a:r>
              <a:rPr lang="en" b="1">
                <a:latin typeface="Roboto"/>
                <a:ea typeface="Roboto"/>
                <a:cs typeface="Roboto"/>
                <a:sym typeface="Roboto"/>
              </a:rPr>
              <a:t>Case Study: CCBC’s Leadership in Quality</a:t>
            </a:r>
            <a:endParaRPr>
              <a:latin typeface="Roboto"/>
              <a:ea typeface="Roboto"/>
              <a:cs typeface="Roboto"/>
              <a:sym typeface="Roboto"/>
            </a:endParaRPr>
          </a:p>
          <a:p>
            <a:pPr marL="457200" lvl="0" indent="-317500" algn="l" rtl="0">
              <a:spcBef>
                <a:spcPts val="1400"/>
              </a:spcBef>
              <a:spcAft>
                <a:spcPts val="0"/>
              </a:spcAft>
              <a:buSzPts val="1400"/>
              <a:buFont typeface="Roboto"/>
              <a:buChar char="•"/>
            </a:pPr>
            <a:r>
              <a:rPr lang="en">
                <a:latin typeface="Roboto"/>
                <a:ea typeface="Roboto"/>
                <a:cs typeface="Roboto"/>
                <a:sym typeface="Roboto"/>
              </a:rPr>
              <a:t>A recognized leader in online education, CCBC has earned Quality Matters (QM) certifications and the prestigious QiCS recognition for ensuring excellence in online course delivery.</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Recognition in Action: This serves as a model for quality assurance and continuous improvement in dual enrollment courses.</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Supports the college’s mission to provide </a:t>
            </a:r>
            <a:r>
              <a:rPr lang="en" b="1">
                <a:latin typeface="Roboto"/>
                <a:ea typeface="Roboto"/>
                <a:cs typeface="Roboto"/>
                <a:sym typeface="Roboto"/>
              </a:rPr>
              <a:t>accessible, affordable, and high-quality education</a:t>
            </a:r>
            <a:endParaRPr b="1">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Strongly believe in seat sharing to keep a students on pace to complete</a:t>
            </a:r>
            <a:endParaRPr>
              <a:latin typeface="Roboto"/>
              <a:ea typeface="Roboto"/>
              <a:cs typeface="Roboto"/>
              <a:sym typeface="Roboto"/>
            </a:endParaRPr>
          </a:p>
        </p:txBody>
      </p:sp>
      <p:sp>
        <p:nvSpPr>
          <p:cNvPr id="304" name="Google Shape;304;p44"/>
          <p:cNvSpPr txBox="1"/>
          <p:nvPr/>
        </p:nvSpPr>
        <p:spPr>
          <a:xfrm>
            <a:off x="-34832" y="4592638"/>
            <a:ext cx="411600"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8</a:t>
            </a:fld>
            <a:endParaRPr sz="1200" b="0" i="0" u="none" strike="noStrike" cap="none">
              <a:solidFill>
                <a:schemeClr val="dk2"/>
              </a:solidFill>
              <a:latin typeface="Roboto"/>
              <a:ea typeface="Roboto"/>
              <a:cs typeface="Roboto"/>
              <a:sym typeface="Roboto"/>
            </a:endParaRPr>
          </a:p>
        </p:txBody>
      </p:sp>
      <p:pic>
        <p:nvPicPr>
          <p:cNvPr id="305" name="Google Shape;305;p44"/>
          <p:cNvPicPr preferRelativeResize="0"/>
          <p:nvPr/>
        </p:nvPicPr>
        <p:blipFill>
          <a:blip r:embed="rId4">
            <a:alphaModFix/>
          </a:blip>
          <a:stretch>
            <a:fillRect/>
          </a:stretch>
        </p:blipFill>
        <p:spPr>
          <a:xfrm>
            <a:off x="7587925" y="4322800"/>
            <a:ext cx="1366575" cy="621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b="1">
                <a:latin typeface="Roboto"/>
                <a:ea typeface="Roboto"/>
                <a:cs typeface="Roboto"/>
                <a:sym typeface="Roboto"/>
              </a:rPr>
              <a:t>Goals in Partnership</a:t>
            </a:r>
            <a:endParaRPr/>
          </a:p>
        </p:txBody>
      </p:sp>
      <p:sp>
        <p:nvSpPr>
          <p:cNvPr id="311" name="Google Shape;311;p45"/>
          <p:cNvSpPr txBox="1">
            <a:spLocks noGrp="1"/>
          </p:cNvSpPr>
          <p:nvPr>
            <p:ph type="body" idx="1"/>
          </p:nvPr>
        </p:nvSpPr>
        <p:spPr>
          <a:xfrm>
            <a:off x="684500" y="1141800"/>
            <a:ext cx="7401000" cy="3682500"/>
          </a:xfrm>
          <a:prstGeom prst="rect">
            <a:avLst/>
          </a:prstGeom>
          <a:noFill/>
          <a:ln>
            <a:noFill/>
          </a:ln>
        </p:spPr>
        <p:txBody>
          <a:bodyPr spcFirstLastPara="1" wrap="square" lIns="68575" tIns="34275" rIns="68575" bIns="34275" anchor="t" anchorCtr="0">
            <a:normAutofit/>
          </a:bodyPr>
          <a:lstStyle/>
          <a:p>
            <a:pPr marL="88900" lvl="0" indent="0" algn="l" rtl="0">
              <a:spcBef>
                <a:spcPts val="1400"/>
              </a:spcBef>
              <a:spcAft>
                <a:spcPts val="0"/>
              </a:spcAft>
              <a:buSzPts val="1100"/>
              <a:buNone/>
            </a:pPr>
            <a:r>
              <a:rPr lang="en" b="1">
                <a:latin typeface="Roboto"/>
                <a:ea typeface="Roboto"/>
                <a:cs typeface="Roboto"/>
                <a:sym typeface="Roboto"/>
              </a:rPr>
              <a:t>What does recognition mean for institutions and students?</a:t>
            </a:r>
            <a:endParaRPr>
              <a:latin typeface="Roboto"/>
              <a:ea typeface="Roboto"/>
              <a:cs typeface="Roboto"/>
              <a:sym typeface="Roboto"/>
            </a:endParaRPr>
          </a:p>
          <a:p>
            <a:pPr marL="457200" lvl="0" indent="-317500" algn="l" rtl="0">
              <a:spcBef>
                <a:spcPts val="1400"/>
              </a:spcBef>
              <a:spcAft>
                <a:spcPts val="0"/>
              </a:spcAft>
              <a:buSzPts val="1400"/>
              <a:buFont typeface="Roboto"/>
              <a:buChar char="•"/>
            </a:pPr>
            <a:r>
              <a:rPr lang="en">
                <a:latin typeface="Roboto"/>
                <a:ea typeface="Roboto"/>
                <a:cs typeface="Roboto"/>
                <a:sym typeface="Roboto"/>
              </a:rPr>
              <a:t>For Partner Higher Education Institutions:</a:t>
            </a:r>
            <a:endParaRPr>
              <a:latin typeface="Roboto"/>
              <a:ea typeface="Roboto"/>
              <a:cs typeface="Roboto"/>
              <a:sym typeface="Roboto"/>
            </a:endParaRPr>
          </a:p>
          <a:p>
            <a:pPr marL="914400" lvl="1" indent="-317500" algn="l" rtl="0">
              <a:spcBef>
                <a:spcPts val="0"/>
              </a:spcBef>
              <a:spcAft>
                <a:spcPts val="0"/>
              </a:spcAft>
              <a:buSzPts val="1400"/>
              <a:buFont typeface="Roboto"/>
              <a:buChar char="•"/>
            </a:pPr>
            <a:r>
              <a:rPr lang="en">
                <a:latin typeface="Roboto"/>
                <a:ea typeface="Roboto"/>
                <a:cs typeface="Roboto"/>
                <a:sym typeface="Roboto"/>
              </a:rPr>
              <a:t>QM recognition ensures that courses are thoroughly reviewed and adhere to best practices, giving your institution confidence that students receive high-quality learning experiences.</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For K-12 Schools</a:t>
            </a:r>
            <a:endParaRPr>
              <a:latin typeface="Roboto"/>
              <a:ea typeface="Roboto"/>
              <a:cs typeface="Roboto"/>
              <a:sym typeface="Roboto"/>
            </a:endParaRPr>
          </a:p>
          <a:p>
            <a:pPr marL="914400" lvl="1" indent="-317500" algn="l" rtl="0">
              <a:spcBef>
                <a:spcPts val="0"/>
              </a:spcBef>
              <a:spcAft>
                <a:spcPts val="0"/>
              </a:spcAft>
              <a:buSzPts val="1400"/>
              <a:buFont typeface="Roboto"/>
              <a:buChar char="•"/>
            </a:pPr>
            <a:r>
              <a:rPr lang="en">
                <a:latin typeface="Roboto"/>
                <a:ea typeface="Roboto"/>
                <a:cs typeface="Roboto"/>
                <a:sym typeface="Roboto"/>
              </a:rPr>
              <a:t>The recognition supports your goal of educational excellence, providing visibility and credibility in the education community.</a:t>
            </a:r>
            <a:endParaRPr>
              <a:latin typeface="Roboto"/>
              <a:ea typeface="Roboto"/>
              <a:cs typeface="Roboto"/>
              <a:sym typeface="Roboto"/>
            </a:endParaRPr>
          </a:p>
          <a:p>
            <a:pPr marL="914400" lvl="1" indent="-317500" algn="l" rtl="0">
              <a:spcBef>
                <a:spcPts val="0"/>
              </a:spcBef>
              <a:spcAft>
                <a:spcPts val="0"/>
              </a:spcAft>
              <a:buSzPts val="1400"/>
              <a:buFont typeface="Roboto"/>
              <a:buChar char="•"/>
            </a:pPr>
            <a:r>
              <a:rPr lang="en">
                <a:latin typeface="Roboto"/>
                <a:ea typeface="Roboto"/>
                <a:cs typeface="Roboto"/>
                <a:sym typeface="Roboto"/>
              </a:rPr>
              <a:t>It allows you to offer courses that have undergone in-depth quality reviews, fostering higher success rates and student satisfaction.</a:t>
            </a:r>
            <a:endParaRPr>
              <a:latin typeface="Roboto"/>
              <a:ea typeface="Roboto"/>
              <a:cs typeface="Roboto"/>
              <a:sym typeface="Roboto"/>
            </a:endParaRPr>
          </a:p>
        </p:txBody>
      </p:sp>
      <p:sp>
        <p:nvSpPr>
          <p:cNvPr id="312" name="Google Shape;312;p45"/>
          <p:cNvSpPr txBox="1"/>
          <p:nvPr/>
        </p:nvSpPr>
        <p:spPr>
          <a:xfrm>
            <a:off x="-34832" y="4592638"/>
            <a:ext cx="411600" cy="295200"/>
          </a:xfrm>
          <a:prstGeom prst="rect">
            <a:avLst/>
          </a:prstGeom>
          <a:noFill/>
          <a:ln>
            <a:noFill/>
          </a:ln>
        </p:spPr>
        <p:txBody>
          <a:bodyPr spcFirstLastPara="1" wrap="square" lIns="51425" tIns="25700" rIns="51425" bIns="2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Roboto"/>
                <a:ea typeface="Roboto"/>
                <a:cs typeface="Roboto"/>
                <a:sym typeface="Roboto"/>
              </a:rPr>
              <a:t>9</a:t>
            </a:fld>
            <a:endParaRPr sz="1200" b="0" i="0" u="none" strike="noStrike" cap="none">
              <a:solidFill>
                <a:schemeClr val="dk2"/>
              </a:solidFill>
              <a:latin typeface="Roboto"/>
              <a:ea typeface="Roboto"/>
              <a:cs typeface="Roboto"/>
              <a:sym typeface="Roboto"/>
            </a:endParaRPr>
          </a:p>
        </p:txBody>
      </p:sp>
      <p:pic>
        <p:nvPicPr>
          <p:cNvPr id="313" name="Google Shape;313;p45" descr="Ribbon silhouette | Free SVG"/>
          <p:cNvPicPr preferRelativeResize="0"/>
          <p:nvPr/>
        </p:nvPicPr>
        <p:blipFill>
          <a:blip r:embed="rId4">
            <a:alphaModFix/>
          </a:blip>
          <a:stretch>
            <a:fillRect/>
          </a:stretch>
        </p:blipFill>
        <p:spPr>
          <a:xfrm>
            <a:off x="7855625" y="3911275"/>
            <a:ext cx="1031700" cy="10317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SS Deck Pack">
      <a:dk1>
        <a:srgbClr val="000000"/>
      </a:dk1>
      <a:lt1>
        <a:srgbClr val="FFFFFF"/>
      </a:lt1>
      <a:dk2>
        <a:srgbClr val="0E2841"/>
      </a:dk2>
      <a:lt2>
        <a:srgbClr val="E8E8E8"/>
      </a:lt2>
      <a:accent1>
        <a:srgbClr val="3B46D6"/>
      </a:accent1>
      <a:accent2>
        <a:srgbClr val="008AF3"/>
      </a:accent2>
      <a:accent3>
        <a:srgbClr val="00AEEF"/>
      </a:accent3>
      <a:accent4>
        <a:srgbClr val="19E3FF"/>
      </a:accent4>
      <a:accent5>
        <a:srgbClr val="CCEDFB"/>
      </a:accent5>
      <a:accent6>
        <a:srgbClr val="CC4F8C"/>
      </a:accent6>
      <a:hlink>
        <a:srgbClr val="005777"/>
      </a:hlink>
      <a:folHlink>
        <a:srgbClr val="0C797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ISS Deck Pack">
      <a:dk1>
        <a:srgbClr val="000000"/>
      </a:dk1>
      <a:lt1>
        <a:srgbClr val="FFFFFF"/>
      </a:lt1>
      <a:dk2>
        <a:srgbClr val="0E2841"/>
      </a:dk2>
      <a:lt2>
        <a:srgbClr val="E8E8E8"/>
      </a:lt2>
      <a:accent1>
        <a:srgbClr val="3B46D6"/>
      </a:accent1>
      <a:accent2>
        <a:srgbClr val="008AF3"/>
      </a:accent2>
      <a:accent3>
        <a:srgbClr val="00AEEF"/>
      </a:accent3>
      <a:accent4>
        <a:srgbClr val="19E3FF"/>
      </a:accent4>
      <a:accent5>
        <a:srgbClr val="CCEDFB"/>
      </a:accent5>
      <a:accent6>
        <a:srgbClr val="CC4F8C"/>
      </a:accent6>
      <a:hlink>
        <a:srgbClr val="005777"/>
      </a:hlink>
      <a:folHlink>
        <a:srgbClr val="0C797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2392</Words>
  <Application>Microsoft Office PowerPoint</Application>
  <PresentationFormat>On-screen Show (16:9)</PresentationFormat>
  <Paragraphs>221</Paragraphs>
  <Slides>31</Slides>
  <Notes>31</Notes>
  <HiddenSlides>12</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Roboto</vt:lpstr>
      <vt:lpstr>Arial</vt:lpstr>
      <vt:lpstr>Roboto Light</vt:lpstr>
      <vt:lpstr>Play</vt:lpstr>
      <vt:lpstr>Roboto Medium</vt:lpstr>
      <vt:lpstr>Simple Light</vt:lpstr>
      <vt:lpstr>Office Theme</vt:lpstr>
      <vt:lpstr>Office Theme</vt:lpstr>
      <vt:lpstr>Exploring the Benefits of Dual Enrollment</vt:lpstr>
      <vt:lpstr>Goals for today’s session</vt:lpstr>
      <vt:lpstr>In Partnership with Quality Matters</vt:lpstr>
      <vt:lpstr>PowerPoint Presentation</vt:lpstr>
      <vt:lpstr>Let’s get to know you!</vt:lpstr>
      <vt:lpstr>PowerPoint Presentation</vt:lpstr>
      <vt:lpstr>Goals in Partnership</vt:lpstr>
      <vt:lpstr>Goals in Partnership</vt:lpstr>
      <vt:lpstr>Goals in Partnership</vt:lpstr>
      <vt:lpstr>Keep the conversation going</vt:lpstr>
      <vt:lpstr>Dual Enrollment Best Practices</vt:lpstr>
      <vt:lpstr>PowerPoint Presentation</vt:lpstr>
      <vt:lpstr>Measuring Success</vt:lpstr>
      <vt:lpstr>PowerPoint Presentation</vt:lpstr>
      <vt:lpstr>PowerPoint Presentation</vt:lpstr>
      <vt:lpstr>Equity Impact</vt:lpstr>
      <vt:lpstr>How well do dual-credit students do in college? </vt:lpstr>
      <vt:lpstr>Takeaways and Next Steps</vt:lpstr>
      <vt:lpstr>Thank you!</vt:lpstr>
      <vt:lpstr>PowerPoint Presentation</vt:lpstr>
      <vt:lpstr>PowerPoint Presentation</vt:lpstr>
      <vt:lpstr>PowerPoint Presentation</vt:lpstr>
      <vt:lpstr>PowerPoint Presentation</vt:lpstr>
      <vt:lpstr>PowerPoint Presentation</vt:lpstr>
      <vt:lpstr>Outline from Proposal</vt:lpstr>
      <vt:lpstr>Meeting All Learner Needs</vt:lpstr>
      <vt:lpstr>Defining Dual Credit</vt:lpstr>
      <vt:lpstr>Benefits of Dual Enrollment</vt:lpstr>
      <vt:lpstr>Popular Areas of Study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Carly Fuller</dc:creator>
  <cp:lastModifiedBy>Carly Fuller</cp:lastModifiedBy>
  <cp:revision>1</cp:revision>
  <dcterms:modified xsi:type="dcterms:W3CDTF">2024-10-31T20:40:23Z</dcterms:modified>
</cp:coreProperties>
</file>