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05" r:id="rId4"/>
    <p:sldId id="304" r:id="rId5"/>
    <p:sldId id="296" r:id="rId6"/>
    <p:sldId id="280" r:id="rId7"/>
    <p:sldId id="303" r:id="rId8"/>
    <p:sldId id="289" r:id="rId9"/>
    <p:sldId id="316" r:id="rId10"/>
    <p:sldId id="279" r:id="rId11"/>
    <p:sldId id="258" r:id="rId12"/>
    <p:sldId id="282" r:id="rId13"/>
    <p:sldId id="307" r:id="rId14"/>
    <p:sldId id="283" r:id="rId15"/>
    <p:sldId id="284" r:id="rId16"/>
    <p:sldId id="306" r:id="rId17"/>
    <p:sldId id="285" r:id="rId18"/>
    <p:sldId id="308" r:id="rId19"/>
    <p:sldId id="292" r:id="rId20"/>
    <p:sldId id="271" r:id="rId21"/>
    <p:sldId id="293" r:id="rId22"/>
    <p:sldId id="300" r:id="rId23"/>
    <p:sldId id="294" r:id="rId24"/>
    <p:sldId id="298" r:id="rId25"/>
    <p:sldId id="295" r:id="rId26"/>
    <p:sldId id="265" r:id="rId27"/>
    <p:sldId id="266" r:id="rId28"/>
    <p:sldId id="267" r:id="rId29"/>
    <p:sldId id="268" r:id="rId30"/>
    <p:sldId id="269" r:id="rId31"/>
    <p:sldId id="274" r:id="rId32"/>
    <p:sldId id="315" r:id="rId33"/>
    <p:sldId id="309" r:id="rId34"/>
    <p:sldId id="310" r:id="rId35"/>
    <p:sldId id="311" r:id="rId36"/>
    <p:sldId id="312" r:id="rId37"/>
    <p:sldId id="313" r:id="rId38"/>
    <p:sldId id="27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t,Karyn" initials="H" lastIdx="1" clrIdx="0">
    <p:extLst/>
  </p:cmAuthor>
  <p:cmAuthor id="2" name="Holt,Karyn" initials="H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  <a:srgbClr val="003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6" autoAdjust="0"/>
    <p:restoredTop sz="86389" autoAdjust="0"/>
  </p:normalViewPr>
  <p:slideViewPr>
    <p:cSldViewPr snapToGrid="0" snapToObjects="1">
      <p:cViewPr>
        <p:scale>
          <a:sx n="90" d="100"/>
          <a:sy n="90" d="100"/>
        </p:scale>
        <p:origin x="88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Drexel.edu\departments\SOPH\Epi&amp;Biostat\Users\Kaufman,Melissa\Course%20Design%20&amp;%20Schedules\2016-2017%20Course%20Design%20&amp;%20Schedules\2016-2017%20Workshops\Surveys%20Raw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Drexel.edu\departments\SOPH\Epi&amp;Biostat\Users\Kaufman,Melissa\Course%20Design%20&amp;%20Schedules\2016-2017%20Course%20Design%20&amp;%20Schedules\2016-2017%20Workshops\Surveys%20Raw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Drexel.edu\departments\SOPH\Epi&amp;Biostat\Users\Kaufman,Melissa\Course%20Design%20&amp;%20Schedules\2016-2017%20Course%20Design%20&amp;%20Schedules\2016-2017%20Workshops\Surveys%20Raw%20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Drexel.edu\departments\SOPH\Epi&amp;Biostat\Users\Kaufman,Melissa\Course%20Design%20&amp;%20Schedules\2016-2017%20Course%20Design%20&amp;%20Schedules\2016-2017%20Workshops\Surveys%20Raw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Clarity of information presented.</a:t>
            </a:r>
          </a:p>
        </c:rich>
      </c:tx>
      <c:layout>
        <c:manualLayout>
          <c:xMode val="edge"/>
          <c:yMode val="edge"/>
          <c:x val="0.151473354231975"/>
          <c:y val="0.0416666666666667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600"/>
            </a:solidFill>
            <a:ln>
              <a:solidFill>
                <a:srgbClr val="003478"/>
              </a:solidFill>
            </a:ln>
          </c:spPr>
          <c:invertIfNegative val="0"/>
          <c:dLbls>
            <c:dLbl>
              <c:idx val="0"/>
              <c:layout>
                <c:manualLayout>
                  <c:x val="0.0"/>
                  <c:y val="-0.0464015324510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'Aggregate Data'!$B$11:$B$14</c:f>
              <c:strCache>
                <c:ptCount val="4"/>
                <c:pt idx="0">
                  <c:v>Very Clear</c:v>
                </c:pt>
                <c:pt idx="1">
                  <c:v>Clear</c:v>
                </c:pt>
                <c:pt idx="2">
                  <c:v>Somewhat Unclear</c:v>
                </c:pt>
                <c:pt idx="3">
                  <c:v>Not Clear</c:v>
                </c:pt>
              </c:strCache>
            </c:strRef>
          </c:cat>
          <c:val>
            <c:numRef>
              <c:f>'Aggregate Data'!$C$11:$C$14</c:f>
              <c:numCache>
                <c:formatCode>0%</c:formatCode>
                <c:ptCount val="4"/>
                <c:pt idx="0">
                  <c:v>0.666666666666667</c:v>
                </c:pt>
                <c:pt idx="1">
                  <c:v>0.333333333333333</c:v>
                </c:pt>
                <c:pt idx="2">
                  <c:v>0.0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1228409328"/>
        <c:axId val="-1208224192"/>
      </c:barChart>
      <c:catAx>
        <c:axId val="-1228409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208224192"/>
        <c:crosses val="autoZero"/>
        <c:auto val="1"/>
        <c:lblAlgn val="ctr"/>
        <c:lblOffset val="100"/>
        <c:noMultiLvlLbl val="0"/>
      </c:catAx>
      <c:valAx>
        <c:axId val="-120822419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crossAx val="-122840932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Level of information covered.</a:t>
            </a:r>
          </a:p>
        </c:rich>
      </c:tx>
      <c:layout>
        <c:manualLayout>
          <c:xMode val="edge"/>
          <c:yMode val="edge"/>
          <c:x val="0.213892196402279"/>
          <c:y val="0.0658119436664837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600"/>
            </a:solidFill>
            <a:ln>
              <a:solidFill>
                <a:srgbClr val="003478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'Aggregate Data'!$B$19:$B$21</c:f>
              <c:strCache>
                <c:ptCount val="3"/>
                <c:pt idx="0">
                  <c:v>Too Advanced</c:v>
                </c:pt>
                <c:pt idx="1">
                  <c:v>Just Right</c:v>
                </c:pt>
                <c:pt idx="2">
                  <c:v>Too Basic</c:v>
                </c:pt>
              </c:strCache>
            </c:strRef>
          </c:cat>
          <c:val>
            <c:numRef>
              <c:f>'Aggregate Data'!$C$19:$C$21</c:f>
              <c:numCache>
                <c:formatCode>0%</c:formatCode>
                <c:ptCount val="3"/>
                <c:pt idx="0">
                  <c:v>0.0</c:v>
                </c:pt>
                <c:pt idx="1">
                  <c:v>0.777777777777778</c:v>
                </c:pt>
                <c:pt idx="2">
                  <c:v>0.222222222222222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1228763504"/>
        <c:axId val="-1208457872"/>
      </c:barChart>
      <c:catAx>
        <c:axId val="-1228763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208457872"/>
        <c:crosses val="autoZero"/>
        <c:auto val="1"/>
        <c:lblAlgn val="ctr"/>
        <c:lblOffset val="100"/>
        <c:noMultiLvlLbl val="0"/>
      </c:catAx>
      <c:valAx>
        <c:axId val="-120845787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crossAx val="-122876350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Did the workshop meet your expectations?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600"/>
            </a:solidFill>
            <a:ln>
              <a:solidFill>
                <a:srgbClr val="003478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'Aggregate Data'!$B$26:$B$30</c:f>
              <c:strCache>
                <c:ptCount val="5"/>
                <c:pt idx="0">
                  <c:v>Exceeded my expectations</c:v>
                </c:pt>
                <c:pt idx="1">
                  <c:v>Met my expectations</c:v>
                </c:pt>
                <c:pt idx="2">
                  <c:v>Met some of my expectations</c:v>
                </c:pt>
                <c:pt idx="3">
                  <c:v>Met none of my expectations</c:v>
                </c:pt>
                <c:pt idx="4">
                  <c:v>I had no expectations</c:v>
                </c:pt>
              </c:strCache>
            </c:strRef>
          </c:cat>
          <c:val>
            <c:numRef>
              <c:f>'Aggregate Data'!$C$26:$C$30</c:f>
              <c:numCache>
                <c:formatCode>0%</c:formatCode>
                <c:ptCount val="5"/>
                <c:pt idx="0">
                  <c:v>0.111111111111111</c:v>
                </c:pt>
                <c:pt idx="1">
                  <c:v>0.555555555555556</c:v>
                </c:pt>
                <c:pt idx="2">
                  <c:v>0.222222222222222</c:v>
                </c:pt>
                <c:pt idx="3">
                  <c:v>0.0</c:v>
                </c:pt>
                <c:pt idx="4">
                  <c:v>0.111111111111111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1215636912"/>
        <c:axId val="-1228867392"/>
      </c:barChart>
      <c:catAx>
        <c:axId val="-1215636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228867392"/>
        <c:crosses val="autoZero"/>
        <c:auto val="1"/>
        <c:lblAlgn val="ctr"/>
        <c:lblOffset val="100"/>
        <c:noMultiLvlLbl val="0"/>
      </c:catAx>
      <c:valAx>
        <c:axId val="-122886739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crossAx val="-12156369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Will you use the information you gained at this workshop in your work?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C600"/>
              </a:solidFill>
              <a:ln>
                <a:solidFill>
                  <a:srgbClr val="003478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C600"/>
              </a:solidFill>
              <a:ln>
                <a:solidFill>
                  <a:srgbClr val="003478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'Aggregate Data'!$B$35:$B$37</c:f>
              <c:strCache>
                <c:ptCount val="3"/>
                <c:pt idx="0">
                  <c:v>Yes</c:v>
                </c:pt>
                <c:pt idx="1">
                  <c:v>Maybe</c:v>
                </c:pt>
                <c:pt idx="2">
                  <c:v>No</c:v>
                </c:pt>
              </c:strCache>
            </c:strRef>
          </c:cat>
          <c:val>
            <c:numRef>
              <c:f>'Aggregate Data'!$C$35:$C$37</c:f>
              <c:numCache>
                <c:formatCode>0%</c:formatCode>
                <c:ptCount val="3"/>
                <c:pt idx="0">
                  <c:v>0.777777777777778</c:v>
                </c:pt>
                <c:pt idx="1">
                  <c:v>0.222222222222222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1209522496"/>
        <c:axId val="-1165292112"/>
      </c:barChart>
      <c:catAx>
        <c:axId val="-1209522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165292112"/>
        <c:crosses val="autoZero"/>
        <c:auto val="1"/>
        <c:lblAlgn val="ctr"/>
        <c:lblOffset val="100"/>
        <c:noMultiLvlLbl val="0"/>
      </c:catAx>
      <c:valAx>
        <c:axId val="-116529211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crossAx val="-120952249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33F17-7288-42CC-BCF3-6DD9673CCC3B}" type="datetimeFigureOut">
              <a:rPr lang="en-US" smtClean="0"/>
              <a:t>9/7/17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CB0F7-FA7A-45A1-AF5A-0DF1B3F6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6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 1-12,</a:t>
            </a:r>
            <a:r>
              <a:rPr lang="en-US" baseline="0" dirty="0" smtClean="0"/>
              <a:t> 19-20 and 25-31</a:t>
            </a:r>
          </a:p>
          <a:p>
            <a:r>
              <a:rPr lang="en-US" baseline="0" dirty="0" err="1" smtClean="0"/>
              <a:t>Karyn</a:t>
            </a:r>
            <a:r>
              <a:rPr lang="en-US" baseline="0" smtClean="0"/>
              <a:t> 13-18, 21-24, 32-38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7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6CCE-A311-403E-8B98-110568A1313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7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6CCE-A311-403E-8B98-110568A1313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7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24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Design a Master Course Template based on Quality Matters Standards that involved stakeholders such as faculty, instructional designers, staff from the Provost Office of Assessment, staff from the University’s Office of Accessibility.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Frame the Course Master Template as a Dashboard for One Stop Information.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General</a:t>
            </a:r>
            <a:r>
              <a:rPr lang="en-US" sz="1200" baseline="0" dirty="0" smtClean="0">
                <a:solidFill>
                  <a:schemeClr val="bg1"/>
                </a:solidFill>
              </a:rPr>
              <a:t> Instructor Information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51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Accessibility (508)</a:t>
            </a:r>
            <a:r>
              <a:rPr lang="en-US" baseline="0" dirty="0" smtClean="0"/>
              <a:t> Guidelines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81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Course</a:t>
            </a:r>
            <a:r>
              <a:rPr lang="en-US" baseline="0" dirty="0" smtClean="0"/>
              <a:t>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27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Perform a Quality Matter Needs Assessment on those courses that implemented the Master Course Template and roll up data at the Program Level rather than the course level.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62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Identify key General Standards that do not meet a 80% threshold and provide trainings to address the deficiency.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Roll out a series of trainings that address the gaps found in the needs assessment.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67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We are evaluating the training workshops.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49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27ED-395A-0C4A-9D81-E87C19A19E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59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27ED-395A-0C4A-9D81-E87C19A19E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5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27ED-395A-0C4A-9D81-E87C19A19E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5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6CCE-A311-403E-8B98-110568A1313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01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6CCE-A311-403E-8B98-110568A1313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01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6CCE-A311-403E-8B98-110568A1313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7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Karyn</a:t>
            </a:r>
            <a:r>
              <a:rPr lang="en-US" dirty="0" smtClean="0"/>
              <a:t> 13-18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B0F7-FA7A-45A1-AF5A-0DF1B3F68A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04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6CCE-A311-403E-8B98-110568A1313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7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0" y="5346700"/>
            <a:ext cx="1676400" cy="151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8C74F-84DE-9D4A-B052-536C38A82B25}" type="datetimeFigureOut">
              <a:rPr lang="en-US" smtClean="0"/>
              <a:pPr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133B9-DDBD-6D43-87A1-82E644544E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5" y="6078237"/>
            <a:ext cx="2309585" cy="5562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2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1513041.mediaspace.kaltura.com/media/TAGG+Scenario+1/1_ppwnw0gl" TargetMode="External"/><Relationship Id="rId4" Type="http://schemas.openxmlformats.org/officeDocument/2006/relationships/hyperlink" Target="http://https/1513041.mediaspace.kaltura.com/media/TAGG+Scenario+1/1_ppwnw0gl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hyperlink" Target="https://1513041.mediaspace.kaltura.com/media/TAGG+Scenario+2/1_07lcy778" TargetMode="External"/><Relationship Id="rId5" Type="http://schemas.openxmlformats.org/officeDocument/2006/relationships/image" Target="../media/image29.png"/><Relationship Id="rId6" Type="http://schemas.openxmlformats.org/officeDocument/2006/relationships/hyperlink" Target="http://https/1513041.mediaspace.kaltura.com/media/TAGG+Scenario+2/1_07lcy778" TargetMode="Externa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https/1513041.mediaspace.kaltura.com/media/TAGG+Scenario+3/1_ekxypijq" TargetMode="External"/><Relationship Id="rId4" Type="http://schemas.openxmlformats.org/officeDocument/2006/relationships/image" Target="../media/image43.png"/><Relationship Id="rId5" Type="http://schemas.openxmlformats.org/officeDocument/2006/relationships/hyperlink" Target="https://1513041.mediaspace.kaltura.com/media/TAGG+Scenario+3/1_ekxypijq" TargetMode="Externa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4.png"/><Relationship Id="rId5" Type="http://schemas.openxmlformats.org/officeDocument/2006/relationships/image" Target="../media/image13.jpeg"/><Relationship Id="rId6" Type="http://schemas.openxmlformats.org/officeDocument/2006/relationships/image" Target="../media/image3.jpeg"/><Relationship Id="rId7" Type="http://schemas.openxmlformats.org/officeDocument/2006/relationships/image" Target="../media/image14.jpeg"/><Relationship Id="rId8" Type="http://schemas.microsoft.com/office/2007/relationships/hdphoto" Target="../media/hdphoto1.wdp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jp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5" y="11205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How Goldilocks and the Three Bears used QM to Bolster their Quality Assurance Programs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5244" y="4627697"/>
            <a:ext cx="2451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600"/>
                </a:solidFill>
                <a:latin typeface="MillerDisplay LightItalic"/>
                <a:cs typeface="Futura Light"/>
              </a:rPr>
              <a:t>Ray </a:t>
            </a:r>
            <a:r>
              <a:rPr lang="en-US" dirty="0" err="1">
                <a:solidFill>
                  <a:srgbClr val="FFC600"/>
                </a:solidFill>
                <a:latin typeface="MillerDisplay LightItalic"/>
                <a:cs typeface="Futura Light"/>
              </a:rPr>
              <a:t>Lum</a:t>
            </a:r>
            <a:r>
              <a:rPr lang="en-US" dirty="0">
                <a:solidFill>
                  <a:srgbClr val="FFC600"/>
                </a:solidFill>
                <a:latin typeface="MillerDisplay LightItalic"/>
                <a:cs typeface="Futura Light"/>
              </a:rPr>
              <a:t>, MPhil, MS – Director of eLearning and Associate Teaching </a:t>
            </a:r>
            <a:r>
              <a:rPr lang="en-US" dirty="0" smtClean="0">
                <a:solidFill>
                  <a:srgbClr val="FFC600"/>
                </a:solidFill>
                <a:latin typeface="MillerDisplay LightItalic"/>
                <a:cs typeface="Futura Light"/>
              </a:rPr>
              <a:t>Professor</a:t>
            </a:r>
          </a:p>
          <a:p>
            <a:endParaRPr lang="en-US" sz="2400" dirty="0">
              <a:solidFill>
                <a:srgbClr val="FFC600"/>
              </a:solidFill>
              <a:latin typeface="MillerDisplay LightItalic"/>
              <a:cs typeface="Futura Ligh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44307"/>
            <a:ext cx="9144000" cy="158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9" descr="C:\Users\Killen\Desktop\Lum_on_the_street.jpg"/>
          <p:cNvPicPr>
            <a:picLocks noChangeAspect="1" noChangeArrowheads="1"/>
          </p:cNvPicPr>
          <p:nvPr/>
        </p:nvPicPr>
        <p:blipFill rotWithShape="1">
          <a:blip r:embed="rId3" cstate="print"/>
          <a:srcRect l="23270" t="12027" r="16482" b="16470"/>
          <a:stretch/>
        </p:blipFill>
        <p:spPr bwMode="auto">
          <a:xfrm>
            <a:off x="2319769" y="3125925"/>
            <a:ext cx="1147332" cy="1419641"/>
          </a:xfrm>
          <a:prstGeom prst="rect">
            <a:avLst/>
          </a:prstGeom>
          <a:noFill/>
        </p:spPr>
      </p:pic>
      <p:pic>
        <p:nvPicPr>
          <p:cNvPr id="7" name="Picture 6" descr="C:\Users\Killen\Desktop\Karynnov2010Drexel.png"/>
          <p:cNvPicPr>
            <a:picLocks noChangeAspect="1" noChangeArrowheads="1"/>
          </p:cNvPicPr>
          <p:nvPr/>
        </p:nvPicPr>
        <p:blipFill rotWithShape="1">
          <a:blip r:embed="rId4" cstate="print"/>
          <a:srcRect l="55406" t="2717" r="8690" b="28248"/>
          <a:stretch/>
        </p:blipFill>
        <p:spPr bwMode="auto">
          <a:xfrm>
            <a:off x="6597650" y="3085560"/>
            <a:ext cx="990600" cy="141964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61588" y="4627697"/>
            <a:ext cx="26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600"/>
                </a:solidFill>
                <a:latin typeface="MillerDisplay LightItalic"/>
                <a:cs typeface="Futura Light"/>
              </a:rPr>
              <a:t>Karyn</a:t>
            </a:r>
            <a:r>
              <a:rPr lang="en-US" dirty="0">
                <a:solidFill>
                  <a:srgbClr val="FFC600"/>
                </a:solidFill>
                <a:latin typeface="MillerDisplay LightItalic"/>
                <a:cs typeface="Futura Light"/>
              </a:rPr>
              <a:t> Holt, CNM, </a:t>
            </a:r>
            <a:r>
              <a:rPr lang="en-US" dirty="0" err="1">
                <a:solidFill>
                  <a:srgbClr val="FFC600"/>
                </a:solidFill>
                <a:latin typeface="MillerDisplay LightItalic"/>
                <a:cs typeface="Futura Light"/>
              </a:rPr>
              <a:t>Ph</a:t>
            </a:r>
            <a:r>
              <a:rPr lang="en-US" dirty="0">
                <a:solidFill>
                  <a:srgbClr val="FFC600"/>
                </a:solidFill>
                <a:latin typeface="MillerDisplay LightItalic"/>
                <a:cs typeface="Futura Light"/>
              </a:rPr>
              <a:t> D – Director of Online Quality and Clinical Professor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66" y="6150"/>
            <a:ext cx="1262334" cy="1138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38"/>
            <a:ext cx="1612841" cy="110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101600"/>
            <a:ext cx="7581900" cy="1143000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Fellows are </a:t>
            </a:r>
            <a:r>
              <a:rPr lang="en-US" sz="3100" b="1" dirty="0">
                <a:solidFill>
                  <a:srgbClr val="FFC600"/>
                </a:solidFill>
              </a:rPr>
              <a:t>ambassadors</a:t>
            </a:r>
            <a:r>
              <a:rPr lang="en-US" sz="3100" dirty="0">
                <a:solidFill>
                  <a:srgbClr val="FFFFFF"/>
                </a:solidFill>
              </a:rPr>
              <a:t> and </a:t>
            </a:r>
            <a:r>
              <a:rPr lang="en-US" sz="3100" b="1" dirty="0">
                <a:solidFill>
                  <a:srgbClr val="FFC600"/>
                </a:solidFill>
              </a:rPr>
              <a:t>champions</a:t>
            </a:r>
            <a:r>
              <a:rPr lang="en-US" sz="3100" dirty="0">
                <a:solidFill>
                  <a:srgbClr val="FFFFFF"/>
                </a:solidFill>
              </a:rPr>
              <a:t> of the Online Learning Council serving the Drexel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44600"/>
            <a:ext cx="79502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3600" dirty="0" smtClean="0">
              <a:solidFill>
                <a:srgbClr val="FFFFFF"/>
              </a:solidFill>
            </a:endParaRPr>
          </a:p>
          <a:p>
            <a:pPr marL="571500" indent="-457200"/>
            <a:r>
              <a:rPr lang="en-US" dirty="0" smtClean="0">
                <a:solidFill>
                  <a:srgbClr val="FFFFFF"/>
                </a:solidFill>
              </a:rPr>
              <a:t>Professional Development </a:t>
            </a:r>
          </a:p>
          <a:p>
            <a:pPr marL="571500" indent="-457200"/>
            <a:r>
              <a:rPr lang="en-US" dirty="0" smtClean="0">
                <a:solidFill>
                  <a:srgbClr val="FFFFFF"/>
                </a:solidFill>
              </a:rPr>
              <a:t>Mentorship</a:t>
            </a:r>
          </a:p>
          <a:p>
            <a:pPr marL="571500" indent="-457200"/>
            <a:r>
              <a:rPr lang="en-US" dirty="0" smtClean="0">
                <a:solidFill>
                  <a:srgbClr val="FFFFFF"/>
                </a:solidFill>
              </a:rPr>
              <a:t>Quality Assurance</a:t>
            </a:r>
          </a:p>
          <a:p>
            <a:pPr marL="971550" lvl="1" indent="-457200"/>
            <a:r>
              <a:rPr lang="en-US" dirty="0" smtClean="0">
                <a:solidFill>
                  <a:srgbClr val="FFFFFF"/>
                </a:solidFill>
              </a:rPr>
              <a:t>Course Design </a:t>
            </a:r>
          </a:p>
          <a:p>
            <a:pPr marL="971550" lvl="1" indent="-457200"/>
            <a:r>
              <a:rPr lang="en-US" dirty="0" smtClean="0">
                <a:solidFill>
                  <a:srgbClr val="FFFFFF"/>
                </a:solidFill>
              </a:rPr>
              <a:t>Consultation</a:t>
            </a:r>
          </a:p>
          <a:p>
            <a:pPr marL="1371600" lvl="2" indent="-457200"/>
            <a:r>
              <a:rPr lang="en-US" dirty="0" smtClean="0">
                <a:solidFill>
                  <a:srgbClr val="FFFFFF"/>
                </a:solidFill>
              </a:rPr>
              <a:t>individual course owner (Faculty)</a:t>
            </a:r>
            <a:endParaRPr lang="en-US" dirty="0">
              <a:solidFill>
                <a:srgbClr val="FFFFFF"/>
              </a:solidFill>
            </a:endParaRPr>
          </a:p>
          <a:p>
            <a:pPr marL="1371600" lvl="2" indent="-457200"/>
            <a:r>
              <a:rPr lang="en-US" dirty="0">
                <a:solidFill>
                  <a:srgbClr val="FFFFFF"/>
                </a:solidFill>
              </a:rPr>
              <a:t>program or departmental </a:t>
            </a:r>
            <a:r>
              <a:rPr lang="en-US" dirty="0" smtClean="0">
                <a:solidFill>
                  <a:srgbClr val="FFFFFF"/>
                </a:solidFill>
              </a:rPr>
              <a:t>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MSCHE’s </a:t>
            </a: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Hallmarks of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Institution </a:t>
            </a:r>
            <a:r>
              <a:rPr lang="en-US" dirty="0">
                <a:solidFill>
                  <a:schemeClr val="bg1"/>
                </a:solidFill>
              </a:rPr>
              <a:t>evaluates the effectiveness on its online </a:t>
            </a:r>
            <a:r>
              <a:rPr lang="en-US" dirty="0" smtClean="0">
                <a:solidFill>
                  <a:schemeClr val="bg1"/>
                </a:solidFill>
              </a:rPr>
              <a:t>offerings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nstitution </a:t>
            </a:r>
            <a:r>
              <a:rPr lang="en-US" dirty="0">
                <a:solidFill>
                  <a:schemeClr val="bg1"/>
                </a:solidFill>
              </a:rPr>
              <a:t>provides sufficient resources to support and expand its online </a:t>
            </a:r>
            <a:r>
              <a:rPr lang="en-US" dirty="0" smtClean="0">
                <a:solidFill>
                  <a:schemeClr val="bg1"/>
                </a:solidFill>
              </a:rPr>
              <a:t>offering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Faculty </a:t>
            </a:r>
            <a:r>
              <a:rPr lang="en-US" dirty="0">
                <a:solidFill>
                  <a:schemeClr val="bg1"/>
                </a:solidFill>
              </a:rPr>
              <a:t>responsible for delivering online </a:t>
            </a:r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>
                <a:solidFill>
                  <a:schemeClr val="bg1"/>
                </a:solidFill>
              </a:rPr>
              <a:t>curricular are </a:t>
            </a:r>
            <a:r>
              <a:rPr lang="en-US" b="1" dirty="0">
                <a:solidFill>
                  <a:srgbClr val="FFC600"/>
                </a:solidFill>
              </a:rPr>
              <a:t>appropriately qualified and effectively supported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177800"/>
            <a:ext cx="84709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Professional Development for Online Faculty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77900"/>
            <a:ext cx="7543800" cy="6108700"/>
          </a:xfrm>
        </p:spPr>
        <p:txBody>
          <a:bodyPr lIns="91440">
            <a:normAutofit fontScale="70000" lnSpcReduction="20000"/>
          </a:bodyPr>
          <a:lstStyle/>
          <a:p>
            <a:pPr marL="0" indent="0">
              <a:buNone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FFFFF"/>
                </a:solidFill>
              </a:rPr>
              <a:t>Evidence Based Learning-Creating a Culture of Inclusiveness at Drexel - Faculty Development Day (</a:t>
            </a:r>
            <a:r>
              <a:rPr lang="en-US" sz="2800" u="sng" dirty="0" smtClean="0">
                <a:solidFill>
                  <a:srgbClr val="3366FF"/>
                </a:solidFill>
                <a:hlinkClick r:id="rId3"/>
              </a:rPr>
              <a:t>TAGG Scenario 1</a:t>
            </a:r>
            <a:r>
              <a:rPr lang="en-US" sz="3600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dirty="0" smtClean="0">
                <a:solidFill>
                  <a:srgbClr val="FFFFFF"/>
                </a:solidFill>
              </a:rPr>
              <a:t>Self-Paced “Core Design Element Checklist” Course</a:t>
            </a:r>
          </a:p>
          <a:p>
            <a:pPr marL="0" indent="0">
              <a:buNone/>
            </a:pPr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dirty="0" smtClean="0">
                <a:solidFill>
                  <a:srgbClr val="FFFFFF"/>
                </a:solidFill>
              </a:rPr>
              <a:t> Online Faculty Training (Level I)</a:t>
            </a:r>
          </a:p>
          <a:p>
            <a:pPr marL="1257300" lvl="2" indent="-457200"/>
            <a:r>
              <a:rPr lang="en-US" sz="3600" dirty="0" smtClean="0">
                <a:solidFill>
                  <a:srgbClr val="FFFFFF"/>
                </a:solidFill>
              </a:rPr>
              <a:t>Online self-paced</a:t>
            </a:r>
          </a:p>
          <a:p>
            <a:pPr marL="1257300" lvl="2" indent="-457200"/>
            <a:r>
              <a:rPr lang="en-US" sz="3600" dirty="0" smtClean="0">
                <a:solidFill>
                  <a:srgbClr val="FFFFFF"/>
                </a:solidFill>
              </a:rPr>
              <a:t>F2F workshop </a:t>
            </a:r>
          </a:p>
          <a:p>
            <a:pPr marL="1257300" lvl="2" indent="-457200"/>
            <a:r>
              <a:rPr lang="en-US" sz="3600" dirty="0" smtClean="0">
                <a:solidFill>
                  <a:srgbClr val="FFFFFF"/>
                </a:solidFill>
              </a:rPr>
              <a:t>Webinar</a:t>
            </a:r>
          </a:p>
          <a:p>
            <a:pPr marL="0" indent="0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r>
              <a:rPr lang="en-US" sz="3600" dirty="0" smtClean="0">
                <a:solidFill>
                  <a:srgbClr val="FFFFFF"/>
                </a:solidFill>
              </a:rPr>
              <a:t> Workshops/Brown Bags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https://1513041.mediaspace.kaltura.com/media/TAGG+Scenario+1/1_ppwnw0gl</a:t>
            </a:r>
          </a:p>
          <a:p>
            <a:pPr marL="0" indent="0">
              <a:buNone/>
            </a:pPr>
            <a:r>
              <a:rPr lang="en-US" sz="2400" dirty="0" smtClean="0"/>
              <a:t>		</a:t>
            </a:r>
            <a:endParaRPr lang="en-US" sz="2000" dirty="0"/>
          </a:p>
          <a:p>
            <a:pPr marL="914400" lvl="2" indent="0">
              <a:buNone/>
            </a:pPr>
            <a:endParaRPr lang="en-US" sz="19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endParaRPr lang="en-US" dirty="0"/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4752541"/>
            <a:ext cx="2260600" cy="1201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Benefits to Student, Faculty and </a:t>
            </a:r>
            <a:r>
              <a:rPr lang="en-US" sz="2800" b="1" dirty="0" smtClean="0">
                <a:solidFill>
                  <a:srgbClr val="FFFFFF"/>
                </a:solidFill>
              </a:rPr>
              <a:t>Program</a:t>
            </a:r>
            <a:br>
              <a:rPr lang="en-US" sz="2800" b="1" dirty="0" smtClean="0">
                <a:solidFill>
                  <a:srgbClr val="FFFFFF"/>
                </a:solidFill>
              </a:rPr>
            </a:br>
            <a:r>
              <a:rPr lang="en-US" sz="2800" b="1" dirty="0" smtClean="0">
                <a:solidFill>
                  <a:srgbClr val="FFFFFF"/>
                </a:solidFill>
              </a:rPr>
              <a:t>Overview of the Process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000" y="1389460"/>
            <a:ext cx="3405093" cy="376737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Request for Course Design Review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6000" y="1920802"/>
            <a:ext cx="1291759" cy="376737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Self-Review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3040" y="1920802"/>
            <a:ext cx="1376856" cy="376737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Peer-Review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641" y="2712515"/>
            <a:ext cx="1821539" cy="469070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Tools and materials 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provided to the Instructor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3163" y="3619570"/>
            <a:ext cx="2238495" cy="653736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Drexel University 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Core Design Elements Checklist:</a:t>
            </a:r>
          </a:p>
          <a:p>
            <a:r>
              <a:rPr lang="en-US" sz="1200" dirty="0">
                <a:solidFill>
                  <a:srgbClr val="FFFFFF"/>
                </a:solidFill>
              </a:rPr>
              <a:t>self-paced online training course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812" y="4733710"/>
            <a:ext cx="2182515" cy="284405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Review conducted by instructor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8372" y="3469325"/>
            <a:ext cx="1620387" cy="284405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OLC Fellow(s) assigned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3415" y="4108509"/>
            <a:ext cx="1969190" cy="4382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Initial Meeting/Consultation </a:t>
            </a:r>
          </a:p>
          <a:p>
            <a:r>
              <a:rPr lang="en-US" sz="1100" dirty="0">
                <a:solidFill>
                  <a:srgbClr val="FFFFFF"/>
                </a:solidFill>
              </a:rPr>
              <a:t>Between Fellow and Instructor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6848" y="4749741"/>
            <a:ext cx="1907331" cy="269016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Fellow(s) conducts the review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07512" y="5293240"/>
            <a:ext cx="2200023" cy="269016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Confidential feedback to instructor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3726" y="5541716"/>
            <a:ext cx="2294706" cy="269016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Consultation with Fellows as needed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83328" y="5798209"/>
            <a:ext cx="1530631" cy="4382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Follow-up, additional </a:t>
            </a:r>
          </a:p>
          <a:p>
            <a:r>
              <a:rPr lang="en-US" sz="1100" dirty="0">
                <a:solidFill>
                  <a:srgbClr val="FFFFFF"/>
                </a:solidFill>
              </a:rPr>
              <a:t>consultation as needed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56321" y="2677102"/>
            <a:ext cx="2153285" cy="469070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Drexel University 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Core Design Elements Checklist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1484" y="2591769"/>
            <a:ext cx="1611596" cy="284405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Quality Matters Rubric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852411" y="2297539"/>
            <a:ext cx="0" cy="294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52411" y="3196802"/>
            <a:ext cx="0" cy="272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852411" y="4292863"/>
            <a:ext cx="0" cy="3927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52411" y="5006234"/>
            <a:ext cx="0" cy="415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332964" y="2397075"/>
            <a:ext cx="29643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332964" y="2441803"/>
            <a:ext cx="0" cy="149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297333" y="2441803"/>
            <a:ext cx="0" cy="149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332964" y="3125964"/>
            <a:ext cx="2964369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705490" y="3161377"/>
            <a:ext cx="0" cy="3079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705490" y="3852017"/>
            <a:ext cx="0" cy="25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6705490" y="4522600"/>
            <a:ext cx="0" cy="211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705490" y="5006234"/>
            <a:ext cx="0" cy="287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6705490" y="5578429"/>
            <a:ext cx="0" cy="219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ED57-FF78-7744-B3EA-4B7EB02659DE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9162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67818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Course Reviews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0" y="914400"/>
            <a:ext cx="6781800" cy="5562600"/>
          </a:xfrm>
        </p:spPr>
        <p:txBody>
          <a:bodyPr lIns="91440"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Types of Reviews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</a:rPr>
              <a:t>Self-Review using  </a:t>
            </a:r>
            <a:r>
              <a:rPr lang="en-US" sz="2400" dirty="0">
                <a:solidFill>
                  <a:srgbClr val="FFFFFF"/>
                </a:solidFill>
              </a:rPr>
              <a:t>DU Core Design Element Checklist course in Blackboard.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</a:rPr>
              <a:t>A Fellow Review using the DU Core Design Elements Checklist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</a:rPr>
              <a:t>A QM Review by three Fellows using the Quality Matters rubric 	</a:t>
            </a:r>
            <a:r>
              <a:rPr lang="en-US" dirty="0" smtClean="0">
                <a:solidFill>
                  <a:srgbClr val="FFFFFF"/>
                </a:solidFill>
              </a:rPr>
              <a:t>	</a:t>
            </a:r>
            <a:endParaRPr lang="en-US" sz="2400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sz="19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855537" y="21463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00" y="0"/>
            <a:ext cx="1130300" cy="1018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2862922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304800"/>
            <a:ext cx="67818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Review Process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626" y="1790700"/>
            <a:ext cx="6781800" cy="2971800"/>
          </a:xfrm>
        </p:spPr>
        <p:txBody>
          <a:bodyPr lIns="91440"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FFFF"/>
                </a:solidFill>
              </a:rPr>
              <a:t>Confidential</a:t>
            </a:r>
          </a:p>
          <a:p>
            <a:r>
              <a:rPr lang="en-US" sz="2600" dirty="0" smtClean="0">
                <a:solidFill>
                  <a:srgbClr val="FFFFFF"/>
                </a:solidFill>
              </a:rPr>
              <a:t>  Collegial</a:t>
            </a:r>
          </a:p>
          <a:p>
            <a:r>
              <a:rPr lang="en-US" sz="2600" dirty="0" smtClean="0">
                <a:solidFill>
                  <a:srgbClr val="FFFFFF"/>
                </a:solidFill>
              </a:rPr>
              <a:t>  Voluntary</a:t>
            </a:r>
          </a:p>
          <a:p>
            <a:r>
              <a:rPr lang="en-US" sz="2600" dirty="0" smtClean="0">
                <a:solidFill>
                  <a:srgbClr val="FFFFFF"/>
                </a:solidFill>
              </a:rPr>
              <a:t>  Focused on design, not instruction</a:t>
            </a:r>
          </a:p>
          <a:p>
            <a:pPr marL="0" indent="0">
              <a:buNone/>
            </a:pPr>
            <a:r>
              <a:rPr lang="en-US" sz="2400" dirty="0" smtClean="0"/>
              <a:t>		</a:t>
            </a:r>
            <a:endParaRPr lang="en-US" sz="2000" dirty="0"/>
          </a:p>
          <a:p>
            <a:pPr marL="914400" lvl="2" indent="0">
              <a:buNone/>
            </a:pPr>
            <a:endParaRPr lang="en-US" sz="19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1745" y="1085745"/>
            <a:ext cx="2400509" cy="914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4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03680"/>
            <a:ext cx="4038600" cy="483202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4400" b="1" dirty="0">
                <a:solidFill>
                  <a:srgbClr val="FFFFFF"/>
                </a:solidFill>
              </a:rPr>
              <a:t>.  </a:t>
            </a:r>
            <a:r>
              <a:rPr lang="en-US" sz="4400" dirty="0">
                <a:solidFill>
                  <a:srgbClr val="FFFFFF"/>
                </a:solidFill>
              </a:rPr>
              <a:t>A course description is provided.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2..  </a:t>
            </a:r>
            <a:r>
              <a:rPr lang="en-US" sz="4400" dirty="0">
                <a:solidFill>
                  <a:srgbClr val="FFFFFF"/>
                </a:solidFill>
              </a:rPr>
              <a:t>This may include a statement that introduces the student to the purpose of the course and its components.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3.  </a:t>
            </a:r>
            <a:r>
              <a:rPr lang="en-US" sz="4400" dirty="0">
                <a:solidFill>
                  <a:srgbClr val="FFFFFF"/>
                </a:solidFill>
              </a:rPr>
              <a:t>In the case of a hybrid course, there is a statement that clarifies the relationship between the ‘face-to-face’ and ‘online’ components.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4.  </a:t>
            </a:r>
            <a:r>
              <a:rPr lang="en-US" sz="4400" dirty="0">
                <a:solidFill>
                  <a:srgbClr val="FFFFFF"/>
                </a:solidFill>
              </a:rPr>
              <a:t>The number of credit hours earned for successful completion is clearly posted.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5.  </a:t>
            </a:r>
            <a:r>
              <a:rPr lang="en-US" sz="4400" dirty="0">
                <a:solidFill>
                  <a:srgbClr val="FFFFFF"/>
                </a:solidFill>
              </a:rPr>
              <a:t>The grading policy is clearly stated.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6.  </a:t>
            </a:r>
            <a:r>
              <a:rPr lang="en-US" sz="4400" dirty="0">
                <a:solidFill>
                  <a:srgbClr val="FFFFFF"/>
                </a:solidFill>
              </a:rPr>
              <a:t>Specific/descriptive criteria are provided for the evaluation of student work and participation.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7. Instructions </a:t>
            </a:r>
            <a:r>
              <a:rPr lang="en-US" sz="4400" dirty="0">
                <a:solidFill>
                  <a:srgbClr val="FFFFFF"/>
                </a:solidFill>
              </a:rPr>
              <a:t>for completion and submission are provided. 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8.  </a:t>
            </a:r>
            <a:r>
              <a:rPr lang="en-US" sz="4400" dirty="0">
                <a:solidFill>
                  <a:srgbClr val="FFFFFF"/>
                </a:solidFill>
              </a:rPr>
              <a:t>Grading scales and weights are provided.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>
                <a:solidFill>
                  <a:srgbClr val="FFFFFF"/>
                </a:solidFill>
              </a:rPr>
              <a:t>9</a:t>
            </a:r>
            <a:r>
              <a:rPr lang="en-US" sz="4400" b="1" dirty="0" smtClean="0">
                <a:solidFill>
                  <a:srgbClr val="FFFFFF"/>
                </a:solidFill>
              </a:rPr>
              <a:t>.  </a:t>
            </a:r>
            <a:r>
              <a:rPr lang="en-US" sz="4400" dirty="0">
                <a:solidFill>
                  <a:srgbClr val="FFFFFF"/>
                </a:solidFill>
              </a:rPr>
              <a:t>Course learning objectives describe outcomes that are measurable.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10.  </a:t>
            </a:r>
            <a:r>
              <a:rPr lang="en-US" sz="4400" dirty="0">
                <a:solidFill>
                  <a:srgbClr val="FFFFFF"/>
                </a:solidFill>
              </a:rPr>
              <a:t>Assessment and evaluation are aligned with course learning objectives.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11.  </a:t>
            </a:r>
            <a:r>
              <a:rPr lang="en-US" sz="4400" dirty="0">
                <a:solidFill>
                  <a:srgbClr val="FFFFFF"/>
                </a:solidFill>
              </a:rPr>
              <a:t>Assessment and evaluation tools are appropriate for measuring the stated learning outcomes.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12.  </a:t>
            </a:r>
            <a:r>
              <a:rPr lang="en-US" sz="4400" dirty="0">
                <a:solidFill>
                  <a:srgbClr val="FFFFFF"/>
                </a:solidFill>
              </a:rPr>
              <a:t>Assessment and evaluation goals are clearly communicated.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13.  </a:t>
            </a:r>
            <a:r>
              <a:rPr lang="en-US" sz="4400" dirty="0">
                <a:solidFill>
                  <a:srgbClr val="FFFFFF"/>
                </a:solidFill>
              </a:rPr>
              <a:t>Information about student feedback is provided.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14.  </a:t>
            </a:r>
            <a:r>
              <a:rPr lang="en-US" sz="4400" dirty="0">
                <a:solidFill>
                  <a:srgbClr val="FFFFFF"/>
                </a:solidFill>
              </a:rPr>
              <a:t>Instructor contact and availability information is provided.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15. A </a:t>
            </a:r>
            <a:r>
              <a:rPr lang="en-US" sz="4400" dirty="0">
                <a:solidFill>
                  <a:srgbClr val="FFFFFF"/>
                </a:solidFill>
              </a:rPr>
              <a:t>list of textbooks, supplies, and other instructional materials needed for the course is provided</a:t>
            </a:r>
            <a:r>
              <a:rPr lang="en-US" sz="4400" dirty="0" smtClean="0">
                <a:solidFill>
                  <a:srgbClr val="FFFFFF"/>
                </a:solidFill>
              </a:rPr>
              <a:t>.</a:t>
            </a:r>
          </a:p>
          <a:p>
            <a:pPr marL="514350" indent="-514350">
              <a:buAutoNum type="arabicPeriod" startAt="15"/>
            </a:pPr>
            <a:endParaRPr lang="en-US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16.  </a:t>
            </a:r>
            <a:r>
              <a:rPr lang="en-US" sz="4400" dirty="0">
                <a:solidFill>
                  <a:schemeClr val="bg1"/>
                </a:solidFill>
              </a:rPr>
              <a:t>Due dates and deadlines are provided.</a:t>
            </a:r>
          </a:p>
          <a:p>
            <a:pPr>
              <a:buNone/>
            </a:pPr>
            <a:r>
              <a:rPr lang="en-US" sz="4400" dirty="0">
                <a:solidFill>
                  <a:schemeClr val="bg1"/>
                </a:solidFill>
              </a:rPr>
              <a:t>17.  A disclaimer that dates are subject to change should be included.</a:t>
            </a:r>
          </a:p>
          <a:p>
            <a:pPr marL="514350" indent="-514350">
              <a:buAutoNum type="arabicPeriod" startAt="15"/>
            </a:pPr>
            <a:endParaRPr lang="en-US" sz="35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3500" dirty="0"/>
              <a:t> </a:t>
            </a:r>
          </a:p>
          <a:p>
            <a:pPr>
              <a:buNone/>
            </a:pPr>
            <a:r>
              <a:rPr lang="en-US" sz="3500" dirty="0"/>
              <a:t> </a:t>
            </a:r>
          </a:p>
          <a:p>
            <a:endParaRPr lang="en-US" sz="3500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03679"/>
            <a:ext cx="4038600" cy="473042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18. A </a:t>
            </a:r>
            <a:r>
              <a:rPr lang="en-US" sz="4400" dirty="0">
                <a:solidFill>
                  <a:srgbClr val="FFFFFF"/>
                </a:solidFill>
              </a:rPr>
              <a:t>code of conduct and information about academic integrity are provided</a:t>
            </a:r>
            <a:r>
              <a:rPr lang="en-US" sz="4400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19.  </a:t>
            </a:r>
            <a:r>
              <a:rPr lang="en-US" sz="4400" dirty="0">
                <a:solidFill>
                  <a:srgbClr val="FFFFFF"/>
                </a:solidFill>
              </a:rPr>
              <a:t>Links to university policies should be provided.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20.  </a:t>
            </a:r>
            <a:r>
              <a:rPr lang="en-US" sz="4400" dirty="0">
                <a:solidFill>
                  <a:srgbClr val="FFFFFF"/>
                </a:solidFill>
              </a:rPr>
              <a:t>Netiquette standards should be provided as needed.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21. </a:t>
            </a:r>
            <a:r>
              <a:rPr lang="en-US" sz="4400" dirty="0">
                <a:solidFill>
                  <a:srgbClr val="FFFFFF"/>
                </a:solidFill>
              </a:rPr>
              <a:t>Links, email addresses, and/or phone numbers to technical support are provided.</a:t>
            </a:r>
          </a:p>
          <a:p>
            <a:pPr>
              <a:buNone/>
            </a:pPr>
            <a:endParaRPr lang="en-US" sz="4400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22. </a:t>
            </a:r>
            <a:r>
              <a:rPr lang="en-US" sz="4400" dirty="0">
                <a:solidFill>
                  <a:srgbClr val="FFFFFF"/>
                </a:solidFill>
              </a:rPr>
              <a:t>Content is sequenced and structured in a manner that enables learners to achieve the stated goals.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23.  </a:t>
            </a:r>
            <a:r>
              <a:rPr lang="en-US" sz="4400" dirty="0">
                <a:solidFill>
                  <a:srgbClr val="FFFFFF"/>
                </a:solidFill>
              </a:rPr>
              <a:t>The course content is divided into learning </a:t>
            </a:r>
            <a:r>
              <a:rPr lang="en-US" sz="4400" dirty="0" smtClean="0">
                <a:solidFill>
                  <a:srgbClr val="FFFFFF"/>
                </a:solidFill>
              </a:rPr>
              <a:t>Modules </a:t>
            </a:r>
            <a:r>
              <a:rPr lang="en-US" sz="4400" dirty="0">
                <a:solidFill>
                  <a:srgbClr val="FFFFFF"/>
                </a:solidFill>
              </a:rPr>
              <a:t>that are labeled and presented in a logical manner.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24. </a:t>
            </a:r>
            <a:r>
              <a:rPr lang="en-US" sz="4400" dirty="0">
                <a:solidFill>
                  <a:srgbClr val="FFFFFF"/>
                </a:solidFill>
              </a:rPr>
              <a:t>The course is easy to navigate.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25.  </a:t>
            </a:r>
            <a:r>
              <a:rPr lang="en-US" sz="4400" dirty="0">
                <a:solidFill>
                  <a:srgbClr val="FFFFFF"/>
                </a:solidFill>
              </a:rPr>
              <a:t>The components and structure of the course are clear and understandable.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26.  </a:t>
            </a:r>
            <a:r>
              <a:rPr lang="en-US" sz="4400" dirty="0">
                <a:solidFill>
                  <a:srgbClr val="FFFFFF"/>
                </a:solidFill>
              </a:rPr>
              <a:t>Instructions about how to get started and where to find various course components is provided.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27. </a:t>
            </a:r>
            <a:r>
              <a:rPr lang="en-US" sz="4400" dirty="0" smtClean="0">
                <a:solidFill>
                  <a:srgbClr val="FFFFFF"/>
                </a:solidFill>
              </a:rPr>
              <a:t>Broken or outdated links are corrected or removed.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28.  Required online resources are accessible.</a:t>
            </a:r>
          </a:p>
          <a:p>
            <a:pPr>
              <a:buNone/>
            </a:pPr>
            <a:endParaRPr lang="en-US" sz="4400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29. </a:t>
            </a:r>
            <a:r>
              <a:rPr lang="en-US" sz="4400" dirty="0" smtClean="0">
                <a:solidFill>
                  <a:srgbClr val="FFFFFF"/>
                </a:solidFill>
              </a:rPr>
              <a:t>Links </a:t>
            </a:r>
            <a:r>
              <a:rPr lang="en-US" sz="4400" dirty="0">
                <a:solidFill>
                  <a:srgbClr val="FFFFFF"/>
                </a:solidFill>
              </a:rPr>
              <a:t>to academic resources are provided.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30.  </a:t>
            </a:r>
            <a:r>
              <a:rPr lang="en-US" sz="4400" dirty="0">
                <a:solidFill>
                  <a:srgbClr val="FFFFFF"/>
                </a:solidFill>
              </a:rPr>
              <a:t>Links to Drexel Express, library, tutoring centers, counseling services, Provost Office, </a:t>
            </a:r>
            <a:r>
              <a:rPr lang="en-US" sz="4400" dirty="0" err="1">
                <a:solidFill>
                  <a:srgbClr val="FFFFFF"/>
                </a:solidFill>
              </a:rPr>
              <a:t>DragonCard</a:t>
            </a:r>
            <a:r>
              <a:rPr lang="en-US" sz="4400" dirty="0">
                <a:solidFill>
                  <a:srgbClr val="FFFFFF"/>
                </a:solidFill>
              </a:rPr>
              <a:t> Office, and bookstore are provided.</a:t>
            </a:r>
          </a:p>
          <a:p>
            <a:pPr>
              <a:buNone/>
            </a:pPr>
            <a:r>
              <a:rPr lang="en-US" sz="4400" dirty="0">
                <a:solidFill>
                  <a:srgbClr val="FFFFFF"/>
                </a:solidFill>
              </a:rPr>
              <a:t> 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FF"/>
                </a:solidFill>
              </a:rPr>
              <a:t>31. </a:t>
            </a:r>
            <a:r>
              <a:rPr lang="en-US" sz="4400" dirty="0">
                <a:solidFill>
                  <a:srgbClr val="FFFFFF"/>
                </a:solidFill>
              </a:rPr>
              <a:t>The university statement regarding ADA compliance is provided.</a:t>
            </a:r>
          </a:p>
          <a:p>
            <a:pPr>
              <a:buNone/>
            </a:pPr>
            <a:r>
              <a:rPr lang="en-US" sz="4400" dirty="0" smtClean="0">
                <a:solidFill>
                  <a:srgbClr val="FFFFFF"/>
                </a:solidFill>
              </a:rPr>
              <a:t>32.  </a:t>
            </a:r>
            <a:r>
              <a:rPr lang="en-US" sz="4400" dirty="0">
                <a:solidFill>
                  <a:srgbClr val="FFFFFF"/>
                </a:solidFill>
              </a:rPr>
              <a:t>Information about how to request special Services is provided.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4400"/>
            <a:ext cx="8229600" cy="12759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THE </a:t>
            </a:r>
            <a:r>
              <a:rPr lang="en-US" sz="2800" b="1" dirty="0">
                <a:solidFill>
                  <a:srgbClr val="FFFFFF"/>
                </a:solidFill>
              </a:rPr>
              <a:t>DREXEL UNIVERSITY CORE DESIGN </a:t>
            </a:r>
            <a:r>
              <a:rPr lang="en-US" sz="2800" b="1" dirty="0" smtClean="0">
                <a:solidFill>
                  <a:srgbClr val="FFFFFF"/>
                </a:solidFill>
              </a:rPr>
              <a:t/>
            </a:r>
            <a:br>
              <a:rPr lang="en-US" sz="2800" b="1" dirty="0" smtClean="0">
                <a:solidFill>
                  <a:srgbClr val="FFFFFF"/>
                </a:solidFill>
              </a:rPr>
            </a:br>
            <a:r>
              <a:rPr lang="en-US" sz="2800" b="1" dirty="0" smtClean="0">
                <a:solidFill>
                  <a:srgbClr val="FFFFFF"/>
                </a:solidFill>
              </a:rPr>
              <a:t>ELEMENTS CHECKLIST (DUCDEC)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ED57-FF78-7744-B3EA-4B7EB02659DE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0"/>
            <a:ext cx="67818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Course Ownership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9" y="1278994"/>
            <a:ext cx="8586786" cy="6917268"/>
          </a:xfrm>
        </p:spPr>
        <p:txBody>
          <a:bodyPr lIns="91440">
            <a:normAutofit fontScale="92500" lnSpcReduction="20000"/>
          </a:bodyPr>
          <a:lstStyle/>
          <a:p>
            <a:pPr lvl="1" indent="-342900">
              <a:buNone/>
            </a:pPr>
            <a:r>
              <a:rPr lang="en-US" dirty="0" smtClean="0">
                <a:solidFill>
                  <a:srgbClr val="FFFFFF"/>
                </a:solidFill>
              </a:rPr>
              <a:t>When a course is submitted for review, the faculty member will be asked if he/she to agree to the following statement:</a:t>
            </a:r>
          </a:p>
          <a:p>
            <a:pPr lvl="1" indent="-34290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    “Departments have different rules related to course ownership. We respect intellectual property rights and considerations related to course ownership. Before scheduling a course review, please confirm that you have the right to have the course design reviewed.”</a:t>
            </a:r>
          </a:p>
          <a:p>
            <a:pPr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I certify that I have the right to have this course design reviewed and make changes to the course</a:t>
            </a:r>
            <a:r>
              <a:rPr lang="en-US" sz="4000" dirty="0" smtClean="0">
                <a:solidFill>
                  <a:srgbClr val="FFFFFF"/>
                </a:solidFill>
              </a:rPr>
              <a:t>. </a:t>
            </a:r>
          </a:p>
          <a:p>
            <a:pPr lvl="1" indent="-34290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		</a:t>
            </a:r>
            <a:endParaRPr lang="en-US" sz="2000" dirty="0"/>
          </a:p>
          <a:p>
            <a:pPr marL="914400" lvl="2" indent="0">
              <a:buNone/>
            </a:pPr>
            <a:endParaRPr lang="en-US" sz="19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474967"/>
            <a:ext cx="7632700" cy="409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274638"/>
            <a:ext cx="574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Annual Course Review Request Activity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Academic Policy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560"/>
            <a:ext cx="8229600" cy="4969451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U</a:t>
            </a:r>
            <a:r>
              <a:rPr lang="en-US" dirty="0" smtClean="0">
                <a:solidFill>
                  <a:srgbClr val="FFFFFF"/>
                </a:solidFill>
              </a:rPr>
              <a:t>niversity Wide Provost Office (Centralized)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Learning Management System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Technology Support via OLT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Accessibility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INSPIRE Initiative*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College and School (Decentralized)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Quality Measures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Quality Matters Rubric*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Drexel University Core Design Element Checklist*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6881" y="6335712"/>
            <a:ext cx="2133600" cy="365125"/>
          </a:xfrm>
        </p:spPr>
        <p:txBody>
          <a:bodyPr/>
          <a:lstStyle>
            <a:lvl1pPr>
              <a:defRPr>
                <a:latin typeface="Castellar" pitchFamily="18" charset="0"/>
              </a:defRPr>
            </a:lvl1pPr>
          </a:lstStyle>
          <a:p>
            <a:r>
              <a:rPr lang="en-US" dirty="0" smtClean="0"/>
              <a:t>Drexel University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4" y="2038350"/>
            <a:ext cx="2535237" cy="1850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Identify the right mixture of Quality Matters into your program</a:t>
            </a:r>
            <a:endParaRPr lang="en-US" sz="4000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Demonstrate how different mixtures of Quality Matters can withstand shocks and disruptions to your quality assurance program</a:t>
            </a:r>
            <a:r>
              <a:rPr lang="en-US" dirty="0" smtClean="0"/>
              <a:t>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6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JK397\Desktop\infographic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02965"/>
            <a:ext cx="4287836" cy="4287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6100" y="2413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Academic Policy Road Map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00" y="5466834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TAGG Scenario 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16149" b="12669"/>
          <a:stretch/>
        </p:blipFill>
        <p:spPr>
          <a:xfrm>
            <a:off x="4257674" y="2686050"/>
            <a:ext cx="5000625" cy="4171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6115050"/>
            <a:ext cx="311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https://1513041.mediaspace.kaltura.com/media/TAGG+Scenario+2/1_07lcy778</a:t>
            </a:r>
          </a:p>
        </p:txBody>
      </p:sp>
      <p:sp>
        <p:nvSpPr>
          <p:cNvPr id="6" name="Action Button: Movie 5">
            <a:hlinkClick r:id="rId6" highlightClick="1"/>
          </p:cNvPr>
          <p:cNvSpPr/>
          <p:nvPr/>
        </p:nvSpPr>
        <p:spPr>
          <a:xfrm>
            <a:off x="477837" y="5943600"/>
            <a:ext cx="808038" cy="4714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Academic Structure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In 2010, Online Learning Council Lead by Associate Provost: 100 members from across University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Quality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Accessibility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Scalability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Retention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Student Services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Communication</a:t>
            </a:r>
          </a:p>
          <a:p>
            <a:r>
              <a:rPr lang="en-US" sz="3000" dirty="0" smtClean="0">
                <a:solidFill>
                  <a:srgbClr val="FFC000"/>
                </a:solidFill>
              </a:rPr>
              <a:t>Executive Director – Online Learning Council*</a:t>
            </a:r>
          </a:p>
          <a:p>
            <a:r>
              <a:rPr lang="en-US" sz="3000" dirty="0" smtClean="0">
                <a:solidFill>
                  <a:srgbClr val="FFC000"/>
                </a:solidFill>
              </a:rPr>
              <a:t>Online Learning Council Fellows*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11512" y="6309519"/>
            <a:ext cx="2133600" cy="365125"/>
          </a:xfrm>
        </p:spPr>
        <p:txBody>
          <a:bodyPr/>
          <a:lstStyle>
            <a:lvl1pPr>
              <a:defRPr>
                <a:latin typeface="Castellar" pitchFamily="18" charset="0"/>
              </a:defRPr>
            </a:lvl1pPr>
          </a:lstStyle>
          <a:p>
            <a:r>
              <a:rPr lang="en-US" dirty="0" smtClean="0"/>
              <a:t>Drexel University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59" y="2346324"/>
            <a:ext cx="2401641" cy="2555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Academic Structure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2017, Online Learning Council Maintains 100 members from across University</a:t>
            </a:r>
          </a:p>
          <a:p>
            <a:r>
              <a:rPr lang="en-US" sz="3000" dirty="0" smtClean="0">
                <a:solidFill>
                  <a:srgbClr val="FFC000"/>
                </a:solidFill>
              </a:rPr>
              <a:t>Chair – Online Learning Council Fellows*</a:t>
            </a:r>
          </a:p>
          <a:p>
            <a:r>
              <a:rPr lang="en-US" sz="3000" dirty="0" smtClean="0">
                <a:solidFill>
                  <a:srgbClr val="FFC000"/>
                </a:solidFill>
              </a:rPr>
              <a:t>Online Learning Council Fellows*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2" y="3712369"/>
            <a:ext cx="1282700" cy="876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stellar" pitchFamily="18" charset="0"/>
              </a:defRPr>
            </a:lvl1pPr>
          </a:lstStyle>
          <a:p>
            <a:r>
              <a:rPr lang="en-US" dirty="0" smtClean="0"/>
              <a:t>Drexel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929" y="1535113"/>
            <a:ext cx="4164871" cy="459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-30162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Academic Structure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04" y="1156712"/>
            <a:ext cx="6297668" cy="46251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419850"/>
            <a:ext cx="2133600" cy="365125"/>
          </a:xfrm>
        </p:spPr>
        <p:txBody>
          <a:bodyPr/>
          <a:lstStyle>
            <a:lvl1pPr>
              <a:defRPr>
                <a:latin typeface="Castellar" pitchFamily="18" charset="0"/>
              </a:defRPr>
            </a:lvl1pPr>
          </a:lstStyle>
          <a:p>
            <a:r>
              <a:rPr lang="en-US" smtClean="0"/>
              <a:t>Drexel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52911" y="6279651"/>
            <a:ext cx="2133600" cy="365125"/>
          </a:xfrm>
        </p:spPr>
        <p:txBody>
          <a:bodyPr/>
          <a:lstStyle>
            <a:lvl1pPr>
              <a:defRPr>
                <a:latin typeface="Castellar" pitchFamily="18" charset="0"/>
              </a:defRPr>
            </a:lvl1pPr>
          </a:lstStyle>
          <a:p>
            <a:r>
              <a:rPr lang="en-US" dirty="0" smtClean="0"/>
              <a:t>Drexel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" r="-857" b="24990"/>
          <a:stretch/>
        </p:blipFill>
        <p:spPr>
          <a:xfrm>
            <a:off x="1257300" y="913291"/>
            <a:ext cx="6899423" cy="511077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71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Academic Structure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4064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44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Academic Culture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444"/>
            <a:ext cx="8229600" cy="487371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Pockets of Excellence Across the Academic Enterprises</a:t>
            </a:r>
          </a:p>
          <a:p>
            <a:r>
              <a:rPr lang="en-US" sz="3000" dirty="0" smtClean="0">
                <a:solidFill>
                  <a:srgbClr val="FFC000"/>
                </a:solidFill>
              </a:rPr>
              <a:t>Collaboration – Expanding Breadth and Depth*</a:t>
            </a:r>
          </a:p>
          <a:p>
            <a:r>
              <a:rPr lang="en-US" sz="3000" dirty="0" smtClean="0">
                <a:solidFill>
                  <a:srgbClr val="FFC000"/>
                </a:solidFill>
              </a:rPr>
              <a:t>Dissemination, Transparency and Collegiality </a:t>
            </a:r>
          </a:p>
          <a:p>
            <a:pPr lvl="1"/>
            <a:r>
              <a:rPr lang="en-US" sz="2600" dirty="0" smtClean="0">
                <a:solidFill>
                  <a:srgbClr val="FFC000"/>
                </a:solidFill>
              </a:rPr>
              <a:t>Faculty Orientation to Online Teaching</a:t>
            </a:r>
          </a:p>
          <a:p>
            <a:pPr lvl="1"/>
            <a:r>
              <a:rPr lang="en-US" sz="2600" dirty="0" smtClean="0">
                <a:solidFill>
                  <a:srgbClr val="FFC000"/>
                </a:solidFill>
              </a:rPr>
              <a:t>Faculty Development Days</a:t>
            </a:r>
          </a:p>
          <a:p>
            <a:pPr lvl="1"/>
            <a:r>
              <a:rPr lang="en-US" sz="2600" dirty="0" smtClean="0">
                <a:solidFill>
                  <a:srgbClr val="FFC000"/>
                </a:solidFill>
              </a:rPr>
              <a:t>Repository of Resources</a:t>
            </a:r>
          </a:p>
          <a:p>
            <a:pPr lvl="1"/>
            <a:r>
              <a:rPr lang="en-US" sz="2600" dirty="0" smtClean="0">
                <a:solidFill>
                  <a:srgbClr val="FFC000"/>
                </a:solidFill>
              </a:rPr>
              <a:t>Self-Review</a:t>
            </a:r>
          </a:p>
          <a:p>
            <a:pPr lvl="1"/>
            <a:r>
              <a:rPr lang="en-US" sz="2600" dirty="0" smtClean="0">
                <a:solidFill>
                  <a:srgbClr val="FFC000"/>
                </a:solidFill>
              </a:rPr>
              <a:t>Peer Review</a:t>
            </a:r>
          </a:p>
          <a:p>
            <a:pPr lvl="1"/>
            <a:r>
              <a:rPr lang="en-US" sz="2600" dirty="0" smtClean="0">
                <a:solidFill>
                  <a:srgbClr val="FFC000"/>
                </a:solidFill>
              </a:rPr>
              <a:t>Consultation</a:t>
            </a:r>
          </a:p>
          <a:p>
            <a:r>
              <a:rPr lang="en-US" sz="3000" dirty="0" smtClean="0">
                <a:solidFill>
                  <a:srgbClr val="FFC000"/>
                </a:solidFill>
              </a:rPr>
              <a:t>Quality Assurance</a:t>
            </a:r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6881" y="6335712"/>
            <a:ext cx="2133600" cy="365125"/>
          </a:xfrm>
        </p:spPr>
        <p:txBody>
          <a:bodyPr/>
          <a:lstStyle>
            <a:lvl1pPr>
              <a:defRPr>
                <a:latin typeface="Castellar" pitchFamily="18" charset="0"/>
              </a:defRPr>
            </a:lvl1pPr>
          </a:lstStyle>
          <a:p>
            <a:r>
              <a:rPr lang="en-US" dirty="0" smtClean="0"/>
              <a:t>Drexel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5824537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University Initiatives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Master Course Template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545636"/>
            <a:ext cx="7043284" cy="4294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54" y="2063295"/>
            <a:ext cx="4852946" cy="4544333"/>
          </a:xfrm>
          <a:prstGeom prst="rect">
            <a:avLst/>
          </a:prstGeom>
          <a:noFill/>
          <a:ln w="9525">
            <a:solidFill>
              <a:srgbClr val="00347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8134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80" y="1404939"/>
            <a:ext cx="5903455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261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University Initiatives-Accessibility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Master Course Template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8" y="1417638"/>
            <a:ext cx="8686799" cy="4247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3015727"/>
            <a:ext cx="6074969" cy="3336085"/>
          </a:xfrm>
          <a:prstGeom prst="rect">
            <a:avLst/>
          </a:prstGeom>
          <a:noFill/>
          <a:ln w="9525">
            <a:solidFill>
              <a:srgbClr val="00347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University Initiatives-Alignment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Master Course Template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0" y="1417637"/>
            <a:ext cx="6180870" cy="450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University Initiatives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Needs Assessment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30"/>
            <a:ext cx="8229600" cy="137877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Drexel University</a:t>
            </a:r>
            <a:br>
              <a:rPr lang="en-US" sz="2800" b="1" dirty="0" smtClean="0">
                <a:solidFill>
                  <a:srgbClr val="FFFFFF"/>
                </a:solidFill>
              </a:rPr>
            </a:br>
            <a:r>
              <a:rPr lang="en-US" sz="2800" b="1" dirty="0" smtClean="0">
                <a:solidFill>
                  <a:srgbClr val="FFFFFF"/>
                </a:solidFill>
              </a:rPr>
              <a:t>Background and Context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0161"/>
            <a:ext cx="8229600" cy="53528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Online Learning Successes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U.S</a:t>
            </a:r>
            <a:r>
              <a:rPr lang="en-US" sz="2800" dirty="0">
                <a:solidFill>
                  <a:schemeClr val="bg1"/>
                </a:solidFill>
              </a:rPr>
              <a:t>. News and World </a:t>
            </a:r>
            <a:r>
              <a:rPr lang="en-US" sz="2800" dirty="0" smtClean="0">
                <a:solidFill>
                  <a:schemeClr val="bg1"/>
                </a:solidFill>
              </a:rPr>
              <a:t>Report</a:t>
            </a:r>
          </a:p>
          <a:p>
            <a:pPr lvl="1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ranks </a:t>
            </a:r>
            <a:r>
              <a:rPr lang="en-US" sz="2000" b="1" dirty="0">
                <a:solidFill>
                  <a:srgbClr val="FFC600"/>
                </a:solidFill>
              </a:rPr>
              <a:t>Drexel University </a:t>
            </a:r>
            <a:r>
              <a:rPr lang="en-US" sz="2000" dirty="0" smtClean="0">
                <a:solidFill>
                  <a:schemeClr val="bg1"/>
                </a:solidFill>
              </a:rPr>
              <a:t>at </a:t>
            </a:r>
            <a:r>
              <a:rPr lang="en-US" sz="2000" b="1" dirty="0">
                <a:solidFill>
                  <a:srgbClr val="FFC600"/>
                </a:solidFill>
              </a:rPr>
              <a:t># 37 </a:t>
            </a:r>
            <a:r>
              <a:rPr lang="en-US" sz="2000" dirty="0">
                <a:solidFill>
                  <a:schemeClr val="bg1"/>
                </a:solidFill>
              </a:rPr>
              <a:t>in the nation for </a:t>
            </a:r>
            <a:r>
              <a:rPr lang="en-US" sz="2000" b="1" dirty="0">
                <a:solidFill>
                  <a:srgbClr val="FFC600"/>
                </a:solidFill>
              </a:rPr>
              <a:t>Best Online Bachelor’s Programs </a:t>
            </a:r>
            <a:r>
              <a:rPr lang="en-US" sz="2000" dirty="0" smtClean="0">
                <a:solidFill>
                  <a:schemeClr val="bg1"/>
                </a:solidFill>
              </a:rPr>
              <a:t>for 2015 with </a:t>
            </a:r>
            <a:r>
              <a:rPr lang="en-US" sz="2000" dirty="0">
                <a:solidFill>
                  <a:schemeClr val="bg1"/>
                </a:solidFill>
              </a:rPr>
              <a:t>graduate program rankings of 24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for graduate nursing, 29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for graduate engineering, and 48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for graduate education </a:t>
            </a:r>
            <a:r>
              <a:rPr lang="en-US" sz="2000" dirty="0" smtClean="0">
                <a:solidFill>
                  <a:schemeClr val="bg1"/>
                </a:solidFill>
              </a:rPr>
              <a:t>programs (2015-16)</a:t>
            </a:r>
          </a:p>
          <a:p>
            <a:pPr marL="742950" lvl="2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ranks </a:t>
            </a:r>
            <a:r>
              <a:rPr lang="en-US" sz="2000" b="1" dirty="0" smtClean="0">
                <a:solidFill>
                  <a:srgbClr val="FFC600"/>
                </a:solidFill>
              </a:rPr>
              <a:t>#2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in the United States </a:t>
            </a:r>
            <a:r>
              <a:rPr lang="en-US" sz="2000" dirty="0" smtClean="0">
                <a:solidFill>
                  <a:schemeClr val="bg1"/>
                </a:solidFill>
              </a:rPr>
              <a:t>for best </a:t>
            </a:r>
            <a:r>
              <a:rPr lang="en-US" sz="2000" b="1" dirty="0">
                <a:solidFill>
                  <a:srgbClr val="FFC600"/>
                </a:solidFill>
              </a:rPr>
              <a:t>O</a:t>
            </a:r>
            <a:r>
              <a:rPr lang="en-US" sz="2000" b="1" dirty="0" smtClean="0">
                <a:solidFill>
                  <a:srgbClr val="FFC600"/>
                </a:solidFill>
              </a:rPr>
              <a:t>nline </a:t>
            </a:r>
            <a:r>
              <a:rPr lang="en-US" sz="2000" b="1" dirty="0">
                <a:solidFill>
                  <a:srgbClr val="FFC600"/>
                </a:solidFill>
              </a:rPr>
              <a:t>G</a:t>
            </a:r>
            <a:r>
              <a:rPr lang="en-US" sz="2000" b="1" dirty="0" smtClean="0">
                <a:solidFill>
                  <a:srgbClr val="FFC600"/>
                </a:solidFill>
              </a:rPr>
              <a:t>raduate </a:t>
            </a:r>
            <a:r>
              <a:rPr lang="en-US" sz="2000" b="1" dirty="0">
                <a:solidFill>
                  <a:srgbClr val="FFC600"/>
                </a:solidFill>
              </a:rPr>
              <a:t>N</a:t>
            </a:r>
            <a:r>
              <a:rPr lang="en-US" sz="2000" b="1" dirty="0" smtClean="0">
                <a:solidFill>
                  <a:srgbClr val="FFC600"/>
                </a:solidFill>
              </a:rPr>
              <a:t>ursing Program (2014)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2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Ranks </a:t>
            </a:r>
            <a:r>
              <a:rPr lang="en-US" sz="2000" b="1" dirty="0" smtClean="0">
                <a:solidFill>
                  <a:srgbClr val="FFC600"/>
                </a:solidFill>
              </a:rPr>
              <a:t>#2 </a:t>
            </a:r>
            <a:r>
              <a:rPr lang="en-US" sz="2000" dirty="0" smtClean="0">
                <a:solidFill>
                  <a:schemeClr val="bg1"/>
                </a:solidFill>
              </a:rPr>
              <a:t>in the U.S. for best </a:t>
            </a:r>
            <a:r>
              <a:rPr lang="en-US" sz="2000" b="1" dirty="0" smtClean="0">
                <a:solidFill>
                  <a:srgbClr val="FFC600"/>
                </a:solidFill>
              </a:rPr>
              <a:t>RN to BSN Online Nursing Program (2016-17)</a:t>
            </a:r>
          </a:p>
          <a:p>
            <a:pPr marL="342900" lvl="1" indent="-3429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Sloan-C 2010</a:t>
            </a:r>
          </a:p>
          <a:p>
            <a:pPr marL="742950" lvl="2" indent="-342900">
              <a:buFontTx/>
              <a:buChar char="-"/>
            </a:pPr>
            <a:r>
              <a:rPr lang="en-US" sz="2100" dirty="0" smtClean="0">
                <a:solidFill>
                  <a:schemeClr val="bg1"/>
                </a:solidFill>
              </a:rPr>
              <a:t>Award for Excellence in Institutional-Wide Online Education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United States Distance Learning Association</a:t>
            </a:r>
            <a:endParaRPr lang="en-US" sz="2800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  21</a:t>
            </a:r>
            <a:r>
              <a:rPr lang="en-US" sz="2000" baseline="30000" dirty="0" smtClean="0">
                <a:solidFill>
                  <a:schemeClr val="bg1"/>
                </a:solidFill>
              </a:rPr>
              <a:t>st</a:t>
            </a:r>
            <a:r>
              <a:rPr lang="en-US" sz="2000" dirty="0" smtClean="0">
                <a:solidFill>
                  <a:schemeClr val="bg1"/>
                </a:solidFill>
              </a:rPr>
              <a:t> Century Distance Learning Award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4487" y="6356350"/>
            <a:ext cx="69707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Professional </a:t>
            </a:r>
            <a:r>
              <a:rPr lang="en-US" sz="1200" dirty="0">
                <a:solidFill>
                  <a:schemeClr val="bg1"/>
                </a:solidFill>
              </a:rPr>
              <a:t>Development for Online Faculty (2013) :  Presented by Drexel University Online Council Fellows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ED57-FF78-7744-B3EA-4B7EB02659DE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417638"/>
            <a:ext cx="4246399" cy="4563194"/>
          </a:xfrm>
          <a:prstGeom prst="rect">
            <a:avLst/>
          </a:prstGeom>
          <a:noFill/>
          <a:ln w="9525">
            <a:solidFill>
              <a:srgbClr val="00347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2868934"/>
            <a:ext cx="6235700" cy="3645486"/>
          </a:xfrm>
          <a:prstGeom prst="rect">
            <a:avLst/>
          </a:prstGeom>
          <a:noFill/>
          <a:ln w="9525">
            <a:solidFill>
              <a:srgbClr val="00347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University Initiatives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Professional Development Workshops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72206591"/>
              </p:ext>
            </p:extLst>
          </p:nvPr>
        </p:nvGraphicFramePr>
        <p:xfrm>
          <a:off x="457200" y="1611086"/>
          <a:ext cx="3038475" cy="1915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568445"/>
              </p:ext>
            </p:extLst>
          </p:nvPr>
        </p:nvGraphicFramePr>
        <p:xfrm>
          <a:off x="5448300" y="4087586"/>
          <a:ext cx="3124200" cy="212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955135989"/>
              </p:ext>
            </p:extLst>
          </p:nvPr>
        </p:nvGraphicFramePr>
        <p:xfrm>
          <a:off x="3722914" y="1439410"/>
          <a:ext cx="5086350" cy="233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57566980"/>
              </p:ext>
            </p:extLst>
          </p:nvPr>
        </p:nvGraphicFramePr>
        <p:xfrm>
          <a:off x="457200" y="3924299"/>
          <a:ext cx="4623254" cy="1879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University Initiatives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 Workshop Evaluations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Centralization </a:t>
            </a:r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 Decentralization-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What is the “just right” Mix?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1204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5935941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College and School Initiatives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College of Arts and Sciences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>
                <a:solidFill>
                  <a:srgbClr val="FFFFFF"/>
                </a:solidFill>
              </a:rPr>
              <a:t>College of Computing and Informatics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The Information Science Department at CCI developed initiatives for undergraduate </a:t>
            </a:r>
            <a:r>
              <a:rPr lang="en-US" sz="1600" dirty="0" smtClean="0">
                <a:solidFill>
                  <a:srgbClr val="FFFFFF"/>
                </a:solidFill>
              </a:rPr>
              <a:t>and graduate </a:t>
            </a:r>
            <a:r>
              <a:rPr lang="en-US" sz="1600" dirty="0">
                <a:solidFill>
                  <a:srgbClr val="FFFFFF"/>
                </a:solidFill>
              </a:rPr>
              <a:t>courses.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- </a:t>
            </a:r>
            <a:r>
              <a:rPr lang="en-US" sz="1600" dirty="0">
                <a:solidFill>
                  <a:srgbClr val="FFFFFF"/>
                </a:solidFill>
              </a:rPr>
              <a:t>All undergraduate courses are being developed and/or revised using a </a:t>
            </a:r>
            <a:r>
              <a:rPr lang="en-US" sz="1600" dirty="0" smtClean="0">
                <a:solidFill>
                  <a:srgbClr val="FFFFFF"/>
                </a:solidFill>
              </a:rPr>
              <a:t>template following </a:t>
            </a:r>
            <a:r>
              <a:rPr lang="en-US" sz="1600" dirty="0">
                <a:solidFill>
                  <a:srgbClr val="FFFFFF"/>
                </a:solidFill>
              </a:rPr>
              <a:t>the Quality Matters Standards.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- A group of PhD students were trained to conduct course reviews and </a:t>
            </a:r>
            <a:r>
              <a:rPr lang="en-US" sz="1600" dirty="0" smtClean="0">
                <a:solidFill>
                  <a:srgbClr val="FFFFFF"/>
                </a:solidFill>
              </a:rPr>
              <a:t>reviewed 40 </a:t>
            </a:r>
            <a:r>
              <a:rPr lang="en-US" sz="1600" dirty="0">
                <a:solidFill>
                  <a:srgbClr val="FFFFFF"/>
                </a:solidFill>
              </a:rPr>
              <a:t>Masters courses using the DUCDEC. In Phase 2 of the project they </a:t>
            </a:r>
            <a:r>
              <a:rPr lang="en-US" sz="1600" dirty="0" smtClean="0">
                <a:solidFill>
                  <a:srgbClr val="FFFFFF"/>
                </a:solidFill>
              </a:rPr>
              <a:t>are reviewing </a:t>
            </a:r>
            <a:r>
              <a:rPr lang="en-US" sz="1600" dirty="0">
                <a:solidFill>
                  <a:srgbClr val="FFFFFF"/>
                </a:solidFill>
              </a:rPr>
              <a:t>the courses in more depth using modified Quality Matters Standards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1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The </a:t>
            </a:r>
            <a:r>
              <a:rPr lang="en-US" sz="1800" dirty="0">
                <a:solidFill>
                  <a:srgbClr val="FFFFFF"/>
                </a:solidFill>
              </a:rPr>
              <a:t>Dean of the College of Arts and Science created the COAS Committee </a:t>
            </a:r>
            <a:r>
              <a:rPr lang="en-US" sz="1800" dirty="0" smtClean="0">
                <a:solidFill>
                  <a:srgbClr val="FFFFFF"/>
                </a:solidFill>
              </a:rPr>
              <a:t>on Technology</a:t>
            </a:r>
            <a:r>
              <a:rPr lang="en-US" sz="1800" dirty="0">
                <a:solidFill>
                  <a:srgbClr val="FFFFFF"/>
                </a:solidFill>
              </a:rPr>
              <a:t>-Enhanced Teaching (CCTET) that is chaired by an OLC Fellow </a:t>
            </a:r>
            <a:r>
              <a:rPr lang="en-US" sz="1800" dirty="0" smtClean="0">
                <a:solidFill>
                  <a:srgbClr val="FFFFFF"/>
                </a:solidFill>
              </a:rPr>
              <a:t>and comprised </a:t>
            </a:r>
            <a:r>
              <a:rPr lang="en-US" sz="1800" dirty="0">
                <a:solidFill>
                  <a:srgbClr val="FFFFFF"/>
                </a:solidFill>
              </a:rPr>
              <a:t>of faculty representatives from each department in COAS. The work </a:t>
            </a:r>
            <a:r>
              <a:rPr lang="en-US" sz="1800" dirty="0" smtClean="0">
                <a:solidFill>
                  <a:srgbClr val="FFFFFF"/>
                </a:solidFill>
              </a:rPr>
              <a:t>of CCTET </a:t>
            </a:r>
            <a:r>
              <a:rPr lang="en-US" sz="1800" dirty="0">
                <a:solidFill>
                  <a:srgbClr val="FFFFFF"/>
                </a:solidFill>
              </a:rPr>
              <a:t>has resulted in: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- Conducted a limited survey of faculty who had undergone the online </a:t>
            </a:r>
            <a:r>
              <a:rPr lang="en-US" sz="1400" dirty="0" smtClean="0">
                <a:solidFill>
                  <a:srgbClr val="FFFFFF"/>
                </a:solidFill>
              </a:rPr>
              <a:t>course design </a:t>
            </a:r>
            <a:r>
              <a:rPr lang="en-US" sz="1400" dirty="0">
                <a:solidFill>
                  <a:srgbClr val="FFFFFF"/>
                </a:solidFill>
              </a:rPr>
              <a:t>review process using the Drexel University Core Design </a:t>
            </a:r>
            <a:r>
              <a:rPr lang="en-US" sz="1400" dirty="0" smtClean="0">
                <a:solidFill>
                  <a:srgbClr val="FFFFFF"/>
                </a:solidFill>
              </a:rPr>
              <a:t>Elements Checklist</a:t>
            </a:r>
            <a:r>
              <a:rPr lang="en-US" sz="1400" dirty="0">
                <a:solidFill>
                  <a:srgbClr val="FFFFFF"/>
                </a:solidFill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6027825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College and School Initiatives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FFFFFF"/>
                </a:solidFill>
              </a:rPr>
              <a:t>College of Engineering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Established the QM Rubric as the basis for Online and Blended course </a:t>
            </a:r>
            <a:r>
              <a:rPr lang="en-US" dirty="0" smtClean="0">
                <a:solidFill>
                  <a:srgbClr val="FFFFFF"/>
                </a:solidFill>
              </a:rPr>
              <a:t>design within </a:t>
            </a:r>
            <a:r>
              <a:rPr lang="en-US" dirty="0">
                <a:solidFill>
                  <a:srgbClr val="FFFFFF"/>
                </a:solidFill>
              </a:rPr>
              <a:t>the College of Engineering, Construction Management Program.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Looking </a:t>
            </a:r>
            <a:r>
              <a:rPr lang="en-US" dirty="0">
                <a:solidFill>
                  <a:srgbClr val="FFFFFF"/>
                </a:solidFill>
              </a:rPr>
              <a:t>towards planning for a Technology Enhanced Teaching </a:t>
            </a:r>
            <a:r>
              <a:rPr lang="en-US" dirty="0" smtClean="0">
                <a:solidFill>
                  <a:srgbClr val="FFFFFF"/>
                </a:solidFill>
              </a:rPr>
              <a:t>Committee within </a:t>
            </a:r>
            <a:r>
              <a:rPr lang="en-US" dirty="0">
                <a:solidFill>
                  <a:srgbClr val="FFFFFF"/>
                </a:solidFill>
              </a:rPr>
              <a:t>College of Engineering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 err="1">
                <a:solidFill>
                  <a:srgbClr val="FFFFFF"/>
                </a:solidFill>
              </a:rPr>
              <a:t>Westphal</a:t>
            </a:r>
            <a:r>
              <a:rPr lang="en-US" b="0" dirty="0">
                <a:solidFill>
                  <a:srgbClr val="FFFFFF"/>
                </a:solidFill>
              </a:rPr>
              <a:t> College of Media Arts and Design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Roundtable developed to discuss online courses and online course </a:t>
            </a:r>
            <a:r>
              <a:rPr lang="en-US" dirty="0" smtClean="0">
                <a:solidFill>
                  <a:srgbClr val="FFFFFF"/>
                </a:solidFill>
              </a:rPr>
              <a:t>development within </a:t>
            </a:r>
            <a:r>
              <a:rPr lang="en-US" dirty="0">
                <a:solidFill>
                  <a:srgbClr val="FFFFFF"/>
                </a:solidFill>
              </a:rPr>
              <a:t>the College.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Instructional </a:t>
            </a:r>
            <a:r>
              <a:rPr lang="en-US" dirty="0">
                <a:solidFill>
                  <a:srgbClr val="FFFFFF"/>
                </a:solidFill>
              </a:rPr>
              <a:t>Designer assisting with online course development.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462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College and School Initiatives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b="0" dirty="0" err="1">
                <a:solidFill>
                  <a:srgbClr val="FFFFFF"/>
                </a:solidFill>
              </a:rPr>
              <a:t>Dornsife</a:t>
            </a:r>
            <a:r>
              <a:rPr lang="en-US" b="0" dirty="0">
                <a:solidFill>
                  <a:srgbClr val="FFFFFF"/>
                </a:solidFill>
              </a:rPr>
              <a:t> School of Public Health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Master Course Template developed and implemented throughout the </a:t>
            </a:r>
            <a:r>
              <a:rPr lang="en-US" dirty="0" err="1" smtClean="0">
                <a:solidFill>
                  <a:srgbClr val="FFFFFF"/>
                </a:solidFill>
              </a:rPr>
              <a:t>Dornsife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School </a:t>
            </a:r>
            <a:r>
              <a:rPr lang="en-US" dirty="0">
                <a:solidFill>
                  <a:srgbClr val="FFFFFF"/>
                </a:solidFill>
              </a:rPr>
              <a:t>of Public Health (DSPH) for all online and hybrid courses (currently, </a:t>
            </a:r>
            <a:r>
              <a:rPr lang="en-US" dirty="0" smtClean="0">
                <a:solidFill>
                  <a:srgbClr val="FFFFFF"/>
                </a:solidFill>
              </a:rPr>
              <a:t>four fully </a:t>
            </a:r>
            <a:r>
              <a:rPr lang="en-US" dirty="0">
                <a:solidFill>
                  <a:srgbClr val="FFFFFF"/>
                </a:solidFill>
              </a:rPr>
              <a:t>online and hybrid programs).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Currently </a:t>
            </a:r>
            <a:r>
              <a:rPr lang="en-US" dirty="0">
                <a:solidFill>
                  <a:srgbClr val="FFFFFF"/>
                </a:solidFill>
              </a:rPr>
              <a:t>all online and hybrid DSPH courses (~40 courses) are being </a:t>
            </a:r>
            <a:r>
              <a:rPr lang="en-US" dirty="0" smtClean="0">
                <a:solidFill>
                  <a:srgbClr val="FFFFFF"/>
                </a:solidFill>
              </a:rPr>
              <a:t>reviewed via </a:t>
            </a:r>
            <a:r>
              <a:rPr lang="en-US" dirty="0">
                <a:solidFill>
                  <a:srgbClr val="FFFFFF"/>
                </a:solidFill>
              </a:rPr>
              <a:t>the DSPH QM Needs Assessment Program based on the QM </a:t>
            </a:r>
            <a:r>
              <a:rPr lang="en-US" dirty="0" smtClean="0">
                <a:solidFill>
                  <a:srgbClr val="FFFFFF"/>
                </a:solidFill>
              </a:rPr>
              <a:t>General Standard </a:t>
            </a:r>
            <a:r>
              <a:rPr lang="en-US" dirty="0">
                <a:solidFill>
                  <a:srgbClr val="FFFFFF"/>
                </a:solidFill>
              </a:rPr>
              <a:t>Rubric within the school (represents ~ 30% of all course offerings).</a:t>
            </a:r>
          </a:p>
          <a:p>
            <a:r>
              <a:rPr lang="en-US" dirty="0">
                <a:solidFill>
                  <a:srgbClr val="FFFFFF"/>
                </a:solidFill>
              </a:rPr>
              <a:t>After needed modifications, the courses will undergo Drexel Internal QM Review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>
                <a:solidFill>
                  <a:srgbClr val="FFFFFF"/>
                </a:solidFill>
              </a:rPr>
              <a:t>Kline School of Law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15 new online courses were developed using the QM Rubric and all new </a:t>
            </a:r>
            <a:r>
              <a:rPr lang="en-US" dirty="0" smtClean="0">
                <a:solidFill>
                  <a:srgbClr val="FFFFFF"/>
                </a:solidFill>
              </a:rPr>
              <a:t>online courses </a:t>
            </a:r>
            <a:r>
              <a:rPr lang="en-US" dirty="0">
                <a:solidFill>
                  <a:srgbClr val="FFFFFF"/>
                </a:solidFill>
              </a:rPr>
              <a:t>use the QM Rubric for course development.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Online Course Template developed and now in use throughout all online/</a:t>
            </a:r>
            <a:r>
              <a:rPr lang="en-US" dirty="0" smtClean="0">
                <a:solidFill>
                  <a:srgbClr val="FFFFFF"/>
                </a:solidFill>
              </a:rPr>
              <a:t>hybrid courses </a:t>
            </a:r>
            <a:r>
              <a:rPr lang="en-US" dirty="0">
                <a:solidFill>
                  <a:srgbClr val="FFFFFF"/>
                </a:solidFill>
              </a:rPr>
              <a:t>at Kline.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319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College and School Initiatives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College of Nursing and Health Professions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4401"/>
            <a:ext cx="8229600" cy="36576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All online courses located within the MSN Program (fully online) are </a:t>
            </a:r>
            <a:r>
              <a:rPr lang="en-US" dirty="0" smtClean="0">
                <a:solidFill>
                  <a:srgbClr val="FFFFFF"/>
                </a:solidFill>
              </a:rPr>
              <a:t>reviewed before </a:t>
            </a:r>
            <a:r>
              <a:rPr lang="en-US" dirty="0">
                <a:solidFill>
                  <a:srgbClr val="FFFFFF"/>
                </a:solidFill>
              </a:rPr>
              <a:t>approval using the QM Course Design Rubric.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 </a:t>
            </a:r>
            <a:r>
              <a:rPr lang="en-US" dirty="0">
                <a:solidFill>
                  <a:srgbClr val="FFFFFF"/>
                </a:solidFill>
              </a:rPr>
              <a:t>Common Course Template, based on the QM Course Design Rubric is </a:t>
            </a:r>
            <a:r>
              <a:rPr lang="en-US" dirty="0" smtClean="0">
                <a:solidFill>
                  <a:srgbClr val="FFFFFF"/>
                </a:solidFill>
              </a:rPr>
              <a:t>used for </a:t>
            </a:r>
            <a:r>
              <a:rPr lang="en-US" dirty="0">
                <a:solidFill>
                  <a:srgbClr val="FFFFFF"/>
                </a:solidFill>
              </a:rPr>
              <a:t>online and hybrid courses throughout CNHP, face-to-face, hybrid and online.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Online </a:t>
            </a:r>
            <a:r>
              <a:rPr lang="en-US" dirty="0">
                <a:solidFill>
                  <a:srgbClr val="FFFFFF"/>
                </a:solidFill>
              </a:rPr>
              <a:t>Tutorial “Online Teaching 101”is used for new faculty hires (adjunct, </a:t>
            </a:r>
            <a:r>
              <a:rPr lang="en-US" dirty="0" smtClean="0">
                <a:solidFill>
                  <a:srgbClr val="FFFFFF"/>
                </a:solidFill>
              </a:rPr>
              <a:t>part time </a:t>
            </a:r>
            <a:r>
              <a:rPr lang="en-US" dirty="0">
                <a:solidFill>
                  <a:srgbClr val="FFFFFF"/>
                </a:solidFill>
              </a:rPr>
              <a:t>and fulltime before receiving an online course load with Department </a:t>
            </a:r>
            <a:r>
              <a:rPr lang="en-US" dirty="0" smtClean="0">
                <a:solidFill>
                  <a:srgbClr val="FFFFFF"/>
                </a:solidFill>
              </a:rPr>
              <a:t>of Nursing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New </a:t>
            </a:r>
            <a:r>
              <a:rPr lang="en-US" dirty="0">
                <a:solidFill>
                  <a:srgbClr val="FFFFFF"/>
                </a:solidFill>
              </a:rPr>
              <a:t>QM Peer Reviewers and faculty completing “Applying the QM Rubric</a:t>
            </a:r>
            <a:r>
              <a:rPr lang="en-US" dirty="0" smtClean="0">
                <a:solidFill>
                  <a:srgbClr val="FFFFFF"/>
                </a:solidFill>
              </a:rPr>
              <a:t>” course </a:t>
            </a:r>
            <a:r>
              <a:rPr lang="en-US" dirty="0">
                <a:solidFill>
                  <a:srgbClr val="FFFFFF"/>
                </a:solidFill>
              </a:rPr>
              <a:t>are added to existing reviewers within the College.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>
                <a:solidFill>
                  <a:srgbClr val="FFFFFF"/>
                </a:solidFill>
              </a:rPr>
              <a:t>Raising the Bar” Quarterly Online Lecture Topic Series continues into </a:t>
            </a:r>
            <a:r>
              <a:rPr lang="en-US" dirty="0" smtClean="0">
                <a:solidFill>
                  <a:srgbClr val="FFFFFF"/>
                </a:solidFill>
              </a:rPr>
              <a:t>fifth </a:t>
            </a:r>
            <a:r>
              <a:rPr lang="en-US" dirty="0">
                <a:solidFill>
                  <a:srgbClr val="FFFFFF"/>
                </a:solidFill>
              </a:rPr>
              <a:t>year.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4779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College and School </a:t>
            </a:r>
            <a:r>
              <a:rPr lang="en-US" dirty="0" smtClean="0">
                <a:solidFill>
                  <a:srgbClr val="FFFFFF"/>
                </a:solidFill>
              </a:rPr>
              <a:t>Initiatives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School </a:t>
            </a:r>
            <a:r>
              <a:rPr lang="en-US" sz="3600" dirty="0" smtClean="0">
                <a:solidFill>
                  <a:srgbClr val="FFFFFF"/>
                </a:solidFill>
              </a:rPr>
              <a:t>of Education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2"/>
            <a:ext cx="8229600" cy="416559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Faculty in the </a:t>
            </a:r>
            <a:r>
              <a:rPr lang="en-US" dirty="0" err="1">
                <a:solidFill>
                  <a:srgbClr val="FFFFFF"/>
                </a:solidFill>
              </a:rPr>
              <a:t>SoE</a:t>
            </a:r>
            <a:r>
              <a:rPr lang="en-US" dirty="0">
                <a:solidFill>
                  <a:srgbClr val="FFFFFF"/>
                </a:solidFill>
              </a:rPr>
              <a:t> participated in six individualized training sessions </a:t>
            </a:r>
            <a:r>
              <a:rPr lang="en-US" dirty="0" smtClean="0">
                <a:solidFill>
                  <a:srgbClr val="FFFFFF"/>
                </a:solidFill>
              </a:rPr>
              <a:t>around quality </a:t>
            </a:r>
            <a:r>
              <a:rPr lang="en-US" dirty="0">
                <a:solidFill>
                  <a:srgbClr val="FFFFFF"/>
                </a:solidFill>
              </a:rPr>
              <a:t>course design.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SoE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Program Directors attended a workshop delivered by Ray Lum centered </a:t>
            </a:r>
            <a:r>
              <a:rPr lang="en-US" dirty="0" smtClean="0">
                <a:solidFill>
                  <a:srgbClr val="FFFFFF"/>
                </a:solidFill>
              </a:rPr>
              <a:t>on direct </a:t>
            </a:r>
            <a:r>
              <a:rPr lang="en-US" dirty="0">
                <a:solidFill>
                  <a:srgbClr val="FFFFFF"/>
                </a:solidFill>
              </a:rPr>
              <a:t>assessments, and alignment among objectives, activities and </a:t>
            </a:r>
            <a:r>
              <a:rPr lang="en-US" dirty="0" smtClean="0">
                <a:solidFill>
                  <a:srgbClr val="FFFFFF"/>
                </a:solidFill>
              </a:rPr>
              <a:t>course assessment</a:t>
            </a:r>
            <a:r>
              <a:rPr lang="en-US" dirty="0">
                <a:solidFill>
                  <a:srgbClr val="FFFFFF"/>
                </a:solidFill>
              </a:rPr>
              <a:t>. A number of faculty members in the </a:t>
            </a:r>
            <a:r>
              <a:rPr lang="en-US" dirty="0" err="1">
                <a:solidFill>
                  <a:srgbClr val="FFFFFF"/>
                </a:solidFill>
              </a:rPr>
              <a:t>SoE</a:t>
            </a:r>
            <a:r>
              <a:rPr lang="en-US" dirty="0">
                <a:solidFill>
                  <a:srgbClr val="FFFFFF"/>
                </a:solidFill>
              </a:rPr>
              <a:t> participated in </a:t>
            </a:r>
            <a:r>
              <a:rPr lang="en-US" dirty="0" smtClean="0">
                <a:solidFill>
                  <a:srgbClr val="FFFFFF"/>
                </a:solidFill>
              </a:rPr>
              <a:t>the “</a:t>
            </a:r>
            <a:r>
              <a:rPr lang="en-US" dirty="0">
                <a:solidFill>
                  <a:srgbClr val="FFFFFF"/>
                </a:solidFill>
              </a:rPr>
              <a:t>Applying the QM Rubric” course.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Because </a:t>
            </a:r>
            <a:r>
              <a:rPr lang="en-US" dirty="0">
                <a:solidFill>
                  <a:srgbClr val="FFFFFF"/>
                </a:solidFill>
              </a:rPr>
              <a:t>of the high number of distance faculty, the </a:t>
            </a:r>
            <a:r>
              <a:rPr lang="en-US" dirty="0" err="1">
                <a:solidFill>
                  <a:srgbClr val="FFFFFF"/>
                </a:solidFill>
              </a:rPr>
              <a:t>SoE</a:t>
            </a:r>
            <a:r>
              <a:rPr lang="en-US" dirty="0">
                <a:solidFill>
                  <a:srgbClr val="FFFFFF"/>
                </a:solidFill>
              </a:rPr>
              <a:t> holds a </a:t>
            </a:r>
            <a:r>
              <a:rPr lang="en-US" dirty="0" smtClean="0">
                <a:solidFill>
                  <a:srgbClr val="FFFFFF"/>
                </a:solidFill>
              </a:rPr>
              <a:t>large percentage </a:t>
            </a:r>
            <a:r>
              <a:rPr lang="en-US" dirty="0">
                <a:solidFill>
                  <a:srgbClr val="FFFFFF"/>
                </a:solidFill>
              </a:rPr>
              <a:t>of the TAGG committee roster.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</a:t>
            </a:r>
            <a:r>
              <a:rPr lang="en-US" dirty="0" err="1">
                <a:solidFill>
                  <a:srgbClr val="FFFFFF"/>
                </a:solidFill>
              </a:rPr>
              <a:t>SoE</a:t>
            </a:r>
            <a:r>
              <a:rPr lang="en-US" dirty="0">
                <a:solidFill>
                  <a:srgbClr val="FFFFFF"/>
                </a:solidFill>
              </a:rPr>
              <a:t> has hired a fulltime instructional designer who has been tasked </a:t>
            </a:r>
            <a:r>
              <a:rPr lang="en-US" dirty="0" smtClean="0">
                <a:solidFill>
                  <a:srgbClr val="FFFFFF"/>
                </a:solidFill>
              </a:rPr>
              <a:t>with insuring </a:t>
            </a:r>
            <a:r>
              <a:rPr lang="en-US" dirty="0">
                <a:solidFill>
                  <a:srgbClr val="FFFFFF"/>
                </a:solidFill>
              </a:rPr>
              <a:t>course creation and modification within the framework of QM standards.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 </a:t>
            </a:r>
            <a:r>
              <a:rPr lang="en-US" dirty="0">
                <a:solidFill>
                  <a:srgbClr val="FFFFFF"/>
                </a:solidFill>
              </a:rPr>
              <a:t>conjunction with CNHP, faculty and staff in the </a:t>
            </a:r>
            <a:r>
              <a:rPr lang="en-US" dirty="0" err="1">
                <a:solidFill>
                  <a:srgbClr val="FFFFFF"/>
                </a:solidFill>
              </a:rPr>
              <a:t>SoE</a:t>
            </a:r>
            <a:r>
              <a:rPr lang="en-US" dirty="0">
                <a:solidFill>
                  <a:srgbClr val="FFFFFF"/>
                </a:solidFill>
              </a:rPr>
              <a:t> are working to create </a:t>
            </a:r>
            <a:r>
              <a:rPr lang="en-US" dirty="0" smtClean="0">
                <a:solidFill>
                  <a:srgbClr val="FFFFFF"/>
                </a:solidFill>
              </a:rPr>
              <a:t>two new </a:t>
            </a:r>
            <a:r>
              <a:rPr lang="en-US" dirty="0">
                <a:solidFill>
                  <a:srgbClr val="FFFFFF"/>
                </a:solidFill>
              </a:rPr>
              <a:t>online pedagogy courses slated for delivery in the fall.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70" y="0"/>
            <a:ext cx="2947430" cy="137160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5538"/>
            <a:ext cx="9144000" cy="4552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2" y="2132013"/>
            <a:ext cx="8229600" cy="2211387"/>
          </a:xfrm>
        </p:spPr>
        <p:txBody>
          <a:bodyPr>
            <a:normAutofit fontScale="90000"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Thank you</a:t>
            </a:r>
            <a:br>
              <a:rPr lang="en-US" sz="7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  <a:hlinkClick r:id="rId5"/>
              </a:rPr>
              <a:t>Scenario 3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76"/>
            <a:ext cx="8229600" cy="121127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Drexel University</a:t>
            </a:r>
            <a:br>
              <a:rPr lang="en-US" sz="2800" b="1" dirty="0" smtClean="0">
                <a:solidFill>
                  <a:srgbClr val="FFFFFF"/>
                </a:solidFill>
              </a:rPr>
            </a:br>
            <a:r>
              <a:rPr lang="en-US" sz="2800" b="1" dirty="0" smtClean="0">
                <a:solidFill>
                  <a:srgbClr val="FFFFFF"/>
                </a:solidFill>
              </a:rPr>
              <a:t>Background and Context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606702"/>
            <a:ext cx="7431187" cy="433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409" y="1829818"/>
            <a:ext cx="8229600" cy="799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Tremendous Growth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ED57-FF78-7744-B3EA-4B7EB02659DE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78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Total Student Enrollment ~26,000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500"/>
            <a:ext cx="8229600" cy="535289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Online Scalability Challenges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115 online programs – 15 undergraduate, 44 graduate, 56 certificate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FFFFFF"/>
                </a:solidFill>
              </a:rPr>
              <a:t>20,000 students or 77% of all students have taken at least one online course this academic </a:t>
            </a:r>
            <a:r>
              <a:rPr lang="en-US" sz="2000" dirty="0" smtClean="0">
                <a:solidFill>
                  <a:srgbClr val="FFFFFF"/>
                </a:solidFill>
              </a:rPr>
              <a:t>year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6700 or 26% are fully online students </a:t>
            </a:r>
            <a:r>
              <a:rPr lang="en-US" sz="2000" dirty="0" smtClean="0">
                <a:solidFill>
                  <a:schemeClr val="bg1"/>
                </a:solidFill>
              </a:rPr>
              <a:t>includes 2459 undergraduate, 4147 graduate and 75 certificate program students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FFFFFF"/>
                </a:solidFill>
              </a:rPr>
              <a:t>~</a:t>
            </a:r>
            <a:r>
              <a:rPr lang="en-US" sz="2000" dirty="0" smtClean="0">
                <a:solidFill>
                  <a:srgbClr val="FFFFFF"/>
                </a:solidFill>
              </a:rPr>
              <a:t>650 faculty members teach online including 336 graduate and 318 undergraduate level</a:t>
            </a:r>
            <a:r>
              <a:rPr lang="en-US" sz="19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83481" y="6132512"/>
            <a:ext cx="2133600" cy="365125"/>
          </a:xfrm>
        </p:spPr>
        <p:txBody>
          <a:bodyPr/>
          <a:lstStyle>
            <a:lvl1pPr>
              <a:defRPr>
                <a:latin typeface="Castellar" pitchFamily="18" charset="0"/>
              </a:defRPr>
            </a:lvl1pPr>
          </a:lstStyle>
          <a:p>
            <a:pPr algn="ctr"/>
            <a:r>
              <a:rPr lang="en-US" b="1" dirty="0" smtClean="0"/>
              <a:t>Drexel </a:t>
            </a:r>
            <a:r>
              <a:rPr lang="en-US" b="1" dirty="0"/>
              <a:t>U</a:t>
            </a:r>
            <a:r>
              <a:rPr lang="en-US" b="1" dirty="0" smtClean="0"/>
              <a:t>niversity, 2017</a:t>
            </a:r>
          </a:p>
          <a:p>
            <a:pPr algn="ctr"/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623"/>
            <a:ext cx="1440899" cy="9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757" y="105228"/>
            <a:ext cx="6781800" cy="88174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Academic Units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10"/>
          <p:cNvSpPr>
            <a:spLocks noGrp="1"/>
          </p:cNvSpPr>
          <p:nvPr>
            <p:ph sz="half" idx="1"/>
          </p:nvPr>
        </p:nvSpPr>
        <p:spPr>
          <a:xfrm>
            <a:off x="1632856" y="1295400"/>
            <a:ext cx="3472543" cy="40513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COAS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800" b="1" dirty="0" err="1" smtClean="0">
                <a:solidFill>
                  <a:srgbClr val="FFC000"/>
                </a:solidFill>
              </a:rPr>
              <a:t>BioMed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800" b="1" dirty="0" err="1" smtClean="0">
                <a:solidFill>
                  <a:srgbClr val="FFC000"/>
                </a:solidFill>
              </a:rPr>
              <a:t>LeBow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Education</a:t>
            </a:r>
          </a:p>
          <a:p>
            <a:r>
              <a:rPr lang="en-US" sz="2800" b="1" dirty="0" err="1">
                <a:solidFill>
                  <a:srgbClr val="FFC000"/>
                </a:solidFill>
              </a:rPr>
              <a:t>Pennoni</a:t>
            </a:r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DUCOM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Professional Studies</a:t>
            </a:r>
          </a:p>
          <a:p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1"/>
          <p:cNvSpPr txBox="1">
            <a:spLocks/>
          </p:cNvSpPr>
          <p:nvPr/>
        </p:nvSpPr>
        <p:spPr>
          <a:xfrm>
            <a:off x="4749800" y="1177471"/>
            <a:ext cx="3102429" cy="4169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C000"/>
                </a:solidFill>
              </a:rPr>
              <a:t>CNHP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SPH</a:t>
            </a:r>
          </a:p>
          <a:p>
            <a:r>
              <a:rPr lang="en-US" sz="2800" b="1" dirty="0" err="1" smtClean="0">
                <a:solidFill>
                  <a:srgbClr val="FFC000"/>
                </a:solidFill>
              </a:rPr>
              <a:t>iSchool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Law School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Engineering</a:t>
            </a:r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 err="1" smtClean="0">
                <a:solidFill>
                  <a:srgbClr val="FFC000"/>
                </a:solidFill>
              </a:rPr>
              <a:t>Westphal</a:t>
            </a:r>
            <a:endParaRPr lang="en-US" sz="2800" b="1" dirty="0">
              <a:solidFill>
                <a:srgbClr val="FFC000"/>
              </a:solidFill>
            </a:endParaRPr>
          </a:p>
          <a:p>
            <a:endParaRPr lang="en-US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Online Learning Council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594100" cy="4525963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(2010</a:t>
            </a:r>
            <a:r>
              <a:rPr lang="en-US">
                <a:solidFill>
                  <a:schemeClr val="bg1"/>
                </a:solidFill>
              </a:rPr>
              <a:t>)</a:t>
            </a:r>
            <a:r>
              <a:rPr lang="en-US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Online </a:t>
            </a:r>
            <a:r>
              <a:rPr lang="en-US" dirty="0">
                <a:solidFill>
                  <a:schemeClr val="bg1"/>
                </a:solidFill>
              </a:rPr>
              <a:t>Learning Council </a:t>
            </a:r>
            <a:r>
              <a:rPr lang="en-US" dirty="0" smtClean="0">
                <a:solidFill>
                  <a:schemeClr val="bg1"/>
                </a:solidFill>
              </a:rPr>
              <a:t>Stand-up 100 members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0" y="1600200"/>
            <a:ext cx="5092700" cy="4749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2090"/>
            <a:ext cx="3594100" cy="1486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91684"/>
            <a:ext cx="1414463" cy="966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897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Inaugural OLC FELLOWS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9058" y="3389337"/>
            <a:ext cx="1071509" cy="2997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KARYN HOLT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5618" y="3389336"/>
            <a:ext cx="1524000" cy="299793"/>
          </a:xfrm>
          <a:prstGeom prst="rect">
            <a:avLst/>
          </a:prstGeom>
          <a:noFill/>
        </p:spPr>
        <p:txBody>
          <a:bodyPr wrap="square" lIns="98773" tIns="49387" rIns="98773" bIns="49387" rtlCol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ALLEN GRANT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9916" y="3389337"/>
            <a:ext cx="1154978" cy="2997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JUDY GIERING</a:t>
            </a:r>
          </a:p>
        </p:txBody>
      </p:sp>
      <p:pic>
        <p:nvPicPr>
          <p:cNvPr id="1027" name="Picture 3" descr="C:\Users\Killen\Desktop\Allen_Gr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930" y="1462390"/>
            <a:ext cx="1870442" cy="1926947"/>
          </a:xfrm>
          <a:prstGeom prst="rect">
            <a:avLst/>
          </a:prstGeom>
          <a:noFill/>
        </p:spPr>
      </p:pic>
      <p:pic>
        <p:nvPicPr>
          <p:cNvPr id="1029" name="Picture 5" descr="C:\Users\Killen\Desktop\Gi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916" y="1462390"/>
            <a:ext cx="1443059" cy="1926947"/>
          </a:xfrm>
          <a:prstGeom prst="rect">
            <a:avLst/>
          </a:prstGeom>
          <a:noFill/>
        </p:spPr>
      </p:pic>
      <p:pic>
        <p:nvPicPr>
          <p:cNvPr id="1030" name="Picture 6" descr="C:\Users\Killen\Desktop\Karynnov2010Drex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7777" y="1293733"/>
            <a:ext cx="2979182" cy="212311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991410" y="5705978"/>
            <a:ext cx="1010000" cy="2997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ANN SOLAN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401" y="5668329"/>
            <a:ext cx="1244195" cy="2997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MARLIN KILLEN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57600" y="5715000"/>
            <a:ext cx="824972" cy="2997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RAY LUM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088" y="3389336"/>
            <a:ext cx="1382823" cy="2997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FRAN </a:t>
            </a:r>
            <a:r>
              <a:rPr lang="en-US" sz="1300" dirty="0" smtClean="0">
                <a:solidFill>
                  <a:srgbClr val="FFFFFF"/>
                </a:solidFill>
              </a:rPr>
              <a:t>CORNELIUS</a:t>
            </a:r>
            <a:endParaRPr lang="en-US" sz="1300" dirty="0">
              <a:solidFill>
                <a:srgbClr val="FFFFFF"/>
              </a:solidFill>
            </a:endParaRPr>
          </a:p>
        </p:txBody>
      </p:sp>
      <p:pic>
        <p:nvPicPr>
          <p:cNvPr id="1032" name="Picture 8" descr="C:\Users\Killen\Desktop\Ann_Sol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930" y="3774890"/>
            <a:ext cx="1747209" cy="1858552"/>
          </a:xfrm>
          <a:prstGeom prst="rect">
            <a:avLst/>
          </a:prstGeom>
          <a:noFill/>
        </p:spPr>
      </p:pic>
      <p:pic>
        <p:nvPicPr>
          <p:cNvPr id="1033" name="Picture 9" descr="C:\Users\Killen\Desktop\Lum_on_the_stree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8220" y="3809357"/>
            <a:ext cx="1904352" cy="1785416"/>
          </a:xfrm>
          <a:prstGeom prst="rect">
            <a:avLst/>
          </a:prstGeom>
          <a:noFill/>
        </p:spPr>
      </p:pic>
      <p:pic>
        <p:nvPicPr>
          <p:cNvPr id="1034" name="Picture 10" descr="C:\Users\Killen\Desktop\Fran 8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6599" y="1462390"/>
            <a:ext cx="1628973" cy="1954458"/>
          </a:xfrm>
          <a:prstGeom prst="rect">
            <a:avLst/>
          </a:prstGeom>
          <a:noFill/>
        </p:spPr>
      </p:pic>
      <p:pic>
        <p:nvPicPr>
          <p:cNvPr id="28" name="Picture 27" descr="C:\Users\Killen\Desktop\dr. Killen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5149" y="3819006"/>
            <a:ext cx="1426531" cy="178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56" y="3599499"/>
            <a:ext cx="1551824" cy="211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123713" y="5750953"/>
            <a:ext cx="1242197" cy="299793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LINDA MARION</a:t>
            </a:r>
            <a:endParaRPr lang="en-US" sz="13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" y="6032033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22" y="3365561"/>
            <a:ext cx="1838125" cy="3114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5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2017-2018 THE OLC FELLOWS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5383" y="5909624"/>
            <a:ext cx="1134603" cy="499848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 smtClean="0"/>
              <a:t>Beth Haas</a:t>
            </a:r>
          </a:p>
          <a:p>
            <a:r>
              <a:rPr lang="en-US" sz="1300" dirty="0" smtClean="0"/>
              <a:t>School of Law</a:t>
            </a:r>
            <a:endParaRPr lang="en-US" sz="1300" dirty="0"/>
          </a:p>
        </p:txBody>
      </p:sp>
      <p:pic>
        <p:nvPicPr>
          <p:cNvPr id="1027" name="Picture 3" descr="C:\Users\Killen\Desktop\Allen_Gra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4350" y="1496146"/>
            <a:ext cx="1359868" cy="154202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207075" y="5791728"/>
            <a:ext cx="1800136" cy="699903"/>
          </a:xfrm>
          <a:prstGeom prst="rect">
            <a:avLst/>
          </a:prstGeom>
          <a:noFill/>
        </p:spPr>
        <p:txBody>
          <a:bodyPr wrap="square" lIns="98773" tIns="49387" rIns="98773" bIns="49387" rtlCol="0">
            <a:spAutoFit/>
          </a:bodyPr>
          <a:lstStyle/>
          <a:p>
            <a:r>
              <a:rPr lang="en-US" sz="1300" dirty="0" smtClean="0"/>
              <a:t>Dana Kemery</a:t>
            </a:r>
          </a:p>
          <a:p>
            <a:r>
              <a:rPr lang="en-US" sz="1300" dirty="0" smtClean="0"/>
              <a:t>College of Nursing and Health Professions</a:t>
            </a:r>
            <a:endParaRPr lang="en-US" sz="1300" dirty="0"/>
          </a:p>
        </p:txBody>
      </p:sp>
      <p:sp>
        <p:nvSpPr>
          <p:cNvPr id="22" name="TextBox 21"/>
          <p:cNvSpPr txBox="1"/>
          <p:nvPr/>
        </p:nvSpPr>
        <p:spPr>
          <a:xfrm>
            <a:off x="7403350" y="3038171"/>
            <a:ext cx="1540868" cy="499848"/>
          </a:xfrm>
          <a:prstGeom prst="rect">
            <a:avLst/>
          </a:prstGeom>
          <a:noFill/>
        </p:spPr>
        <p:txBody>
          <a:bodyPr wrap="none" lIns="98773" tIns="49387" rIns="98773" bIns="49387" rtlCol="0">
            <a:spAutoFit/>
          </a:bodyPr>
          <a:lstStyle/>
          <a:p>
            <a:r>
              <a:rPr lang="en-US" sz="1300" dirty="0" smtClean="0"/>
              <a:t>Allan Grant</a:t>
            </a:r>
          </a:p>
          <a:p>
            <a:r>
              <a:rPr lang="en-US" sz="1300" dirty="0" smtClean="0"/>
              <a:t>School of Education</a:t>
            </a:r>
            <a:endParaRPr lang="en-US" sz="1300" dirty="0"/>
          </a:p>
        </p:txBody>
      </p:sp>
      <p:pic>
        <p:nvPicPr>
          <p:cNvPr id="5" name="Picture 4" descr="ha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" y="4304600"/>
            <a:ext cx="1183692" cy="14549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32695" y="4280167"/>
            <a:ext cx="1964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</a:t>
            </a:r>
            <a:r>
              <a:rPr lang="en-US" sz="1200" dirty="0" err="1" smtClean="0"/>
              <a:t>Karyn</a:t>
            </a:r>
            <a:r>
              <a:rPr lang="en-US" sz="1200" dirty="0" smtClean="0"/>
              <a:t> Holt, Chair</a:t>
            </a:r>
          </a:p>
          <a:p>
            <a:r>
              <a:rPr lang="en-US" sz="1200" dirty="0" smtClean="0"/>
              <a:t>College of Nursing and Health Professions</a:t>
            </a:r>
          </a:p>
          <a:p>
            <a:endParaRPr lang="en-US" sz="1400" dirty="0"/>
          </a:p>
          <a:p>
            <a:endParaRPr lang="en-US" sz="14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75" y="4307225"/>
            <a:ext cx="1485900" cy="1495612"/>
          </a:xfrm>
          <a:prstGeom prst="rect">
            <a:avLst/>
          </a:prstGeom>
        </p:spPr>
      </p:pic>
      <p:pic>
        <p:nvPicPr>
          <p:cNvPr id="6" name="Picture 5" descr="Prof CV Phot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6700" y="3000825"/>
            <a:ext cx="1445318" cy="11667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6" y="1468172"/>
            <a:ext cx="1138595" cy="16325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41449" y="3086530"/>
            <a:ext cx="200888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Jonathan Deutsch</a:t>
            </a:r>
            <a:endParaRPr lang="en-US" sz="1100" dirty="0"/>
          </a:p>
          <a:p>
            <a:r>
              <a:rPr lang="en-US" sz="1100" dirty="0"/>
              <a:t>Center for Food and Hospitality </a:t>
            </a:r>
            <a:endParaRPr lang="en-US" sz="1100" dirty="0" smtClean="0"/>
          </a:p>
          <a:p>
            <a:r>
              <a:rPr lang="en-US" sz="1100" dirty="0" smtClean="0"/>
              <a:t>Management</a:t>
            </a:r>
            <a:r>
              <a:rPr lang="en-US" sz="1100" dirty="0"/>
              <a:t> </a:t>
            </a:r>
            <a:r>
              <a:rPr lang="en-US" sz="1100" dirty="0" smtClean="0"/>
              <a:t>and Department </a:t>
            </a:r>
          </a:p>
          <a:p>
            <a:r>
              <a:rPr lang="en-US" sz="1100" dirty="0" smtClean="0"/>
              <a:t>of </a:t>
            </a:r>
            <a:r>
              <a:rPr lang="en-US" sz="1100" dirty="0"/>
              <a:t>Nutrition Sciences</a:t>
            </a:r>
          </a:p>
          <a:p>
            <a:endParaRPr lang="en-US" sz="11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7493033" y="5746129"/>
            <a:ext cx="169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Deirdre McMahon</a:t>
            </a:r>
          </a:p>
          <a:p>
            <a:r>
              <a:rPr lang="en-US" sz="1200" dirty="0" smtClean="0"/>
              <a:t>College of Arts and Sciences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9" y="1478603"/>
            <a:ext cx="1270000" cy="1630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209" y="3155934"/>
            <a:ext cx="150554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Fran Cornelius</a:t>
            </a:r>
          </a:p>
          <a:p>
            <a:r>
              <a:rPr lang="en-US" sz="1100" dirty="0" smtClean="0"/>
              <a:t>College of Nursing and </a:t>
            </a:r>
          </a:p>
          <a:p>
            <a:r>
              <a:rPr lang="en-US" sz="1100" dirty="0" smtClean="0"/>
              <a:t>Health Professions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" y="-49285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8D8D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1769</TotalTime>
  <Words>1836</Words>
  <Application>Microsoft Macintosh PowerPoint</Application>
  <PresentationFormat>On-screen Show (4:3)</PresentationFormat>
  <Paragraphs>337</Paragraphs>
  <Slides>38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Calibri</vt:lpstr>
      <vt:lpstr>Castellar</vt:lpstr>
      <vt:lpstr>Futura Light</vt:lpstr>
      <vt:lpstr>MillerDisplay LightItalic</vt:lpstr>
      <vt:lpstr>Wingdings</vt:lpstr>
      <vt:lpstr>Arial</vt:lpstr>
      <vt:lpstr>Office Theme</vt:lpstr>
      <vt:lpstr>PowerPoint Presentation</vt:lpstr>
      <vt:lpstr>Learning Objectives</vt:lpstr>
      <vt:lpstr>Drexel University Background and Context</vt:lpstr>
      <vt:lpstr>Drexel University Background and Context</vt:lpstr>
      <vt:lpstr> Total Student Enrollment ~26,000 </vt:lpstr>
      <vt:lpstr>Academic Units</vt:lpstr>
      <vt:lpstr>Online Learning Council</vt:lpstr>
      <vt:lpstr>The Inaugural OLC FELLOWS 2012</vt:lpstr>
      <vt:lpstr>2017-2018 THE OLC FELLOWS</vt:lpstr>
      <vt:lpstr>Fellows are ambassadors and champions of the Online Learning Council serving the Drexel community</vt:lpstr>
      <vt:lpstr>MSCHE’s  Hallmarks of Quality</vt:lpstr>
      <vt:lpstr>Professional Development for Online Faculty</vt:lpstr>
      <vt:lpstr>Benefits to Student, Faculty and Program Overview of the Process</vt:lpstr>
      <vt:lpstr>Course Reviews</vt:lpstr>
      <vt:lpstr>The Review Process</vt:lpstr>
      <vt:lpstr>THE DREXEL UNIVERSITY CORE DESIGN  ELEMENTS CHECKLIST (DUCDEC)</vt:lpstr>
      <vt:lpstr>Course Ownership</vt:lpstr>
      <vt:lpstr>PowerPoint Presentation</vt:lpstr>
      <vt:lpstr>Academic Policy</vt:lpstr>
      <vt:lpstr>PowerPoint Presentation</vt:lpstr>
      <vt:lpstr>Academic Structure</vt:lpstr>
      <vt:lpstr>Academic Structure</vt:lpstr>
      <vt:lpstr>Academic Structure</vt:lpstr>
      <vt:lpstr>Academic Structure</vt:lpstr>
      <vt:lpstr>Academic Culture</vt:lpstr>
      <vt:lpstr>University Initiatives Master Course Template</vt:lpstr>
      <vt:lpstr>PowerPoint Presentation</vt:lpstr>
      <vt:lpstr>University Initiatives-Alignment Master Course Template</vt:lpstr>
      <vt:lpstr>University Initiatives Needs Assessment </vt:lpstr>
      <vt:lpstr>University Initiatives Professional Development Workshops</vt:lpstr>
      <vt:lpstr>University Initiatives  Workshop Evaluations</vt:lpstr>
      <vt:lpstr>Centralization v Decentralization- What is the “just right” Mix?</vt:lpstr>
      <vt:lpstr>College and School Initiatives</vt:lpstr>
      <vt:lpstr>College and School Initiatives</vt:lpstr>
      <vt:lpstr>College and School Initiatives</vt:lpstr>
      <vt:lpstr>College and School Initiatives  College of Nursing and Health Professions</vt:lpstr>
      <vt:lpstr>College and School Initiatives  School of Education</vt:lpstr>
      <vt:lpstr>Thank you      Scenario 3</vt:lpstr>
    </vt:vector>
  </TitlesOfParts>
  <Company>Drexel University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Alexander Zahradnik</dc:creator>
  <cp:lastModifiedBy>Holt,Karyn</cp:lastModifiedBy>
  <cp:revision>117</cp:revision>
  <dcterms:created xsi:type="dcterms:W3CDTF">2012-09-07T20:50:39Z</dcterms:created>
  <dcterms:modified xsi:type="dcterms:W3CDTF">2017-09-08T01:27:29Z</dcterms:modified>
</cp:coreProperties>
</file>