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61" r:id="rId4"/>
    <p:sldId id="262" r:id="rId5"/>
    <p:sldId id="278" r:id="rId6"/>
    <p:sldId id="277" r:id="rId7"/>
    <p:sldId id="263" r:id="rId8"/>
    <p:sldId id="265" r:id="rId9"/>
    <p:sldId id="264" r:id="rId10"/>
    <p:sldId id="266" r:id="rId11"/>
    <p:sldId id="268" r:id="rId12"/>
    <p:sldId id="269" r:id="rId13"/>
    <p:sldId id="271" r:id="rId14"/>
    <p:sldId id="270" r:id="rId15"/>
    <p:sldId id="272" r:id="rId16"/>
    <p:sldId id="282" r:id="rId17"/>
    <p:sldId id="284" r:id="rId18"/>
    <p:sldId id="274" r:id="rId19"/>
    <p:sldId id="283" r:id="rId20"/>
    <p:sldId id="285" r:id="rId21"/>
    <p:sldId id="287" r:id="rId22"/>
    <p:sldId id="286" r:id="rId23"/>
    <p:sldId id="280" r:id="rId24"/>
    <p:sldId id="293" r:id="rId25"/>
    <p:sldId id="276" r:id="rId26"/>
    <p:sldId id="279" r:id="rId27"/>
    <p:sldId id="290" r:id="rId28"/>
    <p:sldId id="291" r:id="rId29"/>
    <p:sldId id="289" r:id="rId30"/>
    <p:sldId id="28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79197" autoAdjust="0"/>
  </p:normalViewPr>
  <p:slideViewPr>
    <p:cSldViewPr snapToGrid="0">
      <p:cViewPr varScale="1">
        <p:scale>
          <a:sx n="58" d="100"/>
          <a:sy n="58" d="100"/>
        </p:scale>
        <p:origin x="109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16103-B811-4283-9690-7CD72BFB8EC8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FE415-0D28-4CE2-A0C0-6B66BE040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FE415-0D28-4CE2-A0C0-6B66BE0403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8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FE415-0D28-4CE2-A0C0-6B66BE0403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82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FE415-0D28-4CE2-A0C0-6B66BE0403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0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FE415-0D28-4CE2-A0C0-6B66BE0403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29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FE415-0D28-4CE2-A0C0-6B66BE0403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04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FE415-0D28-4CE2-A0C0-6B66BE0403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98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FE415-0D28-4CE2-A0C0-6B66BE0403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81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FE415-0D28-4CE2-A0C0-6B66BE0403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75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FE415-0D28-4CE2-A0C0-6B66BE0403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70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FE415-0D28-4CE2-A0C0-6B66BE0403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92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FE415-0D28-4CE2-A0C0-6B66BE0403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82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FE415-0D28-4CE2-A0C0-6B66BE0403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86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FE415-0D28-4CE2-A0C0-6B66BE0403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649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FE415-0D28-4CE2-A0C0-6B66BE04035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047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FE415-0D28-4CE2-A0C0-6B66BE04035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13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FE415-0D28-4CE2-A0C0-6B66BE04035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288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FE415-0D28-4CE2-A0C0-6B66BE04035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401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FE415-0D28-4CE2-A0C0-6B66BE04035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999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FE415-0D28-4CE2-A0C0-6B66BE04035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665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FE415-0D28-4CE2-A0C0-6B66BE04035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01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FE415-0D28-4CE2-A0C0-6B66BE0403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5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FE415-0D28-4CE2-A0C0-6B66BE0403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30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FE415-0D28-4CE2-A0C0-6B66BE0403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93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FE415-0D28-4CE2-A0C0-6B66BE0403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90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FE415-0D28-4CE2-A0C0-6B66BE0403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36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FE415-0D28-4CE2-A0C0-6B66BE0403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70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FE415-0D28-4CE2-A0C0-6B66BE0403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3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DC59-E097-48B1-BE29-CE7FE6E87E4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FB81-6305-473F-B5D2-E0C2F7D6C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4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DC59-E097-48B1-BE29-CE7FE6E87E4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FB81-6305-473F-B5D2-E0C2F7D6C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4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DC59-E097-48B1-BE29-CE7FE6E87E4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FB81-6305-473F-B5D2-E0C2F7D6C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4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DC59-E097-48B1-BE29-CE7FE6E87E4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FB81-6305-473F-B5D2-E0C2F7D6C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1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DC59-E097-48B1-BE29-CE7FE6E87E4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FB81-6305-473F-B5D2-E0C2F7D6C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2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DC59-E097-48B1-BE29-CE7FE6E87E4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FB81-6305-473F-B5D2-E0C2F7D6C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30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DC59-E097-48B1-BE29-CE7FE6E87E4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FB81-6305-473F-B5D2-E0C2F7D6C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6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DC59-E097-48B1-BE29-CE7FE6E87E4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FB81-6305-473F-B5D2-E0C2F7D6C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3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DC59-E097-48B1-BE29-CE7FE6E87E4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FB81-6305-473F-B5D2-E0C2F7D6C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58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DC59-E097-48B1-BE29-CE7FE6E87E4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FB81-6305-473F-B5D2-E0C2F7D6C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6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DC59-E097-48B1-BE29-CE7FE6E87E4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FB81-6305-473F-B5D2-E0C2F7D6C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EDC59-E097-48B1-BE29-CE7FE6E87E4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1FB81-6305-473F-B5D2-E0C2F7D6C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8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lic.kr/p/5GTTPd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lic.kr/p/FxJnzG" TargetMode="Externa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lic.kr/p/awCbx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lic.kr/p/5GRXS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lic.kr/p/5GPtoD" TargetMode="Externa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lic.kr/p/5GMFfr" TargetMode="Externa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lic.kr/p/5GTL7y" TargetMode="Externa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lic.kr/p/5GTL7y" TargetMode="Externa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lic.kr/p/5GTL37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lic.kr/p/5GPtyn" TargetMode="Externa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lic.kr/p/5GWEHY" TargetMode="Externa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lic.kr/p/5GRY3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lic.kr/p/5GRY2U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lic.kr/p/5GQGS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lic.kr/p/5GSnAz" TargetMode="External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lic.kr/p/5GMF8D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lic.kr/p/5GRVJ6" TargetMode="External"/><Relationship Id="rId4" Type="http://schemas.openxmlformats.org/officeDocument/2006/relationships/image" Target="../media/image3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lic.kr/p/5GWdRw" TargetMode="External"/><Relationship Id="rId4" Type="http://schemas.openxmlformats.org/officeDocument/2006/relationships/image" Target="../media/image3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lic.kr/p/5GSBaB" TargetMode="External"/><Relationship Id="rId4" Type="http://schemas.openxmlformats.org/officeDocument/2006/relationships/image" Target="../media/image3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lic.kr/p/5GWZKQ" TargetMode="External"/><Relationship Id="rId4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lic.kr/p/5GSGAT" TargetMode="External"/><Relationship Id="rId4" Type="http://schemas.openxmlformats.org/officeDocument/2006/relationships/image" Target="../media/image3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lic.kr/p/5GLVu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flic.kr/p/5GRd5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lic.kr/p/5GRkvf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lic.kr/p/5GRkyj" TargetMode="Externa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lic.kr/p/5GMnWX" TargetMode="External"/><Relationship Id="rId5" Type="http://schemas.openxmlformats.org/officeDocument/2006/relationships/hyperlink" Target="https://flic.kr/p/5GRkB5" TargetMode="Externa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lic.kr/p/8qcks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lic.kr/p/5GREGW" TargetMode="Externa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itle 3"/>
          <p:cNvSpPr txBox="1">
            <a:spLocks/>
          </p:cNvSpPr>
          <p:nvPr/>
        </p:nvSpPr>
        <p:spPr bwMode="auto">
          <a:xfrm>
            <a:off x="438440" y="478301"/>
            <a:ext cx="11631640" cy="148283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Bernard MT Condensed" panose="02050806060905020404" pitchFamily="18" charset="0"/>
              </a:rPr>
              <a:t>Follow the Yellow Brick Road to Becoming A </a:t>
            </a:r>
          </a:p>
          <a:p>
            <a:pPr algn="ctr"/>
            <a:r>
              <a:rPr lang="en-US" sz="4800" dirty="0" smtClean="0">
                <a:latin typeface="Bernard MT Condensed" panose="02050806060905020404" pitchFamily="18" charset="0"/>
              </a:rPr>
              <a:t>K-12 Certified QM Peer Reviewer!</a:t>
            </a:r>
            <a:br>
              <a:rPr lang="en-US" sz="4800" dirty="0" smtClean="0">
                <a:latin typeface="Bernard MT Condensed" panose="02050806060905020404" pitchFamily="18" charset="0"/>
              </a:rPr>
            </a:br>
            <a:endParaRPr lang="en-US" sz="4800" dirty="0">
              <a:latin typeface="Bernard MT Condensed" panose="020508060609050204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422" y="6293172"/>
            <a:ext cx="11504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Insomnia Cured </a:t>
            </a:r>
            <a:r>
              <a:rPr lang="en-US" dirty="0" smtClean="0">
                <a:solidFill>
                  <a:schemeClr val="bg1"/>
                </a:solidFill>
              </a:rPr>
              <a:t>Here.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"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The Wizard of Oz (1939)". 6 December 2008. Online image.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</a:rPr>
              <a:t>Flikr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..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hlinkClick r:id="rId3"/>
              </a:rPr>
              <a:t>https://flic.kr/p/5GTTPd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44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Title 3"/>
          <p:cNvSpPr txBox="1">
            <a:spLocks/>
          </p:cNvSpPr>
          <p:nvPr/>
        </p:nvSpPr>
        <p:spPr bwMode="auto">
          <a:xfrm>
            <a:off x="227422" y="322452"/>
            <a:ext cx="11631640" cy="148283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Bernard MT Condensed" panose="02050806060905020404" pitchFamily="18" charset="0"/>
              </a:rPr>
              <a:t>Quality Matters Reviewer</a:t>
            </a:r>
            <a:endParaRPr lang="en-US" sz="4800" dirty="0">
              <a:latin typeface="Bernard MT Condensed" panose="020508060609050204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86" y="1631869"/>
            <a:ext cx="5956911" cy="4351338"/>
          </a:xfrm>
        </p:spPr>
      </p:pic>
      <p:sp>
        <p:nvSpPr>
          <p:cNvPr id="6" name="TextBox 5"/>
          <p:cNvSpPr txBox="1"/>
          <p:nvPr/>
        </p:nvSpPr>
        <p:spPr>
          <a:xfrm>
            <a:off x="1382219" y="6234544"/>
            <a:ext cx="9664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Peter K. Levy: "There's no place like home.". 4 April 2016. Online image. </a:t>
            </a:r>
            <a:r>
              <a:rPr lang="en-US" dirty="0" err="1"/>
              <a:t>Flikr</a:t>
            </a:r>
            <a:r>
              <a:rPr lang="en-US" dirty="0"/>
              <a:t>.  </a:t>
            </a:r>
            <a:r>
              <a:rPr lang="en-US" u="sng" dirty="0">
                <a:hlinkClick r:id="rId5"/>
              </a:rPr>
              <a:t>https://flic.kr/p/FxJnzG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47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itle 3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Bernard MT Condensed" panose="02050806060905020404" pitchFamily="18" charset="0"/>
              </a:rPr>
              <a:t>How to Become a QM K-12 Reviewer?</a:t>
            </a:r>
            <a:endParaRPr lang="en-US" sz="4800" dirty="0">
              <a:latin typeface="Bernard MT Condensed" panose="020508060609050204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6168" y="6301047"/>
            <a:ext cx="8342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Peter K. </a:t>
            </a:r>
            <a:r>
              <a:rPr lang="en-US" dirty="0" err="1"/>
              <a:t>Levypilsnerpills</a:t>
            </a:r>
            <a:r>
              <a:rPr lang="en-US" dirty="0"/>
              <a:t>: "</a:t>
            </a:r>
            <a:r>
              <a:rPr lang="en-US" dirty="0" err="1"/>
              <a:t>oz</a:t>
            </a:r>
            <a:r>
              <a:rPr lang="en-US" dirty="0"/>
              <a:t>". 4 April 2016. Online image. </a:t>
            </a:r>
            <a:r>
              <a:rPr lang="en-US" dirty="0" err="1"/>
              <a:t>Flikr</a:t>
            </a:r>
            <a:r>
              <a:rPr lang="en-US" dirty="0"/>
              <a:t>. </a:t>
            </a:r>
            <a:r>
              <a:rPr lang="en-US" u="sng" dirty="0">
                <a:hlinkClick r:id="rId4"/>
              </a:rPr>
              <a:t>https://flic.kr/p/awCbxx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591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 txBox="1">
            <a:spLocks/>
          </p:cNvSpPr>
          <p:nvPr/>
        </p:nvSpPr>
        <p:spPr>
          <a:xfrm>
            <a:off x="7083972" y="2054359"/>
            <a:ext cx="4537842" cy="35108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 cap="flat" cmpd="sng" algn="ctr">
            <a:solidFill>
              <a:schemeClr val="accent4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Arial Rounded MT Bold" panose="020F0704030504030204" pitchFamily="34" charset="0"/>
              </a:rPr>
              <a:t>Applying the QM K-12 Rubric</a:t>
            </a:r>
          </a:p>
          <a:p>
            <a:endParaRPr lang="en-US" sz="4000" dirty="0" smtClean="0">
              <a:latin typeface="Arial Rounded MT Bold" panose="020F0704030504030204" pitchFamily="34" charset="0"/>
            </a:endParaRPr>
          </a:p>
          <a:p>
            <a:r>
              <a:rPr lang="en-US" sz="4000" dirty="0" smtClean="0">
                <a:latin typeface="Arial Rounded MT Bold" panose="020F0704030504030204" pitchFamily="34" charset="0"/>
              </a:rPr>
              <a:t>K-12 Reviewer Course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latin typeface="Arial Rounded MT Bold" panose="020F0704030504030204" pitchFamily="34" charset="0"/>
            </a:endParaRPr>
          </a:p>
        </p:txBody>
      </p:sp>
      <p:sp useBgFill="1">
        <p:nvSpPr>
          <p:cNvPr id="9" name="Title 3"/>
          <p:cNvSpPr txBox="1">
            <a:spLocks noGrp="1"/>
          </p:cNvSpPr>
          <p:nvPr>
            <p:ph type="title"/>
          </p:nvPr>
        </p:nvSpPr>
        <p:spPr bwMode="auto">
          <a:xfrm>
            <a:off x="1106214" y="254766"/>
            <a:ext cx="10515600" cy="1325563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Bernard MT Condensed" panose="02050806060905020404" pitchFamily="18" charset="0"/>
              </a:rPr>
              <a:t>Professional           Development</a:t>
            </a:r>
            <a:endParaRPr lang="en-US" sz="4800" dirty="0">
              <a:latin typeface="Bernard MT Condensed" panose="020508060609050204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9382" y="5810287"/>
            <a:ext cx="11372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Insomnia Cured Here: "The Wizard of Oz (1939)". 6 December 2008. Online image.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</a:rPr>
              <a:t>Flikr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.  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hlinkClick r:id="rId4"/>
              </a:rPr>
              <a:t>https://flic.kr/p/5GRXSG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90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Title 3"/>
          <p:cNvSpPr txBox="1">
            <a:spLocks/>
          </p:cNvSpPr>
          <p:nvPr/>
        </p:nvSpPr>
        <p:spPr bwMode="auto">
          <a:xfrm>
            <a:off x="227422" y="322452"/>
            <a:ext cx="11631640" cy="148283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Bernard MT Condensed" panose="02050806060905020404" pitchFamily="18" charset="0"/>
              </a:rPr>
              <a:t>Applying the QM K-12 Rubric (K-12 APP)</a:t>
            </a:r>
            <a:endParaRPr lang="en-US" sz="4800" dirty="0">
              <a:latin typeface="Bernard MT Condensed" panose="020508060609050204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903" y="1411940"/>
            <a:ext cx="4890702" cy="4370223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Rounded MT Bold" panose="020F0704030504030204" pitchFamily="34" charset="0"/>
              </a:rPr>
              <a:t>Public sessions begin the first Tuesday </a:t>
            </a:r>
            <a:r>
              <a:rPr lang="en-US" sz="3600" smtClean="0">
                <a:latin typeface="Arial Rounded MT Bold" panose="020F0704030504030204" pitchFamily="34" charset="0"/>
              </a:rPr>
              <a:t>of every </a:t>
            </a:r>
            <a:r>
              <a:rPr lang="en-US" sz="3600" dirty="0" smtClean="0">
                <a:latin typeface="Arial Rounded MT Bold" panose="020F0704030504030204" pitchFamily="34" charset="0"/>
              </a:rPr>
              <a:t>month</a:t>
            </a:r>
          </a:p>
          <a:p>
            <a:r>
              <a:rPr lang="en-US" sz="3600" dirty="0" smtClean="0">
                <a:latin typeface="Arial Rounded MT Bold" panose="020F0704030504030204" pitchFamily="34" charset="0"/>
              </a:rPr>
              <a:t>3 weeks</a:t>
            </a:r>
          </a:p>
          <a:p>
            <a:r>
              <a:rPr lang="en-US" sz="3600" dirty="0" smtClean="0">
                <a:latin typeface="Arial Rounded MT Bold" panose="020F0704030504030204" pitchFamily="34" charset="0"/>
              </a:rPr>
              <a:t>5-7 hours per week</a:t>
            </a:r>
          </a:p>
          <a:p>
            <a:r>
              <a:rPr lang="en-US" sz="3600" dirty="0" smtClean="0">
                <a:latin typeface="Arial Rounded MT Bold" panose="020F0704030504030204" pitchFamily="34" charset="0"/>
              </a:rPr>
              <a:t>Graduate credit is available</a:t>
            </a:r>
          </a:p>
          <a:p>
            <a:endParaRPr lang="en-US" sz="4000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86" y="1340068"/>
            <a:ext cx="6073117" cy="40487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1025" y="6016636"/>
            <a:ext cx="107594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Insomnia Cured Here: "The Wizard of Oz (1939)". 6 December 2008. Online image. </a:t>
            </a:r>
            <a:r>
              <a:rPr lang="en-US" dirty="0" err="1"/>
              <a:t>Flikr</a:t>
            </a:r>
            <a:r>
              <a:rPr lang="en-US" dirty="0"/>
              <a:t>.  </a:t>
            </a:r>
            <a:r>
              <a:rPr lang="en-US" u="sng" dirty="0">
                <a:hlinkClick r:id="rId5"/>
              </a:rPr>
              <a:t>https://flic.kr/p/5GPtoD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08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Title 3"/>
          <p:cNvSpPr txBox="1">
            <a:spLocks/>
          </p:cNvSpPr>
          <p:nvPr/>
        </p:nvSpPr>
        <p:spPr bwMode="auto">
          <a:xfrm>
            <a:off x="0" y="0"/>
            <a:ext cx="11631640" cy="148283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Bernard MT Condensed" panose="02050806060905020404" pitchFamily="18" charset="0"/>
              </a:rPr>
              <a:t>K-12 Reviewer Course</a:t>
            </a:r>
            <a:endParaRPr lang="en-US" sz="4800" dirty="0">
              <a:latin typeface="Bernard MT Condensed" panose="02050806060905020404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662150" y="1213063"/>
            <a:ext cx="4890702" cy="5108029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Rounded MT Bold" panose="020F0704030504030204" pitchFamily="34" charset="0"/>
              </a:rPr>
              <a:t>Public sessions begin the first Wednesday of every month</a:t>
            </a:r>
          </a:p>
          <a:p>
            <a:r>
              <a:rPr lang="en-US" sz="3600" dirty="0" smtClean="0">
                <a:latin typeface="Arial Rounded MT Bold" panose="020F0704030504030204" pitchFamily="34" charset="0"/>
              </a:rPr>
              <a:t>3 weeks</a:t>
            </a:r>
          </a:p>
          <a:p>
            <a:r>
              <a:rPr lang="en-US" sz="3600" dirty="0" smtClean="0">
                <a:latin typeface="Arial Rounded MT Bold" panose="020F0704030504030204" pitchFamily="34" charset="0"/>
              </a:rPr>
              <a:t>8-10 hours per week</a:t>
            </a:r>
          </a:p>
          <a:p>
            <a:r>
              <a:rPr lang="en-US" sz="3600" dirty="0" smtClean="0">
                <a:latin typeface="Arial Rounded MT Bold" panose="020F0704030504030204" pitchFamily="34" charset="0"/>
              </a:rPr>
              <a:t>Graduate credit is available</a:t>
            </a:r>
          </a:p>
          <a:p>
            <a:endParaRPr lang="en-US" sz="4000" dirty="0">
              <a:latin typeface="Arial Rounded MT Bold" panose="020F07040305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853" y="1213063"/>
            <a:ext cx="6243147" cy="4162098"/>
          </a:xfrm>
          <a:prstGeom prst="rect">
            <a:avLst/>
          </a:prstGeom>
        </p:spPr>
      </p:pic>
      <p:sp>
        <p:nvSpPr>
          <p:cNvPr id="12" name="Up Arrow Callout 11"/>
          <p:cNvSpPr/>
          <p:nvPr/>
        </p:nvSpPr>
        <p:spPr>
          <a:xfrm>
            <a:off x="7365888" y="5106265"/>
            <a:ext cx="2617076" cy="1481959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Always keeping the students in mind!</a:t>
            </a:r>
            <a:endParaRPr lang="en-US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" y="6193893"/>
            <a:ext cx="718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Insomnia Cured Here: "The Wizard of Oz (1939)". 6 December 2008. Online image. </a:t>
            </a:r>
            <a:r>
              <a:rPr lang="en-US" dirty="0" err="1"/>
              <a:t>Flikr</a:t>
            </a:r>
            <a:r>
              <a:rPr lang="en-US" dirty="0"/>
              <a:t>.  </a:t>
            </a:r>
            <a:r>
              <a:rPr lang="en-US" u="sng" dirty="0" smtClean="0">
                <a:hlinkClick r:id="rId5"/>
              </a:rPr>
              <a:t>https</a:t>
            </a:r>
            <a:r>
              <a:rPr lang="en-US" u="sng" dirty="0">
                <a:hlinkClick r:id="rId5"/>
              </a:rPr>
              <a:t>://flic.kr/p/5GMFfr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186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itle 3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Heart for Online Learning!</a:t>
            </a:r>
            <a:endParaRPr lang="en-US" sz="48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985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Title 3"/>
          <p:cNvSpPr txBox="1">
            <a:spLocks/>
          </p:cNvSpPr>
          <p:nvPr/>
        </p:nvSpPr>
        <p:spPr bwMode="auto">
          <a:xfrm>
            <a:off x="0" y="342788"/>
            <a:ext cx="11631640" cy="148283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Bernard MT Condensed" panose="02050806060905020404" pitchFamily="18" charset="0"/>
              </a:rPr>
              <a:t>The Heart</a:t>
            </a:r>
            <a:endParaRPr lang="en-US" sz="4800" dirty="0">
              <a:latin typeface="Bernard MT Condensed" panose="020508060609050204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3844159" cy="2147285"/>
          </a:xfrm>
        </p:spPr>
        <p:txBody>
          <a:bodyPr>
            <a:noAutofit/>
          </a:bodyPr>
          <a:lstStyle/>
          <a:p>
            <a:endParaRPr lang="en-US" sz="4000" dirty="0" smtClean="0">
              <a:latin typeface="Arial Rounded MT Bold" panose="020F0704030504030204" pitchFamily="34" charset="0"/>
            </a:endParaRPr>
          </a:p>
          <a:p>
            <a:endParaRPr lang="en-US" sz="4000" dirty="0"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17003"/>
            <a:ext cx="6858000" cy="457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2385" y="6267944"/>
            <a:ext cx="12502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Insomnia Cured Here: "</a:t>
            </a:r>
            <a:r>
              <a:rPr lang="en-US" dirty="0">
                <a:solidFill>
                  <a:srgbClr val="212124"/>
                </a:solidFill>
                <a:latin typeface="Arial" panose="020B0604020202020204" pitchFamily="34" charset="0"/>
              </a:rPr>
              <a:t>The Wizard of Oz (1939)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". 6 December 2008. Online image.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Flikr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.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smtClean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en-US" u="sng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://flic.kr/p/5GTL7y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963594" y="1296785"/>
            <a:ext cx="3840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Rounded MT Bold" panose="020F0704030504030204" pitchFamily="34" charset="0"/>
              </a:rPr>
              <a:t>Please take a moment to share the skills that you process that you think will make you strong course reviewer.  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347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309" y="1135117"/>
            <a:ext cx="8447865" cy="5631909"/>
          </a:xfrm>
          <a:prstGeom prst="rect">
            <a:avLst/>
          </a:prstGeom>
        </p:spPr>
      </p:pic>
      <p:sp useBgFill="1">
        <p:nvSpPr>
          <p:cNvPr id="5" name="Title 3"/>
          <p:cNvSpPr txBox="1">
            <a:spLocks/>
          </p:cNvSpPr>
          <p:nvPr/>
        </p:nvSpPr>
        <p:spPr bwMode="auto">
          <a:xfrm>
            <a:off x="227422" y="322452"/>
            <a:ext cx="11631640" cy="81266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Bernard MT Condensed" panose="02050806060905020404" pitchFamily="18" charset="0"/>
              </a:rPr>
              <a:t>For Love or Money? Why not both?</a:t>
            </a:r>
            <a:endParaRPr lang="en-US" sz="4800" dirty="0">
              <a:latin typeface="Bernard MT Condensed" panose="020508060609050204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19309" y="1135117"/>
            <a:ext cx="3844159" cy="22071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What do you mean teachers don’t do it for the money?</a:t>
            </a:r>
          </a:p>
          <a:p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9011" y="6305361"/>
            <a:ext cx="125688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Insomnia Cured Here: "The Wizard of Oz (1939)". 6 December 2008. Online image.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Flikr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://flic.kr/p/5GTL7y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046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itle 3"/>
          <p:cNvSpPr txBox="1">
            <a:spLocks noGrp="1"/>
          </p:cNvSpPr>
          <p:nvPr>
            <p:ph type="title"/>
          </p:nvPr>
        </p:nvSpPr>
        <p:spPr bwMode="auto">
          <a:xfrm>
            <a:off x="-2819400" y="443953"/>
            <a:ext cx="10515600" cy="1325563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Courage</a:t>
            </a:r>
            <a:endParaRPr lang="en-US" sz="48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96335"/>
            <a:ext cx="11921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Insomnia Cured Here: "The Wizard of Oz (1939)". 6 December 2008. Online image.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Flikr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://flic.kr/p/5GTL37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32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Title 3"/>
          <p:cNvSpPr txBox="1">
            <a:spLocks/>
          </p:cNvSpPr>
          <p:nvPr/>
        </p:nvSpPr>
        <p:spPr bwMode="auto">
          <a:xfrm>
            <a:off x="227422" y="322452"/>
            <a:ext cx="11631640" cy="148283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Bernard MT Condensed" panose="02050806060905020404" pitchFamily="18" charset="0"/>
              </a:rPr>
              <a:t>My QM</a:t>
            </a:r>
            <a:endParaRPr lang="en-US" sz="4800" dirty="0">
              <a:latin typeface="Bernard MT Condensed" panose="020508060609050204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602" y="322452"/>
            <a:ext cx="1984923" cy="580719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191" y="985109"/>
            <a:ext cx="7910166" cy="5273444"/>
          </a:xfrm>
        </p:spPr>
      </p:pic>
      <p:sp>
        <p:nvSpPr>
          <p:cNvPr id="7" name="Rectangle 6"/>
          <p:cNvSpPr/>
          <p:nvPr/>
        </p:nvSpPr>
        <p:spPr>
          <a:xfrm>
            <a:off x="382385" y="6387462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Insomnia Cured Here: "</a:t>
            </a:r>
            <a:r>
              <a:rPr lang="en-US" dirty="0">
                <a:solidFill>
                  <a:srgbClr val="212124"/>
                </a:solidFill>
                <a:latin typeface="Arial" panose="020B0604020202020204" pitchFamily="34" charset="0"/>
              </a:rPr>
              <a:t>The Wizard of Oz (1939)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". 6 December 2008. Online image.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Flikr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n-US" u="sng" dirty="0" smtClean="0">
                <a:solidFill>
                  <a:srgbClr val="1155CC"/>
                </a:solidFill>
                <a:latin typeface="Arial" panose="020B0604020202020204" pitchFamily="34" charset="0"/>
                <a:hlinkClick r:id="rId6"/>
              </a:rPr>
              <a:t>https</a:t>
            </a:r>
            <a:r>
              <a:rPr lang="en-US" u="sng" dirty="0">
                <a:solidFill>
                  <a:srgbClr val="1155CC"/>
                </a:solidFill>
                <a:latin typeface="Arial" panose="020B0604020202020204" pitchFamily="34" charset="0"/>
                <a:hlinkClick r:id="rId6"/>
              </a:rPr>
              <a:t>://flic.kr/p/5GPtyn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917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Title 3"/>
          <p:cNvSpPr txBox="1">
            <a:spLocks/>
          </p:cNvSpPr>
          <p:nvPr/>
        </p:nvSpPr>
        <p:spPr bwMode="auto">
          <a:xfrm>
            <a:off x="452507" y="633046"/>
            <a:ext cx="11631640" cy="148283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Bernard MT Condensed" panose="02050806060905020404" pitchFamily="18" charset="0"/>
              </a:rPr>
              <a:t>Meet Your Presenter</a:t>
            </a:r>
            <a:endParaRPr lang="en-US" sz="4800" dirty="0">
              <a:latin typeface="Bernard MT Condensed" panose="02050806060905020404" pitchFamily="18" charset="0"/>
            </a:endParaRPr>
          </a:p>
        </p:txBody>
      </p:sp>
      <p:sp useBgFill="1">
        <p:nvSpPr>
          <p:cNvPr id="6" name="Title 3"/>
          <p:cNvSpPr txBox="1">
            <a:spLocks/>
          </p:cNvSpPr>
          <p:nvPr/>
        </p:nvSpPr>
        <p:spPr bwMode="auto">
          <a:xfrm>
            <a:off x="4346579" y="2115883"/>
            <a:ext cx="7512147" cy="2954216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Arial Rounded MT Bold" panose="020F0704030504030204" pitchFamily="34" charset="0"/>
              </a:rPr>
              <a:t>Suzie Scheffler</a:t>
            </a:r>
          </a:p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K-12 Program Manager</a:t>
            </a:r>
          </a:p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@</a:t>
            </a:r>
            <a:r>
              <a:rPr lang="en-US" sz="3600" dirty="0" err="1" smtClean="0">
                <a:latin typeface="Arial Rounded MT Bold" panose="020F0704030504030204" pitchFamily="34" charset="0"/>
              </a:rPr>
              <a:t>smscheffler</a:t>
            </a:r>
            <a:endParaRPr lang="en-US" sz="3600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sscheffler@qualitymatters.org</a:t>
            </a:r>
          </a:p>
          <a:p>
            <a:pPr algn="ctr"/>
            <a:endParaRPr lang="en-US" sz="4800" dirty="0">
              <a:latin typeface="Bernard MT Condensed" panose="02050806060905020404" pitchFamily="18" charset="0"/>
            </a:endParaRPr>
          </a:p>
        </p:txBody>
      </p:sp>
      <p:pic>
        <p:nvPicPr>
          <p:cNvPr id="4" name="Picture Placeholder 1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16CF1AE8-A11D-E044-9F14-6A523E56FD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2" b="72"/>
          <a:stretch>
            <a:fillRect/>
          </a:stretch>
        </p:blipFill>
        <p:spPr>
          <a:xfrm>
            <a:off x="594739" y="1681170"/>
            <a:ext cx="3609608" cy="360444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92983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33" y="1740776"/>
            <a:ext cx="11468100" cy="4076700"/>
          </a:xfrm>
          <a:prstGeom prst="rect">
            <a:avLst/>
          </a:prstGeom>
        </p:spPr>
      </p:pic>
      <p:sp useBgFill="1">
        <p:nvSpPr>
          <p:cNvPr id="5" name="Title 3"/>
          <p:cNvSpPr txBox="1">
            <a:spLocks/>
          </p:cNvSpPr>
          <p:nvPr/>
        </p:nvSpPr>
        <p:spPr bwMode="auto">
          <a:xfrm>
            <a:off x="349263" y="375661"/>
            <a:ext cx="11631640" cy="81266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Bernard MT Condensed" panose="02050806060905020404" pitchFamily="18" charset="0"/>
              </a:rPr>
              <a:t>Pay Attention to the Tabs</a:t>
            </a:r>
            <a:endParaRPr lang="en-US" sz="4800" dirty="0">
              <a:latin typeface="Bernard MT Condensed" panose="020508060609050204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433" y="2845676"/>
            <a:ext cx="4457700" cy="2971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083" y="6185260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Insomnia Cured Here: "</a:t>
            </a:r>
            <a:r>
              <a:rPr lang="en-US" dirty="0">
                <a:solidFill>
                  <a:srgbClr val="212124"/>
                </a:solidFill>
                <a:latin typeface="Arial" panose="020B0604020202020204" pitchFamily="34" charset="0"/>
              </a:rPr>
              <a:t>The Wizard of Oz (1939)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". 6 December 2008. Online image.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Flikr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.  </a:t>
            </a:r>
            <a:r>
              <a:rPr lang="en-US" u="sng" dirty="0">
                <a:solidFill>
                  <a:srgbClr val="1155CC"/>
                </a:solidFill>
                <a:latin typeface="Arial" panose="020B0604020202020204" pitchFamily="34" charset="0"/>
                <a:hlinkClick r:id="rId6"/>
              </a:rPr>
              <a:t>https://flic.kr/p/5GWEHY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90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itle 3"/>
          <p:cNvSpPr txBox="1">
            <a:spLocks noGrp="1"/>
          </p:cNvSpPr>
          <p:nvPr>
            <p:ph type="title"/>
          </p:nvPr>
        </p:nvSpPr>
        <p:spPr bwMode="auto">
          <a:xfrm>
            <a:off x="578069" y="293618"/>
            <a:ext cx="10515600" cy="1325563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solidFill>
                  <a:srgbClr val="FFFF00"/>
                </a:solidFill>
                <a:latin typeface="Bernard MT Condensed" panose="02050806060905020404" pitchFamily="18" charset="0"/>
              </a:rPr>
              <a:t>The End of the Yellow Brick Road</a:t>
            </a:r>
            <a:endParaRPr lang="en-US" sz="4800" dirty="0">
              <a:solidFill>
                <a:srgbClr val="FFFF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8069" y="6234545"/>
            <a:ext cx="10763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Insomnia Cured Here: "The Wizard of Oz (1939)". 6 December 2008. Online image. </a:t>
            </a:r>
            <a:r>
              <a:rPr lang="en-US" dirty="0" err="1">
                <a:solidFill>
                  <a:schemeClr val="bg1"/>
                </a:solidFill>
              </a:rPr>
              <a:t>Flikr</a:t>
            </a:r>
            <a:r>
              <a:rPr lang="en-US" dirty="0">
                <a:solidFill>
                  <a:schemeClr val="bg1"/>
                </a:solidFill>
              </a:rPr>
              <a:t>.  </a:t>
            </a:r>
            <a:r>
              <a:rPr lang="en-US" u="sng" dirty="0">
                <a:solidFill>
                  <a:schemeClr val="bg1"/>
                </a:solidFill>
                <a:hlinkClick r:id="rId4"/>
              </a:rPr>
              <a:t>https://flic.kr/</a:t>
            </a:r>
            <a:r>
              <a:rPr lang="en-US" u="sng" dirty="0">
                <a:hlinkClick r:id="rId4"/>
              </a:rPr>
              <a:t>p/5GRY3E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481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/>
          <p:nvPr/>
        </p:nvSpPr>
        <p:spPr>
          <a:xfrm>
            <a:off x="8460349" y="4004442"/>
            <a:ext cx="2396359" cy="1970689"/>
          </a:xfrm>
          <a:prstGeom prst="upArrow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3.  Fill out the K-12 Reviewer and K-12 Publisher Reviewer Applications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378372" y="3163614"/>
            <a:ext cx="2753711" cy="2811517"/>
          </a:xfrm>
          <a:prstGeom prst="upArrowCallout">
            <a:avLst>
              <a:gd name="adj1" fmla="val 18130"/>
              <a:gd name="adj2" fmla="val 14122"/>
              <a:gd name="adj3" fmla="val 20992"/>
              <a:gd name="adj4" fmla="val 69463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2.  Incorporate your love of online learning and previous experience to what you’ve learned. 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Right Arrow Callout 2"/>
          <p:cNvSpPr/>
          <p:nvPr/>
        </p:nvSpPr>
        <p:spPr>
          <a:xfrm>
            <a:off x="3132083" y="378372"/>
            <a:ext cx="2543503" cy="1150883"/>
          </a:xfrm>
          <a:prstGeom prst="rightArrowCallout">
            <a:avLst>
              <a:gd name="adj1" fmla="val 28509"/>
              <a:gd name="adj2" fmla="val 28509"/>
              <a:gd name="adj3" fmla="val 25000"/>
              <a:gd name="adj4" fmla="val 79263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dirty="0" smtClean="0">
                <a:latin typeface="Arial Rounded MT Bold" panose="020F0704030504030204" pitchFamily="34" charset="0"/>
              </a:rPr>
              <a:t>Take the </a:t>
            </a:r>
          </a:p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K-12 APP and </a:t>
            </a:r>
          </a:p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K-12 RC.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8372" y="6344673"/>
            <a:ext cx="11959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</a:rPr>
              <a:t>Insomnia Cured Here: "The Wizard of Oz (1939)". 6 December 2008. Online image.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Flikr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</a:rPr>
              <a:t>.  </a:t>
            </a:r>
            <a:r>
              <a:rPr lang="en-US" u="sng" dirty="0">
                <a:solidFill>
                  <a:srgbClr val="FFFF00"/>
                </a:solidFill>
                <a:latin typeface="Arial" panose="020B0604020202020204" pitchFamily="34" charset="0"/>
                <a:hlinkClick r:id="rId4"/>
              </a:rPr>
              <a:t>https://flic.kr/p/5GRY2U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701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itle 3"/>
          <p:cNvSpPr txBox="1">
            <a:spLocks noGrp="1"/>
          </p:cNvSpPr>
          <p:nvPr>
            <p:ph type="title"/>
          </p:nvPr>
        </p:nvSpPr>
        <p:spPr bwMode="auto">
          <a:xfrm>
            <a:off x="609600" y="199025"/>
            <a:ext cx="10515600" cy="1325563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The Master Reviewer</a:t>
            </a:r>
            <a:endParaRPr lang="en-US" sz="48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2138" y="6367549"/>
            <a:ext cx="10824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Insomnia Cured Here: "The Wizard of Oz (1939)". 6 December 2008. Online image. </a:t>
            </a:r>
            <a:r>
              <a:rPr lang="en-US" dirty="0" err="1">
                <a:solidFill>
                  <a:schemeClr val="bg1"/>
                </a:solidFill>
              </a:rPr>
              <a:t>Flikr</a:t>
            </a:r>
            <a:r>
              <a:rPr lang="en-US" dirty="0">
                <a:solidFill>
                  <a:schemeClr val="bg1"/>
                </a:solidFill>
              </a:rPr>
              <a:t>.  </a:t>
            </a:r>
            <a:r>
              <a:rPr lang="en-US" u="sng" dirty="0">
                <a:solidFill>
                  <a:schemeClr val="bg1"/>
                </a:solidFill>
                <a:hlinkClick r:id="rId4"/>
              </a:rPr>
              <a:t>https://flic.kr/p/5GQGS4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23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Title 3"/>
          <p:cNvSpPr txBox="1">
            <a:spLocks/>
          </p:cNvSpPr>
          <p:nvPr/>
        </p:nvSpPr>
        <p:spPr bwMode="auto">
          <a:xfrm>
            <a:off x="0" y="322452"/>
            <a:ext cx="11631640" cy="148283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Bernard MT Condensed" panose="02050806060905020404" pitchFamily="18" charset="0"/>
              </a:rPr>
              <a:t>Steps to Becoming a K-12 Master Reviewer</a:t>
            </a:r>
            <a:endParaRPr lang="en-US" sz="4800" dirty="0">
              <a:latin typeface="Bernard MT Condensed" panose="020508060609050204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33" y="1530666"/>
            <a:ext cx="6290542" cy="4193694"/>
          </a:xfrm>
        </p:spPr>
      </p:pic>
      <p:sp>
        <p:nvSpPr>
          <p:cNvPr id="8" name="TextBox 7"/>
          <p:cNvSpPr txBox="1"/>
          <p:nvPr/>
        </p:nvSpPr>
        <p:spPr>
          <a:xfrm>
            <a:off x="525468" y="1323155"/>
            <a:ext cx="45791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Arial Rounded MT Bold" panose="020F0704030504030204" pitchFamily="34" charset="0"/>
              </a:rPr>
              <a:t>Complete a minimum of 2 reviews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Arial Rounded MT Bold" panose="020F0704030504030204" pitchFamily="34" charset="0"/>
              </a:rPr>
              <a:t>Take the K-12 Master Reviewer Course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Arial Rounded MT Bold" panose="020F0704030504030204" pitchFamily="34" charset="0"/>
              </a:rPr>
              <a:t>Complete the Applications: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Rounded MT Bold" panose="020F0704030504030204" pitchFamily="34" charset="0"/>
              </a:rPr>
              <a:t>K-12 Master Reviewer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Rounded MT Bold" panose="020F0704030504030204" pitchFamily="34" charset="0"/>
              </a:rPr>
              <a:t>K-12 Publisher Master Reviewer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7898" y="6284422"/>
            <a:ext cx="10752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Insomnia Cured Here: "The Wizard of Oz (1939)". 6 December 2008. Online image. </a:t>
            </a:r>
            <a:r>
              <a:rPr lang="en-US" dirty="0" err="1"/>
              <a:t>Flikr</a:t>
            </a:r>
            <a:r>
              <a:rPr lang="en-US" dirty="0"/>
              <a:t>.  </a:t>
            </a:r>
            <a:r>
              <a:rPr lang="en-US" u="sng" dirty="0">
                <a:hlinkClick r:id="rId5"/>
              </a:rPr>
              <a:t>https://flic.kr/p/5GSnAz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757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254" y="6396335"/>
            <a:ext cx="11776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Insomnia Cured Here: "The Wizard of Oz (1939)". 6 December 2008. Online image.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</a:rPr>
              <a:t>Flikr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.  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hlinkClick r:id="rId4"/>
              </a:rPr>
              <a:t>https://flic.kr/p/5GMF8D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1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Title 3"/>
          <p:cNvSpPr txBox="1">
            <a:spLocks/>
          </p:cNvSpPr>
          <p:nvPr/>
        </p:nvSpPr>
        <p:spPr bwMode="auto">
          <a:xfrm>
            <a:off x="227422" y="322452"/>
            <a:ext cx="11631640" cy="148283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Bernard MT Condensed" panose="02050806060905020404" pitchFamily="18" charset="0"/>
              </a:rPr>
              <a:t>Poor Quality is No Match for You!!</a:t>
            </a:r>
            <a:endParaRPr lang="en-US" sz="4800" dirty="0">
              <a:latin typeface="Bernard MT Condensed" panose="020508060609050204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545" y="1458311"/>
            <a:ext cx="685800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" y="6251171"/>
            <a:ext cx="107353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Insomnia Cured Here: "The Wizard of Oz (1939)". 6 December 2008. Online image. </a:t>
            </a:r>
            <a:r>
              <a:rPr lang="en-US" dirty="0" err="1"/>
              <a:t>Flikr</a:t>
            </a:r>
            <a:r>
              <a:rPr lang="en-US" dirty="0"/>
              <a:t>.  </a:t>
            </a:r>
            <a:r>
              <a:rPr lang="en-US" u="sng" dirty="0">
                <a:hlinkClick r:id="rId5"/>
              </a:rPr>
              <a:t>https://flic.kr/p/5GRVJ6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752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Title 3"/>
          <p:cNvSpPr txBox="1">
            <a:spLocks/>
          </p:cNvSpPr>
          <p:nvPr/>
        </p:nvSpPr>
        <p:spPr bwMode="auto">
          <a:xfrm>
            <a:off x="0" y="243625"/>
            <a:ext cx="11631640" cy="148283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Bernard MT Condensed" panose="02050806060905020404" pitchFamily="18" charset="0"/>
              </a:rPr>
              <a:t>Coupon Code: “Yellow Brick Road”</a:t>
            </a:r>
            <a:endParaRPr lang="en-US" sz="4800" dirty="0">
              <a:latin typeface="Bernard MT Condensed" panose="020508060609050204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8452" y="1585968"/>
            <a:ext cx="41114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 Rounded MT Bold" panose="020F0704030504030204" pitchFamily="34" charset="0"/>
              </a:rPr>
              <a:t>2</a:t>
            </a:r>
            <a:r>
              <a:rPr lang="en-US" sz="2800" dirty="0" smtClean="0">
                <a:latin typeface="Arial Rounded MT Bold" panose="020F0704030504030204" pitchFamily="34" charset="0"/>
              </a:rPr>
              <a:t>0% off the K-12 Applying the QM Rubric and Reviewer Course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Rounded MT Bold" panose="020F0704030504030204" pitchFamily="34" charset="0"/>
              </a:rPr>
              <a:t>Register for them both at the same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Rounded MT Bold" panose="020F0704030504030204" pitchFamily="34" charset="0"/>
              </a:rPr>
              <a:t>Input Code: “Yellow Brick Road”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94" y="1510315"/>
            <a:ext cx="6527007" cy="4351338"/>
          </a:xfrm>
        </p:spPr>
      </p:pic>
      <p:sp>
        <p:nvSpPr>
          <p:cNvPr id="4" name="Oval Callout 3"/>
          <p:cNvSpPr/>
          <p:nvPr/>
        </p:nvSpPr>
        <p:spPr>
          <a:xfrm>
            <a:off x="4918841" y="1510315"/>
            <a:ext cx="3161753" cy="1661729"/>
          </a:xfrm>
          <a:prstGeom prst="wedgeEllipseCallout">
            <a:avLst>
              <a:gd name="adj1" fmla="val -47801"/>
              <a:gd name="adj2" fmla="val 4637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You have one week, my pretty! Coupon expires on Monday, Nov 2</a:t>
            </a:r>
            <a:r>
              <a:rPr lang="en-US" baseline="30000" dirty="0" smtClean="0">
                <a:solidFill>
                  <a:schemeClr val="tx1"/>
                </a:solidFill>
              </a:rPr>
              <a:t>nd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58" y="6118167"/>
            <a:ext cx="1090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Insomnia Cured Here: "The Wizard of Oz (1939)". </a:t>
            </a:r>
            <a:r>
              <a:rPr lang="en-US" dirty="0"/>
              <a:t>6 December 2008. Online image. </a:t>
            </a:r>
            <a:r>
              <a:rPr lang="en-US" dirty="0" err="1"/>
              <a:t>Flikr</a:t>
            </a:r>
            <a:r>
              <a:rPr lang="en-US" dirty="0"/>
              <a:t>.  </a:t>
            </a:r>
            <a:r>
              <a:rPr lang="en-US" u="sng" dirty="0">
                <a:hlinkClick r:id="rId5"/>
              </a:rPr>
              <a:t>https://flic.kr/p/5GWdRw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78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Title 3"/>
          <p:cNvSpPr txBox="1">
            <a:spLocks/>
          </p:cNvSpPr>
          <p:nvPr/>
        </p:nvSpPr>
        <p:spPr bwMode="auto">
          <a:xfrm>
            <a:off x="227422" y="322452"/>
            <a:ext cx="11631640" cy="148283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Bernard MT Condensed" panose="02050806060905020404" pitchFamily="18" charset="0"/>
              </a:rPr>
              <a:t>What are your plans?</a:t>
            </a:r>
            <a:endParaRPr lang="en-US" sz="4800" dirty="0">
              <a:latin typeface="Bernard MT Condensed" panose="020508060609050204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4767" y="1164134"/>
            <a:ext cx="561277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Rounded MT Bold" panose="020F0704030504030204" pitchFamily="34" charset="0"/>
              </a:rPr>
              <a:t>I will be signing up to become a certified reviewer this week.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 smtClean="0">
              <a:latin typeface="Arial Rounded MT Bold" panose="020F070403050403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Rounded MT Bold" panose="020F0704030504030204" pitchFamily="34" charset="0"/>
              </a:rPr>
              <a:t>I will be signing up to become a certified reviewer, but not this week.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 smtClean="0">
              <a:latin typeface="Arial Rounded MT Bold" panose="020F070403050403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Rounded MT Bold" panose="020F0704030504030204" pitchFamily="34" charset="0"/>
              </a:rPr>
              <a:t>My goal is to become a Master Reviewer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 smtClean="0">
              <a:latin typeface="Arial Rounded MT Bold" panose="020F070403050403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Rounded MT Bold" panose="020F0704030504030204" pitchFamily="34" charset="0"/>
              </a:rPr>
              <a:t>I’m not sure.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31" y="1705710"/>
            <a:ext cx="5542511" cy="36950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1402" y="6414643"/>
            <a:ext cx="10766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Insomnia Cured Here: "The Wizard of Oz (1939)". 6 December 2008. Online image. </a:t>
            </a:r>
            <a:r>
              <a:rPr lang="en-US" dirty="0" err="1"/>
              <a:t>Flikr</a:t>
            </a:r>
            <a:r>
              <a:rPr lang="en-US" dirty="0"/>
              <a:t>.  </a:t>
            </a:r>
            <a:r>
              <a:rPr lang="en-US" u="sng" dirty="0">
                <a:hlinkClick r:id="rId5"/>
              </a:rPr>
              <a:t>https://flic.kr/p/5GSBaB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03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Title 3"/>
          <p:cNvSpPr txBox="1">
            <a:spLocks/>
          </p:cNvSpPr>
          <p:nvPr/>
        </p:nvSpPr>
        <p:spPr bwMode="auto">
          <a:xfrm>
            <a:off x="394138" y="275156"/>
            <a:ext cx="11631640" cy="148283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Bernard MT Condensed" panose="02050806060905020404" pitchFamily="18" charset="0"/>
              </a:rPr>
              <a:t>Questions?</a:t>
            </a:r>
            <a:endParaRPr lang="en-US" sz="4800" dirty="0">
              <a:latin typeface="Bernard MT Condensed" panose="020508060609050204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6" y="1047080"/>
            <a:ext cx="7669534" cy="51130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965" y="6374824"/>
            <a:ext cx="10876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Insomnia Cured </a:t>
            </a:r>
            <a:r>
              <a:rPr lang="en-US" dirty="0" smtClean="0"/>
              <a:t>Here. </a:t>
            </a:r>
            <a:r>
              <a:rPr lang="en-US" dirty="0"/>
              <a:t>"The Wizard of Oz (1939)". 6 December 2008. Online image. </a:t>
            </a:r>
            <a:r>
              <a:rPr lang="en-US" dirty="0" err="1"/>
              <a:t>Flikr</a:t>
            </a:r>
            <a:r>
              <a:rPr lang="en-US" dirty="0"/>
              <a:t>.  </a:t>
            </a:r>
            <a:r>
              <a:rPr lang="en-US" u="sng" dirty="0">
                <a:hlinkClick r:id="rId5"/>
              </a:rPr>
              <a:t>https://flic.kr/p/5GWZKQ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24350" y="5449190"/>
            <a:ext cx="104407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sscheffler@qualitymatters.org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541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Title 3"/>
          <p:cNvSpPr txBox="1">
            <a:spLocks/>
          </p:cNvSpPr>
          <p:nvPr/>
        </p:nvSpPr>
        <p:spPr bwMode="auto">
          <a:xfrm>
            <a:off x="339965" y="506436"/>
            <a:ext cx="11631640" cy="148283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Bernard MT Condensed" panose="02050806060905020404" pitchFamily="18" charset="0"/>
              </a:rPr>
              <a:t>Poll 1</a:t>
            </a:r>
            <a:endParaRPr lang="en-US" sz="4800" dirty="0">
              <a:latin typeface="Bernard MT Condensed" panose="020508060609050204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67DC7B-9152-3D4C-95F9-CE43182F0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965" y="1778259"/>
            <a:ext cx="8229600" cy="36940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>
                <a:latin typeface="Arial Rounded MT Bold" panose="020F0704030504030204" pitchFamily="34" charset="0"/>
              </a:rPr>
              <a:t>What’s your primary role?</a:t>
            </a:r>
            <a:endParaRPr lang="en-US" sz="4000" dirty="0">
              <a:latin typeface="Arial Rounded MT Bold" panose="020F0704030504030204" pitchFamily="34" charset="0"/>
            </a:endParaRPr>
          </a:p>
          <a:p>
            <a:r>
              <a:rPr lang="en-US" sz="4000" dirty="0" smtClean="0">
                <a:latin typeface="Arial Rounded MT Bold" panose="020F0704030504030204" pitchFamily="34" charset="0"/>
              </a:rPr>
              <a:t>Teacher/Professor</a:t>
            </a:r>
            <a:endParaRPr lang="en-US" sz="4000" dirty="0">
              <a:latin typeface="Arial Rounded MT Bold" panose="020F0704030504030204" pitchFamily="34" charset="0"/>
            </a:endParaRPr>
          </a:p>
          <a:p>
            <a:r>
              <a:rPr lang="en-US" sz="4000" dirty="0">
                <a:latin typeface="Arial Rounded MT Bold" panose="020F0704030504030204" pitchFamily="34" charset="0"/>
              </a:rPr>
              <a:t>ID/Ed </a:t>
            </a:r>
            <a:r>
              <a:rPr lang="en-US" sz="4000" dirty="0" smtClean="0">
                <a:latin typeface="Arial Rounded MT Bold" panose="020F0704030504030204" pitchFamily="34" charset="0"/>
              </a:rPr>
              <a:t>Tech</a:t>
            </a:r>
          </a:p>
          <a:p>
            <a:r>
              <a:rPr lang="en-US" sz="4000" dirty="0" smtClean="0">
                <a:latin typeface="Arial Rounded MT Bold" panose="020F0704030504030204" pitchFamily="34" charset="0"/>
              </a:rPr>
              <a:t>Content Specialist/SME</a:t>
            </a:r>
            <a:endParaRPr lang="en-US" sz="4000" dirty="0">
              <a:latin typeface="Arial Rounded MT Bold" panose="020F0704030504030204" pitchFamily="34" charset="0"/>
            </a:endParaRPr>
          </a:p>
          <a:p>
            <a:r>
              <a:rPr lang="en-US" sz="4000" dirty="0">
                <a:latin typeface="Arial Rounded MT Bold" panose="020F0704030504030204" pitchFamily="34" charset="0"/>
              </a:rPr>
              <a:t>Administrator</a:t>
            </a:r>
          </a:p>
          <a:p>
            <a:r>
              <a:rPr lang="en-US" sz="4000" dirty="0">
                <a:latin typeface="Arial Rounded MT Bold" panose="020F0704030504030204" pitchFamily="34" charset="0"/>
              </a:rPr>
              <a:t>Other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95" y="1897281"/>
            <a:ext cx="5500567" cy="36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047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Title 3"/>
          <p:cNvSpPr txBox="1">
            <a:spLocks/>
          </p:cNvSpPr>
          <p:nvPr/>
        </p:nvSpPr>
        <p:spPr bwMode="auto">
          <a:xfrm>
            <a:off x="394138" y="275156"/>
            <a:ext cx="11631640" cy="148283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Bernard MT Condensed" panose="02050806060905020404" pitchFamily="18" charset="0"/>
              </a:rPr>
              <a:t>Thank you!!!!</a:t>
            </a:r>
            <a:endParaRPr lang="en-US" sz="4800" dirty="0">
              <a:latin typeface="Bernard MT Condensed" panose="020508060609050204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958" y="1392382"/>
            <a:ext cx="6858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0373" y="6228899"/>
            <a:ext cx="1077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Insomnia Cured Here: "The Wizard of Oz (1939)". 6 December 2008. Online image. </a:t>
            </a:r>
            <a:r>
              <a:rPr lang="en-US" dirty="0" err="1"/>
              <a:t>Flikr</a:t>
            </a:r>
            <a:r>
              <a:rPr lang="en-US" dirty="0"/>
              <a:t>.  </a:t>
            </a:r>
            <a:r>
              <a:rPr lang="en-US" u="sng" dirty="0">
                <a:hlinkClick r:id="rId5"/>
              </a:rPr>
              <a:t>https://flic.kr/p/5GSGAT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03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Title 3"/>
          <p:cNvSpPr txBox="1">
            <a:spLocks/>
          </p:cNvSpPr>
          <p:nvPr/>
        </p:nvSpPr>
        <p:spPr bwMode="auto">
          <a:xfrm>
            <a:off x="2963917" y="212093"/>
            <a:ext cx="8800552" cy="148283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Bernard MT Condensed" panose="02050806060905020404" pitchFamily="18" charset="0"/>
              </a:rPr>
              <a:t>Early Online Learning</a:t>
            </a:r>
            <a:endParaRPr lang="en-US" sz="4800" dirty="0">
              <a:latin typeface="Bernard MT Condensed" panose="020508060609050204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9635" y="6335486"/>
            <a:ext cx="10726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Insomnia Cured Here: "The Wizard of Oz (1939)". 6 December 2008. Online image. </a:t>
            </a:r>
            <a:r>
              <a:rPr lang="en-US" dirty="0" err="1">
                <a:solidFill>
                  <a:srgbClr val="FFFF00"/>
                </a:solidFill>
              </a:rPr>
              <a:t>Flikr</a:t>
            </a:r>
            <a:r>
              <a:rPr lang="en-US" dirty="0">
                <a:solidFill>
                  <a:srgbClr val="FFFF00"/>
                </a:solidFill>
              </a:rPr>
              <a:t>.  </a:t>
            </a:r>
            <a:r>
              <a:rPr lang="en-US" u="sng" dirty="0">
                <a:solidFill>
                  <a:srgbClr val="FFFF00"/>
                </a:solidFill>
                <a:hlinkClick r:id="rId4"/>
              </a:rPr>
              <a:t>https://flic.kr/p/5GLVuc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00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Title 3"/>
          <p:cNvSpPr txBox="1">
            <a:spLocks/>
          </p:cNvSpPr>
          <p:nvPr/>
        </p:nvSpPr>
        <p:spPr bwMode="auto">
          <a:xfrm>
            <a:off x="339965" y="506436"/>
            <a:ext cx="11631640" cy="148283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Bernard MT Condensed" panose="02050806060905020404" pitchFamily="18" charset="0"/>
              </a:rPr>
              <a:t>Poor Quality Courses</a:t>
            </a:r>
            <a:endParaRPr lang="en-US" sz="4800" dirty="0">
              <a:latin typeface="Bernard MT Condensed" panose="020508060609050204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2" y="1247854"/>
            <a:ext cx="7426208" cy="4950805"/>
          </a:xfrm>
          <a:prstGeom prst="rect">
            <a:avLst/>
          </a:prstGeom>
        </p:spPr>
      </p:pic>
      <p:pic>
        <p:nvPicPr>
          <p:cNvPr id="4" name="Content Placeholder 1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491" y="2522995"/>
            <a:ext cx="6502509" cy="4335005"/>
          </a:xfrm>
        </p:spPr>
      </p:pic>
      <p:sp>
        <p:nvSpPr>
          <p:cNvPr id="2" name="Rectangle 1"/>
          <p:cNvSpPr/>
          <p:nvPr/>
        </p:nvSpPr>
        <p:spPr>
          <a:xfrm>
            <a:off x="41993" y="5780782"/>
            <a:ext cx="5967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Insomnia Cured Here: "The Wizard of Oz (1939)". 6 December 2008. Online image.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Flikr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 </a:t>
            </a:r>
            <a:r>
              <a:rPr lang="en-US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en-US" sz="1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flic.kr/p/5GRkvf</a:t>
            </a:r>
            <a:endParaRPr lang="en-US" sz="16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Insomnia Cured Here: "The Wizard of Oz (1939)". 6 December 2008. Online image.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Flikr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 </a:t>
            </a:r>
            <a:r>
              <a:rPr lang="en-US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https://flic.kr/p/5GRd5y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332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Title 3"/>
          <p:cNvSpPr txBox="1">
            <a:spLocks/>
          </p:cNvSpPr>
          <p:nvPr/>
        </p:nvSpPr>
        <p:spPr bwMode="auto">
          <a:xfrm>
            <a:off x="227422" y="322452"/>
            <a:ext cx="11631640" cy="148283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Bernard MT Condensed" panose="02050806060905020404" pitchFamily="18" charset="0"/>
              </a:rPr>
              <a:t>What about the students?</a:t>
            </a:r>
            <a:endParaRPr lang="en-US" sz="4800" dirty="0">
              <a:latin typeface="Bernard MT Condensed" panose="020508060609050204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39" y="1124941"/>
            <a:ext cx="7581206" cy="50541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0880" y="6372290"/>
            <a:ext cx="1068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Insomnia Cured Here: "The Wizard of Oz (1939)". 6 December 2008. Online image. </a:t>
            </a:r>
            <a:r>
              <a:rPr lang="en-US" dirty="0" err="1"/>
              <a:t>Flikr</a:t>
            </a:r>
            <a:r>
              <a:rPr lang="en-US" dirty="0"/>
              <a:t>.  </a:t>
            </a:r>
            <a:r>
              <a:rPr lang="en-US" u="sng" dirty="0">
                <a:hlinkClick r:id="rId5"/>
              </a:rPr>
              <a:t>https://flic.kr/p/5GRkyj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070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Title 3"/>
          <p:cNvSpPr txBox="1">
            <a:spLocks/>
          </p:cNvSpPr>
          <p:nvPr/>
        </p:nvSpPr>
        <p:spPr bwMode="auto">
          <a:xfrm>
            <a:off x="227422" y="322452"/>
            <a:ext cx="11631640" cy="148283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Bernard MT Condensed" panose="02050806060905020404" pitchFamily="18" charset="0"/>
              </a:rPr>
              <a:t>Tornado of New Courses</a:t>
            </a:r>
            <a:endParaRPr lang="en-US" sz="4800" dirty="0">
              <a:latin typeface="Bernard MT Condensed" panose="020508060609050204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22" y="1333413"/>
            <a:ext cx="5646099" cy="37640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1163" y="6052391"/>
            <a:ext cx="10943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Insomnia Cured Here: "The Wizard of Oz (1939)". 6 December 2008. Online image. </a:t>
            </a:r>
            <a:r>
              <a:rPr lang="en-US" dirty="0" err="1"/>
              <a:t>Flikr</a:t>
            </a:r>
            <a:r>
              <a:rPr lang="en-US" dirty="0"/>
              <a:t>.  </a:t>
            </a:r>
            <a:r>
              <a:rPr lang="en-US" u="sng" dirty="0">
                <a:hlinkClick r:id="rId5"/>
              </a:rPr>
              <a:t>https://</a:t>
            </a:r>
            <a:r>
              <a:rPr lang="en-US" u="sng" dirty="0" smtClean="0">
                <a:hlinkClick r:id="rId5"/>
              </a:rPr>
              <a:t>flic.kr/p/5GRkB5</a:t>
            </a:r>
            <a:endParaRPr lang="en-US" u="sng" dirty="0" smtClean="0"/>
          </a:p>
          <a:p>
            <a:r>
              <a:rPr lang="en-US" dirty="0"/>
              <a:t>Insomnia Cured Here: "The Wizard of Oz (1939)". 6 December 2008. Online image. </a:t>
            </a:r>
            <a:r>
              <a:rPr lang="en-US" dirty="0" err="1"/>
              <a:t>Flikr</a:t>
            </a:r>
            <a:r>
              <a:rPr lang="en-US" dirty="0"/>
              <a:t>.  </a:t>
            </a:r>
            <a:r>
              <a:rPr lang="en-US" u="sng" dirty="0">
                <a:hlinkClick r:id="rId6"/>
              </a:rPr>
              <a:t>https://flic.kr/p/5GMnWX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242" y="1333413"/>
            <a:ext cx="5711110" cy="380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14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0408" y="6350923"/>
            <a:ext cx="9973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platinumblondex</a:t>
            </a:r>
            <a:r>
              <a:rPr lang="en-US" dirty="0">
                <a:solidFill>
                  <a:schemeClr val="bg1"/>
                </a:solidFill>
              </a:rPr>
              <a:t>. "The Wizard of Oz (1939)". 7 August 2010. Online image. </a:t>
            </a:r>
            <a:r>
              <a:rPr lang="en-US" dirty="0" err="1">
                <a:solidFill>
                  <a:schemeClr val="bg1"/>
                </a:solidFill>
              </a:rPr>
              <a:t>Flikr</a:t>
            </a:r>
            <a:r>
              <a:rPr lang="en-US" dirty="0">
                <a:solidFill>
                  <a:schemeClr val="bg1"/>
                </a:solidFill>
              </a:rPr>
              <a:t>.  </a:t>
            </a:r>
            <a:r>
              <a:rPr lang="en-US" u="sng" dirty="0">
                <a:solidFill>
                  <a:schemeClr val="bg1"/>
                </a:solidFill>
                <a:hlinkClick r:id="rId4"/>
              </a:rPr>
              <a:t>https://flic.kr/p/8qcksu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12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Title 3"/>
          <p:cNvSpPr txBox="1">
            <a:spLocks/>
          </p:cNvSpPr>
          <p:nvPr/>
        </p:nvSpPr>
        <p:spPr bwMode="auto">
          <a:xfrm>
            <a:off x="227422" y="322452"/>
            <a:ext cx="11631640" cy="148283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Bernard MT Condensed" panose="02050806060905020404" pitchFamily="18" charset="0"/>
              </a:rPr>
              <a:t>Quality Matters K-12 Rubric</a:t>
            </a:r>
            <a:endParaRPr lang="en-US" sz="4800" dirty="0">
              <a:latin typeface="Bernard MT Condensed" panose="02050806060905020404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70" y="1668170"/>
            <a:ext cx="6095245" cy="4063496"/>
          </a:xfrm>
        </p:spPr>
      </p:pic>
      <p:sp>
        <p:nvSpPr>
          <p:cNvPr id="3" name="TextBox 2"/>
          <p:cNvSpPr txBox="1"/>
          <p:nvPr/>
        </p:nvSpPr>
        <p:spPr>
          <a:xfrm>
            <a:off x="6479715" y="1562674"/>
            <a:ext cx="494287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 Rounded MT Bold" panose="020F0704030504030204" pitchFamily="34" charset="0"/>
              </a:rPr>
              <a:t>Fifth Edition, 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 Rounded MT Bold" panose="020F0704030504030204" pitchFamily="34" charset="0"/>
              </a:rPr>
              <a:t>8 General Standards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 Rounded MT Bold" panose="020F0704030504030204" pitchFamily="34" charset="0"/>
              </a:rPr>
              <a:t>43 Specific Standards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 Rounded MT Bold" panose="020F0704030504030204" pitchFamily="34" charset="0"/>
              </a:rPr>
              <a:t>Elementary, Middle, and High School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 Rounded MT Bold" panose="020F0704030504030204" pitchFamily="34" charset="0"/>
              </a:rPr>
              <a:t>Online and Blended Courses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822" y="6184668"/>
            <a:ext cx="108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Insomnia Cured Here: "The Wizard of Oz (1939)". 6 December 2008. Online image. </a:t>
            </a:r>
            <a:r>
              <a:rPr lang="en-US" dirty="0" err="1"/>
              <a:t>Flikr</a:t>
            </a:r>
            <a:r>
              <a:rPr lang="en-US" dirty="0"/>
              <a:t>.  </a:t>
            </a:r>
            <a:r>
              <a:rPr lang="en-US" u="sng" dirty="0">
                <a:hlinkClick r:id="rId5"/>
              </a:rPr>
              <a:t>https://flic.kr/p/5GREGW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6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9015</TotalTime>
  <Words>1182</Words>
  <Application>Microsoft Office PowerPoint</Application>
  <PresentationFormat>Widescreen</PresentationFormat>
  <Paragraphs>148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Arial Rounded MT Bold</vt:lpstr>
      <vt:lpstr>Bernard MT Condensed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Become a QM K-12 Reviewer?</vt:lpstr>
      <vt:lpstr>Professional           Development</vt:lpstr>
      <vt:lpstr>PowerPoint Presentation</vt:lpstr>
      <vt:lpstr>PowerPoint Presentation</vt:lpstr>
      <vt:lpstr>Heart for Online Learning!</vt:lpstr>
      <vt:lpstr>PowerPoint Presentation</vt:lpstr>
      <vt:lpstr>PowerPoint Presentation</vt:lpstr>
      <vt:lpstr>Courage</vt:lpstr>
      <vt:lpstr>PowerPoint Presentation</vt:lpstr>
      <vt:lpstr>PowerPoint Presentation</vt:lpstr>
      <vt:lpstr>The End of the Yellow Brick Road</vt:lpstr>
      <vt:lpstr>PowerPoint Presentation</vt:lpstr>
      <vt:lpstr>The Master Reviewer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Follow the Yellow Brick Road to Becoming A K-12 Certified QM Peer Reviewer!</dc:title>
  <dc:creator>SuzanneS</dc:creator>
  <cp:lastModifiedBy>SuzanneS</cp:lastModifiedBy>
  <cp:revision>86</cp:revision>
  <dcterms:created xsi:type="dcterms:W3CDTF">2020-10-20T13:21:45Z</dcterms:created>
  <dcterms:modified xsi:type="dcterms:W3CDTF">2020-10-26T20:20:05Z</dcterms:modified>
</cp:coreProperties>
</file>