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70" r:id="rId3"/>
    <p:sldId id="294" r:id="rId4"/>
    <p:sldId id="271" r:id="rId5"/>
    <p:sldId id="272" r:id="rId6"/>
    <p:sldId id="273" r:id="rId7"/>
    <p:sldId id="260" r:id="rId8"/>
    <p:sldId id="295" r:id="rId9"/>
    <p:sldId id="274" r:id="rId10"/>
    <p:sldId id="275" r:id="rId11"/>
    <p:sldId id="276" r:id="rId12"/>
    <p:sldId id="277" r:id="rId13"/>
    <p:sldId id="296" r:id="rId14"/>
    <p:sldId id="278" r:id="rId15"/>
    <p:sldId id="279" r:id="rId16"/>
    <p:sldId id="280" r:id="rId17"/>
    <p:sldId id="297" r:id="rId18"/>
    <p:sldId id="281" r:id="rId19"/>
    <p:sldId id="282" r:id="rId20"/>
    <p:sldId id="283" r:id="rId21"/>
    <p:sldId id="263" r:id="rId22"/>
    <p:sldId id="264" r:id="rId23"/>
    <p:sldId id="284" r:id="rId24"/>
    <p:sldId id="298" r:id="rId25"/>
    <p:sldId id="285" r:id="rId26"/>
    <p:sldId id="286" r:id="rId27"/>
    <p:sldId id="287" r:id="rId28"/>
    <p:sldId id="299" r:id="rId29"/>
    <p:sldId id="288" r:id="rId30"/>
    <p:sldId id="289" r:id="rId31"/>
    <p:sldId id="290" r:id="rId32"/>
    <p:sldId id="267" r:id="rId33"/>
    <p:sldId id="291" r:id="rId34"/>
    <p:sldId id="300" r:id="rId35"/>
    <p:sldId id="292" r:id="rId36"/>
    <p:sldId id="293" r:id="rId37"/>
    <p:sldId id="269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0E16F-3147-0493-E74B-C19B16EB93E7}" v="162" dt="2023-08-11T03:25:13.133"/>
    <p1510:client id="{4A5F51F8-4702-A3FC-7227-B785E591276B}" v="50" dt="2023-08-11T03:11:05.586"/>
    <p1510:client id="{7B51F44B-18B2-CFB4-FF01-8D668A1858FE}" v="990" dt="2023-08-11T03:05:23.878"/>
    <p1510:client id="{8F4746B1-8E3E-E60E-8E32-D9756740A0C2}" v="94" dt="2023-08-11T12:01:18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89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7596524" y="4899475"/>
            <a:ext cx="145097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428875" cy="182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3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svg"/><Relationship Id="rId7" Type="http://schemas.openxmlformats.org/officeDocument/2006/relationships/image" Target="../media/image52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6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6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brary.osu.edu/site/archives/2014/11/25/the-ovals-long-walk-has-paved-the-way-for-students-for-a-century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7.svg"/><Relationship Id="rId7" Type="http://schemas.openxmlformats.org/officeDocument/2006/relationships/image" Target="../media/image83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Relationship Id="rId9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svg"/><Relationship Id="rId7" Type="http://schemas.openxmlformats.org/officeDocument/2006/relationships/image" Target="../media/image91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93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9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9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9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0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685800" y="2010607"/>
            <a:ext cx="7772400" cy="149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 dirty="0">
                <a:solidFill>
                  <a:srgbClr val="1F419A"/>
                </a:solidFill>
              </a:rPr>
              <a:t>According to the Numbers, Templates are Good For You</a:t>
            </a:r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1375772" y="3438686"/>
            <a:ext cx="6884697" cy="101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6B80AA"/>
                </a:solidFill>
              </a:rPr>
              <a:t>Dr. Ben Hollis</a:t>
            </a:r>
            <a:br>
              <a:rPr lang="en-US" sz="2000" dirty="0">
                <a:solidFill>
                  <a:srgbClr val="6B80AA"/>
                </a:solidFill>
              </a:rPr>
            </a:br>
            <a:r>
              <a:rPr lang="en-US" sz="2000" dirty="0"/>
              <a:t>Executive Director, Kent State Online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No sign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Stopwatch 66%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Architecture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Templates are good for you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Not prescriptive</a:t>
            </a:r>
            <a:endParaRPr lang="en-US" dirty="0" err="1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05968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Saves time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Consistent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Foundational with QM in mind</a:t>
            </a:r>
          </a:p>
        </p:txBody>
      </p:sp>
    </p:spTree>
    <p:extLst>
      <p:ext uri="{BB962C8B-B14F-4D97-AF65-F5344CB8AC3E}">
        <p14:creationId xmlns:p14="http://schemas.microsoft.com/office/powerpoint/2010/main" val="223018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No sign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Stopwatch 66%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Architecture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Templates are good for you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Not prescriptive</a:t>
            </a:r>
            <a:endParaRPr lang="en-US" dirty="0" err="1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05968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Saves time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Consistent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609209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Foundational with QM in mind</a:t>
            </a:r>
          </a:p>
        </p:txBody>
      </p:sp>
    </p:spTree>
    <p:extLst>
      <p:ext uri="{BB962C8B-B14F-4D97-AF65-F5344CB8AC3E}">
        <p14:creationId xmlns:p14="http://schemas.microsoft.com/office/powerpoint/2010/main" val="254598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Ticke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98796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Party like it's 2017</a:t>
            </a:r>
            <a:endParaRPr lang="en-US" dirty="0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1431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Help Desk analysis of Blackboard tickets in first 3 months of the semester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882457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66.7% of tickets could be negated with better training and/or course standardization</a:t>
            </a:r>
            <a:endParaRPr lang="en-US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According to the numbers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8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Ticke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98796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Party like it's 2017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1431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Help Desk analysis of Blackboard tickets in first 3 months of the semester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882457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66.7% of tickets could be negated with better training and/or course standardization</a:t>
            </a:r>
            <a:endParaRPr lang="en-US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According to the numbers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8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Ticke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98796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Party like it's 2017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1431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Help Desk analysis of Blackboard tickets in first 3 months of the semester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882457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66.7% of tickets could be negated with better training and/or course standardization</a:t>
            </a:r>
            <a:endParaRPr lang="en-US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According to the numbers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4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Ticke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98796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Party like it's 2017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1431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Help Desk analysis of Blackboard tickets in first 3 months of the semester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882457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dirty="0">
                <a:solidFill>
                  <a:srgbClr val="1F419A"/>
                </a:solidFill>
              </a:rPr>
              <a:t>66.7% of tickets</a:t>
            </a:r>
            <a:r>
              <a:rPr lang="en-US" sz="1800" b="1" dirty="0">
                <a:solidFill>
                  <a:srgbClr val="1F419A"/>
                </a:solidFill>
              </a:rPr>
              <a:t> could be negated with better training and/or course standardization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According to the numbers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ustainability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How do you get </a:t>
            </a:r>
            <a:r>
              <a:rPr lang="en-US" sz="2800" i="1" dirty="0">
                <a:solidFill>
                  <a:srgbClr val="1F419A"/>
                </a:solidFill>
              </a:rPr>
              <a:t>everyone </a:t>
            </a:r>
            <a:r>
              <a:rPr lang="en-US" sz="2800" dirty="0">
                <a:solidFill>
                  <a:srgbClr val="1F419A"/>
                </a:solidFill>
              </a:rPr>
              <a:t>to know something?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</a:t>
            </a:r>
            <a:r>
              <a:rPr lang="en-US" sz="1800" i="1" dirty="0">
                <a:solidFill>
                  <a:srgbClr val="6B80AA"/>
                </a:solidFill>
              </a:rPr>
              <a:t>Ecosystems</a:t>
            </a:r>
            <a:endParaRPr lang="en-US" i="1" dirty="0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505851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Listservs / Faculty Meetings / Email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Pop-Up Messages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ustainability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How do you get </a:t>
            </a:r>
            <a:r>
              <a:rPr lang="en-US" sz="2800" i="1" dirty="0">
                <a:solidFill>
                  <a:srgbClr val="1F419A"/>
                </a:solidFill>
              </a:rPr>
              <a:t>everyone </a:t>
            </a:r>
            <a:r>
              <a:rPr lang="en-US" sz="2800" dirty="0">
                <a:solidFill>
                  <a:srgbClr val="1F419A"/>
                </a:solidFill>
              </a:rPr>
              <a:t>to know something?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Communication </a:t>
            </a:r>
            <a:r>
              <a:rPr lang="en-US" sz="1800" b="1" i="1" dirty="0">
                <a:solidFill>
                  <a:srgbClr val="1F419A"/>
                </a:solidFill>
              </a:rPr>
              <a:t>Ecosystems</a:t>
            </a:r>
            <a:endParaRPr lang="en-US" b="1" i="1" dirty="0">
              <a:solidFill>
                <a:srgbClr val="1F419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505851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Listservs / Faculty Meetings / Email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Pop-Up Messages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5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ustainability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How do you get </a:t>
            </a:r>
            <a:r>
              <a:rPr lang="en-US" sz="2800" i="1" dirty="0">
                <a:solidFill>
                  <a:srgbClr val="1F419A"/>
                </a:solidFill>
              </a:rPr>
              <a:t>everyone </a:t>
            </a:r>
            <a:r>
              <a:rPr lang="en-US" sz="2800" dirty="0">
                <a:solidFill>
                  <a:srgbClr val="1F419A"/>
                </a:solidFill>
              </a:rPr>
              <a:t>to know something?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</a:t>
            </a:r>
            <a:r>
              <a:rPr lang="en-US" sz="1800" i="1" dirty="0">
                <a:solidFill>
                  <a:srgbClr val="6B80AA"/>
                </a:solidFill>
              </a:rPr>
              <a:t>Ecosystems</a:t>
            </a:r>
            <a:endParaRPr lang="en-US" i="1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505851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Listservs / Faculty Meetings / Email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Pop-Up Messages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3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ustainability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How do you get </a:t>
            </a:r>
            <a:r>
              <a:rPr lang="en-US" sz="2800" i="1" dirty="0">
                <a:solidFill>
                  <a:srgbClr val="1F419A"/>
                </a:solidFill>
              </a:rPr>
              <a:t>everyone </a:t>
            </a:r>
            <a:r>
              <a:rPr lang="en-US" sz="2800" dirty="0">
                <a:solidFill>
                  <a:srgbClr val="1F419A"/>
                </a:solidFill>
              </a:rPr>
              <a:t>to know something?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</a:t>
            </a:r>
            <a:r>
              <a:rPr lang="en-US" sz="1800" i="1" dirty="0">
                <a:solidFill>
                  <a:srgbClr val="6B80AA"/>
                </a:solidFill>
              </a:rPr>
              <a:t>Ecosystems</a:t>
            </a:r>
            <a:endParaRPr lang="en-US" i="1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505851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Listservs / Faculty Meetings / Email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Pop-Up Messages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1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mpass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Templates are good for you</a:t>
            </a:r>
            <a:endParaRPr lang="en-US" dirty="0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547566"/>
            <a:ext cx="3826129" cy="57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Data for informing &amp; promoting change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strategies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458128"/>
            <a:ext cx="3367261" cy="66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Establishing success &amp; navigating change</a:t>
            </a:r>
            <a:endParaRPr lang="en-US" dirty="0"/>
          </a:p>
        </p:txBody>
      </p:sp>
      <p:sp>
        <p:nvSpPr>
          <p:cNvPr id="13" name="Google Shape;69;p18">
            <a:extLst>
              <a:ext uri="{FF2B5EF4-FFF2-40B4-BE49-F238E27FC236}">
                <a16:creationId xmlns:a16="http://schemas.microsoft.com/office/drawing/2014/main" id="{91835D3F-A4ED-54A2-E92F-022F2A650C0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7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ustainability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How do you get </a:t>
            </a:r>
            <a:r>
              <a:rPr lang="en-US" sz="2800" i="1" dirty="0">
                <a:solidFill>
                  <a:srgbClr val="1F419A"/>
                </a:solidFill>
              </a:rPr>
              <a:t>everyone </a:t>
            </a:r>
            <a:r>
              <a:rPr lang="en-US" sz="2800" dirty="0">
                <a:solidFill>
                  <a:srgbClr val="1F419A"/>
                </a:solidFill>
              </a:rPr>
              <a:t>to know something?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</a:t>
            </a:r>
            <a:r>
              <a:rPr lang="en-US" sz="1800" i="1" dirty="0">
                <a:solidFill>
                  <a:srgbClr val="6B80AA"/>
                </a:solidFill>
              </a:rPr>
              <a:t>Ecosystems</a:t>
            </a:r>
            <a:endParaRPr lang="en-US" i="1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505851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Listservs / Faculty Meetings / Email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Pop-Up Messages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Training / Workshops</a:t>
            </a:r>
            <a:endParaRPr lang="en-US" b="1" dirty="0">
              <a:solidFill>
                <a:srgbClr val="1F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Faculty pathways &amp; wayfinding</a:t>
            </a:r>
          </a:p>
        </p:txBody>
      </p:sp>
      <p:pic>
        <p:nvPicPr>
          <p:cNvPr id="6" name="Picture 5" descr="A group of buildings in a park&#10;&#10;Description automatically generated">
            <a:extLst>
              <a:ext uri="{FF2B5EF4-FFF2-40B4-BE49-F238E27FC236}">
                <a16:creationId xmlns:a16="http://schemas.microsoft.com/office/drawing/2014/main" id="{A7DB3852-FB7D-7F3B-8E71-2B220A0A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03" y="148682"/>
            <a:ext cx="2459536" cy="15339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441E0-1A5A-7482-9F1B-60CCA98E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03" y="1854371"/>
            <a:ext cx="3281326" cy="24734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C5B390-E25A-913E-321B-C7C9DF13FEC0}"/>
              </a:ext>
            </a:extLst>
          </p:cNvPr>
          <p:cNvSpPr txBox="1"/>
          <p:nvPr/>
        </p:nvSpPr>
        <p:spPr>
          <a:xfrm>
            <a:off x="234440" y="4061822"/>
            <a:ext cx="272651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Source: </a:t>
            </a:r>
            <a:r>
              <a:rPr lang="en-US" sz="8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Oval’s Long Walk has paved way for students for a century</a:t>
            </a:r>
            <a:endParaRPr lang="en-US" sz="800">
              <a:solidFill>
                <a:schemeClr val="accent5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96988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Bb Learn</a:t>
            </a:r>
            <a:br>
              <a:rPr lang="en-US" sz="2800" dirty="0">
                <a:solidFill>
                  <a:srgbClr val="1F419A"/>
                </a:solidFill>
              </a:rPr>
            </a:br>
            <a:r>
              <a:rPr lang="en-US" sz="2800" i="1" dirty="0">
                <a:solidFill>
                  <a:srgbClr val="1F419A"/>
                </a:solidFill>
              </a:rPr>
              <a:t>Building Block</a:t>
            </a:r>
            <a:endParaRPr lang="en-US" i="1" dirty="0"/>
          </a:p>
        </p:txBody>
      </p:sp>
      <p:pic>
        <p:nvPicPr>
          <p:cNvPr id="6" name="Picture 5" descr="Screenshot of Blackboard Building Block">
            <a:extLst>
              <a:ext uri="{FF2B5EF4-FFF2-40B4-BE49-F238E27FC236}">
                <a16:creationId xmlns:a16="http://schemas.microsoft.com/office/drawing/2014/main" id="{6FB0C33D-CE69-CBA1-04A2-E5C61585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04" y="94465"/>
            <a:ext cx="5679959" cy="43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ero Female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Abacus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01450"/>
            <a:ext cx="814284" cy="814284"/>
          </a:xfrm>
          <a:prstGeom prst="rect">
            <a:avLst/>
          </a:prstGeom>
        </p:spPr>
      </p:pic>
      <p:pic>
        <p:nvPicPr>
          <p:cNvPr id="4" name="Graphic 3" descr="Comment Lik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48739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One semester later ...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203 faculty members</a:t>
            </a:r>
            <a:endParaRPr lang="en-US" dirty="0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89398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 added to 278 sections of 235 courses</a:t>
            </a:r>
            <a:endParaRPr lang="en-US" dirty="0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CCA3D322-B3F5-99D1-93B8-5E4371759799}"/>
              </a:ext>
            </a:extLst>
          </p:cNvPr>
          <p:cNvSpPr txBox="1">
            <a:spLocks/>
          </p:cNvSpPr>
          <p:nvPr/>
        </p:nvSpPr>
        <p:spPr>
          <a:xfrm>
            <a:off x="4965794" y="2782341"/>
            <a:ext cx="3367261" cy="94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52% of tickets could be negated with better training and/or course standardization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0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ero Female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Abacus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01450"/>
            <a:ext cx="814284" cy="814284"/>
          </a:xfrm>
          <a:prstGeom prst="rect">
            <a:avLst/>
          </a:prstGeom>
        </p:spPr>
      </p:pic>
      <p:pic>
        <p:nvPicPr>
          <p:cNvPr id="4" name="Graphic 3" descr="Comment Lik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48739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One semester later ...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203 faculty members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89398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 added to 278 sections of 235 courses</a:t>
            </a:r>
            <a:endParaRPr lang="en-US" dirty="0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CCA3D322-B3F5-99D1-93B8-5E4371759799}"/>
              </a:ext>
            </a:extLst>
          </p:cNvPr>
          <p:cNvSpPr txBox="1">
            <a:spLocks/>
          </p:cNvSpPr>
          <p:nvPr/>
        </p:nvSpPr>
        <p:spPr>
          <a:xfrm>
            <a:off x="4965794" y="2782341"/>
            <a:ext cx="3367261" cy="94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52% of tickets could be negated with better training and/or course standardization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7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ero Female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Abacus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01450"/>
            <a:ext cx="814284" cy="814284"/>
          </a:xfrm>
          <a:prstGeom prst="rect">
            <a:avLst/>
          </a:prstGeom>
        </p:spPr>
      </p:pic>
      <p:pic>
        <p:nvPicPr>
          <p:cNvPr id="4" name="Graphic 3" descr="Comment Lik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48739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One semester later ...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203 faculty members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89398"/>
            <a:ext cx="3625895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template added to 278 sections of 235 courses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CCA3D322-B3F5-99D1-93B8-5E4371759799}"/>
              </a:ext>
            </a:extLst>
          </p:cNvPr>
          <p:cNvSpPr txBox="1">
            <a:spLocks/>
          </p:cNvSpPr>
          <p:nvPr/>
        </p:nvSpPr>
        <p:spPr>
          <a:xfrm>
            <a:off x="4965794" y="2782341"/>
            <a:ext cx="3367261" cy="94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52% of tickets could be negated with better training and/or course standardization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ero Female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Abacus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01450"/>
            <a:ext cx="814284" cy="814284"/>
          </a:xfrm>
          <a:prstGeom prst="rect">
            <a:avLst/>
          </a:prstGeom>
        </p:spPr>
      </p:pic>
      <p:pic>
        <p:nvPicPr>
          <p:cNvPr id="4" name="Graphic 3" descr="Comment Like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48739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One semester later ...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203 faculty members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89398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 added to 278 sections of 235 courses</a:t>
            </a:r>
            <a:endParaRPr lang="en-US" dirty="0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CCA3D322-B3F5-99D1-93B8-5E4371759799}"/>
              </a:ext>
            </a:extLst>
          </p:cNvPr>
          <p:cNvSpPr txBox="1">
            <a:spLocks/>
          </p:cNvSpPr>
          <p:nvPr/>
        </p:nvSpPr>
        <p:spPr>
          <a:xfrm>
            <a:off x="4965794" y="2782341"/>
            <a:ext cx="3600866" cy="94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dirty="0">
                <a:solidFill>
                  <a:srgbClr val="1F419A"/>
                </a:solidFill>
              </a:rPr>
              <a:t>52% of tickets</a:t>
            </a:r>
            <a:r>
              <a:rPr lang="en-US" sz="1800" b="1" dirty="0">
                <a:solidFill>
                  <a:srgbClr val="1F419A"/>
                </a:solidFill>
              </a:rPr>
              <a:t> could be negated with better training and/or course standardization</a:t>
            </a:r>
            <a:endParaRPr lang="en-US" b="1" dirty="0">
              <a:solidFill>
                <a:srgbClr val="1F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28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uilding Brick Wall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262389"/>
            <a:ext cx="814284" cy="814284"/>
          </a:xfrm>
          <a:prstGeom prst="rect">
            <a:avLst/>
          </a:prstGeom>
        </p:spPr>
      </p:pic>
      <p:pic>
        <p:nvPicPr>
          <p:cNvPr id="3" name="Graphic 2" descr="Crane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267728"/>
            <a:ext cx="814284" cy="814284"/>
          </a:xfrm>
          <a:prstGeom prst="rect">
            <a:avLst/>
          </a:prstGeom>
        </p:spPr>
      </p:pic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256381"/>
            <a:ext cx="814284" cy="814284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27423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Making the switch from Blackboard to Canvas</a:t>
            </a:r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49216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Building Block vs Commons</a:t>
            </a:r>
            <a:endParaRPr lang="en-US" dirty="0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355676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Course Migration / </a:t>
            </a:r>
            <a:r>
              <a:rPr lang="en-US" sz="1800" i="1" dirty="0">
                <a:solidFill>
                  <a:srgbClr val="6B80AA"/>
                </a:solidFill>
              </a:rPr>
              <a:t>Carpe Diem! Seize the Design!!</a:t>
            </a:r>
            <a:endParaRPr lang="en-US" i="1">
              <a:solidFill>
                <a:srgbClr val="6B80AA"/>
              </a:solidFill>
            </a:endParaRPr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335986"/>
            <a:ext cx="3367261" cy="62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</a:t>
            </a:r>
            <a:r>
              <a:rPr lang="en-US" sz="1800" i="1" dirty="0">
                <a:solidFill>
                  <a:srgbClr val="6B80AA"/>
                </a:solidFill>
              </a:rPr>
              <a:t>Start with the Template</a:t>
            </a: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191150"/>
            <a:ext cx="3367261" cy="140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Provost Leadership Academy</a:t>
            </a:r>
            <a:br>
              <a:rPr lang="en-US" sz="1800" dirty="0">
                <a:solidFill>
                  <a:srgbClr val="6B80AA"/>
                </a:solidFill>
              </a:rPr>
            </a:br>
            <a:r>
              <a:rPr lang="en-US" i="1" dirty="0">
                <a:solidFill>
                  <a:srgbClr val="6B80AA"/>
                </a:solidFill>
              </a:rPr>
              <a:t>Do you think a university-wide template would make online classes easier for students? 88% Yes (n = 77)</a:t>
            </a:r>
          </a:p>
        </p:txBody>
      </p:sp>
    </p:spTree>
    <p:extLst>
      <p:ext uri="{BB962C8B-B14F-4D97-AF65-F5344CB8AC3E}">
        <p14:creationId xmlns:p14="http://schemas.microsoft.com/office/powerpoint/2010/main" val="39672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uilding Brick Wall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262389"/>
            <a:ext cx="814284" cy="814284"/>
          </a:xfrm>
          <a:prstGeom prst="rect">
            <a:avLst/>
          </a:prstGeom>
        </p:spPr>
      </p:pic>
      <p:pic>
        <p:nvPicPr>
          <p:cNvPr id="3" name="Graphic 2" descr="Crane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267728"/>
            <a:ext cx="814284" cy="814284"/>
          </a:xfrm>
          <a:prstGeom prst="rect">
            <a:avLst/>
          </a:prstGeom>
        </p:spPr>
      </p:pic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256381"/>
            <a:ext cx="814284" cy="814284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27423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Making the switch from Blackboard to Canvas</a:t>
            </a:r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49216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Building Block vs Commons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355676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Course Migration / </a:t>
            </a:r>
            <a:r>
              <a:rPr lang="en-US" sz="1800" i="1" dirty="0">
                <a:solidFill>
                  <a:srgbClr val="6B80AA"/>
                </a:solidFill>
              </a:rPr>
              <a:t>Carpe Diem! Seize the Design!!</a:t>
            </a:r>
            <a:endParaRPr lang="en-US" i="1">
              <a:solidFill>
                <a:srgbClr val="6B80AA"/>
              </a:solidFill>
            </a:endParaRPr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335986"/>
            <a:ext cx="3367261" cy="62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</a:t>
            </a:r>
            <a:r>
              <a:rPr lang="en-US" sz="1800" i="1" dirty="0">
                <a:solidFill>
                  <a:srgbClr val="6B80AA"/>
                </a:solidFill>
              </a:rPr>
              <a:t>Start with the Template</a:t>
            </a: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191150"/>
            <a:ext cx="3367261" cy="140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Provost Leadership Academy</a:t>
            </a:r>
            <a:br>
              <a:rPr lang="en-US" sz="1800" dirty="0">
                <a:solidFill>
                  <a:srgbClr val="6B80AA"/>
                </a:solidFill>
              </a:rPr>
            </a:br>
            <a:r>
              <a:rPr lang="en-US" i="1" dirty="0">
                <a:solidFill>
                  <a:srgbClr val="6B80AA"/>
                </a:solidFill>
              </a:rPr>
              <a:t>Do you think a university-wide template would make online classes easier for students? 88% Yes (n = 77)</a:t>
            </a:r>
          </a:p>
        </p:txBody>
      </p:sp>
    </p:spTree>
    <p:extLst>
      <p:ext uri="{BB962C8B-B14F-4D97-AF65-F5344CB8AC3E}">
        <p14:creationId xmlns:p14="http://schemas.microsoft.com/office/powerpoint/2010/main" val="57362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uilding Brick Wall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262389"/>
            <a:ext cx="814284" cy="814284"/>
          </a:xfrm>
          <a:prstGeom prst="rect">
            <a:avLst/>
          </a:prstGeom>
        </p:spPr>
      </p:pic>
      <p:pic>
        <p:nvPicPr>
          <p:cNvPr id="3" name="Graphic 2" descr="Crane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267728"/>
            <a:ext cx="814284" cy="814284"/>
          </a:xfrm>
          <a:prstGeom prst="rect">
            <a:avLst/>
          </a:prstGeom>
        </p:spPr>
      </p:pic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256381"/>
            <a:ext cx="814284" cy="814284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27423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Making the switch from Blackboard to Canvas</a:t>
            </a:r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49216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Building Block vs Commons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355676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Course Migration / </a:t>
            </a:r>
            <a:r>
              <a:rPr lang="en-US" sz="1800" b="1" i="1" dirty="0">
                <a:solidFill>
                  <a:srgbClr val="1F419A"/>
                </a:solidFill>
              </a:rPr>
              <a:t>Carpe Diem! Seize the Design!!</a:t>
            </a:r>
            <a:endParaRPr lang="en-US" b="1" i="1">
              <a:solidFill>
                <a:srgbClr val="1F419A"/>
              </a:solidFill>
            </a:endParaRP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191150"/>
            <a:ext cx="3367261" cy="140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Provost Leadership Academy</a:t>
            </a:r>
            <a:br>
              <a:rPr lang="en-US" sz="1800" dirty="0">
                <a:solidFill>
                  <a:srgbClr val="6B80AA"/>
                </a:solidFill>
              </a:rPr>
            </a:br>
            <a:r>
              <a:rPr lang="en-US" i="1" dirty="0">
                <a:solidFill>
                  <a:srgbClr val="6B80AA"/>
                </a:solidFill>
              </a:rPr>
              <a:t>Do you think a university-wide template would make online classes easier for students? 88% Yes (n = 77)</a:t>
            </a: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91DEBDE9-E0C4-43E3-3512-BF80FE78063A}"/>
              </a:ext>
            </a:extLst>
          </p:cNvPr>
          <p:cNvSpPr txBox="1">
            <a:spLocks/>
          </p:cNvSpPr>
          <p:nvPr/>
        </p:nvSpPr>
        <p:spPr>
          <a:xfrm>
            <a:off x="4965794" y="2335986"/>
            <a:ext cx="3367261" cy="62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</a:t>
            </a:r>
            <a:r>
              <a:rPr lang="en-US" sz="1800" i="1" dirty="0">
                <a:solidFill>
                  <a:srgbClr val="6B80AA"/>
                </a:solidFill>
              </a:rPr>
              <a:t>Start with the Template</a:t>
            </a:r>
          </a:p>
        </p:txBody>
      </p:sp>
    </p:spTree>
    <p:extLst>
      <p:ext uri="{BB962C8B-B14F-4D97-AF65-F5344CB8AC3E}">
        <p14:creationId xmlns:p14="http://schemas.microsoft.com/office/powerpoint/2010/main" val="308070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mpass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Templates are good for you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strategies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458128"/>
            <a:ext cx="3367261" cy="66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Establishing success &amp; navigating change</a:t>
            </a:r>
            <a:endParaRPr lang="en-US" dirty="0"/>
          </a:p>
        </p:txBody>
      </p:sp>
      <p:sp>
        <p:nvSpPr>
          <p:cNvPr id="13" name="Google Shape;69;p18">
            <a:extLst>
              <a:ext uri="{FF2B5EF4-FFF2-40B4-BE49-F238E27FC236}">
                <a16:creationId xmlns:a16="http://schemas.microsoft.com/office/drawing/2014/main" id="{91835D3F-A4ED-54A2-E92F-022F2A650C0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Overview</a:t>
            </a:r>
            <a:endParaRPr lang="en-US" dirty="0"/>
          </a:p>
        </p:txBody>
      </p:sp>
      <p:sp>
        <p:nvSpPr>
          <p:cNvPr id="14" name="Google Shape;69;p18">
            <a:extLst>
              <a:ext uri="{FF2B5EF4-FFF2-40B4-BE49-F238E27FC236}">
                <a16:creationId xmlns:a16="http://schemas.microsoft.com/office/drawing/2014/main" id="{EAA88848-0255-889F-7873-BD59D384C3B7}"/>
              </a:ext>
            </a:extLst>
          </p:cNvPr>
          <p:cNvSpPr txBox="1">
            <a:spLocks/>
          </p:cNvSpPr>
          <p:nvPr/>
        </p:nvSpPr>
        <p:spPr>
          <a:xfrm>
            <a:off x="4965794" y="1547566"/>
            <a:ext cx="3826129" cy="57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Data for informing &amp; promoting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7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uilding Brick Wall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262389"/>
            <a:ext cx="814284" cy="814284"/>
          </a:xfrm>
          <a:prstGeom prst="rect">
            <a:avLst/>
          </a:prstGeom>
        </p:spPr>
      </p:pic>
      <p:pic>
        <p:nvPicPr>
          <p:cNvPr id="3" name="Graphic 2" descr="Crane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267728"/>
            <a:ext cx="814284" cy="814284"/>
          </a:xfrm>
          <a:prstGeom prst="rect">
            <a:avLst/>
          </a:prstGeom>
        </p:spPr>
      </p:pic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256381"/>
            <a:ext cx="814284" cy="814284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27423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Making the switch from Blackboard to Canvas</a:t>
            </a:r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49216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Building Block vs Commons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355676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Course Migration / </a:t>
            </a:r>
            <a:r>
              <a:rPr lang="en-US" sz="1800" i="1" dirty="0">
                <a:solidFill>
                  <a:srgbClr val="6B80AA"/>
                </a:solidFill>
              </a:rPr>
              <a:t>Carpe Diem! Seize the Design!!</a:t>
            </a:r>
            <a:endParaRPr lang="en-US" i="1">
              <a:solidFill>
                <a:srgbClr val="6B80AA"/>
              </a:solidFill>
            </a:endParaRP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191150"/>
            <a:ext cx="3367261" cy="140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Provost Leadership Academy</a:t>
            </a:r>
            <a:br>
              <a:rPr lang="en-US" sz="1800" dirty="0">
                <a:solidFill>
                  <a:srgbClr val="6B80AA"/>
                </a:solidFill>
              </a:rPr>
            </a:br>
            <a:r>
              <a:rPr lang="en-US" i="1" dirty="0">
                <a:solidFill>
                  <a:srgbClr val="6B80AA"/>
                </a:solidFill>
              </a:rPr>
              <a:t>Do you think a university-wide template would make online classes easier for students? 88% Yes (n = 77)</a:t>
            </a: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411B4E3-390F-E5CD-9951-833173CC10EC}"/>
              </a:ext>
            </a:extLst>
          </p:cNvPr>
          <p:cNvSpPr txBox="1">
            <a:spLocks/>
          </p:cNvSpPr>
          <p:nvPr/>
        </p:nvSpPr>
        <p:spPr>
          <a:xfrm>
            <a:off x="4965794" y="2335986"/>
            <a:ext cx="3367261" cy="62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Training / </a:t>
            </a:r>
            <a:r>
              <a:rPr lang="en-US" sz="1800" b="1" i="1" dirty="0">
                <a:solidFill>
                  <a:srgbClr val="1F419A"/>
                </a:solidFill>
              </a:rPr>
              <a:t>Start with the Template</a:t>
            </a:r>
          </a:p>
        </p:txBody>
      </p:sp>
    </p:spTree>
    <p:extLst>
      <p:ext uri="{BB962C8B-B14F-4D97-AF65-F5344CB8AC3E}">
        <p14:creationId xmlns:p14="http://schemas.microsoft.com/office/powerpoint/2010/main" val="1601369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uilding Brick Wall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262389"/>
            <a:ext cx="814284" cy="814284"/>
          </a:xfrm>
          <a:prstGeom prst="rect">
            <a:avLst/>
          </a:prstGeom>
        </p:spPr>
      </p:pic>
      <p:pic>
        <p:nvPicPr>
          <p:cNvPr id="3" name="Graphic 2" descr="Crane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267728"/>
            <a:ext cx="814284" cy="814284"/>
          </a:xfrm>
          <a:prstGeom prst="rect">
            <a:avLst/>
          </a:prstGeom>
        </p:spPr>
      </p:pic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256381"/>
            <a:ext cx="814284" cy="814284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27423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Making the switch from Blackboard to Canvas</a:t>
            </a:r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49216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Building Block vs Commons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355676"/>
            <a:ext cx="3367261" cy="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Course Migration / </a:t>
            </a:r>
            <a:r>
              <a:rPr lang="en-US" sz="1800" i="1" dirty="0">
                <a:solidFill>
                  <a:srgbClr val="6B80AA"/>
                </a:solidFill>
              </a:rPr>
              <a:t>Carpe Diem! Seize the Design!!</a:t>
            </a:r>
            <a:endParaRPr lang="en-US" i="1">
              <a:solidFill>
                <a:srgbClr val="6B80AA"/>
              </a:solidFill>
            </a:endParaRP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191150"/>
            <a:ext cx="3628163" cy="13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Provost Leadership Academy</a:t>
            </a:r>
            <a:br>
              <a:rPr lang="en-US" sz="1800" b="1" dirty="0">
                <a:solidFill>
                  <a:srgbClr val="1F419A"/>
                </a:solidFill>
              </a:rPr>
            </a:br>
            <a:r>
              <a:rPr lang="en-US" b="1" i="1" dirty="0">
                <a:solidFill>
                  <a:srgbClr val="1F419A"/>
                </a:solidFill>
              </a:rPr>
              <a:t>Do you think a university-wide template would make online classes easier for students? </a:t>
            </a:r>
            <a:r>
              <a:rPr lang="en-US" b="1" i="1" u="sng" dirty="0">
                <a:solidFill>
                  <a:srgbClr val="1F419A"/>
                </a:solidFill>
              </a:rPr>
              <a:t>88% Yes</a:t>
            </a:r>
            <a:r>
              <a:rPr lang="en-US" b="1" i="1" dirty="0">
                <a:solidFill>
                  <a:srgbClr val="1F419A"/>
                </a:solidFill>
              </a:rPr>
              <a:t> (n = 77)</a:t>
            </a: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E096CF27-35E3-9837-AFED-F94FAC11DF7B}"/>
              </a:ext>
            </a:extLst>
          </p:cNvPr>
          <p:cNvSpPr txBox="1">
            <a:spLocks/>
          </p:cNvSpPr>
          <p:nvPr/>
        </p:nvSpPr>
        <p:spPr>
          <a:xfrm>
            <a:off x="4965794" y="2335986"/>
            <a:ext cx="3367261" cy="62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Training / </a:t>
            </a:r>
            <a:r>
              <a:rPr lang="en-US" sz="1800" i="1" dirty="0">
                <a:solidFill>
                  <a:srgbClr val="6B80AA"/>
                </a:solidFill>
              </a:rPr>
              <a:t>Start with the Template</a:t>
            </a:r>
          </a:p>
        </p:txBody>
      </p:sp>
    </p:spTree>
    <p:extLst>
      <p:ext uri="{BB962C8B-B14F-4D97-AF65-F5344CB8AC3E}">
        <p14:creationId xmlns:p14="http://schemas.microsoft.com/office/powerpoint/2010/main" val="332376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Canvas in a Flash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A021B20-DBDA-311F-A79A-085EBF8B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37" y="48496"/>
            <a:ext cx="4036376" cy="44708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3439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graph with upward trend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73767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Party like it's 2023</a:t>
            </a:r>
            <a:endParaRPr lang="en-US" dirty="0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83123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4,900 imports &amp; counting ...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3007603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Need a consistent student experience</a:t>
            </a: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45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graph with upward trend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73767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Party like it's 2023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83123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4,900 imports &amp; counting ...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3007603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Need a consistent student experience</a:t>
            </a: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79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graph with upward trend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73767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Party like it's 2023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83123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4,900 imports &amp; counting ...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 today</a:t>
            </a:r>
            <a:endParaRPr lang="en-US" dirty="0"/>
          </a:p>
        </p:txBody>
      </p:sp>
      <p:sp>
        <p:nvSpPr>
          <p:cNvPr id="6" name="Google Shape;69;p18">
            <a:extLst>
              <a:ext uri="{FF2B5EF4-FFF2-40B4-BE49-F238E27FC236}">
                <a16:creationId xmlns:a16="http://schemas.microsoft.com/office/drawing/2014/main" id="{997CC1C8-9FBF-5FE0-5D9D-0C958F64E2D1}"/>
              </a:ext>
            </a:extLst>
          </p:cNvPr>
          <p:cNvSpPr txBox="1">
            <a:spLocks/>
          </p:cNvSpPr>
          <p:nvPr/>
        </p:nvSpPr>
        <p:spPr>
          <a:xfrm>
            <a:off x="4965794" y="3007603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Need a consistent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424950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arty hat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graph with upward trend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618136"/>
            <a:ext cx="814284" cy="814284"/>
          </a:xfrm>
          <a:prstGeom prst="rect">
            <a:avLst/>
          </a:prstGeom>
        </p:spPr>
      </p:pic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873767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Party like it's 2023</a:t>
            </a:r>
            <a:endParaRPr lang="en-US" dirty="0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831230"/>
            <a:ext cx="3367261" cy="9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4,900 imports &amp; counting ...</a:t>
            </a:r>
            <a:endParaRPr lang="en-US" dirty="0"/>
          </a:p>
        </p:txBody>
      </p:sp>
      <p:sp>
        <p:nvSpPr>
          <p:cNvPr id="12" name="Google Shape;69;p18">
            <a:extLst>
              <a:ext uri="{FF2B5EF4-FFF2-40B4-BE49-F238E27FC236}">
                <a16:creationId xmlns:a16="http://schemas.microsoft.com/office/drawing/2014/main" id="{D2409D9A-E7DB-440A-8B10-F47F2668ABB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 today</a:t>
            </a:r>
            <a:endParaRPr lang="en-US" dirty="0"/>
          </a:p>
        </p:txBody>
      </p:sp>
      <p:sp>
        <p:nvSpPr>
          <p:cNvPr id="6" name="Google Shape;69;p18">
            <a:extLst>
              <a:ext uri="{FF2B5EF4-FFF2-40B4-BE49-F238E27FC236}">
                <a16:creationId xmlns:a16="http://schemas.microsoft.com/office/drawing/2014/main" id="{E60E1E5C-2BE9-BACC-8600-26803A4AD598}"/>
              </a:ext>
            </a:extLst>
          </p:cNvPr>
          <p:cNvSpPr txBox="1">
            <a:spLocks/>
          </p:cNvSpPr>
          <p:nvPr/>
        </p:nvSpPr>
        <p:spPr>
          <a:xfrm>
            <a:off x="4965794" y="3007603"/>
            <a:ext cx="3459034" cy="9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Need a consistent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912963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685800" y="2010607"/>
            <a:ext cx="7772400" cy="149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dirty="0">
                <a:solidFill>
                  <a:srgbClr val="1F419A"/>
                </a:solidFill>
              </a:rPr>
              <a:t>Questions?</a:t>
            </a:r>
            <a:endParaRPr lang="en-US"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1375772" y="3438686"/>
            <a:ext cx="6884697" cy="101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6B80AA"/>
                </a:solidFill>
              </a:rPr>
              <a:t>Dr. Ben Hollis</a:t>
            </a:r>
            <a:br>
              <a:rPr lang="en-US" sz="2000" dirty="0">
                <a:solidFill>
                  <a:srgbClr val="6B80AA"/>
                </a:solidFill>
              </a:rPr>
            </a:br>
            <a:r>
              <a:rPr lang="en-US" sz="2000" dirty="0"/>
              <a:t>Executive Director, Kent State Online</a:t>
            </a:r>
          </a:p>
        </p:txBody>
      </p:sp>
    </p:spTree>
    <p:extLst>
      <p:ext uri="{BB962C8B-B14F-4D97-AF65-F5344CB8AC3E}">
        <p14:creationId xmlns:p14="http://schemas.microsoft.com/office/powerpoint/2010/main" val="343362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mpass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Templates are good for you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strategies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458128"/>
            <a:ext cx="3367261" cy="66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Establishing success &amp; navigating change</a:t>
            </a:r>
            <a:endParaRPr lang="en-US" dirty="0"/>
          </a:p>
        </p:txBody>
      </p:sp>
      <p:sp>
        <p:nvSpPr>
          <p:cNvPr id="13" name="Google Shape;69;p18">
            <a:extLst>
              <a:ext uri="{FF2B5EF4-FFF2-40B4-BE49-F238E27FC236}">
                <a16:creationId xmlns:a16="http://schemas.microsoft.com/office/drawing/2014/main" id="{91835D3F-A4ED-54A2-E92F-022F2A650C0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Overview</a:t>
            </a:r>
            <a:endParaRPr lang="en-US" dirty="0"/>
          </a:p>
        </p:txBody>
      </p:sp>
      <p:sp>
        <p:nvSpPr>
          <p:cNvPr id="14" name="Google Shape;69;p18">
            <a:extLst>
              <a:ext uri="{FF2B5EF4-FFF2-40B4-BE49-F238E27FC236}">
                <a16:creationId xmlns:a16="http://schemas.microsoft.com/office/drawing/2014/main" id="{B6B0E3F5-D16F-0D16-8150-8D54EB7BB37B}"/>
              </a:ext>
            </a:extLst>
          </p:cNvPr>
          <p:cNvSpPr txBox="1">
            <a:spLocks/>
          </p:cNvSpPr>
          <p:nvPr/>
        </p:nvSpPr>
        <p:spPr>
          <a:xfrm>
            <a:off x="4965794" y="1547566"/>
            <a:ext cx="3826129" cy="57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97D"/>
                </a:solidFill>
              </a:rPr>
              <a:t>Data for informing &amp; promoting change</a:t>
            </a:r>
            <a:endParaRPr lang="en-US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mpass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Templates are good for you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Communication strategies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458128"/>
            <a:ext cx="3367261" cy="66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Establishing success &amp; navigating change</a:t>
            </a:r>
            <a:endParaRPr lang="en-US" dirty="0"/>
          </a:p>
        </p:txBody>
      </p:sp>
      <p:sp>
        <p:nvSpPr>
          <p:cNvPr id="13" name="Google Shape;69;p18">
            <a:extLst>
              <a:ext uri="{FF2B5EF4-FFF2-40B4-BE49-F238E27FC236}">
                <a16:creationId xmlns:a16="http://schemas.microsoft.com/office/drawing/2014/main" id="{91835D3F-A4ED-54A2-E92F-022F2A650C0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Overview</a:t>
            </a:r>
            <a:endParaRPr lang="en-US" dirty="0"/>
          </a:p>
        </p:txBody>
      </p:sp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38AD037B-2A8E-EF03-12AD-7CA755F63443}"/>
              </a:ext>
            </a:extLst>
          </p:cNvPr>
          <p:cNvSpPr txBox="1">
            <a:spLocks/>
          </p:cNvSpPr>
          <p:nvPr/>
        </p:nvSpPr>
        <p:spPr>
          <a:xfrm>
            <a:off x="4965794" y="1547566"/>
            <a:ext cx="3826129" cy="57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Data for informing &amp; promoting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0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mpass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Templates are good for you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Communication strategies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458128"/>
            <a:ext cx="3367261" cy="66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Establishing success &amp; navigating change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3" name="Google Shape;69;p18">
            <a:extLst>
              <a:ext uri="{FF2B5EF4-FFF2-40B4-BE49-F238E27FC236}">
                <a16:creationId xmlns:a16="http://schemas.microsoft.com/office/drawing/2014/main" id="{91835D3F-A4ED-54A2-E92F-022F2A650C0D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Overview</a:t>
            </a:r>
            <a:endParaRPr lang="en-US" dirty="0"/>
          </a:p>
        </p:txBody>
      </p:sp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B044C45B-B8E9-D227-929C-E7C91F5EF607}"/>
              </a:ext>
            </a:extLst>
          </p:cNvPr>
          <p:cNvSpPr txBox="1">
            <a:spLocks/>
          </p:cNvSpPr>
          <p:nvPr/>
        </p:nvSpPr>
        <p:spPr>
          <a:xfrm>
            <a:off x="4965794" y="1547566"/>
            <a:ext cx="3826129" cy="57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Data for informing &amp; promoting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9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No sign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Stopwatch 66%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Architecture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Templates are good for you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Not prescriptive</a:t>
            </a:r>
            <a:endParaRPr lang="en-US" dirty="0" err="1">
              <a:solidFill>
                <a:srgbClr val="6B80A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05968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Saves time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Consistent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Foundational with QM in mind</a:t>
            </a:r>
          </a:p>
        </p:txBody>
      </p:sp>
    </p:spTree>
    <p:extLst>
      <p:ext uri="{BB962C8B-B14F-4D97-AF65-F5344CB8AC3E}">
        <p14:creationId xmlns:p14="http://schemas.microsoft.com/office/powerpoint/2010/main" val="387818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No sign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Stopwatch 66%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Architecture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Templates are good for you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Not prescriptive</a:t>
            </a:r>
            <a:endParaRPr lang="en-US" b="1" dirty="0" err="1">
              <a:solidFill>
                <a:srgbClr val="1F419A"/>
              </a:solidFill>
            </a:endParaRPr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05968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Saves time</a:t>
            </a:r>
            <a:endParaRPr lang="en-US" dirty="0"/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Consistent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Foundational with QM in mind</a:t>
            </a:r>
          </a:p>
        </p:txBody>
      </p:sp>
    </p:spTree>
    <p:extLst>
      <p:ext uri="{BB962C8B-B14F-4D97-AF65-F5344CB8AC3E}">
        <p14:creationId xmlns:p14="http://schemas.microsoft.com/office/powerpoint/2010/main" val="154271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No sign with solid fill">
            <a:extLst>
              <a:ext uri="{FF2B5EF4-FFF2-40B4-BE49-F238E27FC236}">
                <a16:creationId xmlns:a16="http://schemas.microsoft.com/office/drawing/2014/main" id="{AC7E5179-9ADD-976D-354A-D1FBE73D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537" y="412564"/>
            <a:ext cx="814284" cy="814284"/>
          </a:xfrm>
          <a:prstGeom prst="rect">
            <a:avLst/>
          </a:prstGeom>
        </p:spPr>
      </p:pic>
      <p:pic>
        <p:nvPicPr>
          <p:cNvPr id="3" name="Graphic 2" descr="Stopwatch 66% with solid fill">
            <a:extLst>
              <a:ext uri="{FF2B5EF4-FFF2-40B4-BE49-F238E27FC236}">
                <a16:creationId xmlns:a16="http://schemas.microsoft.com/office/drawing/2014/main" id="{EB6D5695-8B3B-81D4-B39C-E1569C91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537" y="1417903"/>
            <a:ext cx="814284" cy="814284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95FA08E0-7D6A-C865-E114-6700F2808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537" y="2406556"/>
            <a:ext cx="814284" cy="814284"/>
          </a:xfrm>
          <a:prstGeom prst="rect">
            <a:avLst/>
          </a:prstGeom>
        </p:spPr>
      </p:pic>
      <p:pic>
        <p:nvPicPr>
          <p:cNvPr id="5" name="Graphic 4" descr="Architecture with solid fill">
            <a:extLst>
              <a:ext uri="{FF2B5EF4-FFF2-40B4-BE49-F238E27FC236}">
                <a16:creationId xmlns:a16="http://schemas.microsoft.com/office/drawing/2014/main" id="{46EB1795-568F-FF55-ABBD-1B65360A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9537" y="3382695"/>
            <a:ext cx="814284" cy="814284"/>
          </a:xfrm>
          <a:prstGeom prst="rect">
            <a:avLst/>
          </a:prstGeom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C80834CA-AB48-25A0-633B-75D6DACD057F}"/>
              </a:ext>
            </a:extLst>
          </p:cNvPr>
          <p:cNvSpPr txBox="1">
            <a:spLocks/>
          </p:cNvSpPr>
          <p:nvPr/>
        </p:nvSpPr>
        <p:spPr>
          <a:xfrm>
            <a:off x="235275" y="2456961"/>
            <a:ext cx="3025196" cy="212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1F419A"/>
                </a:solidFill>
              </a:rPr>
              <a:t>Templates are good for you</a:t>
            </a:r>
            <a:endParaRPr lang="en-US" dirty="0"/>
          </a:p>
        </p:txBody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41F8123A-0C90-A09C-502B-5B2E83997F3B}"/>
              </a:ext>
            </a:extLst>
          </p:cNvPr>
          <p:cNvSpPr txBox="1">
            <a:spLocks/>
          </p:cNvSpPr>
          <p:nvPr/>
        </p:nvSpPr>
        <p:spPr>
          <a:xfrm>
            <a:off x="4965794" y="600629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Not prescriptive</a:t>
            </a:r>
            <a:endParaRPr lang="en-US" dirty="0" err="1"/>
          </a:p>
        </p:txBody>
      </p:sp>
      <p:sp>
        <p:nvSpPr>
          <p:cNvPr id="9" name="Google Shape;69;p18">
            <a:extLst>
              <a:ext uri="{FF2B5EF4-FFF2-40B4-BE49-F238E27FC236}">
                <a16:creationId xmlns:a16="http://schemas.microsoft.com/office/drawing/2014/main" id="{58BE71D0-C423-C2DC-6BEB-95C98BFD1150}"/>
              </a:ext>
            </a:extLst>
          </p:cNvPr>
          <p:cNvSpPr txBox="1">
            <a:spLocks/>
          </p:cNvSpPr>
          <p:nvPr/>
        </p:nvSpPr>
        <p:spPr>
          <a:xfrm>
            <a:off x="4965794" y="1605968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1F419A"/>
                </a:solidFill>
              </a:rPr>
              <a:t>Saves time</a:t>
            </a:r>
            <a:endParaRPr lang="en-US" b="1" dirty="0">
              <a:solidFill>
                <a:srgbClr val="1F419A"/>
              </a:solidFill>
            </a:endParaRPr>
          </a:p>
        </p:txBody>
      </p:sp>
      <p:sp>
        <p:nvSpPr>
          <p:cNvPr id="10" name="Google Shape;69;p18">
            <a:extLst>
              <a:ext uri="{FF2B5EF4-FFF2-40B4-BE49-F238E27FC236}">
                <a16:creationId xmlns:a16="http://schemas.microsoft.com/office/drawing/2014/main" id="{1FCAA386-3CB7-8E12-D78A-6047C58045F0}"/>
              </a:ext>
            </a:extLst>
          </p:cNvPr>
          <p:cNvSpPr txBox="1">
            <a:spLocks/>
          </p:cNvSpPr>
          <p:nvPr/>
        </p:nvSpPr>
        <p:spPr>
          <a:xfrm>
            <a:off x="4965794" y="2594621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Consistent</a:t>
            </a:r>
            <a:endParaRPr lang="en-US" dirty="0"/>
          </a:p>
        </p:txBody>
      </p:sp>
      <p:sp>
        <p:nvSpPr>
          <p:cNvPr id="11" name="Google Shape;69;p18">
            <a:extLst>
              <a:ext uri="{FF2B5EF4-FFF2-40B4-BE49-F238E27FC236}">
                <a16:creationId xmlns:a16="http://schemas.microsoft.com/office/drawing/2014/main" id="{A7370390-4208-4723-715E-540DFBFE017F}"/>
              </a:ext>
            </a:extLst>
          </p:cNvPr>
          <p:cNvSpPr txBox="1">
            <a:spLocks/>
          </p:cNvSpPr>
          <p:nvPr/>
        </p:nvSpPr>
        <p:spPr>
          <a:xfrm>
            <a:off x="4965794" y="3654190"/>
            <a:ext cx="3367261" cy="43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6B80AA"/>
                </a:solidFill>
              </a:rPr>
              <a:t>Foundational with QM in mind</a:t>
            </a:r>
          </a:p>
        </p:txBody>
      </p:sp>
    </p:spTree>
    <p:extLst>
      <p:ext uri="{BB962C8B-B14F-4D97-AF65-F5344CB8AC3E}">
        <p14:creationId xmlns:p14="http://schemas.microsoft.com/office/powerpoint/2010/main" val="35033465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2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Title Master</vt:lpstr>
      <vt:lpstr>According to the Numbers, Templates are Good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Hollis, Ben</dc:creator>
  <cp:lastModifiedBy>Hollis, Ben</cp:lastModifiedBy>
  <cp:revision>496</cp:revision>
  <dcterms:modified xsi:type="dcterms:W3CDTF">2023-08-11T13:16:06Z</dcterms:modified>
</cp:coreProperties>
</file>