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64" r:id="rId2"/>
    <p:sldId id="316" r:id="rId3"/>
    <p:sldId id="340" r:id="rId4"/>
    <p:sldId id="328" r:id="rId5"/>
    <p:sldId id="339" r:id="rId6"/>
    <p:sldId id="281" r:id="rId7"/>
    <p:sldId id="330" r:id="rId8"/>
    <p:sldId id="327" r:id="rId9"/>
    <p:sldId id="294" r:id="rId10"/>
    <p:sldId id="341" r:id="rId11"/>
    <p:sldId id="286" r:id="rId12"/>
    <p:sldId id="284" r:id="rId13"/>
    <p:sldId id="287" r:id="rId14"/>
    <p:sldId id="357" r:id="rId15"/>
    <p:sldId id="348" r:id="rId16"/>
    <p:sldId id="347" r:id="rId17"/>
    <p:sldId id="288" r:id="rId18"/>
    <p:sldId id="346" r:id="rId19"/>
    <p:sldId id="352" r:id="rId20"/>
    <p:sldId id="356" r:id="rId21"/>
    <p:sldId id="354" r:id="rId22"/>
    <p:sldId id="353" r:id="rId23"/>
    <p:sldId id="355" r:id="rId24"/>
    <p:sldId id="322" r:id="rId25"/>
    <p:sldId id="342" r:id="rId26"/>
    <p:sldId id="332" r:id="rId27"/>
    <p:sldId id="335" r:id="rId28"/>
    <p:sldId id="336" r:id="rId29"/>
    <p:sldId id="344" r:id="rId30"/>
    <p:sldId id="338" r:id="rId31"/>
    <p:sldId id="343" r:id="rId32"/>
    <p:sldId id="324" r:id="rId33"/>
    <p:sldId id="325" r:id="rId34"/>
  </p:sldIdLst>
  <p:sldSz cx="9144000" cy="6858000" type="screen4x3"/>
  <p:notesSz cx="6858000" cy="9144000"/>
  <p:custDataLst>
    <p:tags r:id="rId36"/>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16"/>
    <a:srgbClr val="CC001D"/>
    <a:srgbClr val="808000"/>
    <a:srgbClr val="FF6600"/>
    <a:srgbClr val="F37312"/>
    <a:srgbClr val="FFFF00"/>
    <a:srgbClr val="BAAF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2621" autoAdjust="0"/>
  </p:normalViewPr>
  <p:slideViewPr>
    <p:cSldViewPr snapToGrid="0" snapToObjects="1">
      <p:cViewPr>
        <p:scale>
          <a:sx n="98" d="100"/>
          <a:sy n="98" d="100"/>
        </p:scale>
        <p:origin x="36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694AE6-C7E5-4E9C-BED7-51905CFDE9B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7FD8A183-AEED-47D2-BF45-7DD7D2EA1288}">
      <dgm:prSet phldrT="[Text]"/>
      <dgm:spPr/>
      <dgm:t>
        <a:bodyPr/>
        <a:lstStyle/>
        <a:p>
          <a:r>
            <a:rPr lang="en-US" b="0" i="0" dirty="0"/>
            <a:t>Constructivist learning practice</a:t>
          </a:r>
          <a:endParaRPr lang="en-US" dirty="0"/>
        </a:p>
      </dgm:t>
    </dgm:pt>
    <dgm:pt modelId="{414149D3-582E-4049-8BBA-BC9C5DEF114D}" type="parTrans" cxnId="{0A634C85-15C4-4A19-AE6B-B19202EAC54F}">
      <dgm:prSet/>
      <dgm:spPr/>
      <dgm:t>
        <a:bodyPr/>
        <a:lstStyle/>
        <a:p>
          <a:endParaRPr lang="en-US"/>
        </a:p>
      </dgm:t>
    </dgm:pt>
    <dgm:pt modelId="{CE71EA93-9426-41B8-9F33-36B0D262F2D9}" type="sibTrans" cxnId="{0A634C85-15C4-4A19-AE6B-B19202EAC54F}">
      <dgm:prSet/>
      <dgm:spPr/>
      <dgm:t>
        <a:bodyPr/>
        <a:lstStyle/>
        <a:p>
          <a:endParaRPr lang="en-US"/>
        </a:p>
      </dgm:t>
    </dgm:pt>
    <dgm:pt modelId="{C1F3EF3B-F85A-43BE-B6FD-29BE9897F811}">
      <dgm:prSet phldrT="[Text]"/>
      <dgm:spPr/>
      <dgm:t>
        <a:bodyPr/>
        <a:lstStyle/>
        <a:p>
          <a:r>
            <a:rPr lang="en-US" b="0" i="0" dirty="0"/>
            <a:t>Instructional design   alignment</a:t>
          </a:r>
          <a:endParaRPr lang="en-US" dirty="0"/>
        </a:p>
      </dgm:t>
    </dgm:pt>
    <dgm:pt modelId="{185844E4-1672-4E85-8E9F-6077942E9A7C}" type="parTrans" cxnId="{D603309B-F61B-4D93-844D-A180F963E967}">
      <dgm:prSet/>
      <dgm:spPr/>
      <dgm:t>
        <a:bodyPr/>
        <a:lstStyle/>
        <a:p>
          <a:endParaRPr lang="en-US"/>
        </a:p>
      </dgm:t>
    </dgm:pt>
    <dgm:pt modelId="{124937D3-10BF-4366-8A36-5F42D2430CAF}" type="sibTrans" cxnId="{D603309B-F61B-4D93-844D-A180F963E967}">
      <dgm:prSet/>
      <dgm:spPr/>
      <dgm:t>
        <a:bodyPr/>
        <a:lstStyle/>
        <a:p>
          <a:endParaRPr lang="en-US"/>
        </a:p>
      </dgm:t>
    </dgm:pt>
    <dgm:pt modelId="{56F4856A-191F-4243-9AB2-E60B05C68507}" type="pres">
      <dgm:prSet presAssocID="{C5694AE6-C7E5-4E9C-BED7-51905CFDE9BA}" presName="diagram" presStyleCnt="0">
        <dgm:presLayoutVars>
          <dgm:dir/>
          <dgm:resizeHandles val="exact"/>
        </dgm:presLayoutVars>
      </dgm:prSet>
      <dgm:spPr/>
    </dgm:pt>
    <dgm:pt modelId="{8E4D60A6-7FB5-496A-9722-6D1A53B68AC7}" type="pres">
      <dgm:prSet presAssocID="{7FD8A183-AEED-47D2-BF45-7DD7D2EA1288}" presName="arrow" presStyleLbl="node1" presStyleIdx="0" presStyleCnt="2" custRadScaleRad="83192" custRadScaleInc="285">
        <dgm:presLayoutVars>
          <dgm:bulletEnabled val="1"/>
        </dgm:presLayoutVars>
      </dgm:prSet>
      <dgm:spPr/>
    </dgm:pt>
    <dgm:pt modelId="{A1E87A0B-232E-48CE-93C0-04F90DA4E41F}" type="pres">
      <dgm:prSet presAssocID="{C1F3EF3B-F85A-43BE-B6FD-29BE9897F811}" presName="arrow" presStyleLbl="node1" presStyleIdx="1" presStyleCnt="2" custScaleY="109133" custRadScaleRad="92359" custRadScaleInc="-257">
        <dgm:presLayoutVars>
          <dgm:bulletEnabled val="1"/>
        </dgm:presLayoutVars>
      </dgm:prSet>
      <dgm:spPr/>
    </dgm:pt>
  </dgm:ptLst>
  <dgm:cxnLst>
    <dgm:cxn modelId="{3A11A32A-E4AF-4953-985B-6E55F8B71E77}" type="presOf" srcId="{C1F3EF3B-F85A-43BE-B6FD-29BE9897F811}" destId="{A1E87A0B-232E-48CE-93C0-04F90DA4E41F}" srcOrd="0" destOrd="0" presId="urn:microsoft.com/office/officeart/2005/8/layout/arrow5"/>
    <dgm:cxn modelId="{0A634C85-15C4-4A19-AE6B-B19202EAC54F}" srcId="{C5694AE6-C7E5-4E9C-BED7-51905CFDE9BA}" destId="{7FD8A183-AEED-47D2-BF45-7DD7D2EA1288}" srcOrd="0" destOrd="0" parTransId="{414149D3-582E-4049-8BBA-BC9C5DEF114D}" sibTransId="{CE71EA93-9426-41B8-9F33-36B0D262F2D9}"/>
    <dgm:cxn modelId="{D603309B-F61B-4D93-844D-A180F963E967}" srcId="{C5694AE6-C7E5-4E9C-BED7-51905CFDE9BA}" destId="{C1F3EF3B-F85A-43BE-B6FD-29BE9897F811}" srcOrd="1" destOrd="0" parTransId="{185844E4-1672-4E85-8E9F-6077942E9A7C}" sibTransId="{124937D3-10BF-4366-8A36-5F42D2430CAF}"/>
    <dgm:cxn modelId="{C74AA4D2-1075-49D9-B989-EC23D5D3C25B}" type="presOf" srcId="{C5694AE6-C7E5-4E9C-BED7-51905CFDE9BA}" destId="{56F4856A-191F-4243-9AB2-E60B05C68507}" srcOrd="0" destOrd="0" presId="urn:microsoft.com/office/officeart/2005/8/layout/arrow5"/>
    <dgm:cxn modelId="{1785B5FC-B124-4F7D-835E-617DD9B806B8}" type="presOf" srcId="{7FD8A183-AEED-47D2-BF45-7DD7D2EA1288}" destId="{8E4D60A6-7FB5-496A-9722-6D1A53B68AC7}" srcOrd="0" destOrd="0" presId="urn:microsoft.com/office/officeart/2005/8/layout/arrow5"/>
    <dgm:cxn modelId="{5621EEB8-59D9-440F-8823-224B43FAF90F}" type="presParOf" srcId="{56F4856A-191F-4243-9AB2-E60B05C68507}" destId="{8E4D60A6-7FB5-496A-9722-6D1A53B68AC7}" srcOrd="0" destOrd="0" presId="urn:microsoft.com/office/officeart/2005/8/layout/arrow5"/>
    <dgm:cxn modelId="{68B7998B-0FD0-45A1-A62B-F1D6B1D73DFD}" type="presParOf" srcId="{56F4856A-191F-4243-9AB2-E60B05C68507}" destId="{A1E87A0B-232E-48CE-93C0-04F90DA4E41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D60A6-7FB5-496A-9722-6D1A53B68AC7}">
      <dsp:nvSpPr>
        <dsp:cNvPr id="0" name=""/>
        <dsp:cNvSpPr/>
      </dsp:nvSpPr>
      <dsp:spPr>
        <a:xfrm rot="16200000">
          <a:off x="334637" y="139550"/>
          <a:ext cx="3343274" cy="3343274"/>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b="0" i="0" kern="1200" dirty="0"/>
            <a:t>Constructivist learning practice</a:t>
          </a:r>
          <a:endParaRPr lang="en-US" sz="2900" kern="1200" dirty="0"/>
        </a:p>
      </dsp:txBody>
      <dsp:txXfrm rot="5400000">
        <a:off x="334637" y="975368"/>
        <a:ext cx="2758201" cy="1671637"/>
      </dsp:txXfrm>
    </dsp:sp>
    <dsp:sp modelId="{A1E87A0B-232E-48CE-93C0-04F90DA4E41F}">
      <dsp:nvSpPr>
        <dsp:cNvPr id="0" name=""/>
        <dsp:cNvSpPr/>
      </dsp:nvSpPr>
      <dsp:spPr>
        <a:xfrm rot="5400000">
          <a:off x="3819262" y="-13136"/>
          <a:ext cx="3343274" cy="3648616"/>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b="0" i="0" kern="1200" dirty="0"/>
            <a:t>Instructional design   alignment</a:t>
          </a:r>
          <a:endParaRPr lang="en-US" sz="2900" kern="1200" dirty="0"/>
        </a:p>
      </dsp:txBody>
      <dsp:txXfrm rot="-5400000">
        <a:off x="4251664" y="975354"/>
        <a:ext cx="3063543" cy="167163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A40FCF-279F-4B8F-9340-EA4F1021AE3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4AF5F64F-6D74-4281-B0EB-AE7968EA7EB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C33DF334-DE54-4CBC-B6E4-3491FCF44B31}" type="datetimeFigureOut">
              <a:rPr lang="en-US"/>
              <a:pPr>
                <a:defRPr/>
              </a:pPr>
              <a:t>4/12/2018</a:t>
            </a:fld>
            <a:endParaRPr lang="en-US" dirty="0"/>
          </a:p>
        </p:txBody>
      </p:sp>
      <p:sp>
        <p:nvSpPr>
          <p:cNvPr id="4" name="Slide Image Placeholder 3">
            <a:extLst>
              <a:ext uri="{FF2B5EF4-FFF2-40B4-BE49-F238E27FC236}">
                <a16:creationId xmlns:a16="http://schemas.microsoft.com/office/drawing/2014/main" id="{C2D6A058-9D25-4426-B3FB-369B67DFA34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EE6A7CD-D3A5-4CF1-BA5A-2B1D660E900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FB87F01-3F5A-4388-8F71-FF6EA4FA5D0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78D020B2-60DC-4E7D-9887-CE448689934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6BCCC39-04E4-44C9-8196-FC2896CB76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E4722EF-9A46-44CA-BF78-7162D320A9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FB2B562-F60F-4CDE-A867-D47158387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Carol – crop done</a:t>
            </a:r>
          </a:p>
        </p:txBody>
      </p:sp>
      <p:sp>
        <p:nvSpPr>
          <p:cNvPr id="19460" name="Slide Number Placeholder 3">
            <a:extLst>
              <a:ext uri="{FF2B5EF4-FFF2-40B4-BE49-F238E27FC236}">
                <a16:creationId xmlns:a16="http://schemas.microsoft.com/office/drawing/2014/main" id="{EC3D07E9-D61F-417C-A511-C050042695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9AB49B-432F-466E-B529-9BDFAC5BB76F}" type="slidenum">
              <a:rPr lang="en-US" altLang="en-US"/>
              <a:pPr>
                <a:spcBef>
                  <a:spcPct val="0"/>
                </a:spcBef>
              </a:pPr>
              <a:t>5</a:t>
            </a:fld>
            <a:endParaRPr lang="en-US" altLang="en-US"/>
          </a:p>
        </p:txBody>
      </p:sp>
    </p:spTree>
    <p:extLst>
      <p:ext uri="{BB962C8B-B14F-4D97-AF65-F5344CB8AC3E}">
        <p14:creationId xmlns:p14="http://schemas.microsoft.com/office/powerpoint/2010/main" val="359714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E286597-4BDF-4F9F-B028-2FB3EDC0E6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EE2CD0E-291A-431A-B68F-AF3B18E753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Add notes – Phil, talk about what we measure..</a:t>
            </a:r>
          </a:p>
        </p:txBody>
      </p:sp>
      <p:sp>
        <p:nvSpPr>
          <p:cNvPr id="23556" name="Slide Number Placeholder 3">
            <a:extLst>
              <a:ext uri="{FF2B5EF4-FFF2-40B4-BE49-F238E27FC236}">
                <a16:creationId xmlns:a16="http://schemas.microsoft.com/office/drawing/2014/main" id="{54170A55-73D7-4BC9-802D-EC6E04154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149CA2-A850-4B9B-8914-9944A8FCD4D7}" type="slidenum">
              <a:rPr lang="en-US" altLang="en-US"/>
              <a:pPr>
                <a:spcBef>
                  <a:spcPct val="0"/>
                </a:spcBef>
              </a:pPr>
              <a:t>17</a:t>
            </a:fld>
            <a:endParaRPr lang="en-US" altLang="en-US"/>
          </a:p>
        </p:txBody>
      </p:sp>
    </p:spTree>
    <p:extLst>
      <p:ext uri="{BB962C8B-B14F-4D97-AF65-F5344CB8AC3E}">
        <p14:creationId xmlns:p14="http://schemas.microsoft.com/office/powerpoint/2010/main" val="293858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E286597-4BDF-4F9F-B028-2FB3EDC0E6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EE2CD0E-291A-431A-B68F-AF3B18E753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Add notes – Phil, talk about what we measure..</a:t>
            </a:r>
          </a:p>
        </p:txBody>
      </p:sp>
      <p:sp>
        <p:nvSpPr>
          <p:cNvPr id="23556" name="Slide Number Placeholder 3">
            <a:extLst>
              <a:ext uri="{FF2B5EF4-FFF2-40B4-BE49-F238E27FC236}">
                <a16:creationId xmlns:a16="http://schemas.microsoft.com/office/drawing/2014/main" id="{54170A55-73D7-4BC9-802D-EC6E04154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149CA2-A850-4B9B-8914-9944A8FCD4D7}" type="slidenum">
              <a:rPr lang="en-US" altLang="en-US"/>
              <a:pPr>
                <a:spcBef>
                  <a:spcPct val="0"/>
                </a:spcBef>
              </a:pPr>
              <a:t>18</a:t>
            </a:fld>
            <a:endParaRPr lang="en-US" altLang="en-US"/>
          </a:p>
        </p:txBody>
      </p:sp>
    </p:spTree>
    <p:extLst>
      <p:ext uri="{BB962C8B-B14F-4D97-AF65-F5344CB8AC3E}">
        <p14:creationId xmlns:p14="http://schemas.microsoft.com/office/powerpoint/2010/main" val="205608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E286597-4BDF-4F9F-B028-2FB3EDC0E6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EE2CD0E-291A-431A-B68F-AF3B18E753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Add notes – Phil, talk about what we measure..</a:t>
            </a:r>
          </a:p>
        </p:txBody>
      </p:sp>
      <p:sp>
        <p:nvSpPr>
          <p:cNvPr id="23556" name="Slide Number Placeholder 3">
            <a:extLst>
              <a:ext uri="{FF2B5EF4-FFF2-40B4-BE49-F238E27FC236}">
                <a16:creationId xmlns:a16="http://schemas.microsoft.com/office/drawing/2014/main" id="{54170A55-73D7-4BC9-802D-EC6E04154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149CA2-A850-4B9B-8914-9944A8FCD4D7}" type="slidenum">
              <a:rPr lang="en-US" altLang="en-US"/>
              <a:pPr>
                <a:spcBef>
                  <a:spcPct val="0"/>
                </a:spcBef>
              </a:pPr>
              <a:t>19</a:t>
            </a:fld>
            <a:endParaRPr lang="en-US" altLang="en-US"/>
          </a:p>
        </p:txBody>
      </p:sp>
    </p:spTree>
    <p:extLst>
      <p:ext uri="{BB962C8B-B14F-4D97-AF65-F5344CB8AC3E}">
        <p14:creationId xmlns:p14="http://schemas.microsoft.com/office/powerpoint/2010/main" val="3969943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F6CF6DE-6F49-4176-B114-30956A53CF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16340BF-07D0-49F7-90F6-B4B1DE4BB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Our CIM has other triggers</a:t>
            </a:r>
          </a:p>
          <a:p>
            <a:r>
              <a:rPr lang="en-US" altLang="en-US"/>
              <a:t>Program Review</a:t>
            </a:r>
          </a:p>
          <a:p>
            <a:r>
              <a:rPr lang="en-US" altLang="en-US"/>
              <a:t>Strategic, regulatory, curricular, or process improvement.</a:t>
            </a:r>
          </a:p>
          <a:p>
            <a:r>
              <a:rPr lang="en-US" altLang="en-US"/>
              <a:t>One of the mechanisms that facilitates inquiry and makes recommendations for mprovement is the A-Team</a:t>
            </a:r>
          </a:p>
          <a:p>
            <a:endParaRPr lang="en-US" altLang="en-US"/>
          </a:p>
        </p:txBody>
      </p:sp>
      <p:sp>
        <p:nvSpPr>
          <p:cNvPr id="29700" name="Slide Number Placeholder 3">
            <a:extLst>
              <a:ext uri="{FF2B5EF4-FFF2-40B4-BE49-F238E27FC236}">
                <a16:creationId xmlns:a16="http://schemas.microsoft.com/office/drawing/2014/main" id="{A99D8D2B-1E69-4763-9C13-0EC1DCA7C3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F057A7-9398-45A7-96B4-C86805354276}" type="slidenum">
              <a:rPr lang="en-US" altLang="en-US"/>
              <a:pPr>
                <a:spcBef>
                  <a:spcPct val="0"/>
                </a:spcBef>
              </a:pPr>
              <a:t>20</a:t>
            </a:fld>
            <a:endParaRPr lang="en-US" altLang="en-US"/>
          </a:p>
        </p:txBody>
      </p:sp>
    </p:spTree>
    <p:extLst>
      <p:ext uri="{BB962C8B-B14F-4D97-AF65-F5344CB8AC3E}">
        <p14:creationId xmlns:p14="http://schemas.microsoft.com/office/powerpoint/2010/main" val="234942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2BE25AD-259C-41EE-977F-C4294118A0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C40C30A6-7C3A-4DE0-8B6A-4DDA985AA3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kind of deeper dives have produce baseline data for our review of entry point courses – strategic goal</a:t>
            </a:r>
          </a:p>
          <a:p>
            <a:endParaRPr lang="en-US" altLang="en-US"/>
          </a:p>
          <a:p>
            <a:r>
              <a:rPr lang="en-US" altLang="en-US"/>
              <a:t>Entry Point Review Initiative</a:t>
            </a:r>
          </a:p>
          <a:p>
            <a:endParaRPr lang="en-US" altLang="en-US"/>
          </a:p>
          <a:p>
            <a:r>
              <a:rPr lang="en-US" altLang="en-US"/>
              <a:t>Incorporation and use of existing Writing Center and Library resources</a:t>
            </a:r>
          </a:p>
          <a:p>
            <a:r>
              <a:rPr lang="en-US" altLang="en-US"/>
              <a:t>Literacy Plan – Philosophy, scaffolding, rubrics, training faculty, measuring improvement</a:t>
            </a:r>
          </a:p>
          <a:p>
            <a:r>
              <a:rPr lang="en-US" altLang="en-US"/>
              <a:t>Collaborations with other departments – personas, retention data, early alert form (a form that consolidates and structures issues so that they can be sent to appropriate parties on one hand, and classified, tracked and analyzed to make improvements)</a:t>
            </a:r>
          </a:p>
          <a:p>
            <a:endParaRPr lang="en-US" altLang="en-US"/>
          </a:p>
        </p:txBody>
      </p:sp>
      <p:sp>
        <p:nvSpPr>
          <p:cNvPr id="35844" name="Slide Number Placeholder 3">
            <a:extLst>
              <a:ext uri="{FF2B5EF4-FFF2-40B4-BE49-F238E27FC236}">
                <a16:creationId xmlns:a16="http://schemas.microsoft.com/office/drawing/2014/main" id="{F7E0355D-370B-44EE-A0FD-B0610B32C9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BF058D-366B-49B4-891D-C927442BC61F}" type="slidenum">
              <a:rPr lang="en-US" altLang="en-US"/>
              <a:pPr>
                <a:spcBef>
                  <a:spcPct val="0"/>
                </a:spcBef>
              </a:pPr>
              <a:t>21</a:t>
            </a:fld>
            <a:endParaRPr lang="en-US" altLang="en-US"/>
          </a:p>
        </p:txBody>
      </p:sp>
    </p:spTree>
    <p:extLst>
      <p:ext uri="{BB962C8B-B14F-4D97-AF65-F5344CB8AC3E}">
        <p14:creationId xmlns:p14="http://schemas.microsoft.com/office/powerpoint/2010/main" val="89240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2BE25AD-259C-41EE-977F-C4294118A0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C40C30A6-7C3A-4DE0-8B6A-4DDA985AA3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kind of deeper dives have produce baseline data for our review of entry point courses – strategic goal</a:t>
            </a:r>
          </a:p>
          <a:p>
            <a:endParaRPr lang="en-US" altLang="en-US"/>
          </a:p>
          <a:p>
            <a:r>
              <a:rPr lang="en-US" altLang="en-US"/>
              <a:t>Entry Point Review Initiative</a:t>
            </a:r>
          </a:p>
          <a:p>
            <a:endParaRPr lang="en-US" altLang="en-US"/>
          </a:p>
          <a:p>
            <a:r>
              <a:rPr lang="en-US" altLang="en-US"/>
              <a:t>Incorporation and use of existing Writing Center and Library resources</a:t>
            </a:r>
          </a:p>
          <a:p>
            <a:r>
              <a:rPr lang="en-US" altLang="en-US"/>
              <a:t>Literacy Plan – Philosophy, scaffolding, rubrics, training faculty, measuring improvement</a:t>
            </a:r>
          </a:p>
          <a:p>
            <a:r>
              <a:rPr lang="en-US" altLang="en-US"/>
              <a:t>Collaborations with other departments – personas, retention data, early alert form (a form that consolidates and structures issues so that they can be sent to appropriate parties on one hand, and classified, tracked and analyzed to make improvements)</a:t>
            </a:r>
          </a:p>
          <a:p>
            <a:endParaRPr lang="en-US" altLang="en-US"/>
          </a:p>
        </p:txBody>
      </p:sp>
      <p:sp>
        <p:nvSpPr>
          <p:cNvPr id="35844" name="Slide Number Placeholder 3">
            <a:extLst>
              <a:ext uri="{FF2B5EF4-FFF2-40B4-BE49-F238E27FC236}">
                <a16:creationId xmlns:a16="http://schemas.microsoft.com/office/drawing/2014/main" id="{F7E0355D-370B-44EE-A0FD-B0610B32C9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BF058D-366B-49B4-891D-C927442BC61F}" type="slidenum">
              <a:rPr lang="en-US" altLang="en-US"/>
              <a:pPr>
                <a:spcBef>
                  <a:spcPct val="0"/>
                </a:spcBef>
              </a:pPr>
              <a:t>22</a:t>
            </a:fld>
            <a:endParaRPr lang="en-US" altLang="en-US"/>
          </a:p>
        </p:txBody>
      </p:sp>
    </p:spTree>
    <p:extLst>
      <p:ext uri="{BB962C8B-B14F-4D97-AF65-F5344CB8AC3E}">
        <p14:creationId xmlns:p14="http://schemas.microsoft.com/office/powerpoint/2010/main" val="1040689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E4722EF-9A46-44CA-BF78-7162D320A9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FB2B562-F60F-4CDE-A867-D47158387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Carol – crop done</a:t>
            </a:r>
          </a:p>
        </p:txBody>
      </p:sp>
      <p:sp>
        <p:nvSpPr>
          <p:cNvPr id="19460" name="Slide Number Placeholder 3">
            <a:extLst>
              <a:ext uri="{FF2B5EF4-FFF2-40B4-BE49-F238E27FC236}">
                <a16:creationId xmlns:a16="http://schemas.microsoft.com/office/drawing/2014/main" id="{EC3D07E9-D61F-417C-A511-C050042695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9AB49B-432F-466E-B529-9BDFAC5BB76F}" type="slidenum">
              <a:rPr lang="en-US" altLang="en-US"/>
              <a:pPr>
                <a:spcBef>
                  <a:spcPct val="0"/>
                </a:spcBef>
              </a:pPr>
              <a:t>25</a:t>
            </a:fld>
            <a:endParaRPr lang="en-US" altLang="en-US"/>
          </a:p>
        </p:txBody>
      </p:sp>
    </p:spTree>
    <p:extLst>
      <p:ext uri="{BB962C8B-B14F-4D97-AF65-F5344CB8AC3E}">
        <p14:creationId xmlns:p14="http://schemas.microsoft.com/office/powerpoint/2010/main" val="3588459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E4722EF-9A46-44CA-BF78-7162D320A9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FB2B562-F60F-4CDE-A867-D47158387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Carol – crop done</a:t>
            </a:r>
          </a:p>
        </p:txBody>
      </p:sp>
      <p:sp>
        <p:nvSpPr>
          <p:cNvPr id="19460" name="Slide Number Placeholder 3">
            <a:extLst>
              <a:ext uri="{FF2B5EF4-FFF2-40B4-BE49-F238E27FC236}">
                <a16:creationId xmlns:a16="http://schemas.microsoft.com/office/drawing/2014/main" id="{EC3D07E9-D61F-417C-A511-C050042695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9AB49B-432F-466E-B529-9BDFAC5BB76F}" type="slidenum">
              <a:rPr lang="en-US" altLang="en-US"/>
              <a:pPr>
                <a:spcBef>
                  <a:spcPct val="0"/>
                </a:spcBef>
              </a:pPr>
              <a:t>26</a:t>
            </a:fld>
            <a:endParaRPr lang="en-US" altLang="en-US"/>
          </a:p>
        </p:txBody>
      </p:sp>
    </p:spTree>
    <p:extLst>
      <p:ext uri="{BB962C8B-B14F-4D97-AF65-F5344CB8AC3E}">
        <p14:creationId xmlns:p14="http://schemas.microsoft.com/office/powerpoint/2010/main" val="233046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E4722EF-9A46-44CA-BF78-7162D320A9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FB2B562-F60F-4CDE-A867-D47158387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Carol – crop done</a:t>
            </a:r>
          </a:p>
        </p:txBody>
      </p:sp>
      <p:sp>
        <p:nvSpPr>
          <p:cNvPr id="19460" name="Slide Number Placeholder 3">
            <a:extLst>
              <a:ext uri="{FF2B5EF4-FFF2-40B4-BE49-F238E27FC236}">
                <a16:creationId xmlns:a16="http://schemas.microsoft.com/office/drawing/2014/main" id="{EC3D07E9-D61F-417C-A511-C050042695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9AB49B-432F-466E-B529-9BDFAC5BB76F}" type="slidenum">
              <a:rPr lang="en-US" altLang="en-US"/>
              <a:pPr>
                <a:spcBef>
                  <a:spcPct val="0"/>
                </a:spcBef>
              </a:pPr>
              <a:t>27</a:t>
            </a:fld>
            <a:endParaRPr lang="en-US" altLang="en-US"/>
          </a:p>
        </p:txBody>
      </p:sp>
    </p:spTree>
    <p:extLst>
      <p:ext uri="{BB962C8B-B14F-4D97-AF65-F5344CB8AC3E}">
        <p14:creationId xmlns:p14="http://schemas.microsoft.com/office/powerpoint/2010/main" val="2351699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E4722EF-9A46-44CA-BF78-7162D320A9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FB2B562-F60F-4CDE-A867-D47158387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Carol – crop done</a:t>
            </a:r>
          </a:p>
        </p:txBody>
      </p:sp>
      <p:sp>
        <p:nvSpPr>
          <p:cNvPr id="19460" name="Slide Number Placeholder 3">
            <a:extLst>
              <a:ext uri="{FF2B5EF4-FFF2-40B4-BE49-F238E27FC236}">
                <a16:creationId xmlns:a16="http://schemas.microsoft.com/office/drawing/2014/main" id="{EC3D07E9-D61F-417C-A511-C050042695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9AB49B-432F-466E-B529-9BDFAC5BB76F}" type="slidenum">
              <a:rPr lang="en-US" altLang="en-US"/>
              <a:pPr>
                <a:spcBef>
                  <a:spcPct val="0"/>
                </a:spcBef>
              </a:pPr>
              <a:t>28</a:t>
            </a:fld>
            <a:endParaRPr lang="en-US" altLang="en-US"/>
          </a:p>
        </p:txBody>
      </p:sp>
    </p:spTree>
    <p:extLst>
      <p:ext uri="{BB962C8B-B14F-4D97-AF65-F5344CB8AC3E}">
        <p14:creationId xmlns:p14="http://schemas.microsoft.com/office/powerpoint/2010/main" val="333042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491BD39-ADD8-4DCA-B16C-EF4B3DD762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259D221-3F36-4D68-8AC8-76268576F4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3BBAB418-969C-4CF7-8B4D-557D598049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D24D66-7FAD-477D-B46F-225C70BFEA9E}" type="slidenum">
              <a:rPr lang="en-US" altLang="en-US"/>
              <a:pPr>
                <a:spcBef>
                  <a:spcPct val="0"/>
                </a:spcBef>
              </a:pPr>
              <a:t>6</a:t>
            </a:fld>
            <a:endParaRPr lang="en-US" altLang="en-US"/>
          </a:p>
        </p:txBody>
      </p:sp>
    </p:spTree>
    <p:extLst>
      <p:ext uri="{BB962C8B-B14F-4D97-AF65-F5344CB8AC3E}">
        <p14:creationId xmlns:p14="http://schemas.microsoft.com/office/powerpoint/2010/main" val="1209725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E4722EF-9A46-44CA-BF78-7162D320A9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FB2B562-F60F-4CDE-A867-D47158387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Carol – crop done</a:t>
            </a:r>
          </a:p>
        </p:txBody>
      </p:sp>
      <p:sp>
        <p:nvSpPr>
          <p:cNvPr id="19460" name="Slide Number Placeholder 3">
            <a:extLst>
              <a:ext uri="{FF2B5EF4-FFF2-40B4-BE49-F238E27FC236}">
                <a16:creationId xmlns:a16="http://schemas.microsoft.com/office/drawing/2014/main" id="{EC3D07E9-D61F-417C-A511-C050042695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9AB49B-432F-466E-B529-9BDFAC5BB76F}" type="slidenum">
              <a:rPr lang="en-US" altLang="en-US"/>
              <a:pPr>
                <a:spcBef>
                  <a:spcPct val="0"/>
                </a:spcBef>
              </a:pPr>
              <a:t>29</a:t>
            </a:fld>
            <a:endParaRPr lang="en-US" altLang="en-US"/>
          </a:p>
        </p:txBody>
      </p:sp>
    </p:spTree>
    <p:extLst>
      <p:ext uri="{BB962C8B-B14F-4D97-AF65-F5344CB8AC3E}">
        <p14:creationId xmlns:p14="http://schemas.microsoft.com/office/powerpoint/2010/main" val="1484607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E4722EF-9A46-44CA-BF78-7162D320A9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FB2B562-F60F-4CDE-A867-D47158387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Carol – crop done</a:t>
            </a:r>
          </a:p>
        </p:txBody>
      </p:sp>
      <p:sp>
        <p:nvSpPr>
          <p:cNvPr id="19460" name="Slide Number Placeholder 3">
            <a:extLst>
              <a:ext uri="{FF2B5EF4-FFF2-40B4-BE49-F238E27FC236}">
                <a16:creationId xmlns:a16="http://schemas.microsoft.com/office/drawing/2014/main" id="{EC3D07E9-D61F-417C-A511-C050042695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9AB49B-432F-466E-B529-9BDFAC5BB76F}" type="slidenum">
              <a:rPr lang="en-US" altLang="en-US"/>
              <a:pPr>
                <a:spcBef>
                  <a:spcPct val="0"/>
                </a:spcBef>
              </a:pPr>
              <a:t>30</a:t>
            </a:fld>
            <a:endParaRPr lang="en-US" altLang="en-US"/>
          </a:p>
        </p:txBody>
      </p:sp>
    </p:spTree>
    <p:extLst>
      <p:ext uri="{BB962C8B-B14F-4D97-AF65-F5344CB8AC3E}">
        <p14:creationId xmlns:p14="http://schemas.microsoft.com/office/powerpoint/2010/main" val="597583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E4722EF-9A46-44CA-BF78-7162D320A9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FB2B562-F60F-4CDE-A867-D47158387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Carol – crop done</a:t>
            </a:r>
          </a:p>
        </p:txBody>
      </p:sp>
      <p:sp>
        <p:nvSpPr>
          <p:cNvPr id="19460" name="Slide Number Placeholder 3">
            <a:extLst>
              <a:ext uri="{FF2B5EF4-FFF2-40B4-BE49-F238E27FC236}">
                <a16:creationId xmlns:a16="http://schemas.microsoft.com/office/drawing/2014/main" id="{EC3D07E9-D61F-417C-A511-C050042695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9AB49B-432F-466E-B529-9BDFAC5BB76F}" type="slidenum">
              <a:rPr lang="en-US" altLang="en-US"/>
              <a:pPr>
                <a:spcBef>
                  <a:spcPct val="0"/>
                </a:spcBef>
              </a:pPr>
              <a:t>31</a:t>
            </a:fld>
            <a:endParaRPr lang="en-US" altLang="en-US"/>
          </a:p>
        </p:txBody>
      </p:sp>
    </p:spTree>
    <p:extLst>
      <p:ext uri="{BB962C8B-B14F-4D97-AF65-F5344CB8AC3E}">
        <p14:creationId xmlns:p14="http://schemas.microsoft.com/office/powerpoint/2010/main" val="256426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861C307-1440-4E32-93A6-AC2577F662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4ADAFF5-6FB1-4095-B76E-68E4F26F43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a:extLst>
              <a:ext uri="{FF2B5EF4-FFF2-40B4-BE49-F238E27FC236}">
                <a16:creationId xmlns:a16="http://schemas.microsoft.com/office/drawing/2014/main" id="{2BA0EB02-676D-43EF-A960-41A686CC60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E829E0-BAC8-44C5-8BDE-7CA8A42B8E41}" type="slidenum">
              <a:rPr lang="en-US" altLang="en-US"/>
              <a:pPr>
                <a:spcBef>
                  <a:spcPct val="0"/>
                </a:spcBef>
              </a:pPr>
              <a:t>33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E4722EF-9A46-44CA-BF78-7162D320A9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FB2B562-F60F-4CDE-A867-D47158387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Carol – crop done</a:t>
            </a:r>
          </a:p>
        </p:txBody>
      </p:sp>
      <p:sp>
        <p:nvSpPr>
          <p:cNvPr id="19460" name="Slide Number Placeholder 3">
            <a:extLst>
              <a:ext uri="{FF2B5EF4-FFF2-40B4-BE49-F238E27FC236}">
                <a16:creationId xmlns:a16="http://schemas.microsoft.com/office/drawing/2014/main" id="{EC3D07E9-D61F-417C-A511-C050042695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9AB49B-432F-466E-B529-9BDFAC5BB76F}" type="slidenum">
              <a:rPr lang="en-US" altLang="en-US"/>
              <a:pPr>
                <a:spcBef>
                  <a:spcPct val="0"/>
                </a:spcBef>
              </a:pPr>
              <a:t>10</a:t>
            </a:fld>
            <a:endParaRPr lang="en-US" altLang="en-US"/>
          </a:p>
        </p:txBody>
      </p:sp>
    </p:spTree>
    <p:extLst>
      <p:ext uri="{BB962C8B-B14F-4D97-AF65-F5344CB8AC3E}">
        <p14:creationId xmlns:p14="http://schemas.microsoft.com/office/powerpoint/2010/main" val="139872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E03C481-BC82-412C-AB84-E96EFFD41C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44DC4D7-4293-40DA-825D-82D4E22592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embed Waypoint in select courses and assignments to measure CLOs PLOs, and ILOs.</a:t>
            </a:r>
          </a:p>
        </p:txBody>
      </p:sp>
      <p:sp>
        <p:nvSpPr>
          <p:cNvPr id="17412" name="Slide Number Placeholder 3">
            <a:extLst>
              <a:ext uri="{FF2B5EF4-FFF2-40B4-BE49-F238E27FC236}">
                <a16:creationId xmlns:a16="http://schemas.microsoft.com/office/drawing/2014/main" id="{6A351C15-C816-4564-83B5-3C522A36BF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70CC45-D179-46A3-AB0D-C42A3AD58D02}" type="slidenum">
              <a:rPr lang="en-US" altLang="en-US"/>
              <a:pPr>
                <a:spcBef>
                  <a:spcPct val="0"/>
                </a:spcBef>
              </a:pPr>
              <a:t>11</a:t>
            </a:fld>
            <a:endParaRPr lang="en-US" altLang="en-US"/>
          </a:p>
        </p:txBody>
      </p:sp>
    </p:spTree>
    <p:extLst>
      <p:ext uri="{BB962C8B-B14F-4D97-AF65-F5344CB8AC3E}">
        <p14:creationId xmlns:p14="http://schemas.microsoft.com/office/powerpoint/2010/main" val="1877291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274F8E7-94F8-4247-981A-D240A6A28C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4E51CEF-3B60-4621-918B-273722C1BE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WP not only serves to give students clear expectations, a tool for faculty for uniform grading and effective feedback, but also captures outcome data.</a:t>
            </a:r>
          </a:p>
        </p:txBody>
      </p:sp>
      <p:sp>
        <p:nvSpPr>
          <p:cNvPr id="15364" name="Slide Number Placeholder 3">
            <a:extLst>
              <a:ext uri="{FF2B5EF4-FFF2-40B4-BE49-F238E27FC236}">
                <a16:creationId xmlns:a16="http://schemas.microsoft.com/office/drawing/2014/main" id="{39A992CE-BCB2-4D77-A41D-33DE3CE65B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0A778F-46B2-471A-A91A-6E27B015C330}" type="slidenum">
              <a:rPr lang="en-US" altLang="en-US"/>
              <a:pPr>
                <a:spcBef>
                  <a:spcPct val="0"/>
                </a:spcBef>
              </a:pPr>
              <a:t>12</a:t>
            </a:fld>
            <a:endParaRPr lang="en-US" altLang="en-US"/>
          </a:p>
        </p:txBody>
      </p:sp>
    </p:spTree>
    <p:extLst>
      <p:ext uri="{BB962C8B-B14F-4D97-AF65-F5344CB8AC3E}">
        <p14:creationId xmlns:p14="http://schemas.microsoft.com/office/powerpoint/2010/main" val="341232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A2178B6-8C32-485D-9414-FEC243F8AA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F3641B05-4491-4ECA-BC35-A68CC4F30B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Data collected through WP is collected, analyzed and reported.</a:t>
            </a:r>
          </a:p>
        </p:txBody>
      </p:sp>
      <p:sp>
        <p:nvSpPr>
          <p:cNvPr id="21508" name="Slide Number Placeholder 3">
            <a:extLst>
              <a:ext uri="{FF2B5EF4-FFF2-40B4-BE49-F238E27FC236}">
                <a16:creationId xmlns:a16="http://schemas.microsoft.com/office/drawing/2014/main" id="{CDAD9558-E862-47BB-945D-62B495AA54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19F815-32EB-4A43-9DC5-006A2B570C25}" type="slidenum">
              <a:rPr lang="en-US" altLang="en-US"/>
              <a:pPr>
                <a:spcBef>
                  <a:spcPct val="0"/>
                </a:spcBef>
              </a:pPr>
              <a:t>13</a:t>
            </a:fld>
            <a:endParaRPr lang="en-US" altLang="en-US"/>
          </a:p>
        </p:txBody>
      </p:sp>
    </p:spTree>
    <p:extLst>
      <p:ext uri="{BB962C8B-B14F-4D97-AF65-F5344CB8AC3E}">
        <p14:creationId xmlns:p14="http://schemas.microsoft.com/office/powerpoint/2010/main" val="235006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E286597-4BDF-4F9F-B028-2FB3EDC0E6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EE2CD0E-291A-431A-B68F-AF3B18E753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Add notes – Phil, talk about what we measure..</a:t>
            </a:r>
          </a:p>
        </p:txBody>
      </p:sp>
      <p:sp>
        <p:nvSpPr>
          <p:cNvPr id="23556" name="Slide Number Placeholder 3">
            <a:extLst>
              <a:ext uri="{FF2B5EF4-FFF2-40B4-BE49-F238E27FC236}">
                <a16:creationId xmlns:a16="http://schemas.microsoft.com/office/drawing/2014/main" id="{54170A55-73D7-4BC9-802D-EC6E04154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149CA2-A850-4B9B-8914-9944A8FCD4D7}" type="slidenum">
              <a:rPr lang="en-US" altLang="en-US"/>
              <a:pPr>
                <a:spcBef>
                  <a:spcPct val="0"/>
                </a:spcBef>
              </a:pPr>
              <a:t>14</a:t>
            </a:fld>
            <a:endParaRPr lang="en-US" altLang="en-US"/>
          </a:p>
        </p:txBody>
      </p:sp>
    </p:spTree>
    <p:extLst>
      <p:ext uri="{BB962C8B-B14F-4D97-AF65-F5344CB8AC3E}">
        <p14:creationId xmlns:p14="http://schemas.microsoft.com/office/powerpoint/2010/main" val="331295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E286597-4BDF-4F9F-B028-2FB3EDC0E6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EE2CD0E-291A-431A-B68F-AF3B18E753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Add notes – Phil, talk about what we measure..</a:t>
            </a:r>
          </a:p>
        </p:txBody>
      </p:sp>
      <p:sp>
        <p:nvSpPr>
          <p:cNvPr id="23556" name="Slide Number Placeholder 3">
            <a:extLst>
              <a:ext uri="{FF2B5EF4-FFF2-40B4-BE49-F238E27FC236}">
                <a16:creationId xmlns:a16="http://schemas.microsoft.com/office/drawing/2014/main" id="{54170A55-73D7-4BC9-802D-EC6E04154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149CA2-A850-4B9B-8914-9944A8FCD4D7}" type="slidenum">
              <a:rPr lang="en-US" altLang="en-US"/>
              <a:pPr>
                <a:spcBef>
                  <a:spcPct val="0"/>
                </a:spcBef>
              </a:pPr>
              <a:t>15</a:t>
            </a:fld>
            <a:endParaRPr lang="en-US" altLang="en-US"/>
          </a:p>
        </p:txBody>
      </p:sp>
    </p:spTree>
    <p:extLst>
      <p:ext uri="{BB962C8B-B14F-4D97-AF65-F5344CB8AC3E}">
        <p14:creationId xmlns:p14="http://schemas.microsoft.com/office/powerpoint/2010/main" val="420096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E286597-4BDF-4F9F-B028-2FB3EDC0E6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EE2CD0E-291A-431A-B68F-AF3B18E753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Add notes – Phil, talk about what we measure..</a:t>
            </a:r>
          </a:p>
        </p:txBody>
      </p:sp>
      <p:sp>
        <p:nvSpPr>
          <p:cNvPr id="23556" name="Slide Number Placeholder 3">
            <a:extLst>
              <a:ext uri="{FF2B5EF4-FFF2-40B4-BE49-F238E27FC236}">
                <a16:creationId xmlns:a16="http://schemas.microsoft.com/office/drawing/2014/main" id="{54170A55-73D7-4BC9-802D-EC6E04154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149CA2-A850-4B9B-8914-9944A8FCD4D7}" type="slidenum">
              <a:rPr lang="en-US" altLang="en-US"/>
              <a:pPr>
                <a:spcBef>
                  <a:spcPct val="0"/>
                </a:spcBef>
              </a:pPr>
              <a:t>16</a:t>
            </a:fld>
            <a:endParaRPr lang="en-US" altLang="en-US"/>
          </a:p>
        </p:txBody>
      </p:sp>
    </p:spTree>
    <p:extLst>
      <p:ext uri="{BB962C8B-B14F-4D97-AF65-F5344CB8AC3E}">
        <p14:creationId xmlns:p14="http://schemas.microsoft.com/office/powerpoint/2010/main" val="50971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Logo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23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Title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36510"/>
            <a:ext cx="8229600" cy="3059225"/>
          </a:xfrm>
        </p:spPr>
        <p:txBody>
          <a:bodyPr/>
          <a:lstStyle>
            <a:lvl1pPr>
              <a:defRPr sz="7200" baseline="0">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331632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ntent Whi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26736"/>
            <a:ext cx="7772400" cy="766659"/>
          </a:xfrm>
        </p:spPr>
        <p:txBody>
          <a:bodyPr anchor="t"/>
          <a:lstStyle>
            <a:lvl1pPr algn="l">
              <a:defRPr sz="4000" b="1" cap="all"/>
            </a:lvl1pPr>
          </a:lstStyle>
          <a:p>
            <a:r>
              <a:rPr lang="en-US"/>
              <a:t>Click to edit Master title style</a:t>
            </a:r>
            <a:endParaRPr lang="en-US" dirty="0"/>
          </a:p>
        </p:txBody>
      </p:sp>
      <p:sp>
        <p:nvSpPr>
          <p:cNvPr id="10" name="Text Placeholder 2"/>
          <p:cNvSpPr>
            <a:spLocks noGrp="1"/>
          </p:cNvSpPr>
          <p:nvPr>
            <p:ph idx="1"/>
          </p:nvPr>
        </p:nvSpPr>
        <p:spPr>
          <a:xfrm>
            <a:off x="722313" y="2515380"/>
            <a:ext cx="8229600" cy="4525963"/>
          </a:xfrm>
          <a:prstGeom prst="rect">
            <a:avLst/>
          </a:prstGeom>
        </p:spPr>
        <p:txBody>
          <a:bodyPr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4130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56298" y="298834"/>
            <a:ext cx="2430503" cy="5827329"/>
          </a:xfrm>
        </p:spPr>
        <p:txBody>
          <a:bodyPr>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a:solidFill>
                  <a:srgbClr val="FFFFFF"/>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116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Content R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800"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7031683" cy="639762"/>
          </a:xfrm>
        </p:spPr>
        <p:txBody>
          <a:bodyPr anchor="b"/>
          <a:lstStyle>
            <a:lvl1pPr marL="0" indent="0">
              <a:buNone/>
              <a:defRPr sz="24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7956120" cy="3951288"/>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687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arts P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47406"/>
            <a:ext cx="8229600" cy="696572"/>
          </a:xfrm>
        </p:spPr>
        <p:txBody>
          <a:bodyPr/>
          <a:lstStyle>
            <a:lvl1pPr>
              <a:defRPr sz="3600" cap="all"/>
            </a:lvl1pPr>
          </a:lstStyle>
          <a:p>
            <a:r>
              <a:rPr lang="en-US"/>
              <a:t>Click to edit Master title style</a:t>
            </a:r>
            <a:endParaRPr lang="en-US" dirty="0"/>
          </a:p>
        </p:txBody>
      </p:sp>
    </p:spTree>
    <p:extLst>
      <p:ext uri="{BB962C8B-B14F-4D97-AF65-F5344CB8AC3E}">
        <p14:creationId xmlns:p14="http://schemas.microsoft.com/office/powerpoint/2010/main" val="615062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17EDD-D1C8-489C-8B7F-981FEC8FDAD7}"/>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55C19FD1-95DC-48EC-B9B8-677C2EE718F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C10A4D6-B03D-415D-9C23-ECF5F9A578BB}"/>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952DA5F5-19E6-4EC7-A6E4-A48F457EA195}" type="datetimeFigureOut">
              <a:rPr lang="en-US" altLang="en-US"/>
              <a:pPr>
                <a:defRPr/>
              </a:pPr>
              <a:t>4/12/2018</a:t>
            </a:fld>
            <a:endParaRPr lang="en-US" altLang="en-US" dirty="0"/>
          </a:p>
        </p:txBody>
      </p:sp>
      <p:sp>
        <p:nvSpPr>
          <p:cNvPr id="5" name="Footer Placeholder 4">
            <a:extLst>
              <a:ext uri="{FF2B5EF4-FFF2-40B4-BE49-F238E27FC236}">
                <a16:creationId xmlns:a16="http://schemas.microsoft.com/office/drawing/2014/main" id="{E50835C8-3377-415B-A526-B4DF04A173A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B4F1AF6C-20D1-4C94-9BCA-E0D0608E30A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AFBFD1A-CB5E-4023-B916-B1703F0D01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Lst>
  <p:txStyles>
    <p:titleStyle>
      <a:lvl1pPr algn="ctr" defTabSz="457200" rtl="0" eaLnBrk="0" fontAlgn="base" hangingPunct="0">
        <a:spcBef>
          <a:spcPct val="0"/>
        </a:spcBef>
        <a:spcAft>
          <a:spcPct val="0"/>
        </a:spcAft>
        <a:defRPr sz="3200" b="1" kern="1200" cap="all">
          <a:solidFill>
            <a:schemeClr val="tx1"/>
          </a:solidFill>
          <a:latin typeface="Times"/>
          <a:ea typeface="MS PGothic" pitchFamily="34" charset="-128"/>
          <a:cs typeface="Times"/>
        </a:defRPr>
      </a:lvl1pPr>
      <a:lvl2pPr algn="ctr" defTabSz="457200" rtl="0" eaLnBrk="0" fontAlgn="base" hangingPunct="0">
        <a:spcBef>
          <a:spcPct val="0"/>
        </a:spcBef>
        <a:spcAft>
          <a:spcPct val="0"/>
        </a:spcAft>
        <a:defRPr sz="3200" b="1">
          <a:solidFill>
            <a:schemeClr val="tx1"/>
          </a:solidFill>
          <a:latin typeface="Times" charset="0"/>
          <a:ea typeface="MS PGothic" pitchFamily="34" charset="-128"/>
          <a:cs typeface="Times" charset="0"/>
        </a:defRPr>
      </a:lvl2pPr>
      <a:lvl3pPr algn="ctr" defTabSz="457200" rtl="0" eaLnBrk="0" fontAlgn="base" hangingPunct="0">
        <a:spcBef>
          <a:spcPct val="0"/>
        </a:spcBef>
        <a:spcAft>
          <a:spcPct val="0"/>
        </a:spcAft>
        <a:defRPr sz="3200" b="1">
          <a:solidFill>
            <a:schemeClr val="tx1"/>
          </a:solidFill>
          <a:latin typeface="Times" charset="0"/>
          <a:ea typeface="MS PGothic" pitchFamily="34" charset="-128"/>
          <a:cs typeface="Times" charset="0"/>
        </a:defRPr>
      </a:lvl3pPr>
      <a:lvl4pPr algn="ctr" defTabSz="457200" rtl="0" eaLnBrk="0" fontAlgn="base" hangingPunct="0">
        <a:spcBef>
          <a:spcPct val="0"/>
        </a:spcBef>
        <a:spcAft>
          <a:spcPct val="0"/>
        </a:spcAft>
        <a:defRPr sz="3200" b="1">
          <a:solidFill>
            <a:schemeClr val="tx1"/>
          </a:solidFill>
          <a:latin typeface="Times" charset="0"/>
          <a:ea typeface="MS PGothic" pitchFamily="34" charset="-128"/>
          <a:cs typeface="Times" charset="0"/>
        </a:defRPr>
      </a:lvl4pPr>
      <a:lvl5pPr algn="ctr" defTabSz="457200" rtl="0" eaLnBrk="0" fontAlgn="base" hangingPunct="0">
        <a:spcBef>
          <a:spcPct val="0"/>
        </a:spcBef>
        <a:spcAft>
          <a:spcPct val="0"/>
        </a:spcAft>
        <a:defRPr sz="3200" b="1">
          <a:solidFill>
            <a:schemeClr val="tx1"/>
          </a:solidFill>
          <a:latin typeface="Times" charset="0"/>
          <a:ea typeface="MS PGothic" pitchFamily="34" charset="-128"/>
          <a:cs typeface="Times" charset="0"/>
        </a:defRPr>
      </a:lvl5pPr>
      <a:lvl6pPr marL="457200" algn="ctr" defTabSz="457200" rtl="0" fontAlgn="base">
        <a:spcBef>
          <a:spcPct val="0"/>
        </a:spcBef>
        <a:spcAft>
          <a:spcPct val="0"/>
        </a:spcAft>
        <a:defRPr sz="3200" b="1">
          <a:solidFill>
            <a:schemeClr val="tx1"/>
          </a:solidFill>
          <a:latin typeface="Times" charset="0"/>
          <a:ea typeface="MS PGothic" pitchFamily="34" charset="-128"/>
        </a:defRPr>
      </a:lvl6pPr>
      <a:lvl7pPr marL="914400" algn="ctr" defTabSz="457200" rtl="0" fontAlgn="base">
        <a:spcBef>
          <a:spcPct val="0"/>
        </a:spcBef>
        <a:spcAft>
          <a:spcPct val="0"/>
        </a:spcAft>
        <a:defRPr sz="3200" b="1">
          <a:solidFill>
            <a:schemeClr val="tx1"/>
          </a:solidFill>
          <a:latin typeface="Times" charset="0"/>
          <a:ea typeface="MS PGothic" pitchFamily="34" charset="-128"/>
        </a:defRPr>
      </a:lvl7pPr>
      <a:lvl8pPr marL="1371600" algn="ctr" defTabSz="457200" rtl="0" fontAlgn="base">
        <a:spcBef>
          <a:spcPct val="0"/>
        </a:spcBef>
        <a:spcAft>
          <a:spcPct val="0"/>
        </a:spcAft>
        <a:defRPr sz="3200" b="1">
          <a:solidFill>
            <a:schemeClr val="tx1"/>
          </a:solidFill>
          <a:latin typeface="Times" charset="0"/>
          <a:ea typeface="MS PGothic" pitchFamily="34" charset="-128"/>
        </a:defRPr>
      </a:lvl8pPr>
      <a:lvl9pPr marL="1828800" algn="ctr" defTabSz="457200" rtl="0" fontAlgn="base">
        <a:spcBef>
          <a:spcPct val="0"/>
        </a:spcBef>
        <a:spcAft>
          <a:spcPct val="0"/>
        </a:spcAft>
        <a:defRPr sz="3200" b="1">
          <a:solidFill>
            <a:schemeClr val="tx1"/>
          </a:solidFill>
          <a:latin typeface="Times"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Times"/>
          <a:ea typeface="MS PGothic" pitchFamily="34" charset="-128"/>
          <a:cs typeface="Time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Times"/>
          <a:ea typeface="MS PGothic" pitchFamily="34" charset="-128"/>
          <a:cs typeface="Time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a:ea typeface="MS PGothic" pitchFamily="34" charset="-128"/>
          <a:cs typeface="Time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a:ea typeface="MS PGothic" pitchFamily="34" charset="-128"/>
          <a:cs typeface="Time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a:ea typeface="MS PGothic" pitchFamily="34" charset="-128"/>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owerPoint Slide.jpg">
            <a:extLst>
              <a:ext uri="{FF2B5EF4-FFF2-40B4-BE49-F238E27FC236}">
                <a16:creationId xmlns:a16="http://schemas.microsoft.com/office/drawing/2014/main" id="{D3912D25-7030-41F9-8FC1-CB6A8D2AC4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1">
            <a:extLst>
              <a:ext uri="{FF2B5EF4-FFF2-40B4-BE49-F238E27FC236}">
                <a16:creationId xmlns:a16="http://schemas.microsoft.com/office/drawing/2014/main" id="{CB2053F8-4DA4-402D-8B6F-5104F77CAF5B}"/>
              </a:ext>
            </a:extLst>
          </p:cNvPr>
          <p:cNvSpPr txBox="1">
            <a:spLocks noChangeArrowheads="1"/>
          </p:cNvSpPr>
          <p:nvPr/>
        </p:nvSpPr>
        <p:spPr bwMode="auto">
          <a:xfrm>
            <a:off x="1358083" y="3621769"/>
            <a:ext cx="64278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lgn="ctr" eaLnBrk="1" hangingPunct="1">
              <a:spcBef>
                <a:spcPct val="0"/>
              </a:spcBef>
              <a:buFontTx/>
              <a:buNone/>
              <a:defRPr/>
            </a:pPr>
            <a:r>
              <a:rPr lang="en-US" altLang="en-US" sz="2200" dirty="0">
                <a:latin typeface="Calibri" panose="020F0502020204030204" pitchFamily="34" charset="0"/>
              </a:rPr>
              <a:t>Department of Assessment and Academic Quality</a:t>
            </a:r>
            <a:endParaRPr lang="en-US" altLang="en-US" sz="1600" dirty="0">
              <a:solidFill>
                <a:schemeClr val="bg1">
                  <a:lumMod val="50000"/>
                </a:schemeClr>
              </a:solidFill>
              <a:latin typeface="Calibri" panose="020F0502020204030204" pitchFamily="34" charset="0"/>
            </a:endParaRPr>
          </a:p>
        </p:txBody>
      </p:sp>
      <p:pic>
        <p:nvPicPr>
          <p:cNvPr id="9220" name="Picture 2" descr="http://www.rockies.edu/Landing-Page-Degrees.jpg">
            <a:extLst>
              <a:ext uri="{FF2B5EF4-FFF2-40B4-BE49-F238E27FC236}">
                <a16:creationId xmlns:a16="http://schemas.microsoft.com/office/drawing/2014/main" id="{3CDAB236-0A29-4B98-8663-12E1DBA01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10" t="1187" r="4510" b="17332"/>
          <a:stretch>
            <a:fillRect/>
          </a:stretch>
        </p:blipFill>
        <p:spPr bwMode="auto">
          <a:xfrm>
            <a:off x="0" y="-73025"/>
            <a:ext cx="9144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42FB53B-1BEB-417D-A255-02A992C9B062}"/>
              </a:ext>
            </a:extLst>
          </p:cNvPr>
          <p:cNvSpPr txBox="1"/>
          <p:nvPr/>
        </p:nvSpPr>
        <p:spPr>
          <a:xfrm>
            <a:off x="769139" y="5042002"/>
            <a:ext cx="7605719" cy="954107"/>
          </a:xfrm>
          <a:prstGeom prst="rect">
            <a:avLst/>
          </a:prstGeom>
          <a:noFill/>
        </p:spPr>
        <p:txBody>
          <a:bodyPr wrap="square" rtlCol="0">
            <a:spAutoFit/>
          </a:bodyPr>
          <a:lstStyle/>
          <a:p>
            <a:pPr algn="ctr"/>
            <a:r>
              <a:rPr lang="en-US" sz="2800" dirty="0">
                <a:solidFill>
                  <a:schemeClr val="bg1"/>
                </a:solidFill>
              </a:rPr>
              <a:t>Effective Systems of Evidence-Led Improvement: How to Make Your Colleagues Love the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AB03D2B-CBCE-4678-BCA3-98886DB060A0}"/>
              </a:ext>
            </a:extLst>
          </p:cNvPr>
          <p:cNvSpPr txBox="1">
            <a:spLocks/>
          </p:cNvSpPr>
          <p:nvPr/>
        </p:nvSpPr>
        <p:spPr>
          <a:xfrm>
            <a:off x="1494631" y="2430463"/>
            <a:ext cx="6154738" cy="1143000"/>
          </a:xfrm>
          <a:prstGeom prst="rect">
            <a:avLst/>
          </a:prstGeom>
        </p:spPr>
        <p:txBody>
          <a:bodyPr anchor="ctr">
            <a:normAutofit lnSpcReduction="10000"/>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defRPr/>
            </a:pPr>
            <a:r>
              <a:rPr lang="en-US" dirty="0">
                <a:solidFill>
                  <a:schemeClr val="tx1">
                    <a:lumMod val="95000"/>
                    <a:lumOff val="5000"/>
                  </a:schemeClr>
                </a:solidFill>
              </a:rPr>
              <a:t>Evidence-based assessment systems</a:t>
            </a:r>
          </a:p>
        </p:txBody>
      </p:sp>
      <p:sp>
        <p:nvSpPr>
          <p:cNvPr id="2" name="Rectangle 1">
            <a:extLst>
              <a:ext uri="{FF2B5EF4-FFF2-40B4-BE49-F238E27FC236}">
                <a16:creationId xmlns:a16="http://schemas.microsoft.com/office/drawing/2014/main" id="{4454D91B-A4C5-427C-AB33-5E46D87EC715}"/>
              </a:ext>
            </a:extLst>
          </p:cNvPr>
          <p:cNvSpPr/>
          <p:nvPr/>
        </p:nvSpPr>
        <p:spPr>
          <a:xfrm>
            <a:off x="1095904" y="4193064"/>
            <a:ext cx="6952192" cy="646331"/>
          </a:xfrm>
          <a:prstGeom prst="rect">
            <a:avLst/>
          </a:prstGeom>
        </p:spPr>
        <p:txBody>
          <a:bodyPr wrap="square">
            <a:spAutoFit/>
          </a:bodyPr>
          <a:lstStyle/>
          <a:p>
            <a:r>
              <a:rPr lang="en-US" altLang="en-US" dirty="0">
                <a:solidFill>
                  <a:srgbClr val="990016"/>
                </a:solidFill>
                <a:cs typeface="Times" panose="02020603050405020304" pitchFamily="18" charset="0"/>
              </a:rPr>
              <a:t>Establishing institutional systems for tracking student learning, retention and satisfaction outcomes</a:t>
            </a:r>
            <a:endParaRPr lang="en-US" dirty="0"/>
          </a:p>
        </p:txBody>
      </p:sp>
    </p:spTree>
    <p:extLst>
      <p:ext uri="{BB962C8B-B14F-4D97-AF65-F5344CB8AC3E}">
        <p14:creationId xmlns:p14="http://schemas.microsoft.com/office/powerpoint/2010/main" val="3649698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8">
            <a:extLst>
              <a:ext uri="{FF2B5EF4-FFF2-40B4-BE49-F238E27FC236}">
                <a16:creationId xmlns:a16="http://schemas.microsoft.com/office/drawing/2014/main" id="{29EC2B02-236E-4C15-A413-2F306A5D5A9A}"/>
              </a:ext>
            </a:extLst>
          </p:cNvPr>
          <p:cNvSpPr txBox="1">
            <a:spLocks noChangeArrowheads="1"/>
          </p:cNvSpPr>
          <p:nvPr/>
        </p:nvSpPr>
        <p:spPr bwMode="auto">
          <a:xfrm>
            <a:off x="282575" y="514257"/>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800" dirty="0">
                <a:solidFill>
                  <a:schemeClr val="bg2"/>
                </a:solidFill>
                <a:latin typeface="Calibri" panose="020F0502020204030204" pitchFamily="34" charset="0"/>
              </a:rPr>
              <a:t>Alignment of outcomes model</a:t>
            </a:r>
          </a:p>
        </p:txBody>
      </p:sp>
      <p:pic>
        <p:nvPicPr>
          <p:cNvPr id="3" name="Picture 2">
            <a:extLst>
              <a:ext uri="{FF2B5EF4-FFF2-40B4-BE49-F238E27FC236}">
                <a16:creationId xmlns:a16="http://schemas.microsoft.com/office/drawing/2014/main" id="{D2237E97-6389-4F58-856D-1ECA86D5272E}"/>
              </a:ext>
            </a:extLst>
          </p:cNvPr>
          <p:cNvPicPr>
            <a:picLocks noChangeAspect="1"/>
          </p:cNvPicPr>
          <p:nvPr/>
        </p:nvPicPr>
        <p:blipFill>
          <a:blip r:embed="rId3"/>
          <a:stretch>
            <a:fillRect/>
          </a:stretch>
        </p:blipFill>
        <p:spPr>
          <a:xfrm>
            <a:off x="180560" y="1743474"/>
            <a:ext cx="5330741" cy="4801500"/>
          </a:xfrm>
          <a:prstGeom prst="rect">
            <a:avLst/>
          </a:prstGeom>
        </p:spPr>
      </p:pic>
      <p:sp>
        <p:nvSpPr>
          <p:cNvPr id="11" name="Title 5">
            <a:extLst>
              <a:ext uri="{FF2B5EF4-FFF2-40B4-BE49-F238E27FC236}">
                <a16:creationId xmlns:a16="http://schemas.microsoft.com/office/drawing/2014/main" id="{AACCB3DD-32CA-42A6-8FA1-58A25866E45F}"/>
              </a:ext>
            </a:extLst>
          </p:cNvPr>
          <p:cNvSpPr txBox="1">
            <a:spLocks/>
          </p:cNvSpPr>
          <p:nvPr/>
        </p:nvSpPr>
        <p:spPr bwMode="auto">
          <a:xfrm>
            <a:off x="5511301" y="1285506"/>
            <a:ext cx="3435349" cy="45350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marL="342900" indent="-342900" eaLnBrk="1" hangingPunct="1">
              <a:spcBef>
                <a:spcPct val="0"/>
              </a:spcBef>
            </a:pPr>
            <a:r>
              <a:rPr lang="en-US" altLang="en-US" sz="2000" dirty="0">
                <a:solidFill>
                  <a:schemeClr val="tx1">
                    <a:lumMod val="85000"/>
                    <a:lumOff val="15000"/>
                  </a:schemeClr>
                </a:solidFill>
                <a:latin typeface="+mn-lt"/>
              </a:rPr>
              <a:t>Assessment methodology: measures student learning at all levels and align with the University mission and program outcomes. </a:t>
            </a:r>
          </a:p>
          <a:p>
            <a:pPr marL="342900" indent="-342900" eaLnBrk="1" hangingPunct="1">
              <a:spcBef>
                <a:spcPct val="0"/>
              </a:spcBef>
            </a:pPr>
            <a:r>
              <a:rPr lang="en-US" altLang="en-US" sz="2000" dirty="0">
                <a:solidFill>
                  <a:schemeClr val="tx1">
                    <a:lumMod val="85000"/>
                    <a:lumOff val="15000"/>
                  </a:schemeClr>
                </a:solidFill>
                <a:latin typeface="+mn-lt"/>
              </a:rPr>
              <a:t>The process aims to align institutional outcomes with program and course learning outcomes.</a:t>
            </a:r>
          </a:p>
          <a:p>
            <a:pPr marL="342900" indent="-342900" eaLnBrk="1" hangingPunct="1">
              <a:spcBef>
                <a:spcPct val="0"/>
              </a:spcBef>
            </a:pPr>
            <a:r>
              <a:rPr lang="en-US" altLang="en-US" sz="2000" dirty="0">
                <a:solidFill>
                  <a:schemeClr val="tx1">
                    <a:lumMod val="85000"/>
                    <a:lumOff val="15000"/>
                  </a:schemeClr>
                </a:solidFill>
                <a:latin typeface="+mn-lt"/>
              </a:rPr>
              <a:t>Alignment must be accurate and meaningful to generate meaningful student learning outcomes</a:t>
            </a:r>
          </a:p>
          <a:p>
            <a:pPr marL="342900" indent="-342900" eaLnBrk="1" hangingPunct="1">
              <a:spcBef>
                <a:spcPct val="0"/>
              </a:spcBef>
            </a:pPr>
            <a:endParaRPr lang="en-US" altLang="en-US" sz="2000" dirty="0">
              <a:solidFill>
                <a:schemeClr val="tx1">
                  <a:lumMod val="85000"/>
                  <a:lumOff val="15000"/>
                </a:schemeClr>
              </a:solidFill>
              <a:latin typeface="+mn-lt"/>
            </a:endParaRPr>
          </a:p>
        </p:txBody>
      </p:sp>
    </p:spTree>
    <p:extLst>
      <p:ext uri="{BB962C8B-B14F-4D97-AF65-F5344CB8AC3E}">
        <p14:creationId xmlns:p14="http://schemas.microsoft.com/office/powerpoint/2010/main" val="411133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Box 8">
            <a:extLst>
              <a:ext uri="{FF2B5EF4-FFF2-40B4-BE49-F238E27FC236}">
                <a16:creationId xmlns:a16="http://schemas.microsoft.com/office/drawing/2014/main" id="{A9E9DEA8-76BE-42FD-B658-4B0C19C10B97}"/>
              </a:ext>
            </a:extLst>
          </p:cNvPr>
          <p:cNvSpPr txBox="1">
            <a:spLocks noChangeArrowheads="1"/>
          </p:cNvSpPr>
          <p:nvPr/>
        </p:nvSpPr>
        <p:spPr bwMode="auto">
          <a:xfrm>
            <a:off x="186303" y="142065"/>
            <a:ext cx="35640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800" dirty="0">
                <a:solidFill>
                  <a:schemeClr val="bg2"/>
                </a:solidFill>
                <a:latin typeface="Calibri" panose="020F0502020204030204" pitchFamily="34" charset="0"/>
              </a:rPr>
              <a:t>Learning assessment via course-level rubrics</a:t>
            </a:r>
          </a:p>
        </p:txBody>
      </p:sp>
      <p:sp>
        <p:nvSpPr>
          <p:cNvPr id="6" name="Title 5">
            <a:extLst>
              <a:ext uri="{FF2B5EF4-FFF2-40B4-BE49-F238E27FC236}">
                <a16:creationId xmlns:a16="http://schemas.microsoft.com/office/drawing/2014/main" id="{ABF88DC3-DCB2-4E7F-844F-D34047D99534}"/>
              </a:ext>
            </a:extLst>
          </p:cNvPr>
          <p:cNvSpPr txBox="1">
            <a:spLocks/>
          </p:cNvSpPr>
          <p:nvPr/>
        </p:nvSpPr>
        <p:spPr bwMode="auto">
          <a:xfrm>
            <a:off x="186303" y="1658944"/>
            <a:ext cx="3652272" cy="4575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marL="342900" indent="-342900" eaLnBrk="1" hangingPunct="1">
              <a:spcBef>
                <a:spcPct val="0"/>
              </a:spcBef>
            </a:pPr>
            <a:r>
              <a:rPr lang="en-US" altLang="en-US" sz="2200" dirty="0">
                <a:solidFill>
                  <a:schemeClr val="tx1">
                    <a:lumMod val="85000"/>
                    <a:lumOff val="15000"/>
                  </a:schemeClr>
                </a:solidFill>
                <a:latin typeface="+mn-lt"/>
              </a:rPr>
              <a:t>Instructors grade work using Waypoint Outcomes – an integrated, holistic rubrics aligned to Institutional Learning Outcomes (ILOs) and Course Learning Outcomes (CLOs) embedded in selected courses. </a:t>
            </a:r>
          </a:p>
          <a:p>
            <a:pPr marL="342900" indent="-342900" eaLnBrk="1" hangingPunct="1">
              <a:spcBef>
                <a:spcPct val="0"/>
              </a:spcBef>
            </a:pPr>
            <a:r>
              <a:rPr lang="en-US" altLang="en-US" sz="2200" dirty="0">
                <a:solidFill>
                  <a:schemeClr val="tx1">
                    <a:lumMod val="85000"/>
                    <a:lumOff val="15000"/>
                  </a:schemeClr>
                </a:solidFill>
                <a:latin typeface="+mn-lt"/>
              </a:rPr>
              <a:t>The approach allows data to be aggregated and sliced for better reporting.</a:t>
            </a:r>
          </a:p>
        </p:txBody>
      </p:sp>
      <p:pic>
        <p:nvPicPr>
          <p:cNvPr id="2" name="Picture 1">
            <a:extLst>
              <a:ext uri="{FF2B5EF4-FFF2-40B4-BE49-F238E27FC236}">
                <a16:creationId xmlns:a16="http://schemas.microsoft.com/office/drawing/2014/main" id="{841743A9-826C-4EEF-8A7F-57C26B339F54}"/>
              </a:ext>
            </a:extLst>
          </p:cNvPr>
          <p:cNvPicPr>
            <a:picLocks noChangeAspect="1"/>
          </p:cNvPicPr>
          <p:nvPr/>
        </p:nvPicPr>
        <p:blipFill>
          <a:blip r:embed="rId3"/>
          <a:stretch>
            <a:fillRect/>
          </a:stretch>
        </p:blipFill>
        <p:spPr>
          <a:xfrm>
            <a:off x="3838575" y="533400"/>
            <a:ext cx="5305425" cy="6324600"/>
          </a:xfrm>
          <a:prstGeom prst="rect">
            <a:avLst/>
          </a:prstGeom>
        </p:spPr>
      </p:pic>
      <p:pic>
        <p:nvPicPr>
          <p:cNvPr id="5" name="Picture 4">
            <a:extLst>
              <a:ext uri="{FF2B5EF4-FFF2-40B4-BE49-F238E27FC236}">
                <a16:creationId xmlns:a16="http://schemas.microsoft.com/office/drawing/2014/main" id="{0FB2AD97-E60D-40FD-A386-938FF1D23421}"/>
              </a:ext>
            </a:extLst>
          </p:cNvPr>
          <p:cNvPicPr>
            <a:picLocks noChangeAspect="1"/>
          </p:cNvPicPr>
          <p:nvPr/>
        </p:nvPicPr>
        <p:blipFill>
          <a:blip r:embed="rId4"/>
          <a:stretch>
            <a:fillRect/>
          </a:stretch>
        </p:blipFill>
        <p:spPr>
          <a:xfrm>
            <a:off x="3960624" y="1861619"/>
            <a:ext cx="5029200" cy="4800600"/>
          </a:xfrm>
          <a:prstGeom prst="rect">
            <a:avLst/>
          </a:prstGeom>
        </p:spPr>
      </p:pic>
    </p:spTree>
    <p:extLst>
      <p:ext uri="{BB962C8B-B14F-4D97-AF65-F5344CB8AC3E}">
        <p14:creationId xmlns:p14="http://schemas.microsoft.com/office/powerpoint/2010/main" val="703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77BC35-3655-4FC5-B9D5-EBDCE43210DF}"/>
              </a:ext>
            </a:extLst>
          </p:cNvPr>
          <p:cNvPicPr>
            <a:picLocks noChangeAspect="1"/>
          </p:cNvPicPr>
          <p:nvPr/>
        </p:nvPicPr>
        <p:blipFill>
          <a:blip r:embed="rId3"/>
          <a:stretch>
            <a:fillRect/>
          </a:stretch>
        </p:blipFill>
        <p:spPr>
          <a:xfrm>
            <a:off x="3894926" y="0"/>
            <a:ext cx="5249076" cy="6807044"/>
          </a:xfrm>
          <a:prstGeom prst="rect">
            <a:avLst/>
          </a:prstGeom>
        </p:spPr>
      </p:pic>
      <p:sp>
        <p:nvSpPr>
          <p:cNvPr id="9" name="TextBox 8">
            <a:extLst>
              <a:ext uri="{FF2B5EF4-FFF2-40B4-BE49-F238E27FC236}">
                <a16:creationId xmlns:a16="http://schemas.microsoft.com/office/drawing/2014/main" id="{BFCFD6FE-7A50-47AD-85D5-0C5A8DAB2F1C}"/>
              </a:ext>
            </a:extLst>
          </p:cNvPr>
          <p:cNvSpPr txBox="1">
            <a:spLocks noChangeArrowheads="1"/>
          </p:cNvSpPr>
          <p:nvPr/>
        </p:nvSpPr>
        <p:spPr bwMode="auto">
          <a:xfrm>
            <a:off x="164449" y="339581"/>
            <a:ext cx="38086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400" dirty="0">
                <a:solidFill>
                  <a:schemeClr val="bg2"/>
                </a:solidFill>
                <a:latin typeface="Calibri" panose="020F0502020204030204" pitchFamily="34" charset="0"/>
              </a:rPr>
              <a:t>360°Assessment Report &amp;</a:t>
            </a:r>
          </a:p>
          <a:p>
            <a:pPr eaLnBrk="1" hangingPunct="1">
              <a:spcBef>
                <a:spcPct val="0"/>
              </a:spcBef>
              <a:buFontTx/>
              <a:buNone/>
            </a:pPr>
            <a:r>
              <a:rPr lang="en-US" altLang="en-US" sz="2400" dirty="0">
                <a:solidFill>
                  <a:schemeClr val="bg2"/>
                </a:solidFill>
                <a:latin typeface="Calibri" panose="020F0502020204030204" pitchFamily="34" charset="0"/>
              </a:rPr>
              <a:t>Student Success Dashboard</a:t>
            </a:r>
          </a:p>
        </p:txBody>
      </p:sp>
      <p:sp>
        <p:nvSpPr>
          <p:cNvPr id="11" name="Title 5">
            <a:extLst>
              <a:ext uri="{FF2B5EF4-FFF2-40B4-BE49-F238E27FC236}">
                <a16:creationId xmlns:a16="http://schemas.microsoft.com/office/drawing/2014/main" id="{D872CFF6-1FEE-431E-B973-8748B4771AF1}"/>
              </a:ext>
            </a:extLst>
          </p:cNvPr>
          <p:cNvSpPr txBox="1">
            <a:spLocks/>
          </p:cNvSpPr>
          <p:nvPr/>
        </p:nvSpPr>
        <p:spPr bwMode="auto">
          <a:xfrm>
            <a:off x="203551" y="1682252"/>
            <a:ext cx="3730477" cy="4575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marL="342900" indent="-342900" eaLnBrk="1" hangingPunct="1">
              <a:spcBef>
                <a:spcPct val="0"/>
              </a:spcBef>
            </a:pPr>
            <a:r>
              <a:rPr lang="en-US" altLang="en-US" sz="2100" dirty="0">
                <a:solidFill>
                  <a:schemeClr val="tx1">
                    <a:lumMod val="85000"/>
                    <a:lumOff val="15000"/>
                  </a:schemeClr>
                </a:solidFill>
                <a:latin typeface="+mn-lt"/>
              </a:rPr>
              <a:t>The student success </a:t>
            </a:r>
            <a:r>
              <a:rPr lang="en-US" altLang="en-US" sz="2000" dirty="0">
                <a:solidFill>
                  <a:schemeClr val="tx1">
                    <a:lumMod val="85000"/>
                    <a:lumOff val="15000"/>
                  </a:schemeClr>
                </a:solidFill>
                <a:latin typeface="Calibri" panose="020F0502020204030204" pitchFamily="34" charset="0"/>
              </a:rPr>
              <a:t>360°</a:t>
            </a:r>
            <a:r>
              <a:rPr lang="en-US" altLang="en-US" sz="2100" dirty="0">
                <a:solidFill>
                  <a:schemeClr val="tx1">
                    <a:lumMod val="85000"/>
                    <a:lumOff val="15000"/>
                  </a:schemeClr>
                </a:solidFill>
                <a:latin typeface="+mn-lt"/>
              </a:rPr>
              <a:t> dashboard shows how each degree program, master’s and doctoral schools are performing on assignment scores, course completion and satisfaction rates.</a:t>
            </a:r>
          </a:p>
          <a:p>
            <a:pPr marL="342900" indent="-342900" eaLnBrk="1" hangingPunct="1">
              <a:spcBef>
                <a:spcPct val="0"/>
              </a:spcBef>
            </a:pPr>
            <a:r>
              <a:rPr lang="en-US" altLang="en-US" sz="2100" dirty="0">
                <a:solidFill>
                  <a:schemeClr val="tx1">
                    <a:lumMod val="85000"/>
                    <a:lumOff val="15000"/>
                  </a:schemeClr>
                </a:solidFill>
                <a:latin typeface="+mn-lt"/>
              </a:rPr>
              <a:t>Learning tracked over 3-years can be compared program by program, and course by course.</a:t>
            </a:r>
          </a:p>
          <a:p>
            <a:pPr marL="342900" indent="-342900" eaLnBrk="1" hangingPunct="1">
              <a:spcBef>
                <a:spcPct val="0"/>
              </a:spcBef>
            </a:pPr>
            <a:r>
              <a:rPr lang="en-US" altLang="en-US" sz="2100" dirty="0">
                <a:solidFill>
                  <a:schemeClr val="tx1">
                    <a:lumMod val="85000"/>
                    <a:lumOff val="15000"/>
                  </a:schemeClr>
                </a:solidFill>
                <a:latin typeface="+mn-lt"/>
              </a:rPr>
              <a:t>The data model is drillable down to the course or assignment level.</a:t>
            </a:r>
          </a:p>
        </p:txBody>
      </p:sp>
      <p:pic>
        <p:nvPicPr>
          <p:cNvPr id="4" name="Picture 3" descr="A picture containing clipart&#10;&#10;Description generated with high confidence">
            <a:extLst>
              <a:ext uri="{FF2B5EF4-FFF2-40B4-BE49-F238E27FC236}">
                <a16:creationId xmlns:a16="http://schemas.microsoft.com/office/drawing/2014/main" id="{73D034BE-DA50-458E-90C8-EB44D38FAA83}"/>
              </a:ext>
            </a:extLst>
          </p:cNvPr>
          <p:cNvPicPr>
            <a:picLocks noChangeAspect="1"/>
          </p:cNvPicPr>
          <p:nvPr/>
        </p:nvPicPr>
        <p:blipFill>
          <a:blip r:embed="rId4"/>
          <a:stretch>
            <a:fillRect/>
          </a:stretch>
        </p:blipFill>
        <p:spPr>
          <a:xfrm>
            <a:off x="3166281" y="5784690"/>
            <a:ext cx="809689" cy="830997"/>
          </a:xfrm>
          <a:prstGeom prst="rect">
            <a:avLst/>
          </a:prstGeom>
        </p:spPr>
      </p:pic>
    </p:spTree>
    <p:extLst>
      <p:ext uri="{BB962C8B-B14F-4D97-AF65-F5344CB8AC3E}">
        <p14:creationId xmlns:p14="http://schemas.microsoft.com/office/powerpoint/2010/main" val="269237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CB8EE4-38CC-44BA-A872-E56062E0D92B}"/>
              </a:ext>
            </a:extLst>
          </p:cNvPr>
          <p:cNvSpPr/>
          <p:nvPr/>
        </p:nvSpPr>
        <p:spPr>
          <a:xfrm>
            <a:off x="6875294" y="5898052"/>
            <a:ext cx="2088107" cy="8734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33" name="TextBox 8">
            <a:extLst>
              <a:ext uri="{FF2B5EF4-FFF2-40B4-BE49-F238E27FC236}">
                <a16:creationId xmlns:a16="http://schemas.microsoft.com/office/drawing/2014/main" id="{B1843D14-AFB3-4DD2-90D6-8F28ED9F2731}"/>
              </a:ext>
            </a:extLst>
          </p:cNvPr>
          <p:cNvSpPr txBox="1">
            <a:spLocks noChangeArrowheads="1"/>
          </p:cNvSpPr>
          <p:nvPr/>
        </p:nvSpPr>
        <p:spPr bwMode="auto">
          <a:xfrm>
            <a:off x="202676" y="316199"/>
            <a:ext cx="876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800" dirty="0">
                <a:solidFill>
                  <a:schemeClr val="bg2"/>
                </a:solidFill>
                <a:latin typeface="Calibri" panose="020F0502020204030204" pitchFamily="34" charset="0"/>
              </a:rPr>
              <a:t>Tracking broad trends in &amp; across degree programs</a:t>
            </a:r>
          </a:p>
        </p:txBody>
      </p:sp>
      <p:sp>
        <p:nvSpPr>
          <p:cNvPr id="7" name="Title 5">
            <a:extLst>
              <a:ext uri="{FF2B5EF4-FFF2-40B4-BE49-F238E27FC236}">
                <a16:creationId xmlns:a16="http://schemas.microsoft.com/office/drawing/2014/main" id="{9A391FA6-3A83-4711-B1D6-11E6DA8FCBB4}"/>
              </a:ext>
            </a:extLst>
          </p:cNvPr>
          <p:cNvSpPr txBox="1">
            <a:spLocks/>
          </p:cNvSpPr>
          <p:nvPr/>
        </p:nvSpPr>
        <p:spPr bwMode="auto">
          <a:xfrm>
            <a:off x="691880" y="2245128"/>
            <a:ext cx="8027976" cy="290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None/>
            </a:pPr>
            <a:r>
              <a:rPr lang="en-US" altLang="en-US" sz="2100" dirty="0">
                <a:solidFill>
                  <a:schemeClr val="tx1">
                    <a:lumMod val="85000"/>
                    <a:lumOff val="15000"/>
                  </a:schemeClr>
                </a:solidFill>
                <a:latin typeface="+mn-lt"/>
              </a:rPr>
              <a:t>Student learning outcomes – 3-year moving quarterly averages</a:t>
            </a:r>
          </a:p>
          <a:p>
            <a:pPr marL="342900" indent="-342900" eaLnBrk="1" hangingPunct="1">
              <a:spcBef>
                <a:spcPct val="0"/>
              </a:spcBef>
            </a:pPr>
            <a:r>
              <a:rPr lang="en-US" altLang="en-US" sz="2100" dirty="0">
                <a:solidFill>
                  <a:schemeClr val="tx1">
                    <a:lumMod val="85000"/>
                    <a:lumOff val="15000"/>
                  </a:schemeClr>
                </a:solidFill>
                <a:latin typeface="+mn-lt"/>
              </a:rPr>
              <a:t>Critical Thinking and Written Communication outcome KPIs</a:t>
            </a:r>
          </a:p>
          <a:p>
            <a:pPr marL="342900" indent="-342900" eaLnBrk="1" hangingPunct="1">
              <a:spcBef>
                <a:spcPct val="0"/>
              </a:spcBef>
            </a:pPr>
            <a:r>
              <a:rPr lang="en-US" altLang="en-US" sz="2100" dirty="0">
                <a:solidFill>
                  <a:schemeClr val="tx1">
                    <a:lumMod val="85000"/>
                    <a:lumOff val="15000"/>
                  </a:schemeClr>
                </a:solidFill>
                <a:latin typeface="+mn-lt"/>
              </a:rPr>
              <a:t>Entry Point, Core, and Specialization course learning outcome KPIs</a:t>
            </a:r>
          </a:p>
          <a:p>
            <a:pPr marL="342900" indent="-342900" eaLnBrk="1" hangingPunct="1">
              <a:spcBef>
                <a:spcPct val="0"/>
              </a:spcBef>
            </a:pPr>
            <a:r>
              <a:rPr lang="en-US" altLang="en-US" sz="2100" dirty="0">
                <a:solidFill>
                  <a:schemeClr val="tx1">
                    <a:lumMod val="85000"/>
                    <a:lumOff val="15000"/>
                  </a:schemeClr>
                </a:solidFill>
                <a:latin typeface="+mn-lt"/>
              </a:rPr>
              <a:t>Performance target:  4 points or 80%</a:t>
            </a:r>
          </a:p>
          <a:p>
            <a:pPr marL="342900" indent="-342900" eaLnBrk="1" hangingPunct="1">
              <a:spcBef>
                <a:spcPct val="0"/>
              </a:spcBef>
            </a:pPr>
            <a:endParaRPr lang="en-US" altLang="en-US" sz="2100" dirty="0">
              <a:solidFill>
                <a:schemeClr val="tx1">
                  <a:lumMod val="85000"/>
                  <a:lumOff val="15000"/>
                </a:schemeClr>
              </a:solidFill>
              <a:latin typeface="+mn-lt"/>
            </a:endParaRPr>
          </a:p>
        </p:txBody>
      </p:sp>
      <p:pic>
        <p:nvPicPr>
          <p:cNvPr id="4" name="Picture 3" descr="A close up of a map&#10;&#10;Description generated with very high confidence">
            <a:extLst>
              <a:ext uri="{FF2B5EF4-FFF2-40B4-BE49-F238E27FC236}">
                <a16:creationId xmlns:a16="http://schemas.microsoft.com/office/drawing/2014/main" id="{7E55EFCC-256F-4AAF-9D50-F50A6FA74A7B}"/>
              </a:ext>
            </a:extLst>
          </p:cNvPr>
          <p:cNvPicPr>
            <a:picLocks noChangeAspect="1"/>
          </p:cNvPicPr>
          <p:nvPr/>
        </p:nvPicPr>
        <p:blipFill>
          <a:blip r:embed="rId3"/>
          <a:stretch>
            <a:fillRect/>
          </a:stretch>
        </p:blipFill>
        <p:spPr>
          <a:xfrm>
            <a:off x="206959" y="3016154"/>
            <a:ext cx="8756442" cy="3391519"/>
          </a:xfrm>
          <a:prstGeom prst="rect">
            <a:avLst/>
          </a:prstGeom>
        </p:spPr>
      </p:pic>
    </p:spTree>
    <p:extLst>
      <p:ext uri="{BB962C8B-B14F-4D97-AF65-F5344CB8AC3E}">
        <p14:creationId xmlns:p14="http://schemas.microsoft.com/office/powerpoint/2010/main" val="104424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Box 8">
            <a:extLst>
              <a:ext uri="{FF2B5EF4-FFF2-40B4-BE49-F238E27FC236}">
                <a16:creationId xmlns:a16="http://schemas.microsoft.com/office/drawing/2014/main" id="{B1843D14-AFB3-4DD2-90D6-8F28ED9F2731}"/>
              </a:ext>
            </a:extLst>
          </p:cNvPr>
          <p:cNvSpPr txBox="1">
            <a:spLocks noChangeArrowheads="1"/>
          </p:cNvSpPr>
          <p:nvPr/>
        </p:nvSpPr>
        <p:spPr bwMode="auto">
          <a:xfrm>
            <a:off x="202676" y="425381"/>
            <a:ext cx="876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800" dirty="0">
                <a:solidFill>
                  <a:schemeClr val="bg2"/>
                </a:solidFill>
                <a:latin typeface="Calibri" panose="020F0502020204030204" pitchFamily="34" charset="0"/>
              </a:rPr>
              <a:t>Tracking course-completion rates</a:t>
            </a:r>
          </a:p>
        </p:txBody>
      </p:sp>
      <p:pic>
        <p:nvPicPr>
          <p:cNvPr id="2" name="Picture 1">
            <a:extLst>
              <a:ext uri="{FF2B5EF4-FFF2-40B4-BE49-F238E27FC236}">
                <a16:creationId xmlns:a16="http://schemas.microsoft.com/office/drawing/2014/main" id="{3A11E0C0-2A90-4820-8179-EBDFC7E16A28}"/>
              </a:ext>
            </a:extLst>
          </p:cNvPr>
          <p:cNvPicPr>
            <a:picLocks noChangeAspect="1"/>
          </p:cNvPicPr>
          <p:nvPr/>
        </p:nvPicPr>
        <p:blipFill>
          <a:blip r:embed="rId3"/>
          <a:stretch>
            <a:fillRect/>
          </a:stretch>
        </p:blipFill>
        <p:spPr>
          <a:xfrm>
            <a:off x="202675" y="2538919"/>
            <a:ext cx="8760726" cy="4160636"/>
          </a:xfrm>
          <a:prstGeom prst="rect">
            <a:avLst/>
          </a:prstGeom>
        </p:spPr>
      </p:pic>
      <p:sp>
        <p:nvSpPr>
          <p:cNvPr id="7" name="Title 5">
            <a:extLst>
              <a:ext uri="{FF2B5EF4-FFF2-40B4-BE49-F238E27FC236}">
                <a16:creationId xmlns:a16="http://schemas.microsoft.com/office/drawing/2014/main" id="{9A391FA6-3A83-4711-B1D6-11E6DA8FCBB4}"/>
              </a:ext>
            </a:extLst>
          </p:cNvPr>
          <p:cNvSpPr txBox="1">
            <a:spLocks/>
          </p:cNvSpPr>
          <p:nvPr/>
        </p:nvSpPr>
        <p:spPr bwMode="auto">
          <a:xfrm>
            <a:off x="466544" y="1898833"/>
            <a:ext cx="8027976" cy="290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marL="342900" indent="-342900" eaLnBrk="1" hangingPunct="1">
              <a:spcBef>
                <a:spcPct val="0"/>
              </a:spcBef>
            </a:pPr>
            <a:r>
              <a:rPr lang="en-US" altLang="en-US" sz="2100" dirty="0">
                <a:solidFill>
                  <a:schemeClr val="tx1">
                    <a:lumMod val="85000"/>
                    <a:lumOff val="15000"/>
                  </a:schemeClr>
                </a:solidFill>
                <a:latin typeface="+mn-lt"/>
              </a:rPr>
              <a:t>Negative sentiment can be tracked as a potential retention issue and explored further, e.g. by low scoring course. </a:t>
            </a:r>
          </a:p>
        </p:txBody>
      </p:sp>
    </p:spTree>
    <p:extLst>
      <p:ext uri="{BB962C8B-B14F-4D97-AF65-F5344CB8AC3E}">
        <p14:creationId xmlns:p14="http://schemas.microsoft.com/office/powerpoint/2010/main" val="928894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DB39A-2062-4558-ABD5-07D257313F60}"/>
              </a:ext>
            </a:extLst>
          </p:cNvPr>
          <p:cNvPicPr>
            <a:picLocks noChangeAspect="1"/>
          </p:cNvPicPr>
          <p:nvPr/>
        </p:nvPicPr>
        <p:blipFill>
          <a:blip r:embed="rId3"/>
          <a:stretch>
            <a:fillRect/>
          </a:stretch>
        </p:blipFill>
        <p:spPr>
          <a:xfrm>
            <a:off x="187055" y="2568101"/>
            <a:ext cx="8776346" cy="4111697"/>
          </a:xfrm>
          <a:prstGeom prst="rect">
            <a:avLst/>
          </a:prstGeom>
        </p:spPr>
      </p:pic>
      <p:sp>
        <p:nvSpPr>
          <p:cNvPr id="7" name="Title 5">
            <a:extLst>
              <a:ext uri="{FF2B5EF4-FFF2-40B4-BE49-F238E27FC236}">
                <a16:creationId xmlns:a16="http://schemas.microsoft.com/office/drawing/2014/main" id="{2360D8B4-39E7-45AE-8782-D3853AB0EDE7}"/>
              </a:ext>
            </a:extLst>
          </p:cNvPr>
          <p:cNvSpPr txBox="1">
            <a:spLocks/>
          </p:cNvSpPr>
          <p:nvPr/>
        </p:nvSpPr>
        <p:spPr bwMode="auto">
          <a:xfrm>
            <a:off x="466543" y="1537357"/>
            <a:ext cx="7951063" cy="783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marL="342900" indent="-342900" eaLnBrk="1" hangingPunct="1">
              <a:spcBef>
                <a:spcPct val="0"/>
              </a:spcBef>
            </a:pPr>
            <a:r>
              <a:rPr lang="en-US" altLang="en-US" sz="2100" dirty="0">
                <a:solidFill>
                  <a:schemeClr val="tx1">
                    <a:lumMod val="85000"/>
                    <a:lumOff val="15000"/>
                  </a:schemeClr>
                </a:solidFill>
                <a:latin typeface="+mn-lt"/>
              </a:rPr>
              <a:t>We track five student satisfaction KPIs based on fourteen ratings.</a:t>
            </a:r>
          </a:p>
          <a:p>
            <a:pPr marL="342900" indent="-342900" eaLnBrk="1" hangingPunct="1">
              <a:spcBef>
                <a:spcPct val="0"/>
              </a:spcBef>
            </a:pPr>
            <a:r>
              <a:rPr lang="en-US" altLang="en-US" sz="2100" dirty="0">
                <a:solidFill>
                  <a:schemeClr val="tx1">
                    <a:lumMod val="85000"/>
                    <a:lumOff val="15000"/>
                  </a:schemeClr>
                </a:solidFill>
                <a:latin typeface="+mn-lt"/>
              </a:rPr>
              <a:t>We have linked some indicators with reduced course completion.</a:t>
            </a:r>
          </a:p>
        </p:txBody>
      </p:sp>
      <p:sp>
        <p:nvSpPr>
          <p:cNvPr id="8" name="TextBox 8">
            <a:extLst>
              <a:ext uri="{FF2B5EF4-FFF2-40B4-BE49-F238E27FC236}">
                <a16:creationId xmlns:a16="http://schemas.microsoft.com/office/drawing/2014/main" id="{9CD7B3D0-ED92-4AD3-B58F-7309D650F816}"/>
              </a:ext>
            </a:extLst>
          </p:cNvPr>
          <p:cNvSpPr txBox="1">
            <a:spLocks noChangeArrowheads="1"/>
          </p:cNvSpPr>
          <p:nvPr/>
        </p:nvSpPr>
        <p:spPr bwMode="auto">
          <a:xfrm>
            <a:off x="299953" y="380088"/>
            <a:ext cx="876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800" dirty="0">
                <a:solidFill>
                  <a:schemeClr val="bg2"/>
                </a:solidFill>
                <a:latin typeface="Calibri" panose="020F0502020204030204" pitchFamily="34" charset="0"/>
              </a:rPr>
              <a:t>Making student satisfaction data actionable</a:t>
            </a:r>
          </a:p>
        </p:txBody>
      </p:sp>
    </p:spTree>
    <p:extLst>
      <p:ext uri="{BB962C8B-B14F-4D97-AF65-F5344CB8AC3E}">
        <p14:creationId xmlns:p14="http://schemas.microsoft.com/office/powerpoint/2010/main" val="115043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Box 8">
            <a:extLst>
              <a:ext uri="{FF2B5EF4-FFF2-40B4-BE49-F238E27FC236}">
                <a16:creationId xmlns:a16="http://schemas.microsoft.com/office/drawing/2014/main" id="{B1843D14-AFB3-4DD2-90D6-8F28ED9F2731}"/>
              </a:ext>
            </a:extLst>
          </p:cNvPr>
          <p:cNvSpPr txBox="1">
            <a:spLocks noChangeArrowheads="1"/>
          </p:cNvSpPr>
          <p:nvPr/>
        </p:nvSpPr>
        <p:spPr bwMode="auto">
          <a:xfrm>
            <a:off x="293688" y="503364"/>
            <a:ext cx="7600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800" dirty="0">
                <a:solidFill>
                  <a:schemeClr val="bg2"/>
                </a:solidFill>
                <a:latin typeface="Calibri" panose="020F0502020204030204" pitchFamily="34" charset="0"/>
              </a:rPr>
              <a:t>Assessing institutional learning outcomes</a:t>
            </a:r>
          </a:p>
        </p:txBody>
      </p:sp>
      <p:sp>
        <p:nvSpPr>
          <p:cNvPr id="7" name="Title 5">
            <a:extLst>
              <a:ext uri="{FF2B5EF4-FFF2-40B4-BE49-F238E27FC236}">
                <a16:creationId xmlns:a16="http://schemas.microsoft.com/office/drawing/2014/main" id="{75C6546A-50A6-457E-AAA3-D55AA05F0144}"/>
              </a:ext>
            </a:extLst>
          </p:cNvPr>
          <p:cNvSpPr txBox="1">
            <a:spLocks/>
          </p:cNvSpPr>
          <p:nvPr/>
        </p:nvSpPr>
        <p:spPr bwMode="auto">
          <a:xfrm>
            <a:off x="1588345" y="1452425"/>
            <a:ext cx="6619873"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marL="342900" indent="-342900" eaLnBrk="1" hangingPunct="1">
              <a:spcBef>
                <a:spcPct val="0"/>
              </a:spcBef>
            </a:pPr>
            <a:r>
              <a:rPr lang="en-US" altLang="en-US" sz="2100" dirty="0">
                <a:solidFill>
                  <a:schemeClr val="tx1">
                    <a:lumMod val="85000"/>
                    <a:lumOff val="15000"/>
                  </a:schemeClr>
                </a:solidFill>
                <a:latin typeface="+mn-lt"/>
              </a:rPr>
              <a:t>Standardized performance metrics creates a common language to discuss academic quality.</a:t>
            </a:r>
          </a:p>
        </p:txBody>
      </p:sp>
      <p:pic>
        <p:nvPicPr>
          <p:cNvPr id="8" name="Picture 7">
            <a:extLst>
              <a:ext uri="{FF2B5EF4-FFF2-40B4-BE49-F238E27FC236}">
                <a16:creationId xmlns:a16="http://schemas.microsoft.com/office/drawing/2014/main" id="{4C4DA828-249D-4390-B6D1-D377D160D9A2}"/>
              </a:ext>
            </a:extLst>
          </p:cNvPr>
          <p:cNvPicPr>
            <a:picLocks noChangeAspect="1"/>
          </p:cNvPicPr>
          <p:nvPr/>
        </p:nvPicPr>
        <p:blipFill>
          <a:blip r:embed="rId3"/>
          <a:stretch>
            <a:fillRect/>
          </a:stretch>
        </p:blipFill>
        <p:spPr>
          <a:xfrm>
            <a:off x="514193" y="2233849"/>
            <a:ext cx="7299889" cy="3859177"/>
          </a:xfrm>
          <a:prstGeom prst="rect">
            <a:avLst/>
          </a:prstGeom>
        </p:spPr>
      </p:pic>
    </p:spTree>
    <p:extLst>
      <p:ext uri="{BB962C8B-B14F-4D97-AF65-F5344CB8AC3E}">
        <p14:creationId xmlns:p14="http://schemas.microsoft.com/office/powerpoint/2010/main" val="27572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FFFE22D1-3239-4E6C-901E-ECEB7AA19C30}"/>
              </a:ext>
            </a:extLst>
          </p:cNvPr>
          <p:cNvSpPr txBox="1">
            <a:spLocks noChangeArrowheads="1"/>
          </p:cNvSpPr>
          <p:nvPr/>
        </p:nvSpPr>
        <p:spPr bwMode="auto">
          <a:xfrm>
            <a:off x="415348" y="469355"/>
            <a:ext cx="7600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800" dirty="0">
                <a:solidFill>
                  <a:schemeClr val="bg2"/>
                </a:solidFill>
                <a:latin typeface="Calibri" panose="020F0502020204030204" pitchFamily="34" charset="0"/>
              </a:rPr>
              <a:t>Assessing course learning outcomes</a:t>
            </a:r>
          </a:p>
        </p:txBody>
      </p:sp>
      <p:pic>
        <p:nvPicPr>
          <p:cNvPr id="7" name="Picture 6">
            <a:extLst>
              <a:ext uri="{FF2B5EF4-FFF2-40B4-BE49-F238E27FC236}">
                <a16:creationId xmlns:a16="http://schemas.microsoft.com/office/drawing/2014/main" id="{FCE1DA57-6BB0-4DDB-BE94-70A5C8F5B637}"/>
              </a:ext>
            </a:extLst>
          </p:cNvPr>
          <p:cNvPicPr>
            <a:picLocks noChangeAspect="1"/>
          </p:cNvPicPr>
          <p:nvPr/>
        </p:nvPicPr>
        <p:blipFill>
          <a:blip r:embed="rId3"/>
          <a:stretch>
            <a:fillRect/>
          </a:stretch>
        </p:blipFill>
        <p:spPr>
          <a:xfrm>
            <a:off x="552082" y="1858345"/>
            <a:ext cx="7327466" cy="4311186"/>
          </a:xfrm>
          <a:prstGeom prst="rect">
            <a:avLst/>
          </a:prstGeom>
        </p:spPr>
      </p:pic>
      <p:sp>
        <p:nvSpPr>
          <p:cNvPr id="8" name="Title 5">
            <a:extLst>
              <a:ext uri="{FF2B5EF4-FFF2-40B4-BE49-F238E27FC236}">
                <a16:creationId xmlns:a16="http://schemas.microsoft.com/office/drawing/2014/main" id="{0C400BC4-454D-400A-ADE0-F4D1B48EBD92}"/>
              </a:ext>
            </a:extLst>
          </p:cNvPr>
          <p:cNvSpPr txBox="1">
            <a:spLocks/>
          </p:cNvSpPr>
          <p:nvPr/>
        </p:nvSpPr>
        <p:spPr bwMode="auto">
          <a:xfrm>
            <a:off x="1682501" y="1411400"/>
            <a:ext cx="6897295" cy="2900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marL="342900" indent="-342900" eaLnBrk="1" hangingPunct="1">
              <a:spcBef>
                <a:spcPct val="0"/>
              </a:spcBef>
            </a:pPr>
            <a:r>
              <a:rPr lang="en-US" altLang="en-US" sz="2100" dirty="0">
                <a:solidFill>
                  <a:schemeClr val="tx1">
                    <a:lumMod val="85000"/>
                    <a:lumOff val="15000"/>
                  </a:schemeClr>
                </a:solidFill>
                <a:latin typeface="+mn-lt"/>
              </a:rPr>
              <a:t>Quarterly reporting creates discovery opportunities. </a:t>
            </a:r>
          </a:p>
        </p:txBody>
      </p:sp>
    </p:spTree>
    <p:extLst>
      <p:ext uri="{BB962C8B-B14F-4D97-AF65-F5344CB8AC3E}">
        <p14:creationId xmlns:p14="http://schemas.microsoft.com/office/powerpoint/2010/main" val="165852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Box 8">
            <a:extLst>
              <a:ext uri="{FF2B5EF4-FFF2-40B4-BE49-F238E27FC236}">
                <a16:creationId xmlns:a16="http://schemas.microsoft.com/office/drawing/2014/main" id="{B1843D14-AFB3-4DD2-90D6-8F28ED9F2731}"/>
              </a:ext>
            </a:extLst>
          </p:cNvPr>
          <p:cNvSpPr txBox="1">
            <a:spLocks noChangeArrowheads="1"/>
          </p:cNvSpPr>
          <p:nvPr/>
        </p:nvSpPr>
        <p:spPr bwMode="auto">
          <a:xfrm>
            <a:off x="293688" y="443737"/>
            <a:ext cx="76009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800" dirty="0">
                <a:solidFill>
                  <a:schemeClr val="bg2"/>
                </a:solidFill>
                <a:latin typeface="Calibri" panose="020F0502020204030204" pitchFamily="34" charset="0"/>
              </a:rPr>
              <a:t>Assessing performance acceptability</a:t>
            </a:r>
          </a:p>
        </p:txBody>
      </p:sp>
      <p:pic>
        <p:nvPicPr>
          <p:cNvPr id="6" name="Picture 5" descr="A picture containing clipart&#10;&#10;Description generated with high confidence">
            <a:extLst>
              <a:ext uri="{FF2B5EF4-FFF2-40B4-BE49-F238E27FC236}">
                <a16:creationId xmlns:a16="http://schemas.microsoft.com/office/drawing/2014/main" id="{B3B93199-ED4D-4849-9340-2219B87AFC7F}"/>
              </a:ext>
            </a:extLst>
          </p:cNvPr>
          <p:cNvPicPr>
            <a:picLocks noChangeAspect="1"/>
          </p:cNvPicPr>
          <p:nvPr/>
        </p:nvPicPr>
        <p:blipFill>
          <a:blip r:embed="rId3"/>
          <a:stretch>
            <a:fillRect/>
          </a:stretch>
        </p:blipFill>
        <p:spPr>
          <a:xfrm>
            <a:off x="7894622" y="2233849"/>
            <a:ext cx="841626" cy="863774"/>
          </a:xfrm>
          <a:prstGeom prst="rect">
            <a:avLst/>
          </a:prstGeom>
        </p:spPr>
      </p:pic>
      <p:sp>
        <p:nvSpPr>
          <p:cNvPr id="7" name="Title 5">
            <a:extLst>
              <a:ext uri="{FF2B5EF4-FFF2-40B4-BE49-F238E27FC236}">
                <a16:creationId xmlns:a16="http://schemas.microsoft.com/office/drawing/2014/main" id="{75C6546A-50A6-457E-AAA3-D55AA05F0144}"/>
              </a:ext>
            </a:extLst>
          </p:cNvPr>
          <p:cNvSpPr txBox="1">
            <a:spLocks/>
          </p:cNvSpPr>
          <p:nvPr/>
        </p:nvSpPr>
        <p:spPr bwMode="auto">
          <a:xfrm>
            <a:off x="2126731" y="1398659"/>
            <a:ext cx="6871992"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marL="342900" indent="-342900" eaLnBrk="1" hangingPunct="1">
              <a:spcBef>
                <a:spcPct val="0"/>
              </a:spcBef>
            </a:pPr>
            <a:r>
              <a:rPr lang="en-US" altLang="en-US" sz="2100" dirty="0">
                <a:solidFill>
                  <a:schemeClr val="tx1">
                    <a:lumMod val="85000"/>
                    <a:lumOff val="15000"/>
                  </a:schemeClr>
                </a:solidFill>
                <a:latin typeface="+mn-lt"/>
              </a:rPr>
              <a:t>Standard performance statements and benchmarks help to create a more universal assessment of sufficiency.</a:t>
            </a:r>
          </a:p>
        </p:txBody>
      </p:sp>
      <p:pic>
        <p:nvPicPr>
          <p:cNvPr id="2" name="Picture 1">
            <a:extLst>
              <a:ext uri="{FF2B5EF4-FFF2-40B4-BE49-F238E27FC236}">
                <a16:creationId xmlns:a16="http://schemas.microsoft.com/office/drawing/2014/main" id="{68B7D200-0681-4866-8A05-3D5C805C3173}"/>
              </a:ext>
            </a:extLst>
          </p:cNvPr>
          <p:cNvPicPr>
            <a:picLocks noChangeAspect="1"/>
          </p:cNvPicPr>
          <p:nvPr/>
        </p:nvPicPr>
        <p:blipFill>
          <a:blip r:embed="rId4"/>
          <a:stretch>
            <a:fillRect/>
          </a:stretch>
        </p:blipFill>
        <p:spPr>
          <a:xfrm>
            <a:off x="407752" y="2026306"/>
            <a:ext cx="8323604" cy="4666875"/>
          </a:xfrm>
          <a:prstGeom prst="rect">
            <a:avLst/>
          </a:prstGeom>
        </p:spPr>
      </p:pic>
    </p:spTree>
    <p:extLst>
      <p:ext uri="{BB962C8B-B14F-4D97-AF65-F5344CB8AC3E}">
        <p14:creationId xmlns:p14="http://schemas.microsoft.com/office/powerpoint/2010/main" val="334073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88C339BE-DC0E-4B66-8EB8-386FF32B71EF}"/>
              </a:ext>
            </a:extLst>
          </p:cNvPr>
          <p:cNvSpPr>
            <a:spLocks noGrp="1"/>
          </p:cNvSpPr>
          <p:nvPr>
            <p:ph idx="1"/>
          </p:nvPr>
        </p:nvSpPr>
        <p:spPr>
          <a:xfrm>
            <a:off x="531813" y="2025759"/>
            <a:ext cx="8229600" cy="4525963"/>
          </a:xfrm>
        </p:spPr>
        <p:txBody>
          <a:bodyPr>
            <a:normAutofit/>
          </a:bodyPr>
          <a:lstStyle/>
          <a:p>
            <a:pPr lvl="1"/>
            <a:r>
              <a:rPr lang="en-US" altLang="en-US" sz="2000" dirty="0">
                <a:solidFill>
                  <a:schemeClr val="tx1">
                    <a:lumMod val="85000"/>
                    <a:lumOff val="15000"/>
                  </a:schemeClr>
                </a:solidFill>
                <a:latin typeface="+mn-lt"/>
                <a:cs typeface="Times" panose="02020603050405020304" pitchFamily="18" charset="0"/>
              </a:rPr>
              <a:t>Discoveries on evidence-led improvement from the HLC Retention &amp; Completion Academy (2014-2018)</a:t>
            </a:r>
          </a:p>
          <a:p>
            <a:pPr marL="457200" lvl="1" indent="0">
              <a:buNone/>
            </a:pPr>
            <a:r>
              <a:rPr lang="en-US" altLang="en-US" sz="2000" dirty="0">
                <a:solidFill>
                  <a:schemeClr val="tx1">
                    <a:lumMod val="85000"/>
                    <a:lumOff val="15000"/>
                  </a:schemeClr>
                </a:solidFill>
                <a:latin typeface="+mn-lt"/>
                <a:cs typeface="Times" panose="02020603050405020304" pitchFamily="18" charset="0"/>
              </a:rPr>
              <a:t>        Philip McCready, PhD</a:t>
            </a:r>
          </a:p>
          <a:p>
            <a:pPr marL="457200" lvl="1" indent="0">
              <a:buNone/>
            </a:pPr>
            <a:r>
              <a:rPr lang="en-US" altLang="en-US" sz="2000" dirty="0">
                <a:solidFill>
                  <a:schemeClr val="tx1">
                    <a:lumMod val="85000"/>
                    <a:lumOff val="15000"/>
                  </a:schemeClr>
                </a:solidFill>
                <a:latin typeface="+mn-lt"/>
                <a:cs typeface="Times" panose="02020603050405020304" pitchFamily="18" charset="0"/>
              </a:rPr>
              <a:t>        University of the Rockies</a:t>
            </a:r>
          </a:p>
          <a:p>
            <a:pPr lvl="1"/>
            <a:endParaRPr lang="en-US" altLang="en-US" sz="2000" dirty="0">
              <a:solidFill>
                <a:schemeClr val="tx1">
                  <a:lumMod val="85000"/>
                  <a:lumOff val="15000"/>
                </a:schemeClr>
              </a:solidFill>
              <a:latin typeface="+mn-lt"/>
              <a:cs typeface="Times" panose="02020603050405020304" pitchFamily="18" charset="0"/>
            </a:endParaRPr>
          </a:p>
          <a:p>
            <a:pPr lvl="1"/>
            <a:r>
              <a:rPr lang="en-US" altLang="en-US" sz="2000" dirty="0">
                <a:solidFill>
                  <a:schemeClr val="tx1">
                    <a:lumMod val="85000"/>
                    <a:lumOff val="15000"/>
                  </a:schemeClr>
                </a:solidFill>
                <a:cs typeface="Times" panose="02020603050405020304" pitchFamily="18" charset="0"/>
              </a:rPr>
              <a:t>Literacy Taskforce initiatives and infographics</a:t>
            </a:r>
          </a:p>
          <a:p>
            <a:pPr marL="457200" lvl="1" indent="0">
              <a:buNone/>
            </a:pPr>
            <a:r>
              <a:rPr lang="en-US" altLang="en-US" sz="2000" dirty="0">
                <a:solidFill>
                  <a:schemeClr val="tx1">
                    <a:lumMod val="85000"/>
                    <a:lumOff val="15000"/>
                  </a:schemeClr>
                </a:solidFill>
                <a:cs typeface="Times" panose="02020603050405020304" pitchFamily="18" charset="0"/>
              </a:rPr>
              <a:t>        Debora Scheffel, PhD</a:t>
            </a:r>
          </a:p>
          <a:p>
            <a:pPr marL="457200" lvl="1" indent="0">
              <a:buNone/>
            </a:pPr>
            <a:r>
              <a:rPr lang="en-US" altLang="en-US" sz="2000" dirty="0">
                <a:solidFill>
                  <a:schemeClr val="tx1">
                    <a:lumMod val="85000"/>
                    <a:lumOff val="15000"/>
                  </a:schemeClr>
                </a:solidFill>
                <a:latin typeface="+mn-lt"/>
                <a:cs typeface="Times" panose="02020603050405020304" pitchFamily="18" charset="0"/>
              </a:rPr>
              <a:t>         University of the Rockies/Colorado Christian University</a:t>
            </a:r>
          </a:p>
          <a:p>
            <a:pPr marL="457200" lvl="1" indent="0">
              <a:buNone/>
            </a:pPr>
            <a:endParaRPr lang="en-US" altLang="en-US" sz="2000" dirty="0">
              <a:solidFill>
                <a:schemeClr val="tx1">
                  <a:lumMod val="85000"/>
                  <a:lumOff val="15000"/>
                </a:schemeClr>
              </a:solidFill>
              <a:latin typeface="+mn-lt"/>
              <a:cs typeface="Times" panose="02020603050405020304" pitchFamily="18" charset="0"/>
            </a:endParaRPr>
          </a:p>
          <a:p>
            <a:pPr marL="457200" lvl="1" indent="0">
              <a:buNone/>
            </a:pPr>
            <a:r>
              <a:rPr lang="en-US" altLang="en-US" sz="2000" dirty="0">
                <a:solidFill>
                  <a:schemeClr val="tx1">
                    <a:lumMod val="85000"/>
                    <a:lumOff val="15000"/>
                  </a:schemeClr>
                </a:solidFill>
                <a:latin typeface="+mn-lt"/>
                <a:cs typeface="Times" panose="02020603050405020304" pitchFamily="18" charset="0"/>
              </a:rPr>
              <a:t>HLC Retention &amp; Completion Academy Team: Dr. Gina Hernez-Broome, Dr. Kristin Ballard, Joseph Beane, MA, Michael Hebert, MSME, and         Dr. Philip McCready </a:t>
            </a:r>
          </a:p>
          <a:p>
            <a:pPr marL="457200" lvl="1" indent="0">
              <a:buNone/>
            </a:pPr>
            <a:endParaRPr lang="en-US" altLang="en-US" sz="2000" dirty="0">
              <a:solidFill>
                <a:schemeClr val="tx1">
                  <a:lumMod val="85000"/>
                  <a:lumOff val="15000"/>
                </a:schemeClr>
              </a:solidFill>
              <a:latin typeface="+mn-lt"/>
              <a:cs typeface="Times" panose="02020603050405020304" pitchFamily="18" charset="0"/>
            </a:endParaRPr>
          </a:p>
          <a:p>
            <a:pPr lvl="1"/>
            <a:endParaRPr lang="en-US" altLang="en-US" sz="2000" dirty="0">
              <a:solidFill>
                <a:schemeClr val="tx1">
                  <a:lumMod val="85000"/>
                  <a:lumOff val="15000"/>
                </a:schemeClr>
              </a:solidFill>
              <a:latin typeface="+mn-lt"/>
              <a:cs typeface="Times" panose="02020603050405020304" pitchFamily="18" charset="0"/>
            </a:endParaRPr>
          </a:p>
        </p:txBody>
      </p:sp>
      <p:sp>
        <p:nvSpPr>
          <p:cNvPr id="12291" name="TextBox 8">
            <a:extLst>
              <a:ext uri="{FF2B5EF4-FFF2-40B4-BE49-F238E27FC236}">
                <a16:creationId xmlns:a16="http://schemas.microsoft.com/office/drawing/2014/main" id="{8B1C90CC-E610-4B70-AF2C-FE859143C0AB}"/>
              </a:ext>
            </a:extLst>
          </p:cNvPr>
          <p:cNvSpPr txBox="1">
            <a:spLocks noChangeArrowheads="1"/>
          </p:cNvSpPr>
          <p:nvPr/>
        </p:nvSpPr>
        <p:spPr bwMode="auto">
          <a:xfrm>
            <a:off x="244140" y="474720"/>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dirty="0">
                <a:solidFill>
                  <a:schemeClr val="bg2"/>
                </a:solidFill>
                <a:latin typeface="Calibri" panose="020F0502020204030204" pitchFamily="34" charset="0"/>
              </a:rPr>
              <a:t>Presentation 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D87AD55C-7587-417C-BA81-4757A80EAB9C}"/>
              </a:ext>
            </a:extLst>
          </p:cNvPr>
          <p:cNvSpPr txBox="1">
            <a:spLocks/>
          </p:cNvSpPr>
          <p:nvPr/>
        </p:nvSpPr>
        <p:spPr>
          <a:xfrm>
            <a:off x="1374775" y="2641600"/>
            <a:ext cx="6156325" cy="1143000"/>
          </a:xfrm>
          <a:prstGeom prst="rect">
            <a:avLst/>
          </a:prstGeom>
        </p:spPr>
        <p:txBody>
          <a:bodyPr anchor="ctr">
            <a:normAutofit lnSpcReduction="10000"/>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defRPr/>
            </a:pPr>
            <a:r>
              <a:rPr lang="en-US" dirty="0">
                <a:solidFill>
                  <a:schemeClr val="tx1">
                    <a:lumMod val="95000"/>
                    <a:lumOff val="5000"/>
                  </a:schemeClr>
                </a:solidFill>
              </a:rPr>
              <a:t>Infographics to make data meaningful</a:t>
            </a:r>
          </a:p>
          <a:p>
            <a:pPr>
              <a:defRPr/>
            </a:pPr>
            <a:endParaRPr lang="en-US" dirty="0">
              <a:solidFill>
                <a:schemeClr val="tx1">
                  <a:lumMod val="95000"/>
                  <a:lumOff val="5000"/>
                </a:schemeClr>
              </a:solidFill>
            </a:endParaRPr>
          </a:p>
          <a:p>
            <a:pPr>
              <a:defRPr/>
            </a:pPr>
            <a:endParaRPr lang="en-US" dirty="0">
              <a:solidFill>
                <a:schemeClr val="tx1">
                  <a:lumMod val="95000"/>
                  <a:lumOff val="5000"/>
                </a:schemeClr>
              </a:solidFill>
            </a:endParaRPr>
          </a:p>
        </p:txBody>
      </p:sp>
      <p:sp>
        <p:nvSpPr>
          <p:cNvPr id="2" name="TextBox 1">
            <a:extLst>
              <a:ext uri="{FF2B5EF4-FFF2-40B4-BE49-F238E27FC236}">
                <a16:creationId xmlns:a16="http://schemas.microsoft.com/office/drawing/2014/main" id="{74F12090-B34D-42F5-BC39-FDC897E02990}"/>
              </a:ext>
            </a:extLst>
          </p:cNvPr>
          <p:cNvSpPr txBox="1"/>
          <p:nvPr/>
        </p:nvSpPr>
        <p:spPr>
          <a:xfrm>
            <a:off x="1458309" y="3784600"/>
            <a:ext cx="6779173" cy="707886"/>
          </a:xfrm>
          <a:prstGeom prst="rect">
            <a:avLst/>
          </a:prstGeom>
          <a:noFill/>
        </p:spPr>
        <p:txBody>
          <a:bodyPr wrap="square" rtlCol="0">
            <a:spAutoFit/>
          </a:bodyPr>
          <a:lstStyle/>
          <a:p>
            <a:pPr lvl="1"/>
            <a:r>
              <a:rPr lang="en-US" altLang="en-US" sz="2000" dirty="0">
                <a:solidFill>
                  <a:schemeClr val="tx1">
                    <a:lumMod val="85000"/>
                    <a:lumOff val="15000"/>
                  </a:schemeClr>
                </a:solidFill>
                <a:cs typeface="Times" panose="02020603050405020304" pitchFamily="18" charset="0"/>
              </a:rPr>
              <a:t>Debora Scheffel, PhD</a:t>
            </a:r>
          </a:p>
          <a:p>
            <a:pPr lvl="1"/>
            <a:r>
              <a:rPr lang="en-US" altLang="en-US" sz="2000" dirty="0">
                <a:solidFill>
                  <a:schemeClr val="tx1">
                    <a:lumMod val="85000"/>
                    <a:lumOff val="15000"/>
                  </a:schemeClr>
                </a:solidFill>
                <a:cs typeface="Times" panose="02020603050405020304" pitchFamily="18" charset="0"/>
              </a:rPr>
              <a:t>University of the Rockies/Colorado Christian University</a:t>
            </a:r>
          </a:p>
        </p:txBody>
      </p:sp>
    </p:spTree>
    <p:extLst>
      <p:ext uri="{BB962C8B-B14F-4D97-AF65-F5344CB8AC3E}">
        <p14:creationId xmlns:p14="http://schemas.microsoft.com/office/powerpoint/2010/main" val="1375781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8">
            <a:extLst>
              <a:ext uri="{FF2B5EF4-FFF2-40B4-BE49-F238E27FC236}">
                <a16:creationId xmlns:a16="http://schemas.microsoft.com/office/drawing/2014/main" id="{60A2E448-6247-491A-812B-B87146E5B30C}"/>
              </a:ext>
            </a:extLst>
          </p:cNvPr>
          <p:cNvSpPr txBox="1">
            <a:spLocks noChangeArrowheads="1"/>
          </p:cNvSpPr>
          <p:nvPr/>
        </p:nvSpPr>
        <p:spPr bwMode="auto">
          <a:xfrm>
            <a:off x="293688" y="478236"/>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800" dirty="0">
                <a:solidFill>
                  <a:schemeClr val="bg2"/>
                </a:solidFill>
                <a:latin typeface="Calibri" panose="020F0502020204030204" pitchFamily="34" charset="0"/>
              </a:rPr>
              <a:t>Visualizing teaching intervention results</a:t>
            </a:r>
          </a:p>
        </p:txBody>
      </p:sp>
      <p:pic>
        <p:nvPicPr>
          <p:cNvPr id="9" name="Shape 75">
            <a:extLst>
              <a:ext uri="{FF2B5EF4-FFF2-40B4-BE49-F238E27FC236}">
                <a16:creationId xmlns:a16="http://schemas.microsoft.com/office/drawing/2014/main" id="{ACE8030B-7241-47C4-86A5-103AAEFE1C30}"/>
              </a:ext>
            </a:extLst>
          </p:cNvPr>
          <p:cNvPicPr preferRelativeResize="0"/>
          <p:nvPr/>
        </p:nvPicPr>
        <p:blipFill>
          <a:blip r:embed="rId3">
            <a:alphaModFix/>
          </a:blip>
          <a:stretch>
            <a:fillRect/>
          </a:stretch>
        </p:blipFill>
        <p:spPr>
          <a:xfrm>
            <a:off x="-24688" y="1959133"/>
            <a:ext cx="9168688" cy="4554379"/>
          </a:xfrm>
          <a:prstGeom prst="rect">
            <a:avLst/>
          </a:prstGeom>
          <a:noFill/>
          <a:ln>
            <a:noFill/>
          </a:ln>
        </p:spPr>
      </p:pic>
      <p:sp>
        <p:nvSpPr>
          <p:cNvPr id="4" name="Title 5">
            <a:extLst>
              <a:ext uri="{FF2B5EF4-FFF2-40B4-BE49-F238E27FC236}">
                <a16:creationId xmlns:a16="http://schemas.microsoft.com/office/drawing/2014/main" id="{F6D4742B-90E3-4EA0-B8D7-8190820100EA}"/>
              </a:ext>
            </a:extLst>
          </p:cNvPr>
          <p:cNvSpPr txBox="1">
            <a:spLocks/>
          </p:cNvSpPr>
          <p:nvPr/>
        </p:nvSpPr>
        <p:spPr bwMode="auto">
          <a:xfrm>
            <a:off x="2820390" y="1321860"/>
            <a:ext cx="5822167" cy="523875"/>
          </a:xfrm>
          <a:prstGeom prst="rect">
            <a:avLst/>
          </a:prstGeom>
          <a:solidFill>
            <a:schemeClr val="bg1">
              <a:alpha val="0"/>
            </a:schemeClr>
          </a:solidFill>
          <a:ln>
            <a:noFill/>
          </a:ln>
          <a:extLst/>
        </p:spPr>
        <p:txBody>
          <a:bodyPr anchor="ct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marL="342900" indent="-342900" eaLnBrk="1" hangingPunct="1">
              <a:spcBef>
                <a:spcPct val="0"/>
              </a:spcBef>
            </a:pPr>
            <a:r>
              <a:rPr lang="en-US" altLang="en-US" sz="2100" dirty="0">
                <a:solidFill>
                  <a:schemeClr val="tx1">
                    <a:lumMod val="85000"/>
                    <a:lumOff val="15000"/>
                  </a:schemeClr>
                </a:solidFill>
                <a:latin typeface="+mn-lt"/>
              </a:rPr>
              <a:t>Change in student proficiency categories by year </a:t>
            </a:r>
          </a:p>
        </p:txBody>
      </p:sp>
      <p:sp>
        <p:nvSpPr>
          <p:cNvPr id="5" name="Rectangle 4">
            <a:extLst>
              <a:ext uri="{FF2B5EF4-FFF2-40B4-BE49-F238E27FC236}">
                <a16:creationId xmlns:a16="http://schemas.microsoft.com/office/drawing/2014/main" id="{791B3DCE-6866-426F-A8AA-9DAD74A4C8C2}"/>
              </a:ext>
            </a:extLst>
          </p:cNvPr>
          <p:cNvSpPr/>
          <p:nvPr/>
        </p:nvSpPr>
        <p:spPr>
          <a:xfrm>
            <a:off x="4162098" y="2299232"/>
            <a:ext cx="1403816" cy="1696279"/>
          </a:xfrm>
          <a:prstGeom prst="rect">
            <a:avLst/>
          </a:prstGeom>
          <a:solidFill>
            <a:schemeClr val="accent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D3F7BE-BD8D-424E-9C7E-0026495575C9}"/>
              </a:ext>
            </a:extLst>
          </p:cNvPr>
          <p:cNvSpPr/>
          <p:nvPr/>
        </p:nvSpPr>
        <p:spPr>
          <a:xfrm>
            <a:off x="5565914" y="2841569"/>
            <a:ext cx="246390" cy="1160448"/>
          </a:xfrm>
          <a:prstGeom prst="rect">
            <a:avLst/>
          </a:prstGeom>
          <a:solidFill>
            <a:schemeClr val="accent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49A742-6666-451C-A5E6-E2FAD8B11CE7}"/>
              </a:ext>
            </a:extLst>
          </p:cNvPr>
          <p:cNvSpPr/>
          <p:nvPr/>
        </p:nvSpPr>
        <p:spPr>
          <a:xfrm>
            <a:off x="4408488" y="3994374"/>
            <a:ext cx="1403816" cy="245145"/>
          </a:xfrm>
          <a:prstGeom prst="rect">
            <a:avLst/>
          </a:prstGeom>
          <a:solidFill>
            <a:schemeClr val="accent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66F00-441C-4C27-98F7-A5E0B0A65EA1}"/>
              </a:ext>
            </a:extLst>
          </p:cNvPr>
          <p:cNvSpPr/>
          <p:nvPr/>
        </p:nvSpPr>
        <p:spPr>
          <a:xfrm>
            <a:off x="3612590" y="4614863"/>
            <a:ext cx="1714784" cy="995834"/>
          </a:xfrm>
          <a:prstGeom prst="rect">
            <a:avLst/>
          </a:prstGeom>
          <a:solidFill>
            <a:schemeClr val="accent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EDD104-DB11-4017-B515-466518A880FE}"/>
              </a:ext>
            </a:extLst>
          </p:cNvPr>
          <p:cNvSpPr/>
          <p:nvPr/>
        </p:nvSpPr>
        <p:spPr>
          <a:xfrm>
            <a:off x="5327374" y="4860009"/>
            <a:ext cx="246390" cy="750688"/>
          </a:xfrm>
          <a:prstGeom prst="rect">
            <a:avLst/>
          </a:prstGeom>
          <a:solidFill>
            <a:schemeClr val="accent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1297F5-819D-498B-A7FE-F58003973AE9}"/>
              </a:ext>
            </a:extLst>
          </p:cNvPr>
          <p:cNvSpPr/>
          <p:nvPr/>
        </p:nvSpPr>
        <p:spPr>
          <a:xfrm>
            <a:off x="3870092" y="5610697"/>
            <a:ext cx="1695822" cy="709141"/>
          </a:xfrm>
          <a:prstGeom prst="rect">
            <a:avLst/>
          </a:prstGeom>
          <a:solidFill>
            <a:schemeClr val="accent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28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8">
            <a:extLst>
              <a:ext uri="{FF2B5EF4-FFF2-40B4-BE49-F238E27FC236}">
                <a16:creationId xmlns:a16="http://schemas.microsoft.com/office/drawing/2014/main" id="{60A2E448-6247-491A-812B-B87146E5B30C}"/>
              </a:ext>
            </a:extLst>
          </p:cNvPr>
          <p:cNvSpPr txBox="1">
            <a:spLocks noChangeArrowheads="1"/>
          </p:cNvSpPr>
          <p:nvPr/>
        </p:nvSpPr>
        <p:spPr bwMode="auto">
          <a:xfrm>
            <a:off x="293689" y="416367"/>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800" dirty="0">
                <a:solidFill>
                  <a:schemeClr val="bg2"/>
                </a:solidFill>
                <a:latin typeface="Calibri" panose="020F0502020204030204" pitchFamily="34" charset="0"/>
              </a:rPr>
              <a:t>Making student proficiency data meaningful</a:t>
            </a:r>
          </a:p>
        </p:txBody>
      </p:sp>
      <p:pic>
        <p:nvPicPr>
          <p:cNvPr id="5" name="Shape 65">
            <a:extLst>
              <a:ext uri="{FF2B5EF4-FFF2-40B4-BE49-F238E27FC236}">
                <a16:creationId xmlns:a16="http://schemas.microsoft.com/office/drawing/2014/main" id="{C5A2C295-FCD5-4B63-A207-D13AD9765A73}"/>
              </a:ext>
            </a:extLst>
          </p:cNvPr>
          <p:cNvPicPr preferRelativeResize="0"/>
          <p:nvPr/>
        </p:nvPicPr>
        <p:blipFill>
          <a:blip r:embed="rId3">
            <a:alphaModFix/>
          </a:blip>
          <a:stretch>
            <a:fillRect/>
          </a:stretch>
        </p:blipFill>
        <p:spPr>
          <a:xfrm>
            <a:off x="0" y="2040835"/>
            <a:ext cx="9144000" cy="4719105"/>
          </a:xfrm>
          <a:prstGeom prst="rect">
            <a:avLst/>
          </a:prstGeom>
          <a:noFill/>
          <a:ln>
            <a:noFill/>
          </a:ln>
        </p:spPr>
      </p:pic>
      <p:sp>
        <p:nvSpPr>
          <p:cNvPr id="4" name="Title 5">
            <a:extLst>
              <a:ext uri="{FF2B5EF4-FFF2-40B4-BE49-F238E27FC236}">
                <a16:creationId xmlns:a16="http://schemas.microsoft.com/office/drawing/2014/main" id="{3FC93DC9-9843-468B-8BC2-0B37B35D99EC}"/>
              </a:ext>
            </a:extLst>
          </p:cNvPr>
          <p:cNvSpPr txBox="1">
            <a:spLocks/>
          </p:cNvSpPr>
          <p:nvPr/>
        </p:nvSpPr>
        <p:spPr bwMode="auto">
          <a:xfrm>
            <a:off x="2628507" y="1311393"/>
            <a:ext cx="6515493" cy="523875"/>
          </a:xfrm>
          <a:prstGeom prst="rect">
            <a:avLst/>
          </a:prstGeom>
          <a:solidFill>
            <a:schemeClr val="bg1">
              <a:alpha val="0"/>
            </a:schemeClr>
          </a:solidFill>
          <a:ln>
            <a:noFill/>
          </a:ln>
          <a:extLst/>
        </p:spPr>
        <p:txBody>
          <a:bodyPr anchor="ct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marL="342900" indent="-342900" eaLnBrk="1" hangingPunct="1">
              <a:spcBef>
                <a:spcPct val="0"/>
              </a:spcBef>
            </a:pPr>
            <a:r>
              <a:rPr lang="en-US" altLang="en-US" sz="2100" dirty="0">
                <a:solidFill>
                  <a:schemeClr val="tx1">
                    <a:lumMod val="85000"/>
                    <a:lumOff val="15000"/>
                  </a:schemeClr>
                </a:solidFill>
                <a:latin typeface="+mn-lt"/>
              </a:rPr>
              <a:t>Change in student reading proficiency by year </a:t>
            </a:r>
          </a:p>
        </p:txBody>
      </p:sp>
      <p:sp>
        <p:nvSpPr>
          <p:cNvPr id="2" name="Rectangle 1">
            <a:extLst>
              <a:ext uri="{FF2B5EF4-FFF2-40B4-BE49-F238E27FC236}">
                <a16:creationId xmlns:a16="http://schemas.microsoft.com/office/drawing/2014/main" id="{71AD9D37-DAC8-4B09-8E1F-6F508F6AD2FD}"/>
              </a:ext>
            </a:extLst>
          </p:cNvPr>
          <p:cNvSpPr/>
          <p:nvPr/>
        </p:nvSpPr>
        <p:spPr>
          <a:xfrm>
            <a:off x="4162098" y="2621044"/>
            <a:ext cx="1614815" cy="1500325"/>
          </a:xfrm>
          <a:prstGeom prst="rect">
            <a:avLst/>
          </a:prstGeom>
          <a:solidFill>
            <a:schemeClr val="accent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4C0704-E6E9-4306-8B08-747C78C59707}"/>
              </a:ext>
            </a:extLst>
          </p:cNvPr>
          <p:cNvSpPr/>
          <p:nvPr/>
        </p:nvSpPr>
        <p:spPr>
          <a:xfrm>
            <a:off x="4408489" y="4117378"/>
            <a:ext cx="1368424" cy="281341"/>
          </a:xfrm>
          <a:prstGeom prst="rect">
            <a:avLst/>
          </a:prstGeom>
          <a:solidFill>
            <a:schemeClr val="accent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2338F19-0D7E-4C7B-B424-AC1EFC5EEB84}"/>
              </a:ext>
            </a:extLst>
          </p:cNvPr>
          <p:cNvSpPr/>
          <p:nvPr/>
        </p:nvSpPr>
        <p:spPr>
          <a:xfrm>
            <a:off x="3871438" y="4781549"/>
            <a:ext cx="1679027" cy="1795463"/>
          </a:xfrm>
          <a:prstGeom prst="rect">
            <a:avLst/>
          </a:prstGeom>
          <a:solidFill>
            <a:schemeClr val="accent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3087357-E6B6-474F-BBB0-6F91E230D511}"/>
              </a:ext>
            </a:extLst>
          </p:cNvPr>
          <p:cNvSpPr/>
          <p:nvPr/>
        </p:nvSpPr>
        <p:spPr>
          <a:xfrm>
            <a:off x="4162097" y="2381250"/>
            <a:ext cx="1352878" cy="239476"/>
          </a:xfrm>
          <a:prstGeom prst="rect">
            <a:avLst/>
          </a:prstGeom>
          <a:solidFill>
            <a:schemeClr val="accent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C39DAF-9BA1-4646-8698-0B66710D9DD2}"/>
              </a:ext>
            </a:extLst>
          </p:cNvPr>
          <p:cNvSpPr/>
          <p:nvPr/>
        </p:nvSpPr>
        <p:spPr>
          <a:xfrm>
            <a:off x="3641014" y="4781550"/>
            <a:ext cx="230424" cy="1034788"/>
          </a:xfrm>
          <a:prstGeom prst="rect">
            <a:avLst/>
          </a:prstGeom>
          <a:solidFill>
            <a:schemeClr val="accent1">
              <a:alpha val="1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299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Box 8">
            <a:extLst>
              <a:ext uri="{FF2B5EF4-FFF2-40B4-BE49-F238E27FC236}">
                <a16:creationId xmlns:a16="http://schemas.microsoft.com/office/drawing/2014/main" id="{DB52A2F8-C839-4B1E-BDED-FB879FC5EF45}"/>
              </a:ext>
            </a:extLst>
          </p:cNvPr>
          <p:cNvSpPr txBox="1">
            <a:spLocks noChangeArrowheads="1"/>
          </p:cNvSpPr>
          <p:nvPr/>
        </p:nvSpPr>
        <p:spPr bwMode="auto">
          <a:xfrm>
            <a:off x="177800" y="397721"/>
            <a:ext cx="878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800" dirty="0">
                <a:solidFill>
                  <a:schemeClr val="bg2"/>
                </a:solidFill>
                <a:latin typeface="Calibri" panose="020F0502020204030204" pitchFamily="34" charset="0"/>
              </a:rPr>
              <a:t>Visualizing the impact of reading proficiency</a:t>
            </a:r>
          </a:p>
        </p:txBody>
      </p:sp>
      <p:sp>
        <p:nvSpPr>
          <p:cNvPr id="8" name="Rectangle 7">
            <a:extLst>
              <a:ext uri="{FF2B5EF4-FFF2-40B4-BE49-F238E27FC236}">
                <a16:creationId xmlns:a16="http://schemas.microsoft.com/office/drawing/2014/main" id="{F5AC0F91-DC80-4142-9EAB-A15B8EAD2E19}"/>
              </a:ext>
            </a:extLst>
          </p:cNvPr>
          <p:cNvSpPr/>
          <p:nvPr/>
        </p:nvSpPr>
        <p:spPr>
          <a:xfrm>
            <a:off x="964088" y="2058469"/>
            <a:ext cx="6380162" cy="414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Shape 80">
            <a:extLst>
              <a:ext uri="{FF2B5EF4-FFF2-40B4-BE49-F238E27FC236}">
                <a16:creationId xmlns:a16="http://schemas.microsoft.com/office/drawing/2014/main" id="{2FE66D5F-8117-456F-9A0E-B349B0E42A79}"/>
              </a:ext>
            </a:extLst>
          </p:cNvPr>
          <p:cNvPicPr preferRelativeResize="0"/>
          <p:nvPr/>
        </p:nvPicPr>
        <p:blipFill>
          <a:blip r:embed="rId2">
            <a:alphaModFix/>
          </a:blip>
          <a:stretch>
            <a:fillRect/>
          </a:stretch>
        </p:blipFill>
        <p:spPr>
          <a:xfrm>
            <a:off x="79035" y="1589517"/>
            <a:ext cx="8882403" cy="4262950"/>
          </a:xfrm>
          <a:prstGeom prst="rect">
            <a:avLst/>
          </a:prstGeom>
          <a:noFill/>
          <a:ln>
            <a:noFill/>
          </a:ln>
        </p:spPr>
      </p:pic>
    </p:spTree>
    <p:extLst>
      <p:ext uri="{BB962C8B-B14F-4D97-AF65-F5344CB8AC3E}">
        <p14:creationId xmlns:p14="http://schemas.microsoft.com/office/powerpoint/2010/main" val="38064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8">
            <a:extLst>
              <a:ext uri="{FF2B5EF4-FFF2-40B4-BE49-F238E27FC236}">
                <a16:creationId xmlns:a16="http://schemas.microsoft.com/office/drawing/2014/main" id="{2546658B-0961-4303-A18E-69AB8D3C6941}"/>
              </a:ext>
            </a:extLst>
          </p:cNvPr>
          <p:cNvSpPr txBox="1">
            <a:spLocks noChangeArrowheads="1"/>
          </p:cNvSpPr>
          <p:nvPr/>
        </p:nvSpPr>
        <p:spPr bwMode="auto">
          <a:xfrm>
            <a:off x="457200" y="48885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 typeface="Arial" panose="020B0604020202020204" pitchFamily="34" charset="0"/>
              <a:buNone/>
            </a:pPr>
            <a:r>
              <a:rPr lang="en-US" altLang="en-US" sz="2800" dirty="0">
                <a:solidFill>
                  <a:schemeClr val="bg2"/>
                </a:solidFill>
                <a:latin typeface="Calibri" panose="020F0502020204030204" pitchFamily="34" charset="0"/>
              </a:rPr>
              <a:t>Alumni opinion on learning priorities</a:t>
            </a:r>
          </a:p>
        </p:txBody>
      </p:sp>
      <p:pic>
        <p:nvPicPr>
          <p:cNvPr id="27651" name="Picture 6">
            <a:extLst>
              <a:ext uri="{FF2B5EF4-FFF2-40B4-BE49-F238E27FC236}">
                <a16:creationId xmlns:a16="http://schemas.microsoft.com/office/drawing/2014/main" id="{9983FEAD-3C7D-4F64-8830-7FCF1F4C58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1474788"/>
            <a:ext cx="7693025"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extLst>
              <a:ext uri="{FF2B5EF4-FFF2-40B4-BE49-F238E27FC236}">
                <a16:creationId xmlns:a16="http://schemas.microsoft.com/office/drawing/2014/main" id="{6B3D46E1-8010-4D48-A095-A21AE7C2B125}"/>
              </a:ext>
            </a:extLst>
          </p:cNvPr>
          <p:cNvSpPr/>
          <p:nvPr/>
        </p:nvSpPr>
        <p:spPr>
          <a:xfrm>
            <a:off x="1799431" y="2220119"/>
            <a:ext cx="6032500" cy="3638550"/>
          </a:xfrm>
          <a:prstGeom prst="rightArrow">
            <a:avLst/>
          </a:prstGeom>
          <a:solidFill>
            <a:srgbClr val="990016"/>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a:extLst>
              <a:ext uri="{FF2B5EF4-FFF2-40B4-BE49-F238E27FC236}">
                <a16:creationId xmlns:a16="http://schemas.microsoft.com/office/drawing/2014/main" id="{B5BD631D-7AB0-4F16-B605-F516940E2858}"/>
              </a:ext>
            </a:extLst>
          </p:cNvPr>
          <p:cNvSpPr txBox="1"/>
          <p:nvPr/>
        </p:nvSpPr>
        <p:spPr>
          <a:xfrm>
            <a:off x="2328863" y="3162300"/>
            <a:ext cx="4973637" cy="1754188"/>
          </a:xfrm>
          <a:prstGeom prst="rect">
            <a:avLst/>
          </a:prstGeom>
          <a:noFill/>
        </p:spPr>
        <p:txBody>
          <a:bodyPr>
            <a:spAutoFit/>
          </a:bodyPr>
          <a:lstStyle/>
          <a:p>
            <a:pPr eaLnBrk="1" hangingPunct="1">
              <a:defRPr/>
            </a:pPr>
            <a:r>
              <a:rPr lang="en-US" dirty="0">
                <a:solidFill>
                  <a:schemeClr val="bg1">
                    <a:lumMod val="95000"/>
                  </a:schemeClr>
                </a:solidFill>
              </a:rPr>
              <a:t>Five learning priority gaps highlighted: </a:t>
            </a:r>
          </a:p>
          <a:p>
            <a:pPr marL="800100" lvl="1" indent="-342900" eaLnBrk="1" hangingPunct="1">
              <a:buFont typeface="+mj-lt"/>
              <a:buAutoNum type="arabicPeriod"/>
              <a:defRPr/>
            </a:pPr>
            <a:r>
              <a:rPr lang="en-US" dirty="0">
                <a:solidFill>
                  <a:schemeClr val="bg1">
                    <a:lumMod val="95000"/>
                  </a:schemeClr>
                </a:solidFill>
              </a:rPr>
              <a:t>Presentation skills/public speaking</a:t>
            </a:r>
          </a:p>
          <a:p>
            <a:pPr marL="800100" lvl="1" indent="-342900" eaLnBrk="1" hangingPunct="1">
              <a:buFont typeface="+mj-lt"/>
              <a:buAutoNum type="arabicPeriod"/>
              <a:defRPr/>
            </a:pPr>
            <a:r>
              <a:rPr lang="en-US" dirty="0">
                <a:solidFill>
                  <a:schemeClr val="bg1">
                    <a:lumMod val="95000"/>
                  </a:schemeClr>
                </a:solidFill>
              </a:rPr>
              <a:t>Teamwork and collaboration </a:t>
            </a:r>
          </a:p>
          <a:p>
            <a:pPr marL="800100" lvl="1" indent="-342900" eaLnBrk="1" hangingPunct="1">
              <a:buFont typeface="+mj-lt"/>
              <a:buAutoNum type="arabicPeriod"/>
              <a:defRPr/>
            </a:pPr>
            <a:r>
              <a:rPr lang="en-US" dirty="0">
                <a:solidFill>
                  <a:schemeClr val="bg1">
                    <a:lumMod val="95000"/>
                  </a:schemeClr>
                </a:solidFill>
              </a:rPr>
              <a:t>Leadership/decision-making skills</a:t>
            </a:r>
          </a:p>
          <a:p>
            <a:pPr marL="800100" lvl="1" indent="-342900" eaLnBrk="1" hangingPunct="1">
              <a:buFont typeface="+mj-lt"/>
              <a:buAutoNum type="arabicPeriod"/>
              <a:defRPr/>
            </a:pPr>
            <a:r>
              <a:rPr lang="en-US" dirty="0">
                <a:solidFill>
                  <a:schemeClr val="bg1">
                    <a:lumMod val="95000"/>
                  </a:schemeClr>
                </a:solidFill>
              </a:rPr>
              <a:t>Critical thinking/problem solving </a:t>
            </a:r>
          </a:p>
          <a:p>
            <a:pPr marL="800100" lvl="1" indent="-342900" eaLnBrk="1" hangingPunct="1">
              <a:buFont typeface="+mj-lt"/>
              <a:buAutoNum type="arabicPeriod"/>
              <a:defRPr/>
            </a:pPr>
            <a:r>
              <a:rPr lang="en-US" dirty="0">
                <a:solidFill>
                  <a:schemeClr val="bg1">
                    <a:lumMod val="95000"/>
                  </a:schemeClr>
                </a:solidFill>
              </a:rPr>
              <a:t>Self-awareness/self-management</a:t>
            </a:r>
          </a:p>
        </p:txBody>
      </p:sp>
    </p:spTree>
    <p:extLst>
      <p:ext uri="{BB962C8B-B14F-4D97-AF65-F5344CB8AC3E}">
        <p14:creationId xmlns:p14="http://schemas.microsoft.com/office/powerpoint/2010/main" val="353717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AB03D2B-CBCE-4678-BCA3-98886DB060A0}"/>
              </a:ext>
            </a:extLst>
          </p:cNvPr>
          <p:cNvSpPr txBox="1">
            <a:spLocks/>
          </p:cNvSpPr>
          <p:nvPr/>
        </p:nvSpPr>
        <p:spPr>
          <a:xfrm>
            <a:off x="1494631" y="2190853"/>
            <a:ext cx="6154738" cy="1143000"/>
          </a:xfrm>
          <a:prstGeom prst="rect">
            <a:avLst/>
          </a:prstGeom>
        </p:spPr>
        <p:txBody>
          <a:bodyPr anchor="ctr">
            <a:normAutofit/>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defRPr/>
            </a:pPr>
            <a:r>
              <a:rPr lang="en-US" dirty="0">
                <a:solidFill>
                  <a:schemeClr val="tx1">
                    <a:lumMod val="95000"/>
                    <a:lumOff val="5000"/>
                  </a:schemeClr>
                </a:solidFill>
              </a:rPr>
              <a:t>Knowing thy student</a:t>
            </a:r>
          </a:p>
        </p:txBody>
      </p:sp>
      <p:sp>
        <p:nvSpPr>
          <p:cNvPr id="3" name="Rectangle 2">
            <a:extLst>
              <a:ext uri="{FF2B5EF4-FFF2-40B4-BE49-F238E27FC236}">
                <a16:creationId xmlns:a16="http://schemas.microsoft.com/office/drawing/2014/main" id="{FD4A51B7-D04A-497E-8485-FC2159F347A2}"/>
              </a:ext>
            </a:extLst>
          </p:cNvPr>
          <p:cNvSpPr/>
          <p:nvPr/>
        </p:nvSpPr>
        <p:spPr>
          <a:xfrm>
            <a:off x="949862" y="3493084"/>
            <a:ext cx="7244276" cy="646331"/>
          </a:xfrm>
          <a:prstGeom prst="rect">
            <a:avLst/>
          </a:prstGeom>
        </p:spPr>
        <p:txBody>
          <a:bodyPr wrap="square">
            <a:spAutoFit/>
          </a:bodyPr>
          <a:lstStyle/>
          <a:p>
            <a:r>
              <a:rPr lang="en-US" altLang="en-US" dirty="0">
                <a:solidFill>
                  <a:srgbClr val="990016"/>
                </a:solidFill>
                <a:cs typeface="Times" panose="02020603050405020304" pitchFamily="18" charset="0"/>
              </a:rPr>
              <a:t>Establishing institutional systems for fostering productive relationships that foster student learning, retention and satisfaction success</a:t>
            </a:r>
            <a:endParaRPr lang="en-US" dirty="0"/>
          </a:p>
        </p:txBody>
      </p:sp>
      <p:pic>
        <p:nvPicPr>
          <p:cNvPr id="5" name="Picture 4">
            <a:extLst>
              <a:ext uri="{FF2B5EF4-FFF2-40B4-BE49-F238E27FC236}">
                <a16:creationId xmlns:a16="http://schemas.microsoft.com/office/drawing/2014/main" id="{ED345B5A-3920-44D7-ADF2-97D95B7AA3A3}"/>
              </a:ext>
            </a:extLst>
          </p:cNvPr>
          <p:cNvPicPr>
            <a:picLocks noChangeAspect="1"/>
          </p:cNvPicPr>
          <p:nvPr/>
        </p:nvPicPr>
        <p:blipFill>
          <a:blip r:embed="rId3"/>
          <a:stretch>
            <a:fillRect/>
          </a:stretch>
        </p:blipFill>
        <p:spPr>
          <a:xfrm>
            <a:off x="859713" y="4856205"/>
            <a:ext cx="2122242" cy="706945"/>
          </a:xfrm>
          <a:prstGeom prst="rect">
            <a:avLst/>
          </a:prstGeom>
        </p:spPr>
      </p:pic>
      <p:pic>
        <p:nvPicPr>
          <p:cNvPr id="6" name="Picture 5" descr="A picture containing clipart&#10;&#10;Description generated with high confidence">
            <a:extLst>
              <a:ext uri="{FF2B5EF4-FFF2-40B4-BE49-F238E27FC236}">
                <a16:creationId xmlns:a16="http://schemas.microsoft.com/office/drawing/2014/main" id="{9738C566-AF9C-48C3-B1E4-D82DEB0DD853}"/>
              </a:ext>
            </a:extLst>
          </p:cNvPr>
          <p:cNvPicPr>
            <a:picLocks noChangeAspect="1"/>
          </p:cNvPicPr>
          <p:nvPr/>
        </p:nvPicPr>
        <p:blipFill>
          <a:blip r:embed="rId4"/>
          <a:stretch>
            <a:fillRect/>
          </a:stretch>
        </p:blipFill>
        <p:spPr>
          <a:xfrm>
            <a:off x="3180737" y="4820052"/>
            <a:ext cx="2269104" cy="743098"/>
          </a:xfrm>
          <a:prstGeom prst="rect">
            <a:avLst/>
          </a:prstGeom>
        </p:spPr>
      </p:pic>
      <p:pic>
        <p:nvPicPr>
          <p:cNvPr id="9" name="Picture 8" descr="A picture containing clipart&#10;&#10;Description generated with high confidence">
            <a:extLst>
              <a:ext uri="{FF2B5EF4-FFF2-40B4-BE49-F238E27FC236}">
                <a16:creationId xmlns:a16="http://schemas.microsoft.com/office/drawing/2014/main" id="{64752860-7122-4220-A867-C83B9824D5B7}"/>
              </a:ext>
            </a:extLst>
          </p:cNvPr>
          <p:cNvPicPr>
            <a:picLocks noChangeAspect="1"/>
          </p:cNvPicPr>
          <p:nvPr/>
        </p:nvPicPr>
        <p:blipFill>
          <a:blip r:embed="rId5"/>
          <a:stretch>
            <a:fillRect/>
          </a:stretch>
        </p:blipFill>
        <p:spPr>
          <a:xfrm>
            <a:off x="5612463" y="4820052"/>
            <a:ext cx="2581675" cy="743098"/>
          </a:xfrm>
          <a:prstGeom prst="rect">
            <a:avLst/>
          </a:prstGeom>
        </p:spPr>
      </p:pic>
    </p:spTree>
    <p:extLst>
      <p:ext uri="{BB962C8B-B14F-4D97-AF65-F5344CB8AC3E}">
        <p14:creationId xmlns:p14="http://schemas.microsoft.com/office/powerpoint/2010/main" val="212893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AB03D2B-CBCE-4678-BCA3-98886DB060A0}"/>
              </a:ext>
            </a:extLst>
          </p:cNvPr>
          <p:cNvSpPr txBox="1">
            <a:spLocks/>
          </p:cNvSpPr>
          <p:nvPr/>
        </p:nvSpPr>
        <p:spPr>
          <a:xfrm>
            <a:off x="2243809" y="1271337"/>
            <a:ext cx="6776579" cy="1143000"/>
          </a:xfrm>
          <a:prstGeom prst="rect">
            <a:avLst/>
          </a:prstGeom>
        </p:spPr>
        <p:txBody>
          <a:bodyPr anchor="ctr">
            <a:normAutofit fontScale="92500"/>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lgn="l">
              <a:defRPr/>
            </a:pPr>
            <a:r>
              <a:rPr lang="en-US" sz="2400" cap="none" dirty="0">
                <a:solidFill>
                  <a:schemeClr val="tx1">
                    <a:lumMod val="85000"/>
                    <a:lumOff val="15000"/>
                  </a:schemeClr>
                </a:solidFill>
                <a:latin typeface="+mn-lt"/>
              </a:rPr>
              <a:t>Student Information Form: </a:t>
            </a:r>
            <a:r>
              <a:rPr lang="en-US" sz="2400" b="0" cap="none" dirty="0">
                <a:solidFill>
                  <a:schemeClr val="tx1">
                    <a:lumMod val="85000"/>
                    <a:lumOff val="15000"/>
                  </a:schemeClr>
                </a:solidFill>
                <a:latin typeface="+mn-lt"/>
              </a:rPr>
              <a:t>drawing on research literature of persistence and completion, this instrument creates a new, deeper understanding of new intake students.</a:t>
            </a:r>
          </a:p>
        </p:txBody>
      </p:sp>
      <p:sp>
        <p:nvSpPr>
          <p:cNvPr id="3" name="TextBox 8">
            <a:extLst>
              <a:ext uri="{FF2B5EF4-FFF2-40B4-BE49-F238E27FC236}">
                <a16:creationId xmlns:a16="http://schemas.microsoft.com/office/drawing/2014/main" id="{EA67723A-8D57-417B-845E-16514C094FAF}"/>
              </a:ext>
            </a:extLst>
          </p:cNvPr>
          <p:cNvSpPr txBox="1">
            <a:spLocks noChangeArrowheads="1"/>
          </p:cNvSpPr>
          <p:nvPr/>
        </p:nvSpPr>
        <p:spPr bwMode="auto">
          <a:xfrm>
            <a:off x="467093" y="495525"/>
            <a:ext cx="74376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dirty="0">
                <a:solidFill>
                  <a:schemeClr val="bg2"/>
                </a:solidFill>
                <a:latin typeface="Calibri" panose="020F0502020204030204" pitchFamily="34" charset="0"/>
              </a:rPr>
              <a:t>Instructor-student connection</a:t>
            </a:r>
          </a:p>
        </p:txBody>
      </p:sp>
      <p:sp>
        <p:nvSpPr>
          <p:cNvPr id="6" name="Rectangle 5">
            <a:extLst>
              <a:ext uri="{FF2B5EF4-FFF2-40B4-BE49-F238E27FC236}">
                <a16:creationId xmlns:a16="http://schemas.microsoft.com/office/drawing/2014/main" id="{9A55CCCC-F4CE-4794-80AB-53150F649338}"/>
              </a:ext>
            </a:extLst>
          </p:cNvPr>
          <p:cNvSpPr/>
          <p:nvPr/>
        </p:nvSpPr>
        <p:spPr>
          <a:xfrm>
            <a:off x="1053737" y="4631732"/>
            <a:ext cx="1637212" cy="3135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5">
            <a:extLst>
              <a:ext uri="{FF2B5EF4-FFF2-40B4-BE49-F238E27FC236}">
                <a16:creationId xmlns:a16="http://schemas.microsoft.com/office/drawing/2014/main" id="{0F0CFD05-8F86-42C1-9635-BCCFDFF5FDCA}"/>
              </a:ext>
            </a:extLst>
          </p:cNvPr>
          <p:cNvSpPr txBox="1">
            <a:spLocks/>
          </p:cNvSpPr>
          <p:nvPr/>
        </p:nvSpPr>
        <p:spPr>
          <a:xfrm>
            <a:off x="4037586" y="5649876"/>
            <a:ext cx="4837759" cy="964881"/>
          </a:xfrm>
          <a:prstGeom prst="rect">
            <a:avLst/>
          </a:prstGeom>
          <a:solidFill>
            <a:schemeClr val="bg1"/>
          </a:solidFill>
        </p:spPr>
        <p:txBody>
          <a:bodyPr anchor="ctr">
            <a:noAutofit/>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lgn="l">
              <a:defRPr/>
            </a:pPr>
            <a:r>
              <a:rPr lang="en-US" sz="2000" cap="none" dirty="0">
                <a:solidFill>
                  <a:schemeClr val="tx1">
                    <a:lumMod val="85000"/>
                    <a:lumOff val="15000"/>
                  </a:schemeClr>
                </a:solidFill>
                <a:latin typeface="+mn-lt"/>
              </a:rPr>
              <a:t>Promoting student connection: </a:t>
            </a:r>
            <a:r>
              <a:rPr lang="en-US" sz="2000" b="0" cap="none" dirty="0">
                <a:solidFill>
                  <a:schemeClr val="tx1">
                    <a:lumMod val="85000"/>
                    <a:lumOff val="15000"/>
                  </a:schemeClr>
                </a:solidFill>
                <a:latin typeface="+mn-lt"/>
              </a:rPr>
              <a:t>in week one, faculty are encouraged to connect using the rich student biographies of each student. </a:t>
            </a:r>
          </a:p>
        </p:txBody>
      </p:sp>
      <p:pic>
        <p:nvPicPr>
          <p:cNvPr id="11" name="Picture 10">
            <a:extLst>
              <a:ext uri="{FF2B5EF4-FFF2-40B4-BE49-F238E27FC236}">
                <a16:creationId xmlns:a16="http://schemas.microsoft.com/office/drawing/2014/main" id="{EB2439A9-D5FF-4C92-B039-AA1AE6A60D8B}"/>
              </a:ext>
            </a:extLst>
          </p:cNvPr>
          <p:cNvPicPr>
            <a:picLocks noChangeAspect="1"/>
          </p:cNvPicPr>
          <p:nvPr/>
        </p:nvPicPr>
        <p:blipFill>
          <a:blip r:embed="rId3"/>
          <a:stretch>
            <a:fillRect/>
          </a:stretch>
        </p:blipFill>
        <p:spPr>
          <a:xfrm>
            <a:off x="6306141" y="4689658"/>
            <a:ext cx="2457432" cy="818601"/>
          </a:xfrm>
          <a:prstGeom prst="rect">
            <a:avLst/>
          </a:prstGeom>
        </p:spPr>
      </p:pic>
      <p:pic>
        <p:nvPicPr>
          <p:cNvPr id="12" name="Picture 11">
            <a:extLst>
              <a:ext uri="{FF2B5EF4-FFF2-40B4-BE49-F238E27FC236}">
                <a16:creationId xmlns:a16="http://schemas.microsoft.com/office/drawing/2014/main" id="{E12730CD-C01D-4B48-AFCA-C080F4C1F4E3}"/>
              </a:ext>
            </a:extLst>
          </p:cNvPr>
          <p:cNvPicPr>
            <a:picLocks noChangeAspect="1"/>
          </p:cNvPicPr>
          <p:nvPr/>
        </p:nvPicPr>
        <p:blipFill>
          <a:blip r:embed="rId4"/>
          <a:stretch>
            <a:fillRect/>
          </a:stretch>
        </p:blipFill>
        <p:spPr>
          <a:xfrm>
            <a:off x="352699" y="2448692"/>
            <a:ext cx="8636852" cy="4398915"/>
          </a:xfrm>
          <a:prstGeom prst="rect">
            <a:avLst/>
          </a:prstGeom>
        </p:spPr>
      </p:pic>
      <p:sp>
        <p:nvSpPr>
          <p:cNvPr id="14" name="Rectangle 13">
            <a:extLst>
              <a:ext uri="{FF2B5EF4-FFF2-40B4-BE49-F238E27FC236}">
                <a16:creationId xmlns:a16="http://schemas.microsoft.com/office/drawing/2014/main" id="{4EE53E77-4529-44B1-9F7D-2CCCADAB4676}"/>
              </a:ext>
            </a:extLst>
          </p:cNvPr>
          <p:cNvSpPr/>
          <p:nvPr/>
        </p:nvSpPr>
        <p:spPr>
          <a:xfrm>
            <a:off x="5442305" y="4594962"/>
            <a:ext cx="3677245" cy="2252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070F44-1431-4743-8DE5-182A4CC9E122}"/>
              </a:ext>
            </a:extLst>
          </p:cNvPr>
          <p:cNvSpPr/>
          <p:nvPr/>
        </p:nvSpPr>
        <p:spPr>
          <a:xfrm>
            <a:off x="3528053" y="2419478"/>
            <a:ext cx="5347292" cy="7846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29A133-1E36-4D3E-AC8C-229E165FAF64}"/>
              </a:ext>
            </a:extLst>
          </p:cNvPr>
          <p:cNvSpPr/>
          <p:nvPr/>
        </p:nvSpPr>
        <p:spPr>
          <a:xfrm>
            <a:off x="6413381" y="3245641"/>
            <a:ext cx="2545775" cy="14268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71E7979-1F4C-42E0-9985-C7700A1BB842}"/>
              </a:ext>
            </a:extLst>
          </p:cNvPr>
          <p:cNvSpPr/>
          <p:nvPr/>
        </p:nvSpPr>
        <p:spPr>
          <a:xfrm>
            <a:off x="3169570" y="5347659"/>
            <a:ext cx="1816658" cy="10148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5">
            <a:extLst>
              <a:ext uri="{FF2B5EF4-FFF2-40B4-BE49-F238E27FC236}">
                <a16:creationId xmlns:a16="http://schemas.microsoft.com/office/drawing/2014/main" id="{C513E652-BE0C-4DCB-A181-AB300582B1B5}"/>
              </a:ext>
            </a:extLst>
          </p:cNvPr>
          <p:cNvSpPr txBox="1">
            <a:spLocks/>
          </p:cNvSpPr>
          <p:nvPr/>
        </p:nvSpPr>
        <p:spPr>
          <a:xfrm>
            <a:off x="4182629" y="5372626"/>
            <a:ext cx="4837759" cy="964881"/>
          </a:xfrm>
          <a:prstGeom prst="rect">
            <a:avLst/>
          </a:prstGeom>
          <a:solidFill>
            <a:schemeClr val="bg1"/>
          </a:solidFill>
        </p:spPr>
        <p:txBody>
          <a:bodyPr anchor="ctr">
            <a:noAutofit/>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lgn="l">
              <a:defRPr/>
            </a:pPr>
            <a:r>
              <a:rPr lang="en-US" sz="2000" cap="none" dirty="0">
                <a:solidFill>
                  <a:schemeClr val="tx1">
                    <a:lumMod val="85000"/>
                    <a:lumOff val="15000"/>
                  </a:schemeClr>
                </a:solidFill>
                <a:latin typeface="+mn-lt"/>
              </a:rPr>
              <a:t>Promoting student connection: </a:t>
            </a:r>
            <a:r>
              <a:rPr lang="en-US" sz="2000" b="0" cap="none" dirty="0">
                <a:solidFill>
                  <a:schemeClr val="tx1">
                    <a:lumMod val="85000"/>
                    <a:lumOff val="15000"/>
                  </a:schemeClr>
                </a:solidFill>
                <a:latin typeface="+mn-lt"/>
              </a:rPr>
              <a:t>in week one, faculty are encouraged to connect using the rich student biographies of each student. </a:t>
            </a:r>
          </a:p>
        </p:txBody>
      </p:sp>
      <p:pic>
        <p:nvPicPr>
          <p:cNvPr id="19" name="Picture 18">
            <a:extLst>
              <a:ext uri="{FF2B5EF4-FFF2-40B4-BE49-F238E27FC236}">
                <a16:creationId xmlns:a16="http://schemas.microsoft.com/office/drawing/2014/main" id="{EB015860-44A6-484E-918E-6BE2E5DC6300}"/>
              </a:ext>
            </a:extLst>
          </p:cNvPr>
          <p:cNvPicPr>
            <a:picLocks noChangeAspect="1"/>
          </p:cNvPicPr>
          <p:nvPr/>
        </p:nvPicPr>
        <p:blipFill>
          <a:blip r:embed="rId3"/>
          <a:stretch>
            <a:fillRect/>
          </a:stretch>
        </p:blipFill>
        <p:spPr>
          <a:xfrm>
            <a:off x="6267947" y="4357875"/>
            <a:ext cx="2457432" cy="818601"/>
          </a:xfrm>
          <a:prstGeom prst="rect">
            <a:avLst/>
          </a:prstGeom>
        </p:spPr>
      </p:pic>
      <p:pic>
        <p:nvPicPr>
          <p:cNvPr id="9" name="Picture 8">
            <a:extLst>
              <a:ext uri="{FF2B5EF4-FFF2-40B4-BE49-F238E27FC236}">
                <a16:creationId xmlns:a16="http://schemas.microsoft.com/office/drawing/2014/main" id="{D98673BD-7F73-43EC-9C81-1E6CA8DB132B}"/>
              </a:ext>
            </a:extLst>
          </p:cNvPr>
          <p:cNvPicPr>
            <a:picLocks noChangeAspect="1"/>
          </p:cNvPicPr>
          <p:nvPr/>
        </p:nvPicPr>
        <p:blipFill>
          <a:blip r:embed="rId5"/>
          <a:stretch>
            <a:fillRect/>
          </a:stretch>
        </p:blipFill>
        <p:spPr>
          <a:xfrm>
            <a:off x="3554835" y="2601997"/>
            <a:ext cx="5385509" cy="4059469"/>
          </a:xfrm>
          <a:prstGeom prst="rect">
            <a:avLst/>
          </a:prstGeom>
        </p:spPr>
      </p:pic>
    </p:spTree>
    <p:extLst>
      <p:ext uri="{BB962C8B-B14F-4D97-AF65-F5344CB8AC3E}">
        <p14:creationId xmlns:p14="http://schemas.microsoft.com/office/powerpoint/2010/main" val="110896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65C67A-3B24-43CE-B7F9-A2600E2CAFE6}"/>
              </a:ext>
            </a:extLst>
          </p:cNvPr>
          <p:cNvPicPr>
            <a:picLocks noChangeAspect="1"/>
          </p:cNvPicPr>
          <p:nvPr/>
        </p:nvPicPr>
        <p:blipFill>
          <a:blip r:embed="rId3"/>
          <a:stretch>
            <a:fillRect/>
          </a:stretch>
        </p:blipFill>
        <p:spPr>
          <a:xfrm>
            <a:off x="3071179" y="1515906"/>
            <a:ext cx="5903309" cy="3829916"/>
          </a:xfrm>
          <a:prstGeom prst="rect">
            <a:avLst/>
          </a:prstGeom>
        </p:spPr>
      </p:pic>
      <p:sp>
        <p:nvSpPr>
          <p:cNvPr id="4" name="Title 5">
            <a:extLst>
              <a:ext uri="{FF2B5EF4-FFF2-40B4-BE49-F238E27FC236}">
                <a16:creationId xmlns:a16="http://schemas.microsoft.com/office/drawing/2014/main" id="{AAB03D2B-CBCE-4678-BCA3-98886DB060A0}"/>
              </a:ext>
            </a:extLst>
          </p:cNvPr>
          <p:cNvSpPr txBox="1">
            <a:spLocks/>
          </p:cNvSpPr>
          <p:nvPr/>
        </p:nvSpPr>
        <p:spPr>
          <a:xfrm>
            <a:off x="444182" y="2570776"/>
            <a:ext cx="3380113" cy="2950777"/>
          </a:xfrm>
          <a:prstGeom prst="rect">
            <a:avLst/>
          </a:prstGeom>
          <a:solidFill>
            <a:schemeClr val="bg1">
              <a:alpha val="0"/>
            </a:schemeClr>
          </a:solidFill>
        </p:spPr>
        <p:txBody>
          <a:bodyPr anchor="ctr">
            <a:noAutofit/>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lgn="l">
              <a:defRPr/>
            </a:pPr>
            <a:r>
              <a:rPr lang="en-US" sz="2400" cap="none" dirty="0">
                <a:solidFill>
                  <a:schemeClr val="tx1">
                    <a:lumMod val="85000"/>
                    <a:lumOff val="15000"/>
                  </a:schemeClr>
                </a:solidFill>
                <a:latin typeface="+mn-lt"/>
              </a:rPr>
              <a:t>Weekly Check-in      </a:t>
            </a:r>
            <a:r>
              <a:rPr lang="en-US" sz="2400" b="0" cap="none" dirty="0">
                <a:solidFill>
                  <a:schemeClr val="tx1">
                    <a:lumMod val="85000"/>
                    <a:lumOff val="15000"/>
                  </a:schemeClr>
                </a:solidFill>
                <a:latin typeface="+mn-lt"/>
              </a:rPr>
              <a:t>formative assessment survey and email to alert instructors to student change requests.</a:t>
            </a:r>
          </a:p>
        </p:txBody>
      </p:sp>
      <p:sp>
        <p:nvSpPr>
          <p:cNvPr id="3" name="TextBox 8">
            <a:extLst>
              <a:ext uri="{FF2B5EF4-FFF2-40B4-BE49-F238E27FC236}">
                <a16:creationId xmlns:a16="http://schemas.microsoft.com/office/drawing/2014/main" id="{EA67723A-8D57-417B-845E-16514C094FAF}"/>
              </a:ext>
            </a:extLst>
          </p:cNvPr>
          <p:cNvSpPr txBox="1">
            <a:spLocks noChangeArrowheads="1"/>
          </p:cNvSpPr>
          <p:nvPr/>
        </p:nvSpPr>
        <p:spPr bwMode="auto">
          <a:xfrm>
            <a:off x="373021" y="480661"/>
            <a:ext cx="86368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dirty="0">
                <a:solidFill>
                  <a:schemeClr val="bg2"/>
                </a:solidFill>
                <a:latin typeface="Calibri" panose="020F0502020204030204" pitchFamily="34" charset="0"/>
              </a:rPr>
              <a:t>Tracking the student experience</a:t>
            </a:r>
          </a:p>
        </p:txBody>
      </p:sp>
      <p:sp>
        <p:nvSpPr>
          <p:cNvPr id="6" name="Rectangle 5">
            <a:extLst>
              <a:ext uri="{FF2B5EF4-FFF2-40B4-BE49-F238E27FC236}">
                <a16:creationId xmlns:a16="http://schemas.microsoft.com/office/drawing/2014/main" id="{B6C9AC8A-F0B5-4631-9D49-3EBDB411385C}"/>
              </a:ext>
            </a:extLst>
          </p:cNvPr>
          <p:cNvSpPr/>
          <p:nvPr/>
        </p:nvSpPr>
        <p:spPr>
          <a:xfrm>
            <a:off x="2931427" y="1403625"/>
            <a:ext cx="5454584" cy="355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5">
            <a:extLst>
              <a:ext uri="{FF2B5EF4-FFF2-40B4-BE49-F238E27FC236}">
                <a16:creationId xmlns:a16="http://schemas.microsoft.com/office/drawing/2014/main" id="{950C24D4-5922-4552-A0A5-535D7E45D74F}"/>
              </a:ext>
            </a:extLst>
          </p:cNvPr>
          <p:cNvSpPr txBox="1">
            <a:spLocks/>
          </p:cNvSpPr>
          <p:nvPr/>
        </p:nvSpPr>
        <p:spPr>
          <a:xfrm>
            <a:off x="4059375" y="1219620"/>
            <a:ext cx="5974080" cy="584776"/>
          </a:xfrm>
          <a:prstGeom prst="rect">
            <a:avLst/>
          </a:prstGeom>
        </p:spPr>
        <p:txBody>
          <a:bodyPr anchor="ctr">
            <a:noAutofit/>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lgn="l">
              <a:defRPr/>
            </a:pPr>
            <a:r>
              <a:rPr lang="en-US" sz="2400" b="0" cap="none" dirty="0">
                <a:solidFill>
                  <a:schemeClr val="tx1">
                    <a:lumMod val="85000"/>
                    <a:lumOff val="15000"/>
                  </a:schemeClr>
                </a:solidFill>
                <a:latin typeface="+mn-lt"/>
              </a:rPr>
              <a:t> Dashboards to visualize feedback</a:t>
            </a:r>
          </a:p>
        </p:txBody>
      </p:sp>
      <p:sp>
        <p:nvSpPr>
          <p:cNvPr id="10" name="Rectangle 9">
            <a:extLst>
              <a:ext uri="{FF2B5EF4-FFF2-40B4-BE49-F238E27FC236}">
                <a16:creationId xmlns:a16="http://schemas.microsoft.com/office/drawing/2014/main" id="{A196605F-2F4A-4CF6-9278-7D091E00FD70}"/>
              </a:ext>
            </a:extLst>
          </p:cNvPr>
          <p:cNvSpPr/>
          <p:nvPr/>
        </p:nvSpPr>
        <p:spPr>
          <a:xfrm>
            <a:off x="6934954" y="5812157"/>
            <a:ext cx="1940391" cy="839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5">
            <a:extLst>
              <a:ext uri="{FF2B5EF4-FFF2-40B4-BE49-F238E27FC236}">
                <a16:creationId xmlns:a16="http://schemas.microsoft.com/office/drawing/2014/main" id="{9B6ADF17-F583-48C0-81E3-8DCEA0D691B9}"/>
              </a:ext>
            </a:extLst>
          </p:cNvPr>
          <p:cNvSpPr txBox="1">
            <a:spLocks/>
          </p:cNvSpPr>
          <p:nvPr/>
        </p:nvSpPr>
        <p:spPr>
          <a:xfrm>
            <a:off x="491157" y="5726699"/>
            <a:ext cx="7894854" cy="417240"/>
          </a:xfrm>
          <a:prstGeom prst="rect">
            <a:avLst/>
          </a:prstGeom>
          <a:solidFill>
            <a:schemeClr val="bg1">
              <a:alpha val="0"/>
            </a:schemeClr>
          </a:solidFill>
        </p:spPr>
        <p:txBody>
          <a:bodyPr anchor="ctr">
            <a:noAutofit/>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marL="457200" indent="-457200" algn="l">
              <a:buAutoNum type="alphaLcParenBoth"/>
              <a:defRPr/>
            </a:pPr>
            <a:r>
              <a:rPr lang="en-US" sz="2400" cap="none" dirty="0">
                <a:solidFill>
                  <a:schemeClr val="tx1">
                    <a:lumMod val="85000"/>
                    <a:lumOff val="15000"/>
                  </a:schemeClr>
                </a:solidFill>
                <a:latin typeface="+mn-lt"/>
              </a:rPr>
              <a:t>What is helping you to do well in the course this week?</a:t>
            </a:r>
          </a:p>
          <a:p>
            <a:pPr marL="457200" indent="-457200" algn="l">
              <a:buAutoNum type="alphaLcParenBoth"/>
              <a:defRPr/>
            </a:pPr>
            <a:r>
              <a:rPr lang="en-US" sz="2400" cap="none" dirty="0">
                <a:solidFill>
                  <a:schemeClr val="tx1">
                    <a:lumMod val="85000"/>
                    <a:lumOff val="15000"/>
                  </a:schemeClr>
                </a:solidFill>
                <a:latin typeface="+mn-lt"/>
              </a:rPr>
              <a:t>What changes could help you do better in the course?</a:t>
            </a:r>
          </a:p>
          <a:p>
            <a:pPr marL="457200" indent="-457200" algn="l">
              <a:buAutoNum type="alphaLcParenBoth"/>
              <a:defRPr/>
            </a:pPr>
            <a:endParaRPr lang="en-US" sz="2400" b="0" cap="none" dirty="0">
              <a:solidFill>
                <a:schemeClr val="tx1">
                  <a:lumMod val="85000"/>
                  <a:lumOff val="15000"/>
                </a:schemeClr>
              </a:solidFill>
              <a:latin typeface="+mn-lt"/>
            </a:endParaRPr>
          </a:p>
        </p:txBody>
      </p:sp>
      <p:pic>
        <p:nvPicPr>
          <p:cNvPr id="12" name="Picture 11" descr="A picture containing clipart&#10;&#10;Description generated with high confidence">
            <a:extLst>
              <a:ext uri="{FF2B5EF4-FFF2-40B4-BE49-F238E27FC236}">
                <a16:creationId xmlns:a16="http://schemas.microsoft.com/office/drawing/2014/main" id="{17BD085C-40AA-492E-86EF-423C8003BA3F}"/>
              </a:ext>
            </a:extLst>
          </p:cNvPr>
          <p:cNvPicPr>
            <a:picLocks noChangeAspect="1"/>
          </p:cNvPicPr>
          <p:nvPr/>
        </p:nvPicPr>
        <p:blipFill>
          <a:blip r:embed="rId4"/>
          <a:stretch>
            <a:fillRect/>
          </a:stretch>
        </p:blipFill>
        <p:spPr>
          <a:xfrm>
            <a:off x="468637" y="1988401"/>
            <a:ext cx="2863516" cy="937760"/>
          </a:xfrm>
          <a:prstGeom prst="rect">
            <a:avLst/>
          </a:prstGeom>
        </p:spPr>
      </p:pic>
    </p:spTree>
    <p:extLst>
      <p:ext uri="{BB962C8B-B14F-4D97-AF65-F5344CB8AC3E}">
        <p14:creationId xmlns:p14="http://schemas.microsoft.com/office/powerpoint/2010/main" val="1549421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EA67723A-8D57-417B-845E-16514C094FAF}"/>
              </a:ext>
            </a:extLst>
          </p:cNvPr>
          <p:cNvSpPr txBox="1">
            <a:spLocks noChangeArrowheads="1"/>
          </p:cNvSpPr>
          <p:nvPr/>
        </p:nvSpPr>
        <p:spPr bwMode="auto">
          <a:xfrm>
            <a:off x="427680" y="469681"/>
            <a:ext cx="86368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dirty="0">
                <a:solidFill>
                  <a:schemeClr val="bg2"/>
                </a:solidFill>
                <a:latin typeface="Calibri" panose="020F0502020204030204" pitchFamily="34" charset="0"/>
              </a:rPr>
              <a:t>Discovering issues early</a:t>
            </a:r>
          </a:p>
        </p:txBody>
      </p:sp>
      <p:sp>
        <p:nvSpPr>
          <p:cNvPr id="5" name="Title 5">
            <a:extLst>
              <a:ext uri="{FF2B5EF4-FFF2-40B4-BE49-F238E27FC236}">
                <a16:creationId xmlns:a16="http://schemas.microsoft.com/office/drawing/2014/main" id="{D3DDACD2-0841-4468-BD19-E05379BB4BBF}"/>
              </a:ext>
            </a:extLst>
          </p:cNvPr>
          <p:cNvSpPr txBox="1">
            <a:spLocks/>
          </p:cNvSpPr>
          <p:nvPr/>
        </p:nvSpPr>
        <p:spPr>
          <a:xfrm>
            <a:off x="2056401" y="1275967"/>
            <a:ext cx="6776579" cy="1285745"/>
          </a:xfrm>
          <a:prstGeom prst="rect">
            <a:avLst/>
          </a:prstGeom>
        </p:spPr>
        <p:txBody>
          <a:bodyPr anchor="ctr">
            <a:normAutofit/>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lgn="l">
              <a:defRPr/>
            </a:pPr>
            <a:r>
              <a:rPr lang="en-US" sz="2300" cap="none" dirty="0">
                <a:solidFill>
                  <a:schemeClr val="tx1">
                    <a:lumMod val="95000"/>
                    <a:lumOff val="5000"/>
                  </a:schemeClr>
                </a:solidFill>
                <a:latin typeface="+mn-lt"/>
              </a:rPr>
              <a:t>Early Alert: </a:t>
            </a:r>
            <a:r>
              <a:rPr lang="en-US" sz="2300" b="0" cap="none" dirty="0">
                <a:solidFill>
                  <a:schemeClr val="tx1">
                    <a:lumMod val="95000"/>
                    <a:lumOff val="5000"/>
                  </a:schemeClr>
                </a:solidFill>
                <a:latin typeface="+mn-lt"/>
              </a:rPr>
              <a:t>Using a common reporting platform to flag at-risk students early enough to make a difference</a:t>
            </a:r>
          </a:p>
        </p:txBody>
      </p:sp>
      <p:pic>
        <p:nvPicPr>
          <p:cNvPr id="6" name="Picture 5">
            <a:extLst>
              <a:ext uri="{FF2B5EF4-FFF2-40B4-BE49-F238E27FC236}">
                <a16:creationId xmlns:a16="http://schemas.microsoft.com/office/drawing/2014/main" id="{6E63FCD6-C22D-45AF-9ECF-B473493E72E7}"/>
              </a:ext>
            </a:extLst>
          </p:cNvPr>
          <p:cNvPicPr>
            <a:picLocks noChangeAspect="1"/>
          </p:cNvPicPr>
          <p:nvPr/>
        </p:nvPicPr>
        <p:blipFill>
          <a:blip r:embed="rId3"/>
          <a:stretch>
            <a:fillRect/>
          </a:stretch>
        </p:blipFill>
        <p:spPr>
          <a:xfrm>
            <a:off x="365760" y="2432275"/>
            <a:ext cx="8636852" cy="4398915"/>
          </a:xfrm>
          <a:prstGeom prst="rect">
            <a:avLst/>
          </a:prstGeom>
        </p:spPr>
      </p:pic>
      <p:sp>
        <p:nvSpPr>
          <p:cNvPr id="7" name="Rectangle 6">
            <a:extLst>
              <a:ext uri="{FF2B5EF4-FFF2-40B4-BE49-F238E27FC236}">
                <a16:creationId xmlns:a16="http://schemas.microsoft.com/office/drawing/2014/main" id="{5FF5BFF5-7AAE-42AF-BA28-530F40E6AC1E}"/>
              </a:ext>
            </a:extLst>
          </p:cNvPr>
          <p:cNvSpPr/>
          <p:nvPr/>
        </p:nvSpPr>
        <p:spPr>
          <a:xfrm>
            <a:off x="268656" y="2432275"/>
            <a:ext cx="3258315" cy="21470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E9FC944-9C68-4206-A43F-CC96C5D47140}"/>
              </a:ext>
            </a:extLst>
          </p:cNvPr>
          <p:cNvSpPr/>
          <p:nvPr/>
        </p:nvSpPr>
        <p:spPr>
          <a:xfrm>
            <a:off x="3306456" y="4569317"/>
            <a:ext cx="5676255" cy="20750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60B955-CB23-42E6-8717-770CE35AA467}"/>
              </a:ext>
            </a:extLst>
          </p:cNvPr>
          <p:cNvSpPr/>
          <p:nvPr/>
        </p:nvSpPr>
        <p:spPr>
          <a:xfrm>
            <a:off x="6646813" y="3216931"/>
            <a:ext cx="2355799" cy="13624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5F7335-1340-4745-8EA3-24291C57263C}"/>
              </a:ext>
            </a:extLst>
          </p:cNvPr>
          <p:cNvSpPr/>
          <p:nvPr/>
        </p:nvSpPr>
        <p:spPr>
          <a:xfrm>
            <a:off x="3294885" y="2432275"/>
            <a:ext cx="5204681" cy="7846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018CB4-E22B-46C8-95FF-380D4AD5917A}"/>
              </a:ext>
            </a:extLst>
          </p:cNvPr>
          <p:cNvSpPr/>
          <p:nvPr/>
        </p:nvSpPr>
        <p:spPr>
          <a:xfrm>
            <a:off x="3361509" y="3152502"/>
            <a:ext cx="1984560" cy="14268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CBF2423-6251-484F-B81D-B0B17583E02C}"/>
              </a:ext>
            </a:extLst>
          </p:cNvPr>
          <p:cNvPicPr>
            <a:picLocks noChangeAspect="1"/>
          </p:cNvPicPr>
          <p:nvPr/>
        </p:nvPicPr>
        <p:blipFill>
          <a:blip r:embed="rId4"/>
          <a:stretch>
            <a:fillRect/>
          </a:stretch>
        </p:blipFill>
        <p:spPr>
          <a:xfrm>
            <a:off x="3450070" y="4561535"/>
            <a:ext cx="2592072" cy="2075094"/>
          </a:xfrm>
          <a:prstGeom prst="rect">
            <a:avLst/>
          </a:prstGeom>
        </p:spPr>
      </p:pic>
      <p:sp>
        <p:nvSpPr>
          <p:cNvPr id="16" name="Title 5">
            <a:extLst>
              <a:ext uri="{FF2B5EF4-FFF2-40B4-BE49-F238E27FC236}">
                <a16:creationId xmlns:a16="http://schemas.microsoft.com/office/drawing/2014/main" id="{EE93E3B4-B585-4412-8917-1BD5D99BA9B9}"/>
              </a:ext>
            </a:extLst>
          </p:cNvPr>
          <p:cNvSpPr txBox="1">
            <a:spLocks/>
          </p:cNvSpPr>
          <p:nvPr/>
        </p:nvSpPr>
        <p:spPr>
          <a:xfrm>
            <a:off x="1145414" y="3407627"/>
            <a:ext cx="3507219" cy="584776"/>
          </a:xfrm>
          <a:prstGeom prst="rect">
            <a:avLst/>
          </a:prstGeom>
        </p:spPr>
        <p:txBody>
          <a:bodyPr anchor="ctr">
            <a:noAutofit/>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lgn="l">
              <a:defRPr/>
            </a:pPr>
            <a:r>
              <a:rPr lang="en-US" sz="2200" b="0" cap="none" dirty="0">
                <a:solidFill>
                  <a:schemeClr val="tx1">
                    <a:lumMod val="85000"/>
                    <a:lumOff val="15000"/>
                  </a:schemeClr>
                </a:solidFill>
                <a:latin typeface="+mn-lt"/>
              </a:rPr>
              <a:t>Specialist advisors</a:t>
            </a:r>
          </a:p>
          <a:p>
            <a:pPr algn="l">
              <a:defRPr/>
            </a:pPr>
            <a:r>
              <a:rPr lang="en-US" sz="2200" b="0" cap="none" dirty="0">
                <a:solidFill>
                  <a:schemeClr val="tx1">
                    <a:lumMod val="85000"/>
                    <a:lumOff val="15000"/>
                  </a:schemeClr>
                </a:solidFill>
                <a:latin typeface="+mn-lt"/>
              </a:rPr>
              <a:t>respond to an Early Alert student in 24-48 hours</a:t>
            </a:r>
          </a:p>
        </p:txBody>
      </p:sp>
      <p:sp>
        <p:nvSpPr>
          <p:cNvPr id="17" name="Title 5">
            <a:extLst>
              <a:ext uri="{FF2B5EF4-FFF2-40B4-BE49-F238E27FC236}">
                <a16:creationId xmlns:a16="http://schemas.microsoft.com/office/drawing/2014/main" id="{E33E11BF-9B5A-46D9-A97D-A81E9513AB79}"/>
              </a:ext>
            </a:extLst>
          </p:cNvPr>
          <p:cNvSpPr txBox="1">
            <a:spLocks/>
          </p:cNvSpPr>
          <p:nvPr/>
        </p:nvSpPr>
        <p:spPr>
          <a:xfrm>
            <a:off x="6692352" y="3718020"/>
            <a:ext cx="2310260" cy="584776"/>
          </a:xfrm>
          <a:prstGeom prst="rect">
            <a:avLst/>
          </a:prstGeom>
        </p:spPr>
        <p:txBody>
          <a:bodyPr anchor="ctr">
            <a:noAutofit/>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lgn="l">
              <a:defRPr/>
            </a:pPr>
            <a:r>
              <a:rPr lang="en-US" sz="2200" b="0" cap="none" dirty="0">
                <a:solidFill>
                  <a:schemeClr val="tx1">
                    <a:lumMod val="85000"/>
                    <a:lumOff val="15000"/>
                  </a:schemeClr>
                </a:solidFill>
                <a:latin typeface="+mn-lt"/>
              </a:rPr>
              <a:t>Data is collected systematically to generate insight on common risk</a:t>
            </a:r>
          </a:p>
          <a:p>
            <a:pPr algn="l">
              <a:defRPr/>
            </a:pPr>
            <a:r>
              <a:rPr lang="en-US" sz="2200" b="0" cap="none" dirty="0">
                <a:solidFill>
                  <a:schemeClr val="tx1">
                    <a:lumMod val="85000"/>
                    <a:lumOff val="15000"/>
                  </a:schemeClr>
                </a:solidFill>
                <a:latin typeface="+mn-lt"/>
              </a:rPr>
              <a:t>factors</a:t>
            </a:r>
          </a:p>
        </p:txBody>
      </p:sp>
      <p:sp>
        <p:nvSpPr>
          <p:cNvPr id="18" name="Rectangle 17">
            <a:extLst>
              <a:ext uri="{FF2B5EF4-FFF2-40B4-BE49-F238E27FC236}">
                <a16:creationId xmlns:a16="http://schemas.microsoft.com/office/drawing/2014/main" id="{CF77170B-4AF3-4309-B6CD-EC9CEC61F5FE}"/>
              </a:ext>
            </a:extLst>
          </p:cNvPr>
          <p:cNvSpPr/>
          <p:nvPr/>
        </p:nvSpPr>
        <p:spPr>
          <a:xfrm>
            <a:off x="2845399" y="4283221"/>
            <a:ext cx="922115" cy="7846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 picture containing clipart&#10;&#10;Description generated with high confidence">
            <a:extLst>
              <a:ext uri="{FF2B5EF4-FFF2-40B4-BE49-F238E27FC236}">
                <a16:creationId xmlns:a16="http://schemas.microsoft.com/office/drawing/2014/main" id="{72CC6E37-3561-4C89-8EBE-3A8C0B42C86A}"/>
              </a:ext>
            </a:extLst>
          </p:cNvPr>
          <p:cNvPicPr>
            <a:picLocks noChangeAspect="1"/>
          </p:cNvPicPr>
          <p:nvPr/>
        </p:nvPicPr>
        <p:blipFill>
          <a:blip r:embed="rId5"/>
          <a:stretch>
            <a:fillRect/>
          </a:stretch>
        </p:blipFill>
        <p:spPr>
          <a:xfrm>
            <a:off x="5929211" y="5629595"/>
            <a:ext cx="2903769" cy="835808"/>
          </a:xfrm>
          <a:prstGeom prst="rect">
            <a:avLst/>
          </a:prstGeom>
        </p:spPr>
      </p:pic>
    </p:spTree>
    <p:extLst>
      <p:ext uri="{BB962C8B-B14F-4D97-AF65-F5344CB8AC3E}">
        <p14:creationId xmlns:p14="http://schemas.microsoft.com/office/powerpoint/2010/main" val="1741018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AB03D2B-CBCE-4678-BCA3-98886DB060A0}"/>
              </a:ext>
            </a:extLst>
          </p:cNvPr>
          <p:cNvSpPr txBox="1">
            <a:spLocks/>
          </p:cNvSpPr>
          <p:nvPr/>
        </p:nvSpPr>
        <p:spPr>
          <a:xfrm>
            <a:off x="1494630" y="2430463"/>
            <a:ext cx="6154738" cy="1143000"/>
          </a:xfrm>
          <a:prstGeom prst="rect">
            <a:avLst/>
          </a:prstGeom>
        </p:spPr>
        <p:txBody>
          <a:bodyPr anchor="ctr">
            <a:normAutofit lnSpcReduction="10000"/>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defRPr/>
            </a:pPr>
            <a:r>
              <a:rPr lang="en-US" dirty="0">
                <a:solidFill>
                  <a:schemeClr val="tx1">
                    <a:lumMod val="95000"/>
                    <a:lumOff val="5000"/>
                  </a:schemeClr>
                </a:solidFill>
              </a:rPr>
              <a:t>Institutional ecosystem</a:t>
            </a:r>
          </a:p>
        </p:txBody>
      </p:sp>
      <p:sp>
        <p:nvSpPr>
          <p:cNvPr id="3" name="Rectangle 2">
            <a:extLst>
              <a:ext uri="{FF2B5EF4-FFF2-40B4-BE49-F238E27FC236}">
                <a16:creationId xmlns:a16="http://schemas.microsoft.com/office/drawing/2014/main" id="{FD4A51B7-D04A-497E-8485-FC2159F347A2}"/>
              </a:ext>
            </a:extLst>
          </p:cNvPr>
          <p:cNvSpPr/>
          <p:nvPr/>
        </p:nvSpPr>
        <p:spPr>
          <a:xfrm>
            <a:off x="1937018" y="4043827"/>
            <a:ext cx="5269963" cy="369332"/>
          </a:xfrm>
          <a:prstGeom prst="rect">
            <a:avLst/>
          </a:prstGeom>
        </p:spPr>
        <p:txBody>
          <a:bodyPr wrap="square">
            <a:spAutoFit/>
          </a:bodyPr>
          <a:lstStyle/>
          <a:p>
            <a:r>
              <a:rPr lang="en-US" altLang="en-US" dirty="0">
                <a:solidFill>
                  <a:srgbClr val="990016"/>
                </a:solidFill>
                <a:cs typeface="Times" panose="02020603050405020304" pitchFamily="18" charset="0"/>
              </a:rPr>
              <a:t>Building institutional capacity to make data actionable</a:t>
            </a:r>
          </a:p>
        </p:txBody>
      </p:sp>
    </p:spTree>
    <p:extLst>
      <p:ext uri="{BB962C8B-B14F-4D97-AF65-F5344CB8AC3E}">
        <p14:creationId xmlns:p14="http://schemas.microsoft.com/office/powerpoint/2010/main" val="2587647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4D26E22B-9BD6-4EB2-83E6-63451B9BF3D1}"/>
              </a:ext>
            </a:extLst>
          </p:cNvPr>
          <p:cNvSpPr txBox="1">
            <a:spLocks noChangeArrowheads="1"/>
          </p:cNvSpPr>
          <p:nvPr/>
        </p:nvSpPr>
        <p:spPr bwMode="auto">
          <a:xfrm>
            <a:off x="246655" y="414562"/>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dirty="0">
                <a:solidFill>
                  <a:schemeClr val="bg2"/>
                </a:solidFill>
                <a:latin typeface="Calibri" panose="020F0502020204030204" pitchFamily="34" charset="0"/>
              </a:rPr>
              <a:t>Approach to improvement</a:t>
            </a:r>
          </a:p>
        </p:txBody>
      </p:sp>
      <p:sp>
        <p:nvSpPr>
          <p:cNvPr id="6" name="Content Placeholder 2">
            <a:extLst>
              <a:ext uri="{FF2B5EF4-FFF2-40B4-BE49-F238E27FC236}">
                <a16:creationId xmlns:a16="http://schemas.microsoft.com/office/drawing/2014/main" id="{F0149C52-4F17-4890-9C64-B995D0CEF731}"/>
              </a:ext>
            </a:extLst>
          </p:cNvPr>
          <p:cNvSpPr>
            <a:spLocks noGrp="1"/>
          </p:cNvSpPr>
          <p:nvPr>
            <p:ph idx="1"/>
          </p:nvPr>
        </p:nvSpPr>
        <p:spPr>
          <a:xfrm>
            <a:off x="380206" y="2025759"/>
            <a:ext cx="8383587" cy="4525963"/>
          </a:xfrm>
        </p:spPr>
        <p:txBody>
          <a:bodyPr>
            <a:normAutofit/>
          </a:bodyPr>
          <a:lstStyle/>
          <a:p>
            <a:pPr marL="457200" lvl="1" indent="0">
              <a:buNone/>
            </a:pPr>
            <a:r>
              <a:rPr lang="en-US" altLang="en-US" sz="3600" b="1" dirty="0">
                <a:solidFill>
                  <a:srgbClr val="990016"/>
                </a:solidFill>
                <a:latin typeface="+mn-lt"/>
                <a:cs typeface="Times" panose="02020603050405020304" pitchFamily="18" charset="0"/>
              </a:rPr>
              <a:t>Know Thy Student</a:t>
            </a:r>
          </a:p>
          <a:p>
            <a:pPr marL="457200" lvl="1" indent="0">
              <a:buNone/>
            </a:pPr>
            <a:endParaRPr lang="en-US" altLang="en-US" sz="2400" b="1" dirty="0">
              <a:solidFill>
                <a:srgbClr val="990016"/>
              </a:solidFill>
              <a:latin typeface="+mn-lt"/>
              <a:cs typeface="Times" panose="02020603050405020304" pitchFamily="18" charset="0"/>
            </a:endParaRPr>
          </a:p>
          <a:p>
            <a:pPr marL="400050"/>
            <a:r>
              <a:rPr lang="en-US" altLang="en-US" sz="2400" b="1" dirty="0">
                <a:solidFill>
                  <a:schemeClr val="tx1">
                    <a:lumMod val="85000"/>
                    <a:lumOff val="15000"/>
                  </a:schemeClr>
                </a:solidFill>
                <a:latin typeface="+mj-lt"/>
                <a:cs typeface="Times" panose="02020603050405020304" pitchFamily="18" charset="0"/>
              </a:rPr>
              <a:t>Project Goal: </a:t>
            </a:r>
            <a:r>
              <a:rPr lang="en-US" altLang="en-US" sz="2400" dirty="0">
                <a:solidFill>
                  <a:schemeClr val="tx1">
                    <a:lumMod val="85000"/>
                    <a:lumOff val="15000"/>
                  </a:schemeClr>
                </a:solidFill>
                <a:latin typeface="+mj-lt"/>
                <a:cs typeface="Times" panose="02020603050405020304" pitchFamily="18" charset="0"/>
              </a:rPr>
              <a:t>to build a strategic marriage of learner data and organizational systems improvement to make data actionable.</a:t>
            </a:r>
          </a:p>
          <a:p>
            <a:pPr marL="400050"/>
            <a:endParaRPr lang="en-US" altLang="en-US" sz="2400" dirty="0">
              <a:solidFill>
                <a:schemeClr val="tx1">
                  <a:lumMod val="85000"/>
                  <a:lumOff val="15000"/>
                </a:schemeClr>
              </a:solidFill>
              <a:latin typeface="+mj-lt"/>
              <a:cs typeface="Times" panose="02020603050405020304" pitchFamily="18" charset="0"/>
            </a:endParaRPr>
          </a:p>
          <a:p>
            <a:pPr marL="400050"/>
            <a:r>
              <a:rPr lang="en-US" sz="2400" b="1" dirty="0">
                <a:solidFill>
                  <a:schemeClr val="tx1">
                    <a:lumMod val="85000"/>
                    <a:lumOff val="15000"/>
                  </a:schemeClr>
                </a:solidFill>
                <a:latin typeface="+mj-lt"/>
              </a:rPr>
              <a:t>Defining evidence-led</a:t>
            </a:r>
            <a:r>
              <a:rPr lang="en-US" sz="2400" dirty="0">
                <a:solidFill>
                  <a:schemeClr val="tx1">
                    <a:lumMod val="85000"/>
                    <a:lumOff val="15000"/>
                  </a:schemeClr>
                </a:solidFill>
                <a:latin typeface="+mj-lt"/>
              </a:rPr>
              <a:t> – Denoting disciplines of education that proceed empirically with regard to the student and reject more traditional protocols.</a:t>
            </a:r>
            <a:endParaRPr lang="en-US" altLang="en-US" sz="2400" dirty="0">
              <a:solidFill>
                <a:schemeClr val="tx1">
                  <a:lumMod val="85000"/>
                  <a:lumOff val="15000"/>
                </a:schemeClr>
              </a:solidFill>
              <a:latin typeface="+mj-lt"/>
              <a:cs typeface="Times" panose="02020603050405020304" pitchFamily="18" charset="0"/>
            </a:endParaRPr>
          </a:p>
        </p:txBody>
      </p:sp>
    </p:spTree>
    <p:extLst>
      <p:ext uri="{BB962C8B-B14F-4D97-AF65-F5344CB8AC3E}">
        <p14:creationId xmlns:p14="http://schemas.microsoft.com/office/powerpoint/2010/main" val="2037067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AD6C04-5E88-41B1-8F26-F303F2A9FDB0}"/>
              </a:ext>
            </a:extLst>
          </p:cNvPr>
          <p:cNvPicPr>
            <a:picLocks noChangeAspect="1"/>
          </p:cNvPicPr>
          <p:nvPr/>
        </p:nvPicPr>
        <p:blipFill>
          <a:blip r:embed="rId3"/>
          <a:stretch>
            <a:fillRect/>
          </a:stretch>
        </p:blipFill>
        <p:spPr>
          <a:xfrm>
            <a:off x="4387657" y="1274918"/>
            <a:ext cx="1596788" cy="1566364"/>
          </a:xfrm>
          <a:prstGeom prst="rect">
            <a:avLst/>
          </a:prstGeom>
        </p:spPr>
      </p:pic>
      <p:sp>
        <p:nvSpPr>
          <p:cNvPr id="3" name="TextBox 8">
            <a:extLst>
              <a:ext uri="{FF2B5EF4-FFF2-40B4-BE49-F238E27FC236}">
                <a16:creationId xmlns:a16="http://schemas.microsoft.com/office/drawing/2014/main" id="{EA67723A-8D57-417B-845E-16514C094FAF}"/>
              </a:ext>
            </a:extLst>
          </p:cNvPr>
          <p:cNvSpPr txBox="1">
            <a:spLocks noChangeArrowheads="1"/>
          </p:cNvSpPr>
          <p:nvPr/>
        </p:nvSpPr>
        <p:spPr bwMode="auto">
          <a:xfrm>
            <a:off x="334288" y="285702"/>
            <a:ext cx="86368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dirty="0">
                <a:solidFill>
                  <a:schemeClr val="bg2"/>
                </a:solidFill>
                <a:latin typeface="Calibri" panose="020F0502020204030204" pitchFamily="34" charset="0"/>
              </a:rPr>
              <a:t>Systems to improve academic support</a:t>
            </a:r>
          </a:p>
        </p:txBody>
      </p:sp>
      <p:sp>
        <p:nvSpPr>
          <p:cNvPr id="5" name="Title 5">
            <a:extLst>
              <a:ext uri="{FF2B5EF4-FFF2-40B4-BE49-F238E27FC236}">
                <a16:creationId xmlns:a16="http://schemas.microsoft.com/office/drawing/2014/main" id="{D3DDACD2-0841-4468-BD19-E05379BB4BBF}"/>
              </a:ext>
            </a:extLst>
          </p:cNvPr>
          <p:cNvSpPr txBox="1">
            <a:spLocks/>
          </p:cNvSpPr>
          <p:nvPr/>
        </p:nvSpPr>
        <p:spPr>
          <a:xfrm>
            <a:off x="408284" y="1575056"/>
            <a:ext cx="8327432" cy="4613855"/>
          </a:xfrm>
          <a:prstGeom prst="rect">
            <a:avLst/>
          </a:prstGeom>
        </p:spPr>
        <p:txBody>
          <a:bodyPr anchor="ctr">
            <a:normAutofit fontScale="92500" lnSpcReduction="10000"/>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lgn="l">
              <a:defRPr/>
            </a:pPr>
            <a:r>
              <a:rPr lang="en-US" sz="2600" cap="none" dirty="0">
                <a:solidFill>
                  <a:srgbClr val="990016"/>
                </a:solidFill>
                <a:latin typeface="+mn-lt"/>
              </a:rPr>
              <a:t>Empowering new faculty </a:t>
            </a:r>
          </a:p>
          <a:p>
            <a:pPr algn="l">
              <a:defRPr/>
            </a:pPr>
            <a:r>
              <a:rPr lang="en-US" sz="2600" cap="none" dirty="0">
                <a:solidFill>
                  <a:srgbClr val="990016"/>
                </a:solidFill>
                <a:latin typeface="+mn-lt"/>
              </a:rPr>
              <a:t>leadership teams with data</a:t>
            </a:r>
          </a:p>
          <a:p>
            <a:pPr algn="l">
              <a:defRPr/>
            </a:pPr>
            <a:endParaRPr lang="en-US" sz="2400" cap="none" dirty="0">
              <a:solidFill>
                <a:schemeClr val="tx1">
                  <a:lumMod val="95000"/>
                  <a:lumOff val="5000"/>
                </a:schemeClr>
              </a:solidFill>
              <a:latin typeface="+mn-lt"/>
            </a:endParaRPr>
          </a:p>
          <a:p>
            <a:pPr algn="l">
              <a:defRPr/>
            </a:pPr>
            <a:endParaRPr lang="en-US" sz="2400" cap="none" dirty="0">
              <a:solidFill>
                <a:schemeClr val="tx1">
                  <a:lumMod val="85000"/>
                  <a:lumOff val="15000"/>
                </a:schemeClr>
              </a:solidFill>
              <a:latin typeface="+mn-lt"/>
            </a:endParaRPr>
          </a:p>
          <a:p>
            <a:pPr algn="l">
              <a:defRPr/>
            </a:pPr>
            <a:r>
              <a:rPr lang="en-US" sz="2400" cap="none" dirty="0">
                <a:solidFill>
                  <a:schemeClr val="tx1">
                    <a:lumMod val="85000"/>
                    <a:lumOff val="15000"/>
                  </a:schemeClr>
                </a:solidFill>
                <a:latin typeface="+mn-lt"/>
              </a:rPr>
              <a:t>Lead Faculty: </a:t>
            </a:r>
            <a:r>
              <a:rPr lang="en-US" sz="2400" b="0" cap="none" dirty="0">
                <a:solidFill>
                  <a:schemeClr val="tx1">
                    <a:lumMod val="85000"/>
                    <a:lumOff val="15000"/>
                  </a:schemeClr>
                </a:solidFill>
                <a:latin typeface="+mn-lt"/>
              </a:rPr>
              <a:t>Senior faculty were established to lead quality improvement via Peer Review, Circles of Practice and Program Review.</a:t>
            </a:r>
          </a:p>
          <a:p>
            <a:pPr algn="l">
              <a:defRPr/>
            </a:pPr>
            <a:endParaRPr lang="en-US" sz="2400" cap="none" dirty="0">
              <a:solidFill>
                <a:schemeClr val="tx1">
                  <a:lumMod val="85000"/>
                  <a:lumOff val="15000"/>
                </a:schemeClr>
              </a:solidFill>
              <a:latin typeface="+mn-lt"/>
            </a:endParaRPr>
          </a:p>
          <a:p>
            <a:pPr algn="l">
              <a:defRPr/>
            </a:pPr>
            <a:r>
              <a:rPr lang="en-US" sz="2400" cap="none" dirty="0">
                <a:solidFill>
                  <a:schemeClr val="tx1">
                    <a:lumMod val="85000"/>
                    <a:lumOff val="15000"/>
                  </a:schemeClr>
                </a:solidFill>
                <a:latin typeface="+mn-lt"/>
              </a:rPr>
              <a:t>Circles of Practice: </a:t>
            </a:r>
            <a:r>
              <a:rPr lang="en-US" sz="2400" b="0" cap="none" dirty="0">
                <a:solidFill>
                  <a:schemeClr val="tx1">
                    <a:lumMod val="85000"/>
                    <a:lumOff val="15000"/>
                  </a:schemeClr>
                </a:solidFill>
                <a:latin typeface="+mn-lt"/>
              </a:rPr>
              <a:t>Communities of affiliation of experienced and respected faculty members created to support faculty development through regular communication, sharing of best practices etc.</a:t>
            </a:r>
          </a:p>
          <a:p>
            <a:pPr algn="l">
              <a:defRPr/>
            </a:pPr>
            <a:endParaRPr lang="en-US" sz="2400" cap="none" dirty="0">
              <a:solidFill>
                <a:schemeClr val="tx1">
                  <a:lumMod val="85000"/>
                  <a:lumOff val="15000"/>
                </a:schemeClr>
              </a:solidFill>
              <a:latin typeface="+mn-lt"/>
            </a:endParaRPr>
          </a:p>
          <a:p>
            <a:pPr algn="l">
              <a:defRPr/>
            </a:pPr>
            <a:r>
              <a:rPr lang="en-US" sz="2400" cap="none" dirty="0">
                <a:solidFill>
                  <a:schemeClr val="tx1">
                    <a:lumMod val="85000"/>
                    <a:lumOff val="15000"/>
                  </a:schemeClr>
                </a:solidFill>
                <a:latin typeface="+mn-lt"/>
              </a:rPr>
              <a:t>Entrypoint Super Team : </a:t>
            </a:r>
            <a:r>
              <a:rPr lang="en-US" sz="2400" b="0" cap="none" dirty="0">
                <a:solidFill>
                  <a:schemeClr val="tx1">
                    <a:lumMod val="85000"/>
                    <a:lumOff val="15000"/>
                  </a:schemeClr>
                </a:solidFill>
                <a:latin typeface="+mn-lt"/>
              </a:rPr>
              <a:t>A select group of faculty, empowered with new data tools to provide new students with an intentional experience to foster persistence in Entry Point courses.</a:t>
            </a:r>
          </a:p>
        </p:txBody>
      </p:sp>
      <p:pic>
        <p:nvPicPr>
          <p:cNvPr id="9" name="Picture 8">
            <a:extLst>
              <a:ext uri="{FF2B5EF4-FFF2-40B4-BE49-F238E27FC236}">
                <a16:creationId xmlns:a16="http://schemas.microsoft.com/office/drawing/2014/main" id="{268ED7A2-D66D-4F18-8329-DB3E9DED9AB9}"/>
              </a:ext>
            </a:extLst>
          </p:cNvPr>
          <p:cNvPicPr>
            <a:picLocks noChangeAspect="1"/>
          </p:cNvPicPr>
          <p:nvPr/>
        </p:nvPicPr>
        <p:blipFill>
          <a:blip r:embed="rId4"/>
          <a:stretch>
            <a:fillRect/>
          </a:stretch>
        </p:blipFill>
        <p:spPr>
          <a:xfrm>
            <a:off x="6478224" y="1449277"/>
            <a:ext cx="1447803" cy="482281"/>
          </a:xfrm>
          <a:prstGeom prst="rect">
            <a:avLst/>
          </a:prstGeom>
        </p:spPr>
      </p:pic>
      <p:pic>
        <p:nvPicPr>
          <p:cNvPr id="11" name="Picture 10" descr="A picture containing clipart&#10;&#10;Description generated with high confidence">
            <a:extLst>
              <a:ext uri="{FF2B5EF4-FFF2-40B4-BE49-F238E27FC236}">
                <a16:creationId xmlns:a16="http://schemas.microsoft.com/office/drawing/2014/main" id="{1DD09B69-3130-4B12-AF4D-F9C59D67302E}"/>
              </a:ext>
            </a:extLst>
          </p:cNvPr>
          <p:cNvPicPr>
            <a:picLocks noChangeAspect="1"/>
          </p:cNvPicPr>
          <p:nvPr/>
        </p:nvPicPr>
        <p:blipFill>
          <a:blip r:embed="rId5"/>
          <a:stretch>
            <a:fillRect/>
          </a:stretch>
        </p:blipFill>
        <p:spPr>
          <a:xfrm>
            <a:off x="7024957" y="2358604"/>
            <a:ext cx="1709381" cy="492021"/>
          </a:xfrm>
          <a:prstGeom prst="rect">
            <a:avLst/>
          </a:prstGeom>
        </p:spPr>
      </p:pic>
      <p:pic>
        <p:nvPicPr>
          <p:cNvPr id="12" name="Picture 11" descr="A picture containing clipart&#10;&#10;Description generated with high confidence">
            <a:extLst>
              <a:ext uri="{FF2B5EF4-FFF2-40B4-BE49-F238E27FC236}">
                <a16:creationId xmlns:a16="http://schemas.microsoft.com/office/drawing/2014/main" id="{BDD86390-3DC2-46D9-9D3D-18FD896D8D64}"/>
              </a:ext>
            </a:extLst>
          </p:cNvPr>
          <p:cNvPicPr>
            <a:picLocks noChangeAspect="1"/>
          </p:cNvPicPr>
          <p:nvPr/>
        </p:nvPicPr>
        <p:blipFill>
          <a:blip r:embed="rId6"/>
          <a:stretch>
            <a:fillRect/>
          </a:stretch>
        </p:blipFill>
        <p:spPr>
          <a:xfrm>
            <a:off x="8137575" y="1274918"/>
            <a:ext cx="809689" cy="830997"/>
          </a:xfrm>
          <a:prstGeom prst="rect">
            <a:avLst/>
          </a:prstGeom>
        </p:spPr>
      </p:pic>
      <p:sp>
        <p:nvSpPr>
          <p:cNvPr id="13" name="Arrow: Curved Right 12">
            <a:extLst>
              <a:ext uri="{FF2B5EF4-FFF2-40B4-BE49-F238E27FC236}">
                <a16:creationId xmlns:a16="http://schemas.microsoft.com/office/drawing/2014/main" id="{486A0F10-05C7-4F18-9CE6-7654AC03E820}"/>
              </a:ext>
            </a:extLst>
          </p:cNvPr>
          <p:cNvSpPr/>
          <p:nvPr/>
        </p:nvSpPr>
        <p:spPr>
          <a:xfrm rot="5400000" flipH="1">
            <a:off x="6193349" y="2258900"/>
            <a:ext cx="339041" cy="90107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A picture containing clipart&#10;&#10;Description generated with high confidence">
            <a:extLst>
              <a:ext uri="{FF2B5EF4-FFF2-40B4-BE49-F238E27FC236}">
                <a16:creationId xmlns:a16="http://schemas.microsoft.com/office/drawing/2014/main" id="{99F0670F-87E3-4B11-89AB-864D63D8AFA8}"/>
              </a:ext>
            </a:extLst>
          </p:cNvPr>
          <p:cNvPicPr>
            <a:picLocks noChangeAspect="1"/>
          </p:cNvPicPr>
          <p:nvPr/>
        </p:nvPicPr>
        <p:blipFill>
          <a:blip r:embed="rId7"/>
          <a:stretch>
            <a:fillRect/>
          </a:stretch>
        </p:blipFill>
        <p:spPr>
          <a:xfrm>
            <a:off x="6754212" y="1947747"/>
            <a:ext cx="1383363" cy="453031"/>
          </a:xfrm>
          <a:prstGeom prst="rect">
            <a:avLst/>
          </a:prstGeom>
        </p:spPr>
      </p:pic>
    </p:spTree>
    <p:extLst>
      <p:ext uri="{BB962C8B-B14F-4D97-AF65-F5344CB8AC3E}">
        <p14:creationId xmlns:p14="http://schemas.microsoft.com/office/powerpoint/2010/main" val="74847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EA67723A-8D57-417B-845E-16514C094FAF}"/>
              </a:ext>
            </a:extLst>
          </p:cNvPr>
          <p:cNvSpPr txBox="1">
            <a:spLocks noChangeArrowheads="1"/>
          </p:cNvSpPr>
          <p:nvPr/>
        </p:nvSpPr>
        <p:spPr bwMode="auto">
          <a:xfrm>
            <a:off x="473866" y="340762"/>
            <a:ext cx="86368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dirty="0">
                <a:solidFill>
                  <a:schemeClr val="bg2"/>
                </a:solidFill>
                <a:latin typeface="Calibri" panose="020F0502020204030204" pitchFamily="34" charset="0"/>
              </a:rPr>
              <a:t>Data to aid learning in student services </a:t>
            </a:r>
          </a:p>
        </p:txBody>
      </p:sp>
      <p:sp>
        <p:nvSpPr>
          <p:cNvPr id="5" name="Title 5">
            <a:extLst>
              <a:ext uri="{FF2B5EF4-FFF2-40B4-BE49-F238E27FC236}">
                <a16:creationId xmlns:a16="http://schemas.microsoft.com/office/drawing/2014/main" id="{D3DDACD2-0841-4468-BD19-E05379BB4BBF}"/>
              </a:ext>
            </a:extLst>
          </p:cNvPr>
          <p:cNvSpPr txBox="1">
            <a:spLocks/>
          </p:cNvSpPr>
          <p:nvPr/>
        </p:nvSpPr>
        <p:spPr>
          <a:xfrm>
            <a:off x="473866" y="1919639"/>
            <a:ext cx="5296819" cy="4522104"/>
          </a:xfrm>
          <a:prstGeom prst="rect">
            <a:avLst/>
          </a:prstGeom>
        </p:spPr>
        <p:txBody>
          <a:bodyPr anchor="ctr">
            <a:normAutofit/>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lgn="l">
              <a:defRPr/>
            </a:pPr>
            <a:r>
              <a:rPr lang="en-US" sz="2400" cap="none">
                <a:solidFill>
                  <a:srgbClr val="990016"/>
                </a:solidFill>
                <a:latin typeface="+mn-lt"/>
              </a:rPr>
              <a:t>New cross-team </a:t>
            </a:r>
            <a:r>
              <a:rPr lang="en-US" sz="2400" cap="none" dirty="0">
                <a:solidFill>
                  <a:srgbClr val="990016"/>
                </a:solidFill>
                <a:latin typeface="+mn-lt"/>
              </a:rPr>
              <a:t>collaboration to find new ways to improve student support</a:t>
            </a:r>
            <a:endParaRPr lang="en-US" sz="2400" cap="none" dirty="0">
              <a:solidFill>
                <a:schemeClr val="tx1">
                  <a:lumMod val="95000"/>
                  <a:lumOff val="5000"/>
                </a:schemeClr>
              </a:solidFill>
              <a:latin typeface="+mn-lt"/>
            </a:endParaRPr>
          </a:p>
          <a:p>
            <a:pPr algn="l">
              <a:defRPr/>
            </a:pPr>
            <a:endParaRPr lang="en-US" sz="2400" cap="none" dirty="0">
              <a:solidFill>
                <a:schemeClr val="tx1">
                  <a:lumMod val="85000"/>
                  <a:lumOff val="15000"/>
                </a:schemeClr>
              </a:solidFill>
              <a:latin typeface="+mn-lt"/>
            </a:endParaRPr>
          </a:p>
          <a:p>
            <a:pPr algn="l">
              <a:defRPr/>
            </a:pPr>
            <a:r>
              <a:rPr lang="en-US" sz="2400" cap="none" dirty="0">
                <a:solidFill>
                  <a:schemeClr val="tx1">
                    <a:lumMod val="85000"/>
                    <a:lumOff val="15000"/>
                  </a:schemeClr>
                </a:solidFill>
                <a:latin typeface="+mn-lt"/>
              </a:rPr>
              <a:t>Student Preparedness Focus: </a:t>
            </a:r>
            <a:r>
              <a:rPr lang="en-US" sz="2400" b="0" cap="none" dirty="0">
                <a:solidFill>
                  <a:schemeClr val="tx1">
                    <a:lumMod val="85000"/>
                    <a:lumOff val="15000"/>
                  </a:schemeClr>
                </a:solidFill>
                <a:latin typeface="+mn-lt"/>
              </a:rPr>
              <a:t>Putting </a:t>
            </a:r>
          </a:p>
          <a:p>
            <a:pPr algn="l">
              <a:defRPr/>
            </a:pPr>
            <a:r>
              <a:rPr lang="en-US" sz="2400" b="0" cap="none" dirty="0">
                <a:solidFill>
                  <a:schemeClr val="tx1">
                    <a:lumMod val="85000"/>
                    <a:lumOff val="15000"/>
                  </a:schemeClr>
                </a:solidFill>
                <a:latin typeface="+mn-lt"/>
              </a:rPr>
              <a:t>student preparedness as a central </a:t>
            </a:r>
          </a:p>
          <a:p>
            <a:pPr algn="l">
              <a:defRPr/>
            </a:pPr>
            <a:r>
              <a:rPr lang="en-US" sz="2400" b="0" cap="none" dirty="0">
                <a:solidFill>
                  <a:schemeClr val="tx1">
                    <a:lumMod val="85000"/>
                    <a:lumOff val="15000"/>
                  </a:schemeClr>
                </a:solidFill>
                <a:latin typeface="+mn-lt"/>
              </a:rPr>
              <a:t>goal, this initiative focuses on </a:t>
            </a:r>
          </a:p>
          <a:p>
            <a:pPr algn="l">
              <a:defRPr/>
            </a:pPr>
            <a:r>
              <a:rPr lang="en-US" sz="2400" b="0" cap="none" dirty="0">
                <a:solidFill>
                  <a:schemeClr val="tx1">
                    <a:lumMod val="85000"/>
                    <a:lumOff val="15000"/>
                  </a:schemeClr>
                </a:solidFill>
                <a:latin typeface="+mn-lt"/>
              </a:rPr>
              <a:t>inter-team collaboration and </a:t>
            </a:r>
          </a:p>
          <a:p>
            <a:pPr algn="l">
              <a:defRPr/>
            </a:pPr>
            <a:r>
              <a:rPr lang="en-US" sz="2400" b="0" cap="none" dirty="0">
                <a:solidFill>
                  <a:schemeClr val="tx1">
                    <a:lumMod val="85000"/>
                    <a:lumOff val="15000"/>
                  </a:schemeClr>
                </a:solidFill>
                <a:latin typeface="+mn-lt"/>
              </a:rPr>
              <a:t>sharing of best practice and data to improve the quality of enrollment advising support as well as academic </a:t>
            </a:r>
          </a:p>
          <a:p>
            <a:pPr algn="l">
              <a:defRPr/>
            </a:pPr>
            <a:r>
              <a:rPr lang="en-US" sz="2400" b="0" cap="none" dirty="0">
                <a:solidFill>
                  <a:schemeClr val="tx1">
                    <a:lumMod val="85000"/>
                    <a:lumOff val="15000"/>
                  </a:schemeClr>
                </a:solidFill>
                <a:latin typeface="+mn-lt"/>
              </a:rPr>
              <a:t>progress specialist support.</a:t>
            </a:r>
          </a:p>
          <a:p>
            <a:pPr algn="l">
              <a:defRPr/>
            </a:pPr>
            <a:endParaRPr lang="en-US" sz="2400" b="0" cap="none" dirty="0">
              <a:solidFill>
                <a:schemeClr val="tx1">
                  <a:lumMod val="95000"/>
                  <a:lumOff val="5000"/>
                </a:schemeClr>
              </a:solidFill>
              <a:latin typeface="+mn-lt"/>
            </a:endParaRPr>
          </a:p>
        </p:txBody>
      </p:sp>
      <p:pic>
        <p:nvPicPr>
          <p:cNvPr id="6" name="Picture 5">
            <a:extLst>
              <a:ext uri="{FF2B5EF4-FFF2-40B4-BE49-F238E27FC236}">
                <a16:creationId xmlns:a16="http://schemas.microsoft.com/office/drawing/2014/main" id="{5D34A499-C2E5-45E5-8577-2E9685E19B2F}"/>
              </a:ext>
            </a:extLst>
          </p:cNvPr>
          <p:cNvPicPr>
            <a:picLocks noChangeAspect="1"/>
          </p:cNvPicPr>
          <p:nvPr/>
        </p:nvPicPr>
        <p:blipFill>
          <a:blip r:embed="rId3"/>
          <a:stretch>
            <a:fillRect/>
          </a:stretch>
        </p:blipFill>
        <p:spPr>
          <a:xfrm>
            <a:off x="5254388" y="2947953"/>
            <a:ext cx="3415745" cy="2443982"/>
          </a:xfrm>
          <a:prstGeom prst="rect">
            <a:avLst/>
          </a:prstGeom>
        </p:spPr>
      </p:pic>
      <p:pic>
        <p:nvPicPr>
          <p:cNvPr id="9" name="Picture 8">
            <a:extLst>
              <a:ext uri="{FF2B5EF4-FFF2-40B4-BE49-F238E27FC236}">
                <a16:creationId xmlns:a16="http://schemas.microsoft.com/office/drawing/2014/main" id="{03208571-FAD9-4C59-BBFC-A8FCA26E7631}"/>
              </a:ext>
            </a:extLst>
          </p:cNvPr>
          <p:cNvPicPr>
            <a:picLocks noChangeAspect="1"/>
          </p:cNvPicPr>
          <p:nvPr/>
        </p:nvPicPr>
        <p:blipFill>
          <a:blip r:embed="rId4"/>
          <a:stretch>
            <a:fillRect/>
          </a:stretch>
        </p:blipFill>
        <p:spPr>
          <a:xfrm>
            <a:off x="5638797" y="1301187"/>
            <a:ext cx="1447803" cy="482281"/>
          </a:xfrm>
          <a:prstGeom prst="rect">
            <a:avLst/>
          </a:prstGeom>
        </p:spPr>
      </p:pic>
      <p:pic>
        <p:nvPicPr>
          <p:cNvPr id="8" name="Picture 7" descr="A picture containing clipart&#10;&#10;Description generated with high confidence">
            <a:extLst>
              <a:ext uri="{FF2B5EF4-FFF2-40B4-BE49-F238E27FC236}">
                <a16:creationId xmlns:a16="http://schemas.microsoft.com/office/drawing/2014/main" id="{E332B1A9-61CE-473C-9520-BB237337968B}"/>
              </a:ext>
            </a:extLst>
          </p:cNvPr>
          <p:cNvPicPr>
            <a:picLocks noChangeAspect="1"/>
          </p:cNvPicPr>
          <p:nvPr/>
        </p:nvPicPr>
        <p:blipFill>
          <a:blip r:embed="rId5"/>
          <a:stretch>
            <a:fillRect/>
          </a:stretch>
        </p:blipFill>
        <p:spPr>
          <a:xfrm>
            <a:off x="6394918" y="1783468"/>
            <a:ext cx="1383363" cy="453031"/>
          </a:xfrm>
          <a:prstGeom prst="rect">
            <a:avLst/>
          </a:prstGeom>
        </p:spPr>
      </p:pic>
      <p:pic>
        <p:nvPicPr>
          <p:cNvPr id="10" name="Picture 9" descr="A picture containing clipart&#10;&#10;Description generated with high confidence">
            <a:extLst>
              <a:ext uri="{FF2B5EF4-FFF2-40B4-BE49-F238E27FC236}">
                <a16:creationId xmlns:a16="http://schemas.microsoft.com/office/drawing/2014/main" id="{6C7B2C1D-3201-4D08-887E-CF83DD80E219}"/>
              </a:ext>
            </a:extLst>
          </p:cNvPr>
          <p:cNvPicPr>
            <a:picLocks noChangeAspect="1"/>
          </p:cNvPicPr>
          <p:nvPr/>
        </p:nvPicPr>
        <p:blipFill>
          <a:blip r:embed="rId6"/>
          <a:stretch>
            <a:fillRect/>
          </a:stretch>
        </p:blipFill>
        <p:spPr>
          <a:xfrm>
            <a:off x="6923590" y="2236715"/>
            <a:ext cx="1709381" cy="492021"/>
          </a:xfrm>
          <a:prstGeom prst="rect">
            <a:avLst/>
          </a:prstGeom>
        </p:spPr>
      </p:pic>
      <p:pic>
        <p:nvPicPr>
          <p:cNvPr id="11" name="Picture 10" descr="A picture containing clipart&#10;&#10;Description generated with high confidence">
            <a:extLst>
              <a:ext uri="{FF2B5EF4-FFF2-40B4-BE49-F238E27FC236}">
                <a16:creationId xmlns:a16="http://schemas.microsoft.com/office/drawing/2014/main" id="{6CD4DF96-9689-43A4-B61B-1B0C5581E04B}"/>
              </a:ext>
            </a:extLst>
          </p:cNvPr>
          <p:cNvPicPr>
            <a:picLocks noChangeAspect="1"/>
          </p:cNvPicPr>
          <p:nvPr/>
        </p:nvPicPr>
        <p:blipFill>
          <a:blip r:embed="rId7"/>
          <a:stretch>
            <a:fillRect/>
          </a:stretch>
        </p:blipFill>
        <p:spPr>
          <a:xfrm>
            <a:off x="7860444" y="1165627"/>
            <a:ext cx="809689" cy="830997"/>
          </a:xfrm>
          <a:prstGeom prst="rect">
            <a:avLst/>
          </a:prstGeom>
        </p:spPr>
      </p:pic>
      <p:sp>
        <p:nvSpPr>
          <p:cNvPr id="2" name="Arrow: Curved Right 1">
            <a:extLst>
              <a:ext uri="{FF2B5EF4-FFF2-40B4-BE49-F238E27FC236}">
                <a16:creationId xmlns:a16="http://schemas.microsoft.com/office/drawing/2014/main" id="{D1D8C31F-D45C-4F44-93BD-3D7F36C66B19}"/>
              </a:ext>
            </a:extLst>
          </p:cNvPr>
          <p:cNvSpPr/>
          <p:nvPr/>
        </p:nvSpPr>
        <p:spPr>
          <a:xfrm rot="19815488">
            <a:off x="6242842" y="2313733"/>
            <a:ext cx="435144" cy="110569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2615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4">
            <a:extLst>
              <a:ext uri="{FF2B5EF4-FFF2-40B4-BE49-F238E27FC236}">
                <a16:creationId xmlns:a16="http://schemas.microsoft.com/office/drawing/2014/main" id="{18027E67-0DE8-446A-926F-62B643C1AA7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79438" y="1894823"/>
            <a:ext cx="1819275" cy="2276475"/>
          </a:xfrm>
        </p:spPr>
      </p:pic>
      <p:sp>
        <p:nvSpPr>
          <p:cNvPr id="40963" name="TextBox 8">
            <a:extLst>
              <a:ext uri="{FF2B5EF4-FFF2-40B4-BE49-F238E27FC236}">
                <a16:creationId xmlns:a16="http://schemas.microsoft.com/office/drawing/2014/main" id="{7BFA93C3-55B2-4250-BF30-55F8F2011A2E}"/>
              </a:ext>
            </a:extLst>
          </p:cNvPr>
          <p:cNvSpPr txBox="1">
            <a:spLocks noChangeArrowheads="1"/>
          </p:cNvSpPr>
          <p:nvPr/>
        </p:nvSpPr>
        <p:spPr bwMode="auto">
          <a:xfrm>
            <a:off x="430213" y="342885"/>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sz="2800" dirty="0">
                <a:solidFill>
                  <a:schemeClr val="bg2"/>
                </a:solidFill>
                <a:latin typeface="Calibri" panose="020F0502020204030204" pitchFamily="34" charset="0"/>
              </a:rPr>
              <a:t>Systems to drive learning: External review</a:t>
            </a:r>
          </a:p>
        </p:txBody>
      </p:sp>
      <p:pic>
        <p:nvPicPr>
          <p:cNvPr id="40964" name="Picture 5">
            <a:extLst>
              <a:ext uri="{FF2B5EF4-FFF2-40B4-BE49-F238E27FC236}">
                <a16:creationId xmlns:a16="http://schemas.microsoft.com/office/drawing/2014/main" id="{61B301F2-DE9C-46C9-A3A9-233F75A24D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3" y="4181490"/>
            <a:ext cx="180975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2">
            <a:extLst>
              <a:ext uri="{FF2B5EF4-FFF2-40B4-BE49-F238E27FC236}">
                <a16:creationId xmlns:a16="http://schemas.microsoft.com/office/drawing/2014/main" id="{389367AF-7D18-43D2-8534-BBAF55BA32B5}"/>
              </a:ext>
            </a:extLst>
          </p:cNvPr>
          <p:cNvSpPr>
            <a:spLocks noChangeArrowheads="1"/>
          </p:cNvSpPr>
          <p:nvPr/>
        </p:nvSpPr>
        <p:spPr bwMode="auto">
          <a:xfrm>
            <a:off x="2609850" y="2279531"/>
            <a:ext cx="6502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spcBef>
                <a:spcPct val="0"/>
              </a:spcBef>
              <a:buFontTx/>
              <a:buNone/>
            </a:pPr>
            <a:r>
              <a:rPr lang="en-US" altLang="en-US" sz="2800" b="1" dirty="0">
                <a:solidFill>
                  <a:srgbClr val="C00000"/>
                </a:solidFill>
              </a:rPr>
              <a:t>Program Design</a:t>
            </a:r>
          </a:p>
          <a:p>
            <a:pPr>
              <a:spcBef>
                <a:spcPct val="0"/>
              </a:spcBef>
              <a:buFontTx/>
              <a:buNone/>
            </a:pPr>
            <a:r>
              <a:rPr lang="en-US" altLang="en-US" sz="2800" dirty="0"/>
              <a:t>Recognizes online programs that are designed around measurable learning objectives or competencies. </a:t>
            </a:r>
          </a:p>
        </p:txBody>
      </p:sp>
      <p:sp>
        <p:nvSpPr>
          <p:cNvPr id="40966" name="Rectangle 3">
            <a:extLst>
              <a:ext uri="{FF2B5EF4-FFF2-40B4-BE49-F238E27FC236}">
                <a16:creationId xmlns:a16="http://schemas.microsoft.com/office/drawing/2014/main" id="{669EC64E-D0A6-4AFE-BCFB-8D3E89D57950}"/>
              </a:ext>
            </a:extLst>
          </p:cNvPr>
          <p:cNvSpPr>
            <a:spLocks noChangeArrowheads="1"/>
          </p:cNvSpPr>
          <p:nvPr/>
        </p:nvSpPr>
        <p:spPr bwMode="auto">
          <a:xfrm>
            <a:off x="2609850" y="4268165"/>
            <a:ext cx="60499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spcBef>
                <a:spcPct val="0"/>
              </a:spcBef>
              <a:buFontTx/>
              <a:buNone/>
            </a:pPr>
            <a:r>
              <a:rPr lang="en-US" altLang="en-US" sz="2800" b="1" dirty="0">
                <a:solidFill>
                  <a:srgbClr val="C00000"/>
                </a:solidFill>
              </a:rPr>
              <a:t>Learner Success</a:t>
            </a:r>
          </a:p>
          <a:p>
            <a:pPr>
              <a:spcBef>
                <a:spcPct val="0"/>
              </a:spcBef>
              <a:buFontTx/>
              <a:buNone/>
            </a:pPr>
            <a:r>
              <a:rPr lang="en-US" altLang="en-US" sz="2800" dirty="0"/>
              <a:t>Recognizes online programs that demonstrate a mission-driven definition of success for their learners.</a:t>
            </a:r>
          </a:p>
        </p:txBody>
      </p:sp>
      <p:sp>
        <p:nvSpPr>
          <p:cNvPr id="2" name="Rectangle 1">
            <a:extLst>
              <a:ext uri="{FF2B5EF4-FFF2-40B4-BE49-F238E27FC236}">
                <a16:creationId xmlns:a16="http://schemas.microsoft.com/office/drawing/2014/main" id="{1FE9BA79-6533-4EE0-B58C-9678D5D4D492}"/>
              </a:ext>
            </a:extLst>
          </p:cNvPr>
          <p:cNvSpPr/>
          <p:nvPr/>
        </p:nvSpPr>
        <p:spPr>
          <a:xfrm>
            <a:off x="2609850" y="1500767"/>
            <a:ext cx="5553187" cy="461665"/>
          </a:xfrm>
          <a:prstGeom prst="rect">
            <a:avLst/>
          </a:prstGeom>
        </p:spPr>
        <p:txBody>
          <a:bodyPr wrap="none">
            <a:spAutoFit/>
          </a:bodyPr>
          <a:lstStyle/>
          <a:p>
            <a:pPr>
              <a:defRPr/>
            </a:pPr>
            <a:r>
              <a:rPr lang="en-US" sz="2400" b="1" dirty="0">
                <a:solidFill>
                  <a:srgbClr val="990016"/>
                </a:solidFill>
              </a:rPr>
              <a:t>Goal: Add to the existing QM certification </a:t>
            </a:r>
          </a:p>
        </p:txBody>
      </p:sp>
    </p:spTree>
    <p:extLst>
      <p:ext uri="{BB962C8B-B14F-4D97-AF65-F5344CB8AC3E}">
        <p14:creationId xmlns:p14="http://schemas.microsoft.com/office/powerpoint/2010/main" val="26057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rockies.edu/Landing-Page-Degrees.jpg">
            <a:extLst>
              <a:ext uri="{FF2B5EF4-FFF2-40B4-BE49-F238E27FC236}">
                <a16:creationId xmlns:a16="http://schemas.microsoft.com/office/drawing/2014/main" id="{CCC0A0DA-DCAD-47F0-99DF-20EBA1B12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10" t="1187" r="4510" b="17332"/>
          <a:stretch>
            <a:fillRect/>
          </a:stretch>
        </p:blipFill>
        <p:spPr bwMode="auto">
          <a:xfrm>
            <a:off x="0" y="-73025"/>
            <a:ext cx="9144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1">
            <a:extLst>
              <a:ext uri="{FF2B5EF4-FFF2-40B4-BE49-F238E27FC236}">
                <a16:creationId xmlns:a16="http://schemas.microsoft.com/office/drawing/2014/main" id="{98B20B22-D123-4C64-9C58-933DD1CF28C3}"/>
              </a:ext>
            </a:extLst>
          </p:cNvPr>
          <p:cNvSpPr>
            <a:spLocks noChangeArrowheads="1"/>
          </p:cNvSpPr>
          <p:nvPr/>
        </p:nvSpPr>
        <p:spPr bwMode="auto">
          <a:xfrm>
            <a:off x="538163" y="2084388"/>
            <a:ext cx="842803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a:spcBef>
                <a:spcPct val="0"/>
              </a:spcBef>
              <a:buFontTx/>
              <a:buNone/>
            </a:pPr>
            <a:endParaRPr lang="en-US" altLang="en-US" b="1" dirty="0">
              <a:solidFill>
                <a:srgbClr val="C00000"/>
              </a:solidFill>
            </a:endParaRPr>
          </a:p>
          <a:p>
            <a:pPr>
              <a:spcBef>
                <a:spcPct val="0"/>
              </a:spcBef>
              <a:buFontTx/>
              <a:buNone/>
            </a:pPr>
            <a:r>
              <a:rPr lang="en-US" altLang="en-US" b="1" i="1" dirty="0">
                <a:solidFill>
                  <a:srgbClr val="C00000"/>
                </a:solidFill>
              </a:rPr>
              <a:t>… Thank you.</a:t>
            </a:r>
          </a:p>
          <a:p>
            <a:pPr>
              <a:spcBef>
                <a:spcPct val="0"/>
              </a:spcBef>
              <a:buFontTx/>
              <a:buNone/>
            </a:pPr>
            <a:endParaRPr lang="en-US" altLang="en-US" b="1" i="1" dirty="0">
              <a:solidFill>
                <a:srgbClr val="C00000"/>
              </a:solidFill>
            </a:endParaRPr>
          </a:p>
          <a:p>
            <a:pPr>
              <a:spcBef>
                <a:spcPct val="0"/>
              </a:spcBef>
              <a:buFontTx/>
              <a:buNone/>
            </a:pPr>
            <a:endParaRPr lang="en-US" altLang="en-US" b="1" i="1" dirty="0">
              <a:solidFill>
                <a:srgbClr val="C00000"/>
              </a:solidFill>
            </a:endParaRPr>
          </a:p>
          <a:p>
            <a:pPr>
              <a:spcBef>
                <a:spcPct val="0"/>
              </a:spcBef>
              <a:buFontTx/>
              <a:buNone/>
            </a:pPr>
            <a:endParaRPr lang="en-US" altLang="en-US" b="1" i="1" dirty="0">
              <a:solidFill>
                <a:srgbClr val="C00000"/>
              </a:solidFill>
            </a:endParaRPr>
          </a:p>
          <a:p>
            <a:pPr>
              <a:spcBef>
                <a:spcPct val="0"/>
              </a:spcBef>
              <a:buFontTx/>
              <a:buNone/>
            </a:pPr>
            <a:r>
              <a:rPr lang="en-US" altLang="en-US" b="1" i="1" dirty="0">
                <a:solidFill>
                  <a:srgbClr val="C00000"/>
                </a:solidFill>
              </a:rPr>
              <a:t>                             Questions?</a:t>
            </a:r>
          </a:p>
          <a:p>
            <a:pPr>
              <a:spcBef>
                <a:spcPct val="0"/>
              </a:spcBef>
              <a:buFontTx/>
              <a:buNone/>
            </a:pPr>
            <a:endParaRPr lang="en-US" altLang="en-US" sz="2400" b="1" dirty="0">
              <a:solidFill>
                <a:srgbClr val="C00000"/>
              </a:solidFill>
            </a:endParaRPr>
          </a:p>
          <a:p>
            <a:pPr>
              <a:spcBef>
                <a:spcPct val="0"/>
              </a:spcBef>
              <a:buFontTx/>
              <a:buNone/>
            </a:pPr>
            <a:endParaRPr lang="en-US" altLang="en-US" sz="2400" b="1" dirty="0">
              <a:solidFill>
                <a:srgbClr val="C00000"/>
              </a:solidFill>
            </a:endParaRPr>
          </a:p>
          <a:p>
            <a:pPr>
              <a:spcBef>
                <a:spcPct val="0"/>
              </a:spcBef>
              <a:buFontTx/>
              <a:buNone/>
            </a:pPr>
            <a:br>
              <a:rPr lang="en-US" altLang="en-US" sz="2400" b="1" dirty="0"/>
            </a:br>
            <a:r>
              <a:rPr lang="en-US" altLang="en-US" sz="1600" b="1" dirty="0"/>
              <a:t>Phil.McCready@rockies.edu</a:t>
            </a:r>
            <a:endParaRPr lang="en-US" altLang="en-US" sz="1600"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8">
            <a:extLst>
              <a:ext uri="{FF2B5EF4-FFF2-40B4-BE49-F238E27FC236}">
                <a16:creationId xmlns:a16="http://schemas.microsoft.com/office/drawing/2014/main" id="{C8D18916-40AB-42FE-83AF-30D62A3CBD7A}"/>
              </a:ext>
            </a:extLst>
          </p:cNvPr>
          <p:cNvSpPr txBox="1">
            <a:spLocks noChangeArrowheads="1"/>
          </p:cNvSpPr>
          <p:nvPr/>
        </p:nvSpPr>
        <p:spPr bwMode="auto">
          <a:xfrm>
            <a:off x="457200" y="384616"/>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dirty="0">
                <a:solidFill>
                  <a:schemeClr val="bg2"/>
                </a:solidFill>
                <a:latin typeface="Calibri" panose="020F0502020204030204" pitchFamily="34" charset="0"/>
              </a:rPr>
              <a:t>Making data meaningful for educators?</a:t>
            </a:r>
          </a:p>
        </p:txBody>
      </p:sp>
      <p:sp>
        <p:nvSpPr>
          <p:cNvPr id="13" name="TextBox 12">
            <a:extLst>
              <a:ext uri="{FF2B5EF4-FFF2-40B4-BE49-F238E27FC236}">
                <a16:creationId xmlns:a16="http://schemas.microsoft.com/office/drawing/2014/main" id="{E998AD77-5EA2-4683-95A5-CDE2CEEABCCB}"/>
              </a:ext>
            </a:extLst>
          </p:cNvPr>
          <p:cNvSpPr txBox="1"/>
          <p:nvPr/>
        </p:nvSpPr>
        <p:spPr>
          <a:xfrm>
            <a:off x="522514" y="1518181"/>
            <a:ext cx="8229600" cy="5816977"/>
          </a:xfrm>
          <a:prstGeom prst="rect">
            <a:avLst/>
          </a:prstGeom>
          <a:noFill/>
        </p:spPr>
        <p:txBody>
          <a:bodyPr wrap="square" rtlCol="0">
            <a:spAutoFit/>
          </a:bodyPr>
          <a:lstStyle/>
          <a:p>
            <a:r>
              <a:rPr lang="en-US" sz="2400" dirty="0">
                <a:solidFill>
                  <a:schemeClr val="tx1">
                    <a:lumMod val="85000"/>
                    <a:lumOff val="15000"/>
                  </a:schemeClr>
                </a:solidFill>
              </a:rPr>
              <a:t>Schools collect a lot of data, yet much of it is not meaningful.   Data is only </a:t>
            </a:r>
            <a:r>
              <a:rPr lang="en-US" sz="2400" b="1" dirty="0">
                <a:solidFill>
                  <a:schemeClr val="tx1">
                    <a:lumMod val="85000"/>
                    <a:lumOff val="15000"/>
                  </a:schemeClr>
                </a:solidFill>
              </a:rPr>
              <a:t>meaningful</a:t>
            </a:r>
            <a:r>
              <a:rPr lang="en-US" sz="2400" dirty="0">
                <a:solidFill>
                  <a:schemeClr val="tx1">
                    <a:lumMod val="85000"/>
                    <a:lumOff val="15000"/>
                  </a:schemeClr>
                </a:solidFill>
              </a:rPr>
              <a:t> if people understand what it tells them about their activities, and they can use it to improve.</a:t>
            </a:r>
          </a:p>
          <a:p>
            <a:endParaRPr lang="en-US" sz="2000" dirty="0">
              <a:solidFill>
                <a:schemeClr val="tx1">
                  <a:lumMod val="85000"/>
                  <a:lumOff val="15000"/>
                </a:schemeClr>
              </a:solidFill>
            </a:endParaRPr>
          </a:p>
          <a:p>
            <a:r>
              <a:rPr lang="en-US" sz="2400" dirty="0">
                <a:solidFill>
                  <a:schemeClr val="tx1">
                    <a:lumMod val="85000"/>
                    <a:lumOff val="15000"/>
                  </a:schemeClr>
                </a:solidFill>
              </a:rPr>
              <a:t>We require meaningful data in two key areas:</a:t>
            </a:r>
          </a:p>
          <a:p>
            <a:endParaRPr lang="en-US" sz="2000" dirty="0">
              <a:solidFill>
                <a:schemeClr val="tx1">
                  <a:lumMod val="85000"/>
                  <a:lumOff val="15000"/>
                </a:schemeClr>
              </a:solidFill>
            </a:endParaRPr>
          </a:p>
          <a:p>
            <a:pPr marL="457200" indent="-457200">
              <a:buFont typeface="+mj-lt"/>
              <a:buAutoNum type="alphaLcParenR"/>
            </a:pPr>
            <a:r>
              <a:rPr lang="en-US" sz="2000" dirty="0">
                <a:solidFill>
                  <a:schemeClr val="tx1">
                    <a:lumMod val="85000"/>
                    <a:lumOff val="15000"/>
                  </a:schemeClr>
                </a:solidFill>
              </a:rPr>
              <a:t>For </a:t>
            </a:r>
            <a:r>
              <a:rPr lang="en-US" sz="2000" b="1" dirty="0">
                <a:solidFill>
                  <a:schemeClr val="tx1">
                    <a:lumMod val="85000"/>
                    <a:lumOff val="15000"/>
                  </a:schemeClr>
                </a:solidFill>
              </a:rPr>
              <a:t>administrators</a:t>
            </a:r>
            <a:r>
              <a:rPr lang="en-US" sz="2000" dirty="0">
                <a:solidFill>
                  <a:schemeClr val="tx1">
                    <a:lumMod val="85000"/>
                    <a:lumOff val="15000"/>
                  </a:schemeClr>
                </a:solidFill>
              </a:rPr>
              <a:t> to manage institutional effectiveness and accreditation vis-à-vis the university mission.</a:t>
            </a:r>
          </a:p>
          <a:p>
            <a:pPr marL="457200" indent="-457200">
              <a:buFont typeface="+mj-lt"/>
              <a:buAutoNum type="alphaLcParenR"/>
            </a:pPr>
            <a:endParaRPr lang="en-US" sz="2000" dirty="0">
              <a:solidFill>
                <a:schemeClr val="tx1">
                  <a:lumMod val="85000"/>
                  <a:lumOff val="15000"/>
                </a:schemeClr>
              </a:solidFill>
            </a:endParaRPr>
          </a:p>
          <a:p>
            <a:pPr marL="457200" indent="-457200">
              <a:buFont typeface="+mj-lt"/>
              <a:buAutoNum type="alphaLcParenR"/>
            </a:pPr>
            <a:r>
              <a:rPr lang="en-US" sz="2000" dirty="0">
                <a:solidFill>
                  <a:schemeClr val="tx1">
                    <a:lumMod val="85000"/>
                    <a:lumOff val="15000"/>
                  </a:schemeClr>
                </a:solidFill>
              </a:rPr>
              <a:t>For </a:t>
            </a:r>
            <a:r>
              <a:rPr lang="en-US" sz="2000" b="1" dirty="0">
                <a:solidFill>
                  <a:schemeClr val="tx1">
                    <a:lumMod val="85000"/>
                    <a:lumOff val="15000"/>
                  </a:schemeClr>
                </a:solidFill>
              </a:rPr>
              <a:t>deans and faculty </a:t>
            </a:r>
            <a:r>
              <a:rPr lang="en-US" sz="2000" dirty="0">
                <a:solidFill>
                  <a:schemeClr val="tx1">
                    <a:lumMod val="85000"/>
                    <a:lumOff val="15000"/>
                  </a:schemeClr>
                </a:solidFill>
              </a:rPr>
              <a:t>to manage student learning and educational outcomes for each program and in each school.</a:t>
            </a:r>
          </a:p>
          <a:p>
            <a:pPr marL="457200" indent="-457200">
              <a:buFont typeface="+mj-lt"/>
              <a:buAutoNum type="alphaLcParenR"/>
            </a:pPr>
            <a:endParaRPr lang="en-US" sz="1200" dirty="0">
              <a:solidFill>
                <a:schemeClr val="tx1">
                  <a:lumMod val="85000"/>
                  <a:lumOff val="15000"/>
                </a:schemeClr>
              </a:solidFill>
            </a:endParaRPr>
          </a:p>
          <a:p>
            <a:r>
              <a:rPr lang="en-US" sz="2400" dirty="0">
                <a:solidFill>
                  <a:schemeClr val="tx1">
                    <a:lumMod val="85000"/>
                    <a:lumOff val="15000"/>
                  </a:schemeClr>
                </a:solidFill>
              </a:rPr>
              <a:t>While these are interrelated, each has distinct requirements.</a:t>
            </a:r>
          </a:p>
          <a:p>
            <a:endParaRPr lang="en-US" sz="2000" dirty="0">
              <a:solidFill>
                <a:schemeClr val="tx1">
                  <a:lumMod val="85000"/>
                  <a:lumOff val="15000"/>
                </a:schemeClr>
              </a:solidFill>
            </a:endParaRPr>
          </a:p>
          <a:p>
            <a:endParaRPr lang="en-US" sz="2000" dirty="0">
              <a:solidFill>
                <a:schemeClr val="tx1">
                  <a:lumMod val="85000"/>
                  <a:lumOff val="15000"/>
                </a:schemeClr>
              </a:solidFill>
            </a:endParaRPr>
          </a:p>
          <a:p>
            <a:endParaRPr lang="en-US" sz="2000" dirty="0">
              <a:solidFill>
                <a:schemeClr val="tx1">
                  <a:lumMod val="85000"/>
                  <a:lumOff val="15000"/>
                </a:schemeClr>
              </a:solidFill>
            </a:endParaRPr>
          </a:p>
          <a:p>
            <a:endParaRPr lang="en-US" sz="2000" dirty="0">
              <a:solidFill>
                <a:schemeClr val="tx1">
                  <a:lumMod val="85000"/>
                  <a:lumOff val="15000"/>
                </a:schemeClr>
              </a:solidFill>
            </a:endParaRPr>
          </a:p>
          <a:p>
            <a:endParaRPr lang="en-US" sz="2000" dirty="0">
              <a:solidFill>
                <a:schemeClr val="tx1">
                  <a:lumMod val="85000"/>
                  <a:lumOff val="15000"/>
                </a:schemeClr>
              </a:solidFill>
            </a:endParaRPr>
          </a:p>
        </p:txBody>
      </p:sp>
    </p:spTree>
    <p:extLst>
      <p:ext uri="{BB962C8B-B14F-4D97-AF65-F5344CB8AC3E}">
        <p14:creationId xmlns:p14="http://schemas.microsoft.com/office/powerpoint/2010/main" val="130992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AB03D2B-CBCE-4678-BCA3-98886DB060A0}"/>
              </a:ext>
            </a:extLst>
          </p:cNvPr>
          <p:cNvSpPr txBox="1">
            <a:spLocks/>
          </p:cNvSpPr>
          <p:nvPr/>
        </p:nvSpPr>
        <p:spPr>
          <a:xfrm>
            <a:off x="1494631" y="1858962"/>
            <a:ext cx="6154738" cy="3566477"/>
          </a:xfrm>
          <a:prstGeom prst="rect">
            <a:avLst/>
          </a:prstGeom>
        </p:spPr>
        <p:txBody>
          <a:bodyPr anchor="ctr">
            <a:noAutofit/>
          </a:bodyPr>
          <a:lstStyle>
            <a:lvl1pPr algn="ctr" defTabSz="457200" rtl="0" eaLnBrk="1" latinLnBrk="0" hangingPunct="1">
              <a:spcBef>
                <a:spcPct val="0"/>
              </a:spcBef>
              <a:buNone/>
              <a:defRPr sz="3600" b="1" i="0" kern="1200" cap="all">
                <a:solidFill>
                  <a:schemeClr val="tx1"/>
                </a:solidFill>
                <a:latin typeface="Times"/>
                <a:ea typeface="+mj-ea"/>
                <a:cs typeface="Times"/>
              </a:defRPr>
            </a:lvl1pPr>
          </a:lstStyle>
          <a:p>
            <a:pPr algn="l">
              <a:defRPr/>
            </a:pPr>
            <a:r>
              <a:rPr lang="en-US" sz="2400" b="0" cap="none" dirty="0">
                <a:solidFill>
                  <a:schemeClr val="tx1">
                    <a:lumMod val="85000"/>
                    <a:lumOff val="15000"/>
                  </a:schemeClr>
                </a:solidFill>
                <a:latin typeface="+mn-lt"/>
              </a:rPr>
              <a:t>The approach to graduate success at University of the Rockies is rooted in its learning context:</a:t>
            </a:r>
          </a:p>
          <a:p>
            <a:pPr algn="l">
              <a:defRPr/>
            </a:pPr>
            <a:endParaRPr lang="en-US" sz="2400" b="0" cap="none" dirty="0">
              <a:solidFill>
                <a:schemeClr val="tx1">
                  <a:lumMod val="85000"/>
                  <a:lumOff val="15000"/>
                </a:schemeClr>
              </a:solidFill>
              <a:latin typeface="+mn-lt"/>
            </a:endParaRPr>
          </a:p>
          <a:p>
            <a:pPr marL="342900" indent="-342900" algn="l">
              <a:buFont typeface="Arial" panose="020B0604020202020204" pitchFamily="34" charset="0"/>
              <a:buChar char="•"/>
              <a:defRPr/>
            </a:pPr>
            <a:r>
              <a:rPr lang="en-US" sz="2400" b="0" cap="none" dirty="0">
                <a:solidFill>
                  <a:schemeClr val="tx1">
                    <a:lumMod val="85000"/>
                    <a:lumOff val="15000"/>
                  </a:schemeClr>
                </a:solidFill>
                <a:latin typeface="+mn-lt"/>
              </a:rPr>
              <a:t>Rockies mission and core values </a:t>
            </a:r>
          </a:p>
          <a:p>
            <a:pPr marL="342900" indent="-342900" algn="l">
              <a:buFont typeface="Arial" panose="020B0604020202020204" pitchFamily="34" charset="0"/>
              <a:buChar char="•"/>
              <a:defRPr/>
            </a:pPr>
            <a:r>
              <a:rPr lang="en-US" sz="2400" b="0" cap="none" dirty="0">
                <a:solidFill>
                  <a:schemeClr val="tx1">
                    <a:lumMod val="85000"/>
                    <a:lumOff val="15000"/>
                  </a:schemeClr>
                </a:solidFill>
                <a:latin typeface="+mn-lt"/>
              </a:rPr>
              <a:t>Serving a fully online graduate population</a:t>
            </a:r>
          </a:p>
          <a:p>
            <a:pPr marL="342900" indent="-342900" algn="l">
              <a:buFont typeface="Arial" panose="020B0604020202020204" pitchFamily="34" charset="0"/>
              <a:buChar char="•"/>
              <a:defRPr/>
            </a:pPr>
            <a:r>
              <a:rPr lang="en-US" sz="2400" b="0" cap="none" dirty="0">
                <a:solidFill>
                  <a:schemeClr val="tx1">
                    <a:lumMod val="85000"/>
                    <a:lumOff val="15000"/>
                  </a:schemeClr>
                </a:solidFill>
                <a:latin typeface="+mn-lt"/>
              </a:rPr>
              <a:t>Focus on the behavioral sciences</a:t>
            </a:r>
          </a:p>
          <a:p>
            <a:pPr marL="342900" indent="-342900" algn="l">
              <a:buFont typeface="Arial" panose="020B0604020202020204" pitchFamily="34" charset="0"/>
              <a:buChar char="•"/>
              <a:defRPr/>
            </a:pPr>
            <a:r>
              <a:rPr lang="en-US" sz="2400" b="0" cap="none" dirty="0">
                <a:solidFill>
                  <a:schemeClr val="tx1">
                    <a:lumMod val="85000"/>
                    <a:lumOff val="15000"/>
                  </a:schemeClr>
                </a:solidFill>
                <a:latin typeface="+mn-lt"/>
              </a:rPr>
              <a:t>Primacy non-traditional adult learners aged 30-years or older from diverse backgrounds</a:t>
            </a:r>
          </a:p>
          <a:p>
            <a:pPr marL="342900" indent="-342900" algn="l">
              <a:buFont typeface="Arial" panose="020B0604020202020204" pitchFamily="34" charset="0"/>
              <a:buChar char="•"/>
              <a:defRPr/>
            </a:pPr>
            <a:r>
              <a:rPr lang="en-US" sz="2400" b="0" cap="none" dirty="0">
                <a:solidFill>
                  <a:schemeClr val="tx1">
                    <a:lumMod val="85000"/>
                    <a:lumOff val="15000"/>
                  </a:schemeClr>
                </a:solidFill>
                <a:latin typeface="+mn-lt"/>
              </a:rPr>
              <a:t>Open enrollment philosophy</a:t>
            </a:r>
          </a:p>
        </p:txBody>
      </p:sp>
      <p:sp>
        <p:nvSpPr>
          <p:cNvPr id="3" name="TextBox 8">
            <a:extLst>
              <a:ext uri="{FF2B5EF4-FFF2-40B4-BE49-F238E27FC236}">
                <a16:creationId xmlns:a16="http://schemas.microsoft.com/office/drawing/2014/main" id="{EA67723A-8D57-417B-845E-16514C094FAF}"/>
              </a:ext>
            </a:extLst>
          </p:cNvPr>
          <p:cNvSpPr txBox="1">
            <a:spLocks noChangeArrowheads="1"/>
          </p:cNvSpPr>
          <p:nvPr/>
        </p:nvSpPr>
        <p:spPr bwMode="auto">
          <a:xfrm>
            <a:off x="253574" y="450130"/>
            <a:ext cx="86368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dirty="0">
                <a:solidFill>
                  <a:schemeClr val="bg2"/>
                </a:solidFill>
                <a:latin typeface="Calibri" panose="020F0502020204030204" pitchFamily="34" charset="0"/>
              </a:rPr>
              <a:t>University of the Rockies context</a:t>
            </a:r>
          </a:p>
        </p:txBody>
      </p:sp>
    </p:spTree>
    <p:extLst>
      <p:ext uri="{BB962C8B-B14F-4D97-AF65-F5344CB8AC3E}">
        <p14:creationId xmlns:p14="http://schemas.microsoft.com/office/powerpoint/2010/main" val="303739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CBF59623-1C8E-45A9-96B3-568B33BC1B21}"/>
              </a:ext>
            </a:extLst>
          </p:cNvPr>
          <p:cNvSpPr txBox="1">
            <a:spLocks noGrp="1"/>
          </p:cNvSpPr>
          <p:nvPr>
            <p:ph idx="1"/>
          </p:nvPr>
        </p:nvSpPr>
        <p:spPr>
          <a:xfrm>
            <a:off x="722313" y="2238375"/>
            <a:ext cx="8229600" cy="4525963"/>
          </a:xfrm>
        </p:spPr>
        <p:txBody>
          <a:bodyPr lIns="0" tIns="0" rIns="0" bIns="0">
            <a:noAutofit/>
          </a:bodyPr>
          <a:lstStyle/>
          <a:p>
            <a:pPr marL="0" indent="0" algn="ctr">
              <a:buFont typeface="Arial" panose="020B0604020202020204" pitchFamily="34" charset="0"/>
              <a:buNone/>
              <a:defRPr/>
            </a:pPr>
            <a:r>
              <a:rPr lang="en-US" sz="2800" dirty="0">
                <a:latin typeface="Arial" panose="020B0604020202020204" pitchFamily="34" charset="0"/>
              </a:rPr>
              <a:t>University of the Rockies provides high-quality, accessible learning opportunities globally for diverse groups of individuals seeking preparation</a:t>
            </a:r>
            <a:br>
              <a:rPr lang="en-US" sz="2800" dirty="0">
                <a:latin typeface="Arial" panose="020B0604020202020204" pitchFamily="34" charset="0"/>
              </a:rPr>
            </a:br>
            <a:r>
              <a:rPr lang="en-US" sz="2800" dirty="0">
                <a:latin typeface="Arial" panose="020B0604020202020204" pitchFamily="34" charset="0"/>
              </a:rPr>
              <a:t>for life goals, professional practice, service,</a:t>
            </a:r>
            <a:br>
              <a:rPr lang="en-US" sz="2800" dirty="0">
                <a:latin typeface="Arial" panose="020B0604020202020204" pitchFamily="34" charset="0"/>
              </a:rPr>
            </a:br>
            <a:r>
              <a:rPr lang="en-US" sz="2800" dirty="0">
                <a:latin typeface="Arial" panose="020B0604020202020204" pitchFamily="34" charset="0"/>
              </a:rPr>
              <a:t>and distinguished leadership.</a:t>
            </a:r>
          </a:p>
          <a:p>
            <a:pPr algn="ctr">
              <a:defRPr/>
            </a:pPr>
            <a:endParaRPr lang="en-US" sz="2800" dirty="0"/>
          </a:p>
          <a:p>
            <a:pPr marL="0" indent="0" algn="ctr">
              <a:buFont typeface="Arial" panose="020B0604020202020204" pitchFamily="34" charset="0"/>
              <a:buNone/>
              <a:defRPr/>
            </a:pPr>
            <a:r>
              <a:rPr lang="en-US" sz="2800" b="1" dirty="0"/>
              <a:t>Integrity, Service, Excellence, and Diversity</a:t>
            </a:r>
          </a:p>
          <a:p>
            <a:pPr>
              <a:lnSpc>
                <a:spcPts val="550"/>
              </a:lnSpc>
              <a:spcBef>
                <a:spcPts val="25"/>
              </a:spcBef>
              <a:buFont typeface="Arial"/>
              <a:buChar char="•"/>
              <a:defRPr/>
            </a:pPr>
            <a:endParaRPr sz="2000" dirty="0">
              <a:latin typeface="Times" panose="02020603050405020304" pitchFamily="18" charset="0"/>
              <a:cs typeface="Times" panose="02020603050405020304" pitchFamily="18" charset="0"/>
            </a:endParaRPr>
          </a:p>
        </p:txBody>
      </p:sp>
      <p:pic>
        <p:nvPicPr>
          <p:cNvPr id="10243" name="Picture 5">
            <a:extLst>
              <a:ext uri="{FF2B5EF4-FFF2-40B4-BE49-F238E27FC236}">
                <a16:creationId xmlns:a16="http://schemas.microsoft.com/office/drawing/2014/main" id="{D7656B74-4249-4281-8E14-AB4C69ACDEE0}"/>
              </a:ext>
            </a:extLst>
          </p:cNvPr>
          <p:cNvPicPr>
            <a:picLocks noChangeAspect="1"/>
          </p:cNvPicPr>
          <p:nvPr/>
        </p:nvPicPr>
        <p:blipFill>
          <a:blip r:embed="rId3">
            <a:extLst>
              <a:ext uri="{28A0092B-C50C-407E-A947-70E740481C1C}">
                <a14:useLocalDpi xmlns:a14="http://schemas.microsoft.com/office/drawing/2010/main" val="0"/>
              </a:ext>
            </a:extLst>
          </a:blip>
          <a:srcRect t="-13316" b="14793"/>
          <a:stretch>
            <a:fillRect/>
          </a:stretch>
        </p:blipFill>
        <p:spPr bwMode="auto">
          <a:xfrm>
            <a:off x="-9525" y="-444500"/>
            <a:ext cx="919003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89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8">
            <a:extLst>
              <a:ext uri="{FF2B5EF4-FFF2-40B4-BE49-F238E27FC236}">
                <a16:creationId xmlns:a16="http://schemas.microsoft.com/office/drawing/2014/main" id="{C8D18916-40AB-42FE-83AF-30D62A3CBD7A}"/>
              </a:ext>
            </a:extLst>
          </p:cNvPr>
          <p:cNvSpPr txBox="1">
            <a:spLocks noChangeArrowheads="1"/>
          </p:cNvSpPr>
          <p:nvPr/>
        </p:nvSpPr>
        <p:spPr bwMode="auto">
          <a:xfrm>
            <a:off x="210911" y="379140"/>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dirty="0">
                <a:solidFill>
                  <a:schemeClr val="bg2"/>
                </a:solidFill>
                <a:latin typeface="Calibri" panose="020F0502020204030204" pitchFamily="34" charset="0"/>
              </a:rPr>
              <a:t>Origins of meaningful data in education</a:t>
            </a:r>
          </a:p>
        </p:txBody>
      </p:sp>
      <p:graphicFrame>
        <p:nvGraphicFramePr>
          <p:cNvPr id="5" name="Content Placeholder 4">
            <a:extLst>
              <a:ext uri="{FF2B5EF4-FFF2-40B4-BE49-F238E27FC236}">
                <a16:creationId xmlns:a16="http://schemas.microsoft.com/office/drawing/2014/main" id="{4A71FE8D-93BC-47EA-B6B6-EFA758E6F7A9}"/>
              </a:ext>
            </a:extLst>
          </p:cNvPr>
          <p:cNvGraphicFramePr>
            <a:graphicFrameLocks noGrp="1"/>
          </p:cNvGraphicFramePr>
          <p:nvPr>
            <p:ph idx="1"/>
            <p:extLst>
              <p:ext uri="{D42A27DB-BD31-4B8C-83A1-F6EECF244321}">
                <p14:modId xmlns:p14="http://schemas.microsoft.com/office/powerpoint/2010/main" val="4270809469"/>
              </p:ext>
            </p:extLst>
          </p:nvPr>
        </p:nvGraphicFramePr>
        <p:xfrm>
          <a:off x="469813" y="2995380"/>
          <a:ext cx="7315200" cy="3651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79628FD-3091-40F3-A1D8-84B67FBA1C8C}"/>
              </a:ext>
            </a:extLst>
          </p:cNvPr>
          <p:cNvSpPr txBox="1"/>
          <p:nvPr/>
        </p:nvSpPr>
        <p:spPr>
          <a:xfrm>
            <a:off x="2212756" y="1519081"/>
            <a:ext cx="4051738" cy="954107"/>
          </a:xfrm>
          <a:prstGeom prst="rect">
            <a:avLst/>
          </a:prstGeom>
          <a:noFill/>
        </p:spPr>
        <p:txBody>
          <a:bodyPr wrap="square" rtlCol="0">
            <a:spAutoFit/>
          </a:bodyPr>
          <a:lstStyle/>
          <a:p>
            <a:pPr algn="ctr"/>
            <a:r>
              <a:rPr lang="en-US" sz="2800" dirty="0">
                <a:solidFill>
                  <a:schemeClr val="tx1">
                    <a:lumMod val="85000"/>
                    <a:lumOff val="15000"/>
                  </a:schemeClr>
                </a:solidFill>
              </a:rPr>
              <a:t>“Constructive Alignment” (Briggs, 1996)</a:t>
            </a:r>
          </a:p>
        </p:txBody>
      </p:sp>
      <p:sp>
        <p:nvSpPr>
          <p:cNvPr id="9" name="TextBox 8">
            <a:extLst>
              <a:ext uri="{FF2B5EF4-FFF2-40B4-BE49-F238E27FC236}">
                <a16:creationId xmlns:a16="http://schemas.microsoft.com/office/drawing/2014/main" id="{054F2595-0047-49C6-AF82-BAA8A16B9D4A}"/>
              </a:ext>
            </a:extLst>
          </p:cNvPr>
          <p:cNvSpPr txBox="1"/>
          <p:nvPr/>
        </p:nvSpPr>
        <p:spPr>
          <a:xfrm>
            <a:off x="297246" y="2473188"/>
            <a:ext cx="2654959" cy="1323439"/>
          </a:xfrm>
          <a:prstGeom prst="rect">
            <a:avLst/>
          </a:prstGeom>
          <a:noFill/>
        </p:spPr>
        <p:txBody>
          <a:bodyPr wrap="square" rtlCol="0">
            <a:spAutoFit/>
          </a:bodyPr>
          <a:lstStyle/>
          <a:p>
            <a:pPr algn="ctr"/>
            <a:r>
              <a:rPr lang="en-US" sz="2000" dirty="0">
                <a:solidFill>
                  <a:srgbClr val="990016"/>
                </a:solidFill>
              </a:rPr>
              <a:t>Focus on the learner's activities to create meaningful courses and programs with purpose</a:t>
            </a:r>
          </a:p>
        </p:txBody>
      </p:sp>
      <p:sp>
        <p:nvSpPr>
          <p:cNvPr id="10" name="TextBox 9">
            <a:extLst>
              <a:ext uri="{FF2B5EF4-FFF2-40B4-BE49-F238E27FC236}">
                <a16:creationId xmlns:a16="http://schemas.microsoft.com/office/drawing/2014/main" id="{DAF8CFC0-5024-4F49-A86E-1EA08E881642}"/>
              </a:ext>
            </a:extLst>
          </p:cNvPr>
          <p:cNvSpPr txBox="1"/>
          <p:nvPr/>
        </p:nvSpPr>
        <p:spPr>
          <a:xfrm>
            <a:off x="5438850" y="2319301"/>
            <a:ext cx="3407904" cy="1323439"/>
          </a:xfrm>
          <a:prstGeom prst="rect">
            <a:avLst/>
          </a:prstGeom>
          <a:noFill/>
        </p:spPr>
        <p:txBody>
          <a:bodyPr wrap="square" rtlCol="0">
            <a:spAutoFit/>
          </a:bodyPr>
          <a:lstStyle/>
          <a:p>
            <a:pPr algn="ctr"/>
            <a:r>
              <a:rPr lang="en-US" sz="2000" dirty="0">
                <a:solidFill>
                  <a:srgbClr val="990016"/>
                </a:solidFill>
              </a:rPr>
              <a:t>Focus on the alignment between the objectives of a course &amp; the targets for assessing student performance</a:t>
            </a:r>
          </a:p>
        </p:txBody>
      </p:sp>
    </p:spTree>
    <p:extLst>
      <p:ext uri="{BB962C8B-B14F-4D97-AF65-F5344CB8AC3E}">
        <p14:creationId xmlns:p14="http://schemas.microsoft.com/office/powerpoint/2010/main" val="316381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8">
            <a:extLst>
              <a:ext uri="{FF2B5EF4-FFF2-40B4-BE49-F238E27FC236}">
                <a16:creationId xmlns:a16="http://schemas.microsoft.com/office/drawing/2014/main" id="{C8D18916-40AB-42FE-83AF-30D62A3CBD7A}"/>
              </a:ext>
            </a:extLst>
          </p:cNvPr>
          <p:cNvSpPr txBox="1">
            <a:spLocks noChangeArrowheads="1"/>
          </p:cNvSpPr>
          <p:nvPr/>
        </p:nvSpPr>
        <p:spPr bwMode="auto">
          <a:xfrm>
            <a:off x="375171" y="333993"/>
            <a:ext cx="85161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dirty="0">
                <a:solidFill>
                  <a:schemeClr val="bg2"/>
                </a:solidFill>
                <a:latin typeface="Calibri" panose="020F0502020204030204" pitchFamily="34" charset="0"/>
              </a:rPr>
              <a:t>Making program learning goals meaningful?</a:t>
            </a:r>
          </a:p>
        </p:txBody>
      </p:sp>
      <p:graphicFrame>
        <p:nvGraphicFramePr>
          <p:cNvPr id="4" name="Content Placeholder 3">
            <a:extLst>
              <a:ext uri="{FF2B5EF4-FFF2-40B4-BE49-F238E27FC236}">
                <a16:creationId xmlns:a16="http://schemas.microsoft.com/office/drawing/2014/main" id="{AAB1DDC1-5BBE-4DDE-8B3B-73B0604F0323}"/>
              </a:ext>
            </a:extLst>
          </p:cNvPr>
          <p:cNvGraphicFramePr>
            <a:graphicFrameLocks noGrp="1"/>
          </p:cNvGraphicFramePr>
          <p:nvPr>
            <p:ph idx="1"/>
            <p:extLst>
              <p:ext uri="{D42A27DB-BD31-4B8C-83A1-F6EECF244321}">
                <p14:modId xmlns:p14="http://schemas.microsoft.com/office/powerpoint/2010/main" val="1496161392"/>
              </p:ext>
            </p:extLst>
          </p:nvPr>
        </p:nvGraphicFramePr>
        <p:xfrm>
          <a:off x="457200" y="2121446"/>
          <a:ext cx="8229600" cy="3571240"/>
        </p:xfrm>
        <a:graphic>
          <a:graphicData uri="http://schemas.openxmlformats.org/drawingml/2006/table">
            <a:tbl>
              <a:tblPr firstRow="1" bandRow="1">
                <a:tableStyleId>{5C22544A-7EE6-4342-B048-85BDC9FD1C3A}</a:tableStyleId>
              </a:tblPr>
              <a:tblGrid>
                <a:gridCol w="3775841">
                  <a:extLst>
                    <a:ext uri="{9D8B030D-6E8A-4147-A177-3AD203B41FA5}">
                      <a16:colId xmlns:a16="http://schemas.microsoft.com/office/drawing/2014/main" val="511909125"/>
                    </a:ext>
                  </a:extLst>
                </a:gridCol>
                <a:gridCol w="4453759">
                  <a:extLst>
                    <a:ext uri="{9D8B030D-6E8A-4147-A177-3AD203B41FA5}">
                      <a16:colId xmlns:a16="http://schemas.microsoft.com/office/drawing/2014/main" val="3550218934"/>
                    </a:ext>
                  </a:extLst>
                </a:gridCol>
              </a:tblGrid>
              <a:tr h="370840">
                <a:tc>
                  <a:txBody>
                    <a:bodyPr/>
                    <a:lstStyle/>
                    <a:p>
                      <a:r>
                        <a:rPr lang="en-US" dirty="0"/>
                        <a:t>The </a:t>
                      </a:r>
                      <a:r>
                        <a:rPr lang="en-US" u="sng" dirty="0"/>
                        <a:t>goals</a:t>
                      </a:r>
                      <a:r>
                        <a:rPr lang="en-US" dirty="0"/>
                        <a:t> and </a:t>
                      </a:r>
                      <a:r>
                        <a:rPr lang="en-US" u="sng" dirty="0"/>
                        <a:t>challenges</a:t>
                      </a:r>
                      <a:r>
                        <a:rPr lang="en-US" dirty="0"/>
                        <a:t> of your learner population</a:t>
                      </a:r>
                    </a:p>
                  </a:txBody>
                  <a:tcPr/>
                </a:tc>
                <a:tc>
                  <a:txBody>
                    <a:bodyPr/>
                    <a:lstStyle/>
                    <a:p>
                      <a:r>
                        <a:rPr lang="en-US" dirty="0"/>
                        <a:t>The </a:t>
                      </a:r>
                      <a:r>
                        <a:rPr lang="en-US" u="sng" dirty="0"/>
                        <a:t>competences</a:t>
                      </a:r>
                      <a:r>
                        <a:rPr lang="en-US" dirty="0"/>
                        <a:t> &amp; </a:t>
                      </a:r>
                      <a:r>
                        <a:rPr lang="en-US" u="sng" dirty="0"/>
                        <a:t>competencies</a:t>
                      </a:r>
                      <a:r>
                        <a:rPr lang="en-US" dirty="0"/>
                        <a:t> needed in each program and market segment </a:t>
                      </a:r>
                    </a:p>
                  </a:txBody>
                  <a:tcPr/>
                </a:tc>
                <a:extLst>
                  <a:ext uri="{0D108BD9-81ED-4DB2-BD59-A6C34878D82A}">
                    <a16:rowId xmlns:a16="http://schemas.microsoft.com/office/drawing/2014/main" val="1920755605"/>
                  </a:ext>
                </a:extLst>
              </a:tr>
              <a:tr h="370840">
                <a:tc>
                  <a:txBody>
                    <a:bodyPr/>
                    <a:lstStyle/>
                    <a:p>
                      <a:r>
                        <a:rPr lang="en-US" dirty="0">
                          <a:solidFill>
                            <a:schemeClr val="tx1">
                              <a:lumMod val="85000"/>
                              <a:lumOff val="15000"/>
                            </a:schemeClr>
                          </a:solidFill>
                        </a:rPr>
                        <a:t>How do they plan to use their degree?</a:t>
                      </a:r>
                    </a:p>
                  </a:txBody>
                  <a:tcPr/>
                </a:tc>
                <a:tc>
                  <a:txBody>
                    <a:bodyPr/>
                    <a:lstStyle/>
                    <a:p>
                      <a:r>
                        <a:rPr lang="en-US" dirty="0">
                          <a:solidFill>
                            <a:schemeClr val="tx1">
                              <a:lumMod val="85000"/>
                              <a:lumOff val="15000"/>
                            </a:schemeClr>
                          </a:solidFill>
                        </a:rPr>
                        <a:t>Is the degree aligned to the career pathways?</a:t>
                      </a:r>
                    </a:p>
                  </a:txBody>
                  <a:tcPr/>
                </a:tc>
                <a:extLst>
                  <a:ext uri="{0D108BD9-81ED-4DB2-BD59-A6C34878D82A}">
                    <a16:rowId xmlns:a16="http://schemas.microsoft.com/office/drawing/2014/main" val="2529161165"/>
                  </a:ext>
                </a:extLst>
              </a:tr>
              <a:tr h="370840">
                <a:tc>
                  <a:txBody>
                    <a:bodyPr/>
                    <a:lstStyle/>
                    <a:p>
                      <a:r>
                        <a:rPr lang="en-US" dirty="0">
                          <a:solidFill>
                            <a:schemeClr val="tx1">
                              <a:lumMod val="85000"/>
                              <a:lumOff val="15000"/>
                            </a:schemeClr>
                          </a:solidFill>
                        </a:rPr>
                        <a:t>What benefits from the program or school matter most to the students?</a:t>
                      </a:r>
                    </a:p>
                  </a:txBody>
                  <a:tcPr/>
                </a:tc>
                <a:tc>
                  <a:txBody>
                    <a:bodyPr/>
                    <a:lstStyle/>
                    <a:p>
                      <a:r>
                        <a:rPr lang="en-US" dirty="0">
                          <a:solidFill>
                            <a:schemeClr val="tx1">
                              <a:lumMod val="85000"/>
                              <a:lumOff val="15000"/>
                            </a:schemeClr>
                          </a:solidFill>
                        </a:rPr>
                        <a:t>Are the knowledge, understanding, skills and abilities right for the student and the market?</a:t>
                      </a:r>
                    </a:p>
                  </a:txBody>
                  <a:tcPr/>
                </a:tc>
                <a:extLst>
                  <a:ext uri="{0D108BD9-81ED-4DB2-BD59-A6C34878D82A}">
                    <a16:rowId xmlns:a16="http://schemas.microsoft.com/office/drawing/2014/main" val="3654664759"/>
                  </a:ext>
                </a:extLst>
              </a:tr>
              <a:tr h="370840">
                <a:tc>
                  <a:txBody>
                    <a:bodyPr/>
                    <a:lstStyle/>
                    <a:p>
                      <a:r>
                        <a:rPr lang="en-US" dirty="0">
                          <a:solidFill>
                            <a:schemeClr val="tx1">
                              <a:lumMod val="85000"/>
                              <a:lumOff val="15000"/>
                            </a:schemeClr>
                          </a:solidFill>
                        </a:rPr>
                        <a:t>What challenges or concerns do students have to learn successfully?</a:t>
                      </a:r>
                    </a:p>
                  </a:txBody>
                  <a:tcPr/>
                </a:tc>
                <a:tc>
                  <a:txBody>
                    <a:bodyPr/>
                    <a:lstStyle/>
                    <a:p>
                      <a:r>
                        <a:rPr lang="en-US" dirty="0">
                          <a:solidFill>
                            <a:schemeClr val="tx1">
                              <a:lumMod val="85000"/>
                              <a:lumOff val="15000"/>
                            </a:schemeClr>
                          </a:solidFill>
                        </a:rPr>
                        <a:t>Where are new students at for academic skills, study skills and any challenge issues?</a:t>
                      </a:r>
                    </a:p>
                  </a:txBody>
                  <a:tcPr/>
                </a:tc>
                <a:extLst>
                  <a:ext uri="{0D108BD9-81ED-4DB2-BD59-A6C34878D82A}">
                    <a16:rowId xmlns:a16="http://schemas.microsoft.com/office/drawing/2014/main" val="1918628803"/>
                  </a:ext>
                </a:extLst>
              </a:tr>
              <a:tr h="370840">
                <a:tc>
                  <a:txBody>
                    <a:bodyPr/>
                    <a:lstStyle/>
                    <a:p>
                      <a:r>
                        <a:rPr lang="en-US" dirty="0">
                          <a:solidFill>
                            <a:schemeClr val="tx1">
                              <a:lumMod val="85000"/>
                              <a:lumOff val="15000"/>
                            </a:schemeClr>
                          </a:solidFill>
                        </a:rPr>
                        <a:t>What expectations do students have vis-à-vis university support?</a:t>
                      </a:r>
                    </a:p>
                  </a:txBody>
                  <a:tcPr/>
                </a:tc>
                <a:tc>
                  <a:txBody>
                    <a:bodyPr/>
                    <a:lstStyle/>
                    <a:p>
                      <a:r>
                        <a:rPr lang="en-US" dirty="0">
                          <a:solidFill>
                            <a:schemeClr val="tx1">
                              <a:lumMod val="85000"/>
                              <a:lumOff val="15000"/>
                            </a:schemeClr>
                          </a:solidFill>
                        </a:rPr>
                        <a:t>What should the school do for the student and what should it expect of the student?</a:t>
                      </a:r>
                    </a:p>
                  </a:txBody>
                  <a:tcPr/>
                </a:tc>
                <a:extLst>
                  <a:ext uri="{0D108BD9-81ED-4DB2-BD59-A6C34878D82A}">
                    <a16:rowId xmlns:a16="http://schemas.microsoft.com/office/drawing/2014/main" val="77238641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85000"/>
                              <a:lumOff val="15000"/>
                            </a:schemeClr>
                          </a:solidFill>
                        </a:rPr>
                        <a:t>Are students in the right degree program for their career/life goals?</a:t>
                      </a:r>
                    </a:p>
                  </a:txBody>
                  <a:tcPr/>
                </a:tc>
                <a:tc>
                  <a:txBody>
                    <a:bodyPr/>
                    <a:lstStyle/>
                    <a:p>
                      <a:r>
                        <a:rPr lang="en-US" dirty="0">
                          <a:solidFill>
                            <a:schemeClr val="tx1">
                              <a:lumMod val="85000"/>
                              <a:lumOff val="15000"/>
                            </a:schemeClr>
                          </a:solidFill>
                        </a:rPr>
                        <a:t>Do learning outcomes align with the mission of the school and with market needs?</a:t>
                      </a:r>
                    </a:p>
                  </a:txBody>
                  <a:tcPr/>
                </a:tc>
                <a:extLst>
                  <a:ext uri="{0D108BD9-81ED-4DB2-BD59-A6C34878D82A}">
                    <a16:rowId xmlns:a16="http://schemas.microsoft.com/office/drawing/2014/main" val="1905348387"/>
                  </a:ext>
                </a:extLst>
              </a:tr>
            </a:tbl>
          </a:graphicData>
        </a:graphic>
      </p:graphicFrame>
      <p:sp>
        <p:nvSpPr>
          <p:cNvPr id="5" name="TextBox 4">
            <a:extLst>
              <a:ext uri="{FF2B5EF4-FFF2-40B4-BE49-F238E27FC236}">
                <a16:creationId xmlns:a16="http://schemas.microsoft.com/office/drawing/2014/main" id="{F9E1D3C7-A658-44D7-9A15-427AC45D2A37}"/>
              </a:ext>
            </a:extLst>
          </p:cNvPr>
          <p:cNvSpPr txBox="1"/>
          <p:nvPr/>
        </p:nvSpPr>
        <p:spPr>
          <a:xfrm>
            <a:off x="375171" y="1541072"/>
            <a:ext cx="8229599" cy="461665"/>
          </a:xfrm>
          <a:prstGeom prst="rect">
            <a:avLst/>
          </a:prstGeom>
          <a:noFill/>
        </p:spPr>
        <p:txBody>
          <a:bodyPr wrap="square" rtlCol="0">
            <a:spAutoFit/>
          </a:bodyPr>
          <a:lstStyle/>
          <a:p>
            <a:pPr algn="ctr"/>
            <a:r>
              <a:rPr lang="en-US" altLang="en-US" sz="2400" dirty="0">
                <a:solidFill>
                  <a:schemeClr val="tx1">
                    <a:lumMod val="85000"/>
                    <a:lumOff val="15000"/>
                  </a:schemeClr>
                </a:solidFill>
              </a:rPr>
              <a:t>Constructive alignment to validate </a:t>
            </a:r>
            <a:r>
              <a:rPr lang="en-US" sz="2400" dirty="0">
                <a:solidFill>
                  <a:schemeClr val="tx1">
                    <a:lumMod val="85000"/>
                    <a:lumOff val="15000"/>
                  </a:schemeClr>
                </a:solidFill>
              </a:rPr>
              <a:t> program learning outcomes</a:t>
            </a:r>
          </a:p>
        </p:txBody>
      </p:sp>
    </p:spTree>
    <p:extLst>
      <p:ext uri="{BB962C8B-B14F-4D97-AF65-F5344CB8AC3E}">
        <p14:creationId xmlns:p14="http://schemas.microsoft.com/office/powerpoint/2010/main" val="184058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a:hlinkClick r:id="rId2" action="ppaction://hlinksldjump"/>
            <a:hlinkHover r:id="rId2" action="ppaction://hlinksldjump" highlightClick="1">
              <a:snd r:embed="rId3" name="click.wav"/>
            </a:hlinkHover>
            <a:extLst>
              <a:ext uri="{FF2B5EF4-FFF2-40B4-BE49-F238E27FC236}">
                <a16:creationId xmlns:a16="http://schemas.microsoft.com/office/drawing/2014/main" id="{A7AF553C-3199-464B-B74B-B43D05A5C093}"/>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1309600" y="2050441"/>
            <a:ext cx="4882957" cy="3748794"/>
          </a:xfrm>
        </p:spPr>
      </p:pic>
      <p:sp>
        <p:nvSpPr>
          <p:cNvPr id="13315" name="TextBox 8">
            <a:extLst>
              <a:ext uri="{FF2B5EF4-FFF2-40B4-BE49-F238E27FC236}">
                <a16:creationId xmlns:a16="http://schemas.microsoft.com/office/drawing/2014/main" id="{C8D18916-40AB-42FE-83AF-30D62A3CBD7A}"/>
              </a:ext>
            </a:extLst>
          </p:cNvPr>
          <p:cNvSpPr txBox="1">
            <a:spLocks noChangeArrowheads="1"/>
          </p:cNvSpPr>
          <p:nvPr/>
        </p:nvSpPr>
        <p:spPr bwMode="auto">
          <a:xfrm>
            <a:off x="307526" y="396079"/>
            <a:ext cx="86368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panose="02020603050405020304" pitchFamily="18" charset="0"/>
                <a:ea typeface="MS PGothic" panose="020B0600070205080204" pitchFamily="34" charset="-128"/>
                <a:cs typeface="Times"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panose="02020603050405020304" pitchFamily="18" charset="0"/>
                <a:ea typeface="MS PGothic" panose="020B0600070205080204" pitchFamily="34" charset="-128"/>
                <a:cs typeface="Times"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panose="02020603050405020304" pitchFamily="18" charset="0"/>
                <a:ea typeface="MS PGothic" panose="020B0600070205080204" pitchFamily="34" charset="-128"/>
                <a:cs typeface="Times"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panose="02020603050405020304" pitchFamily="18" charset="0"/>
                <a:ea typeface="MS PGothic" panose="020B0600070205080204" pitchFamily="34" charset="-128"/>
                <a:cs typeface="Times" panose="02020603050405020304" pitchFamily="18" charset="0"/>
              </a:defRPr>
            </a:lvl9pPr>
          </a:lstStyle>
          <a:p>
            <a:pPr eaLnBrk="1" hangingPunct="1">
              <a:spcBef>
                <a:spcPct val="0"/>
              </a:spcBef>
              <a:buFontTx/>
              <a:buNone/>
            </a:pPr>
            <a:r>
              <a:rPr lang="en-US" altLang="en-US" dirty="0">
                <a:solidFill>
                  <a:schemeClr val="bg2"/>
                </a:solidFill>
                <a:latin typeface="Calibri" panose="020F0502020204030204" pitchFamily="34" charset="0"/>
              </a:rPr>
              <a:t>Quality improvement model</a:t>
            </a:r>
          </a:p>
        </p:txBody>
      </p:sp>
      <p:pic>
        <p:nvPicPr>
          <p:cNvPr id="4" name="Picture 5">
            <a:extLst>
              <a:ext uri="{FF2B5EF4-FFF2-40B4-BE49-F238E27FC236}">
                <a16:creationId xmlns:a16="http://schemas.microsoft.com/office/drawing/2014/main" id="{AB23CDC7-F496-4136-A312-0B762C57A70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76373" y="3755994"/>
            <a:ext cx="1314584" cy="169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1592DE1C-2958-4C69-9C32-18F2542C9FA1}"/>
              </a:ext>
            </a:extLst>
          </p:cNvPr>
          <p:cNvCxnSpPr>
            <a:cxnSpLocks/>
          </p:cNvCxnSpPr>
          <p:nvPr/>
        </p:nvCxnSpPr>
        <p:spPr>
          <a:xfrm flipH="1">
            <a:off x="6524012" y="4609957"/>
            <a:ext cx="438332" cy="0"/>
          </a:xfrm>
          <a:prstGeom prst="straightConnector1">
            <a:avLst/>
          </a:prstGeom>
          <a:ln w="38100">
            <a:solidFill>
              <a:srgbClr val="990016"/>
            </a:solidFill>
            <a:headEnd type="none"/>
            <a:tailEnd type="triangle" w="lg" len="lg"/>
          </a:ln>
        </p:spPr>
        <p:style>
          <a:lnRef idx="2">
            <a:schemeClr val="accent1"/>
          </a:lnRef>
          <a:fillRef idx="0">
            <a:schemeClr val="accent1"/>
          </a:fillRef>
          <a:effectRef idx="1">
            <a:schemeClr val="accent1"/>
          </a:effectRef>
          <a:fontRef idx="minor">
            <a:schemeClr val="tx1"/>
          </a:fontRef>
        </p:style>
      </p:cxnSp>
      <p:pic>
        <p:nvPicPr>
          <p:cNvPr id="20" name="Content Placeholder 4">
            <a:extLst>
              <a:ext uri="{FF2B5EF4-FFF2-40B4-BE49-F238E27FC236}">
                <a16:creationId xmlns:a16="http://schemas.microsoft.com/office/drawing/2014/main" id="{1BE28A61-2FEF-4976-8C9B-5A2EAAE25D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9358" y="2148424"/>
            <a:ext cx="1273498" cy="159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a:extLst>
              <a:ext uri="{FF2B5EF4-FFF2-40B4-BE49-F238E27FC236}">
                <a16:creationId xmlns:a16="http://schemas.microsoft.com/office/drawing/2014/main" id="{A1EC5C65-2022-4D2B-88F8-FCCE233BE53A}"/>
              </a:ext>
            </a:extLst>
          </p:cNvPr>
          <p:cNvCxnSpPr>
            <a:cxnSpLocks/>
          </p:cNvCxnSpPr>
          <p:nvPr/>
        </p:nvCxnSpPr>
        <p:spPr>
          <a:xfrm flipH="1">
            <a:off x="6432331" y="2939701"/>
            <a:ext cx="483885" cy="0"/>
          </a:xfrm>
          <a:prstGeom prst="straightConnector1">
            <a:avLst/>
          </a:prstGeom>
          <a:ln w="38100">
            <a:solidFill>
              <a:srgbClr val="990016"/>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F730174C-ECFC-4538-A241-48D29516D4AC}"/>
              </a:ext>
            </a:extLst>
          </p:cNvPr>
          <p:cNvSpPr txBox="1"/>
          <p:nvPr/>
        </p:nvSpPr>
        <p:spPr>
          <a:xfrm>
            <a:off x="3038118" y="5643535"/>
            <a:ext cx="4107027" cy="707886"/>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tx1">
                    <a:lumMod val="85000"/>
                    <a:lumOff val="15000"/>
                  </a:schemeClr>
                </a:solidFill>
                <a:sym typeface="Wingdings" panose="05000000000000000000" pitchFamily="2" charset="2"/>
              </a:rPr>
              <a:t>360°</a:t>
            </a:r>
          </a:p>
          <a:p>
            <a:endParaRPr lang="en-US" sz="2000" dirty="0">
              <a:solidFill>
                <a:schemeClr val="tx1">
                  <a:lumMod val="85000"/>
                  <a:lumOff val="15000"/>
                </a:schemeClr>
              </a:solidFill>
            </a:endParaRPr>
          </a:p>
        </p:txBody>
      </p:sp>
      <p:sp>
        <p:nvSpPr>
          <p:cNvPr id="32" name="TextBox 31">
            <a:extLst>
              <a:ext uri="{FF2B5EF4-FFF2-40B4-BE49-F238E27FC236}">
                <a16:creationId xmlns:a16="http://schemas.microsoft.com/office/drawing/2014/main" id="{57486DB5-A38B-4F9C-8338-102E2615E0EE}"/>
              </a:ext>
            </a:extLst>
          </p:cNvPr>
          <p:cNvSpPr txBox="1"/>
          <p:nvPr/>
        </p:nvSpPr>
        <p:spPr>
          <a:xfrm>
            <a:off x="3025829" y="1353062"/>
            <a:ext cx="3092341" cy="707886"/>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tx1">
                    <a:lumMod val="85000"/>
                    <a:lumOff val="15000"/>
                  </a:schemeClr>
                </a:solidFill>
              </a:rPr>
              <a:t>Student insight </a:t>
            </a:r>
          </a:p>
          <a:p>
            <a:r>
              <a:rPr lang="en-US" sz="2000" dirty="0">
                <a:solidFill>
                  <a:schemeClr val="tx1">
                    <a:lumMod val="85000"/>
                    <a:lumOff val="15000"/>
                  </a:schemeClr>
                </a:solidFill>
              </a:rPr>
              <a:t>      systems</a:t>
            </a:r>
          </a:p>
        </p:txBody>
      </p:sp>
      <p:sp>
        <p:nvSpPr>
          <p:cNvPr id="29" name="Rectangle 28">
            <a:extLst>
              <a:ext uri="{FF2B5EF4-FFF2-40B4-BE49-F238E27FC236}">
                <a16:creationId xmlns:a16="http://schemas.microsoft.com/office/drawing/2014/main" id="{7A01A1A2-B788-4464-A1BB-051C992D95D3}"/>
              </a:ext>
            </a:extLst>
          </p:cNvPr>
          <p:cNvSpPr/>
          <p:nvPr/>
        </p:nvSpPr>
        <p:spPr>
          <a:xfrm>
            <a:off x="1500781" y="5413020"/>
            <a:ext cx="1169497" cy="12223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23F0063-5632-488A-8248-18596DEFD92A}"/>
              </a:ext>
            </a:extLst>
          </p:cNvPr>
          <p:cNvSpPr txBox="1"/>
          <p:nvPr/>
        </p:nvSpPr>
        <p:spPr>
          <a:xfrm>
            <a:off x="673980" y="5389852"/>
            <a:ext cx="2129542" cy="707886"/>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tx1">
                    <a:lumMod val="85000"/>
                    <a:lumOff val="15000"/>
                  </a:schemeClr>
                </a:solidFill>
              </a:rPr>
              <a:t>Internal review     </a:t>
            </a:r>
          </a:p>
          <a:p>
            <a:r>
              <a:rPr lang="en-US" sz="2000" dirty="0">
                <a:solidFill>
                  <a:schemeClr val="tx1">
                    <a:lumMod val="85000"/>
                    <a:lumOff val="15000"/>
                  </a:schemeClr>
                </a:solidFill>
              </a:rPr>
              <a:t>      committee</a:t>
            </a:r>
          </a:p>
        </p:txBody>
      </p:sp>
      <p:sp>
        <p:nvSpPr>
          <p:cNvPr id="34" name="TextBox 33">
            <a:extLst>
              <a:ext uri="{FF2B5EF4-FFF2-40B4-BE49-F238E27FC236}">
                <a16:creationId xmlns:a16="http://schemas.microsoft.com/office/drawing/2014/main" id="{7943284C-E50A-4A56-BC3F-B954A175BDB3}"/>
              </a:ext>
            </a:extLst>
          </p:cNvPr>
          <p:cNvSpPr txBox="1"/>
          <p:nvPr/>
        </p:nvSpPr>
        <p:spPr>
          <a:xfrm>
            <a:off x="-339713" y="1887769"/>
            <a:ext cx="3092341" cy="707886"/>
          </a:xfrm>
          <a:prstGeom prst="rect">
            <a:avLst/>
          </a:prstGeom>
          <a:noFill/>
        </p:spPr>
        <p:txBody>
          <a:bodyPr wrap="square" rtlCol="0">
            <a:spAutoFit/>
          </a:bodyPr>
          <a:lstStyle/>
          <a:p>
            <a:pPr algn="ctr"/>
            <a:r>
              <a:rPr lang="en-US" sz="2000" dirty="0">
                <a:solidFill>
                  <a:schemeClr val="tx1">
                    <a:lumMod val="85000"/>
                    <a:lumOff val="15000"/>
                  </a:schemeClr>
                </a:solidFill>
                <a:sym typeface="Wingdings" panose="05000000000000000000" pitchFamily="2" charset="2"/>
              </a:rPr>
              <a:t> </a:t>
            </a:r>
            <a:r>
              <a:rPr lang="en-US" sz="2000" dirty="0">
                <a:solidFill>
                  <a:schemeClr val="tx1">
                    <a:lumMod val="85000"/>
                    <a:lumOff val="15000"/>
                  </a:schemeClr>
                </a:solidFill>
              </a:rPr>
              <a:t>External </a:t>
            </a:r>
          </a:p>
          <a:p>
            <a:pPr algn="ctr"/>
            <a:r>
              <a:rPr lang="en-US" sz="2000" dirty="0">
                <a:solidFill>
                  <a:schemeClr val="tx1">
                    <a:lumMod val="85000"/>
                    <a:lumOff val="15000"/>
                  </a:schemeClr>
                </a:solidFill>
              </a:rPr>
              <a:t>    scanning</a:t>
            </a:r>
          </a:p>
        </p:txBody>
      </p:sp>
      <p:sp>
        <p:nvSpPr>
          <p:cNvPr id="14" name="TextBox 13">
            <a:extLst>
              <a:ext uri="{FF2B5EF4-FFF2-40B4-BE49-F238E27FC236}">
                <a16:creationId xmlns:a16="http://schemas.microsoft.com/office/drawing/2014/main" id="{35568732-521A-47F2-860E-85A1FF80114A}"/>
              </a:ext>
            </a:extLst>
          </p:cNvPr>
          <p:cNvSpPr txBox="1"/>
          <p:nvPr/>
        </p:nvSpPr>
        <p:spPr>
          <a:xfrm>
            <a:off x="3219230" y="5643535"/>
            <a:ext cx="4107027" cy="707886"/>
          </a:xfrm>
          <a:prstGeom prst="rect">
            <a:avLst/>
          </a:prstGeom>
          <a:noFill/>
        </p:spPr>
        <p:txBody>
          <a:bodyPr wrap="square" rtlCol="0">
            <a:spAutoFit/>
          </a:bodyPr>
          <a:lstStyle/>
          <a:p>
            <a:r>
              <a:rPr lang="en-US" sz="2000" dirty="0">
                <a:solidFill>
                  <a:schemeClr val="tx1">
                    <a:lumMod val="85000"/>
                    <a:lumOff val="15000"/>
                  </a:schemeClr>
                </a:solidFill>
                <a:sym typeface="Wingdings" panose="05000000000000000000" pitchFamily="2" charset="2"/>
              </a:rPr>
              <a:t>           Assessment </a:t>
            </a:r>
          </a:p>
          <a:p>
            <a:r>
              <a:rPr lang="en-US" sz="2000" dirty="0">
                <a:solidFill>
                  <a:schemeClr val="tx1">
                    <a:lumMod val="85000"/>
                    <a:lumOff val="15000"/>
                  </a:schemeClr>
                </a:solidFill>
                <a:sym typeface="Wingdings" panose="05000000000000000000" pitchFamily="2" charset="2"/>
              </a:rPr>
              <a:t>   r</a:t>
            </a:r>
            <a:r>
              <a:rPr lang="en-US" sz="2000" dirty="0">
                <a:solidFill>
                  <a:schemeClr val="tx1">
                    <a:lumMod val="85000"/>
                    <a:lumOff val="15000"/>
                  </a:schemeClr>
                </a:solidFill>
              </a:rPr>
              <a:t>eporting</a:t>
            </a:r>
          </a:p>
        </p:txBody>
      </p:sp>
      <p:sp>
        <p:nvSpPr>
          <p:cNvPr id="16" name="TextBox 15">
            <a:extLst>
              <a:ext uri="{FF2B5EF4-FFF2-40B4-BE49-F238E27FC236}">
                <a16:creationId xmlns:a16="http://schemas.microsoft.com/office/drawing/2014/main" id="{BB051939-FF19-4744-B1A2-356C89E3618F}"/>
              </a:ext>
            </a:extLst>
          </p:cNvPr>
          <p:cNvSpPr txBox="1"/>
          <p:nvPr/>
        </p:nvSpPr>
        <p:spPr>
          <a:xfrm>
            <a:off x="6120393" y="1687173"/>
            <a:ext cx="3092341" cy="707886"/>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tx1">
                    <a:lumMod val="85000"/>
                    <a:lumOff val="15000"/>
                  </a:schemeClr>
                </a:solidFill>
              </a:rPr>
              <a:t>External </a:t>
            </a:r>
          </a:p>
          <a:p>
            <a:r>
              <a:rPr lang="en-US" sz="2000" dirty="0">
                <a:solidFill>
                  <a:schemeClr val="tx1">
                    <a:lumMod val="85000"/>
                    <a:lumOff val="15000"/>
                  </a:schemeClr>
                </a:solidFill>
              </a:rPr>
              <a:t>      validation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ppt_x</p:attrName>
                                        </p:attrNameLst>
                                      </p:cBhvr>
                                      <p:tavLst>
                                        <p:tav tm="0">
                                          <p:val>
                                            <p:strVal val="#ppt_x"/>
                                          </p:val>
                                        </p:tav>
                                        <p:tav tm="100000">
                                          <p:val>
                                            <p:strVal val="#ppt_x"/>
                                          </p:val>
                                        </p:tav>
                                      </p:tavLst>
                                    </p:anim>
                                    <p:anim calcmode="lin" valueType="num">
                                      <p:cBhvr>
                                        <p:cTn id="6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14"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4&quot;/&gt;&lt;/object&gt;&lt;object type=&quot;3&quot; unique_id=&quot;10428&quot;&gt;&lt;property id=&quot;20148&quot; value=&quot;5&quot;/&gt;&lt;property id=&quot;20300&quot; value=&quot;Slide 18&quot;/&gt;&lt;property id=&quot;20307&quot; value=&quot;272&quot;/&gt;&lt;/object&gt;&lt;object type=&quot;3&quot; unique_id=&quot;10429&quot;&gt;&lt;property id=&quot;20148&quot; value=&quot;5&quot;/&gt;&lt;property id=&quot;20300&quot; value=&quot;Slide 19&quot;/&gt;&lt;property id=&quot;20307&quot; value=&quot;275&quot;/&gt;&lt;/object&gt;&lt;object type=&quot;3&quot; unique_id=&quot;10480&quot;&gt;&lt;property id=&quot;20148&quot; value=&quot;5&quot;/&gt;&lt;property id=&quot;20300&quot; value=&quot;Slide 17&quot;/&gt;&lt;property id=&quot;20307&quot; value=&quot;280&quot;/&gt;&lt;/object&gt;&lt;object type=&quot;3&quot; unique_id=&quot;10481&quot;&gt;&lt;property id=&quot;20148&quot; value=&quot;5&quot;/&gt;&lt;property id=&quot;20300&quot; value=&quot;Slide 8&quot;/&gt;&lt;property id=&quot;20307&quot; value=&quot;278&quot;/&gt;&lt;/object&gt;&lt;object type=&quot;3&quot; unique_id=&quot;10522&quot;&gt;&lt;property id=&quot;20148&quot; value=&quot;5&quot;/&gt;&lt;property id=&quot;20300&quot; value=&quot;Slide 2&quot;/&gt;&lt;property id=&quot;20307&quot; value=&quot;281&quot;/&gt;&lt;/object&gt;&lt;object type=&quot;3&quot; unique_id=&quot;10656&quot;&gt;&lt;property id=&quot;20148&quot; value=&quot;5&quot;/&gt;&lt;property id=&quot;20300&quot; value=&quot;Slide 5&quot;/&gt;&lt;property id=&quot;20307&quot; value=&quot;284&quot;/&gt;&lt;/object&gt;&lt;object type=&quot;3&quot; unique_id=&quot;10657&quot;&gt;&lt;property id=&quot;20148&quot; value=&quot;5&quot;/&gt;&lt;property id=&quot;20300&quot; value=&quot;Slide 6&quot;/&gt;&lt;property id=&quot;20307&quot; value=&quot;286&quot;/&gt;&lt;/object&gt;&lt;object type=&quot;3&quot; unique_id=&quot;10658&quot;&gt;&lt;property id=&quot;20148&quot; value=&quot;5&quot;/&gt;&lt;property id=&quot;20300&quot; value=&quot;Slide 12&quot;/&gt;&lt;property id=&quot;20307&quot; value=&quot;285&quot;/&gt;&lt;/object&gt;&lt;object type=&quot;3&quot; unique_id=&quot;10659&quot;&gt;&lt;property id=&quot;20148&quot; value=&quot;5&quot;/&gt;&lt;property id=&quot;20300&quot; value=&quot;Slide 13&quot;/&gt;&lt;property id=&quot;20307&quot; value=&quot;287&quot;/&gt;&lt;/object&gt;&lt;object type=&quot;3&quot; unique_id=&quot;10660&quot;&gt;&lt;property id=&quot;20148&quot; value=&quot;5&quot;/&gt;&lt;property id=&quot;20300&quot; value=&quot;Slide 14&quot;/&gt;&lt;property id=&quot;20307&quot; value=&quot;288&quot;/&gt;&lt;/object&gt;&lt;object type=&quot;3&quot; unique_id=&quot;10661&quot;&gt;&lt;property id=&quot;20148&quot; value=&quot;5&quot;/&gt;&lt;property id=&quot;20300&quot; value=&quot;Slide 16&quot;/&gt;&lt;property id=&quot;20307&quot; value=&quot;290&quot;/&gt;&lt;/object&gt;&lt;object type=&quot;3&quot; unique_id=&quot;10662&quot;&gt;&lt;property id=&quot;20148&quot; value=&quot;5&quot;/&gt;&lt;property id=&quot;20300&quot; value=&quot;Slide 20&quot;/&gt;&lt;property id=&quot;20307&quot; value=&quot;291&quot;/&gt;&lt;/object&gt;&lt;object type=&quot;3&quot; unique_id=&quot;10664&quot;&gt;&lt;property id=&quot;20148&quot; value=&quot;5&quot;/&gt;&lt;property id=&quot;20300&quot; value=&quot;Slide 21&quot;/&gt;&lt;property id=&quot;20307&quot; value=&quot;289&quot;/&gt;&lt;/object&gt;&lt;object type=&quot;3&quot; unique_id=&quot;11001&quot;&gt;&lt;property id=&quot;20148&quot; value=&quot;5&quot;/&gt;&lt;property id=&quot;20300&quot; value=&quot;Slide 4&quot;/&gt;&lt;property id=&quot;20307&quot; value=&quot;294&quot;/&gt;&lt;/object&gt;&lt;object type=&quot;3&quot; unique_id=&quot;11003&quot;&gt;&lt;property id=&quot;20148&quot; value=&quot;5&quot;/&gt;&lt;property id=&quot;20300&quot; value=&quot;Slide 22&quot;/&gt;&lt;property id=&quot;20307&quot; value=&quot;295&quot;/&gt;&lt;/object&gt;&lt;object type=&quot;3&quot; unique_id=&quot;11009&quot;&gt;&lt;property id=&quot;20148&quot; value=&quot;5&quot;/&gt;&lt;property id=&quot;20300&quot; value=&quot;Slide 23&quot;/&gt;&lt;property id=&quot;20307&quot; value=&quot;298&quot;/&gt;&lt;/object&gt;&lt;object type=&quot;3&quot; unique_id=&quot;11011&quot;&gt;&lt;property id=&quot;20148&quot; value=&quot;5&quot;/&gt;&lt;property id=&quot;20300&quot; value=&quot;Slide 24&quot;/&gt;&lt;property id=&quot;20307&quot; value=&quot;299&quot;/&gt;&lt;/object&gt;&lt;object type=&quot;3&quot; unique_id=&quot;11233&quot;&gt;&lt;property id=&quot;20148&quot; value=&quot;5&quot;/&gt;&lt;property id=&quot;20300&quot; value=&quot;Slide 3 - &amp;quot;Agenda&amp;quot;&quot;/&gt;&lt;property id=&quot;20307&quot; value=&quot;316&quot;/&gt;&lt;/object&gt;&lt;object type=&quot;3&quot; unique_id=&quot;11234&quot;&gt;&lt;property id=&quot;20148&quot; value=&quot;5&quot;/&gt;&lt;property id=&quot;20300&quot; value=&quot;Slide 15&quot;/&gt;&lt;property id=&quot;20307&quot; value=&quot;309&quot;/&gt;&lt;/object&gt;&lt;object type=&quot;3&quot; unique_id=&quot;11235&quot;&gt;&lt;property id=&quot;20148&quot; value=&quot;5&quot;/&gt;&lt;property id=&quot;20300&quot; value=&quot;Slide 7 - &amp;quot;Student satisfaction&amp;quot;&quot;/&gt;&lt;property id=&quot;20307&quot; value=&quot;310&quot;/&gt;&lt;/object&gt;&lt;object type=&quot;3&quot; unique_id=&quot;11236&quot;&gt;&lt;property id=&quot;20148&quot; value=&quot;5&quot;/&gt;&lt;property id=&quot;20300&quot; value=&quot;Slide 9&quot;/&gt;&lt;property id=&quot;20307&quot; value=&quot;312&quot;/&gt;&lt;/object&gt;&lt;object type=&quot;3&quot; unique_id=&quot;11237&quot;&gt;&lt;property id=&quot;20148&quot; value=&quot;5&quot;/&gt;&lt;property id=&quot;20300&quot; value=&quot;Slide 10&quot;/&gt;&lt;property id=&quot;20307&quot; value=&quot;314&quot;/&gt;&lt;/object&gt;&lt;object type=&quot;3&quot; unique_id=&quot;11238&quot;&gt;&lt;property id=&quot;20148&quot; value=&quot;5&quot;/&gt;&lt;property id=&quot;20300&quot; value=&quot;Slide 11&quot;/&gt;&lt;property id=&quot;20307&quot; value=&quot;313&quot;/&gt;&lt;/object&gt;&lt;object type=&quot;3&quot; unique_id=&quot;11239&quot;&gt;&lt;property id=&quot;20148&quot; value=&quot;5&quot;/&gt;&lt;property id=&quot;20300&quot; value=&quot;Slide 25 - &amp;quot;Thank you&amp;#x0D;&amp;#x0A;&amp;#x0D;&amp;#x0A;questions?&amp;quot;&quot;/&gt;&lt;property id=&quot;20307&quot; value=&quot;315&quot;/&gt;&lt;/object&gt;&lt;/object&gt;&lt;/object&gt;&lt;/database&gt;"/>
  <p:tag name="SECTOMILLISECCONVERTED" val="1"/>
</p:tagLst>
</file>

<file path=ppt/theme/theme1.xml><?xml version="1.0" encoding="utf-8"?>
<a:theme xmlns:a="http://schemas.openxmlformats.org/drawingml/2006/main" name="12URG0726 UoR Powerpoint Presentation">
  <a:themeElements>
    <a:clrScheme name="UoR 2012">
      <a:dk1>
        <a:sysClr val="windowText" lastClr="000000"/>
      </a:dk1>
      <a:lt1>
        <a:sysClr val="window" lastClr="FFFFFF"/>
      </a:lt1>
      <a:dk2>
        <a:srgbClr val="BAAF98"/>
      </a:dk2>
      <a:lt2>
        <a:srgbClr val="FFFFFF"/>
      </a:lt2>
      <a:accent1>
        <a:srgbClr val="CC001D"/>
      </a:accent1>
      <a:accent2>
        <a:srgbClr val="BAAF98"/>
      </a:accent2>
      <a:accent3>
        <a:srgbClr val="820021"/>
      </a:accent3>
      <a:accent4>
        <a:srgbClr val="000000"/>
      </a:accent4>
      <a:accent5>
        <a:srgbClr val="FFFFFF"/>
      </a:accent5>
      <a:accent6>
        <a:srgbClr val="F47311"/>
      </a:accent6>
      <a:hlink>
        <a:srgbClr val="BAAF98"/>
      </a:hlink>
      <a:folHlink>
        <a:srgbClr val="BAAF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12400</TotalTime>
  <Words>1730</Words>
  <Application>Microsoft Office PowerPoint</Application>
  <PresentationFormat>On-screen Show (4:3)</PresentationFormat>
  <Paragraphs>231</Paragraphs>
  <Slides>33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MS PGothic</vt:lpstr>
      <vt:lpstr>Arial</vt:lpstr>
      <vt:lpstr>Calibri</vt:lpstr>
      <vt:lpstr>Times</vt:lpstr>
      <vt:lpstr>Wingdings</vt:lpstr>
      <vt:lpstr>12URG0726 UoR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bridgepoint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Jacobs</dc:creator>
  <cp:lastModifiedBy>McCready, Philip</cp:lastModifiedBy>
  <cp:revision>294</cp:revision>
  <dcterms:created xsi:type="dcterms:W3CDTF">2012-02-21T17:35:50Z</dcterms:created>
  <dcterms:modified xsi:type="dcterms:W3CDTF">2018-04-12T20:22:31Z</dcterms:modified>
</cp:coreProperties>
</file>