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0115-C56E-2B4A-8F7C-C2FA88FCCD3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D8D72-E7C9-C24B-9164-3D5CD4AB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Hi!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name is Reba-Anna Lee. I am the Director of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Online Program Development in the School of Professional Studies at Northwestern University.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share with you a few interesting and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traditional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ways to met Standard 1.7 and Standard 1.8</a:t>
            </a:r>
          </a:p>
        </p:txBody>
      </p:sp>
    </p:spTree>
    <p:extLst>
      <p:ext uri="{BB962C8B-B14F-4D97-AF65-F5344CB8AC3E}">
        <p14:creationId xmlns:p14="http://schemas.microsoft.com/office/powerpoint/2010/main" val="89017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1.9 Learners are asked to introduce themselves to the class.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 introductions at the beginning of the class help to create a welcoming learning environment and a sense of community. Learners are asked to introduce themselves and given guidance on where and how they should do so.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Arial"/>
              </a:rPr>
              <a:t>Six examples follow: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0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1ATraditional Student introductions—Student may  become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tired of redundancy throughout a program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are you from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in this class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do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a hobby</a:t>
            </a:r>
          </a:p>
        </p:txBody>
      </p:sp>
    </p:spTree>
    <p:extLst>
      <p:ext uri="{BB962C8B-B14F-4D97-AF65-F5344CB8AC3E}">
        <p14:creationId xmlns:p14="http://schemas.microsoft.com/office/powerpoint/2010/main" val="118370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1BDirections are a key part of successful creation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online community. A freeform introduction can be usfula several courses into a program but newer students may need more guidance.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598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Learning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systems offer in line video or on t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spot video capabilties for students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03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Podcasts for students if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are camera shy is also a possibility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815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5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studenst are new and by their third or fourth course, they may crave something new!</a:t>
            </a:r>
          </a:p>
        </p:txBody>
      </p:sp>
    </p:spTree>
    <p:extLst>
      <p:ext uri="{BB962C8B-B14F-4D97-AF65-F5344CB8AC3E}">
        <p14:creationId xmlns:p14="http://schemas.microsoft.com/office/powerpoint/2010/main" val="9285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6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it is just fun to have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creative way of greeting a new classmate!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16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groups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charter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plan for the course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topics to discuss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05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a connection to what they will learn in the course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 the style if possible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027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to have students respond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their peers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43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1.8 states: The self-introduction by the instructor is appropriate and is available online.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introduction creates a sense of connection between the instructor and the learners. ” Six Different types of instructor introductions will be shared in eth following slides</a:t>
            </a: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02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been a pleasure to speak to you today, and I hope you’ll take these design strategies into consideration as you develop or revise your online course. If you have any questions, please feel free to reach out to me by e-mail via Twitter, or on LinkedIn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B8B9-1129-402F-8CDE-5B05A7F880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1.8 is essential to the development of a solid online community. It establishes instructor engagement and gives students a taste of the instructor’s presence in the course.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Different styles of instructor introductions will be shared in eth following slides</a:t>
            </a: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2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#1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Professors are not actors! However, there are often opportunities for instructors to create polished, professional”talking head” introduction videos</a:t>
            </a:r>
          </a:p>
        </p:txBody>
      </p:sp>
    </p:spTree>
    <p:extLst>
      <p:ext uri="{BB962C8B-B14F-4D97-AF65-F5344CB8AC3E}">
        <p14:creationId xmlns:p14="http://schemas.microsoft.com/office/powerpoint/2010/main" val="137982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#2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home/work Video/Can be more informal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could be done with a script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within t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comfort zone of t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instructor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90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#3 Short walkthrough of course which can introduce the purpose of the course or at the beginning of a new module/topic</a:t>
            </a:r>
          </a:p>
        </p:txBody>
      </p:sp>
    </p:spTree>
    <p:extLst>
      <p:ext uri="{BB962C8B-B14F-4D97-AF65-F5344CB8AC3E}">
        <p14:creationId xmlns:p14="http://schemas.microsoft.com/office/powerpoint/2010/main" val="109914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#4 Instructors who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practitioners can take pictures on their smartphone while in t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field. 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can show students how t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apply what they are teaching.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40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#5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Podcast/ Audio only with static headshot is great for instructors who may be camera shy</a:t>
            </a:r>
          </a:p>
        </p:txBody>
      </p:sp>
    </p:spTree>
    <p:extLst>
      <p:ext uri="{BB962C8B-B14F-4D97-AF65-F5344CB8AC3E}">
        <p14:creationId xmlns:p14="http://schemas.microsoft.com/office/powerpoint/2010/main" val="182342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#6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in a time crunch or if you have an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instructor who may have more videos during t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course, a short text bio with a photo can be a short but sweet intrioduction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7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8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03E6-4883-1D45-998D-F78EE92F92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DD58-5338-1340-B710-6170CDFAB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4294967295"/>
          </p:nvPr>
        </p:nvSpPr>
        <p:spPr>
          <a:xfrm>
            <a:off x="7637364" y="2350100"/>
            <a:ext cx="4273549" cy="342502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4400" b="1" dirty="0">
                <a:solidFill>
                  <a:srgbClr val="7030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Let Me Introduce Myself… </a:t>
            </a:r>
            <a:br>
              <a:rPr lang="en-US" sz="4400" b="1" dirty="0">
                <a:solidFill>
                  <a:srgbClr val="7030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-US" sz="4400" b="1" dirty="0">
                <a:solidFill>
                  <a:srgbClr val="7030A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Different ways to meet Standard 1.8 and Standard 1.9 </a:t>
            </a:r>
            <a:endParaRPr lang="en" sz="4400" b="1" dirty="0">
              <a:solidFill>
                <a:srgbClr val="7030A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4294967295"/>
          </p:nvPr>
        </p:nvSpPr>
        <p:spPr>
          <a:xfrm>
            <a:off x="7464165" y="5900721"/>
            <a:ext cx="4619947" cy="62864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indent="0">
              <a:spcAft>
                <a:spcPts val="0"/>
              </a:spcAft>
              <a:buSzPct val="25000"/>
              <a:buNone/>
            </a:pPr>
            <a:r>
              <a:rPr lang="en" sz="1200" dirty="0">
                <a:solidFill>
                  <a:srgbClr val="7030A0"/>
                </a:solidFill>
              </a:rPr>
              <a:t>Reba-Anna Lee| </a:t>
            </a:r>
            <a:r>
              <a:rPr lang="en" sz="1200" i="1" dirty="0">
                <a:solidFill>
                  <a:srgbClr val="7030A0"/>
                </a:solidFill>
              </a:rPr>
              <a:t>reba-anna.lee@northwestern.edu|</a:t>
            </a:r>
            <a:r>
              <a:rPr lang="en" sz="1200" dirty="0">
                <a:solidFill>
                  <a:srgbClr val="7030A0"/>
                </a:solidFill>
              </a:rPr>
              <a:t>RebaAnna2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03033"/>
            <a:ext cx="7362565" cy="645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36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8" y="0"/>
            <a:ext cx="11390242" cy="580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4294967295"/>
          </p:nvPr>
        </p:nvSpPr>
        <p:spPr>
          <a:xfrm>
            <a:off x="974034" y="4501874"/>
            <a:ext cx="11217966" cy="1739900"/>
          </a:xfrm>
          <a:prstGeom prst="rect">
            <a:avLst/>
          </a:prstGeom>
          <a:solidFill>
            <a:srgbClr val="7030A0">
              <a:alpha val="84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-US" sz="3200" dirty="0">
                <a:solidFill>
                  <a:srgbClr val="000000"/>
                </a:solidFill>
                <a:latin typeface="Lato"/>
              </a:rPr>
              <a:t>1.9 Learners are asked to introduce themselves to the class.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7182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1"/>
    </mc:Choice>
    <mc:Fallback xmlns="">
      <p:transition spd="slow" advTm="1565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81" y="2087217"/>
            <a:ext cx="9762055" cy="3120886"/>
          </a:xfrm>
          <a:prstGeom prst="rect">
            <a:avLst/>
          </a:prstGeom>
        </p:spPr>
      </p:pic>
      <p:sp>
        <p:nvSpPr>
          <p:cNvPr id="132" name="Shape 132"/>
          <p:cNvSpPr txBox="1">
            <a:spLocks noGrp="1"/>
          </p:cNvSpPr>
          <p:nvPr>
            <p:ph type="body" idx="4294967295"/>
          </p:nvPr>
        </p:nvSpPr>
        <p:spPr>
          <a:xfrm>
            <a:off x="0" y="209827"/>
            <a:ext cx="8090451" cy="1241286"/>
          </a:xfrm>
          <a:prstGeom prst="rect">
            <a:avLst/>
          </a:prstGeom>
          <a:solidFill>
            <a:srgbClr val="7030A0">
              <a:alpha val="87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Tradition!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5055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0"/>
    </mc:Choice>
    <mc:Fallback xmlns="">
      <p:transition spd="slow" advTm="1642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109667"/>
            <a:ext cx="12192529" cy="28893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38" name="Shape 138"/>
          <p:cNvSpPr txBox="1">
            <a:spLocks noGrp="1"/>
          </p:cNvSpPr>
          <p:nvPr>
            <p:ph type="body" idx="4294967295"/>
          </p:nvPr>
        </p:nvSpPr>
        <p:spPr>
          <a:xfrm>
            <a:off x="4440767" y="4264678"/>
            <a:ext cx="7751233" cy="1187256"/>
          </a:xfrm>
          <a:prstGeom prst="rect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Just say hi!</a:t>
            </a:r>
          </a:p>
        </p:txBody>
      </p:sp>
      <p:cxnSp>
        <p:nvCxnSpPr>
          <p:cNvPr id="141" name="Shape 141"/>
          <p:cNvCxnSpPr/>
          <p:nvPr/>
        </p:nvCxnSpPr>
        <p:spPr>
          <a:xfrm>
            <a:off x="9980820" y="3085078"/>
            <a:ext cx="1341599" cy="11796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29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2"/>
    </mc:Choice>
    <mc:Fallback xmlns="">
      <p:transition spd="slow" advTm="157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" y="0"/>
            <a:ext cx="87723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body" idx="4294967295"/>
          </p:nvPr>
        </p:nvSpPr>
        <p:spPr>
          <a:xfrm>
            <a:off x="5665303" y="3637263"/>
            <a:ext cx="6526697" cy="1739900"/>
          </a:xfrm>
          <a:prstGeom prst="rect">
            <a:avLst/>
          </a:prstGeom>
          <a:solidFill>
            <a:srgbClr val="7030A0">
              <a:alpha val="78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Student produced videos through their own web cams or smartphones</a:t>
            </a:r>
          </a:p>
        </p:txBody>
      </p:sp>
    </p:spTree>
    <p:extLst>
      <p:ext uri="{BB962C8B-B14F-4D97-AF65-F5344CB8AC3E}">
        <p14:creationId xmlns:p14="http://schemas.microsoft.com/office/powerpoint/2010/main" val="7043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0"/>
    </mc:Choice>
    <mc:Fallback xmlns="">
      <p:transition spd="slow" advTm="159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" y="1316308"/>
            <a:ext cx="12192533" cy="422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body" idx="4294967295"/>
          </p:nvPr>
        </p:nvSpPr>
        <p:spPr>
          <a:xfrm>
            <a:off x="4440767" y="4671743"/>
            <a:ext cx="7751233" cy="1739900"/>
          </a:xfrm>
          <a:prstGeom prst="rect">
            <a:avLst/>
          </a:prstGeom>
          <a:solidFill>
            <a:srgbClr val="7030A0">
              <a:alpha val="72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Students can be camera shy too!</a:t>
            </a:r>
          </a:p>
        </p:txBody>
      </p:sp>
    </p:spTree>
    <p:extLst>
      <p:ext uri="{BB962C8B-B14F-4D97-AF65-F5344CB8AC3E}">
        <p14:creationId xmlns:p14="http://schemas.microsoft.com/office/powerpoint/2010/main" val="13465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9"/>
    </mc:Choice>
    <mc:Fallback xmlns="">
      <p:transition spd="slow" advTm="159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" y="8102"/>
            <a:ext cx="12216332" cy="684989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5507">
            <a:off x="495232" y="1564631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229">
            <a:off x="8138325" y="576339"/>
            <a:ext cx="3118813" cy="3462411"/>
          </a:xfrm>
          <a:prstGeom prst="rect">
            <a:avLst/>
          </a:prstGeom>
        </p:spPr>
      </p:pic>
      <p:sp>
        <p:nvSpPr>
          <p:cNvPr id="160" name="Shape 160"/>
          <p:cNvSpPr txBox="1">
            <a:spLocks noGrp="1"/>
          </p:cNvSpPr>
          <p:nvPr>
            <p:ph type="body" idx="4294967295"/>
          </p:nvPr>
        </p:nvSpPr>
        <p:spPr>
          <a:xfrm>
            <a:off x="1" y="508001"/>
            <a:ext cx="7753351" cy="1739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Alternatives for cohorts or students with prior course contact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400">
            <a:off x="3867493" y="2112066"/>
            <a:ext cx="3441587" cy="2437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8808" y="4307816"/>
            <a:ext cx="4949686" cy="206210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Two truths &amp; a lie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Favorite childhood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Spirit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</a:rPr>
              <a:t>Desert island scenario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445463" y="4849387"/>
            <a:ext cx="4691270" cy="1520531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6740" y="5317264"/>
            <a:ext cx="391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Try something new!</a:t>
            </a:r>
          </a:p>
        </p:txBody>
      </p:sp>
    </p:spTree>
    <p:extLst>
      <p:ext uri="{BB962C8B-B14F-4D97-AF65-F5344CB8AC3E}">
        <p14:creationId xmlns:p14="http://schemas.microsoft.com/office/powerpoint/2010/main" val="11463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0"/>
    </mc:Choice>
    <mc:Fallback xmlns="">
      <p:transition spd="slow" advTm="149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4333" y="8101"/>
            <a:ext cx="12192000" cy="68579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4294967295"/>
          </p:nvPr>
        </p:nvSpPr>
        <p:spPr>
          <a:xfrm>
            <a:off x="1" y="508001"/>
            <a:ext cx="7753351" cy="1739900"/>
          </a:xfrm>
          <a:prstGeom prst="rect">
            <a:avLst/>
          </a:prstGeom>
          <a:solidFill>
            <a:srgbClr val="7030A0">
              <a:alpha val="72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Just Creative!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4300" y="2906826"/>
            <a:ext cx="5137700" cy="319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Avatar ( avatar builder) then upload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Trading card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Word cloud to describe themselves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Celebrity birthday match/doppelganger/twin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50" y="2906826"/>
            <a:ext cx="2381577" cy="246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3" y="2539076"/>
            <a:ext cx="2886478" cy="4039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22" y="779840"/>
            <a:ext cx="2799520" cy="17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1"/>
    </mc:Choice>
    <mc:Fallback xmlns="">
      <p:transition spd="slow" advTm="159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530449"/>
            <a:ext cx="12192529" cy="591010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4294967295"/>
          </p:nvPr>
        </p:nvSpPr>
        <p:spPr>
          <a:xfrm>
            <a:off x="3359425" y="4035287"/>
            <a:ext cx="8832575" cy="1948070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endParaRPr lang="en" sz="3200" dirty="0"/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b="1" dirty="0"/>
              <a:t>Small group introductions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Group charter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Communication plan for the course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Choose topics to discuss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6485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4"/>
    </mc:Choice>
    <mc:Fallback xmlns="">
      <p:transition spd="slow" advTm="1608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9" y="56321"/>
            <a:ext cx="8255000" cy="495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81" name="Shape 181"/>
          <p:cNvSpPr txBox="1">
            <a:spLocks noGrp="1"/>
          </p:cNvSpPr>
          <p:nvPr>
            <p:ph type="body" idx="4294967295"/>
          </p:nvPr>
        </p:nvSpPr>
        <p:spPr>
          <a:xfrm>
            <a:off x="4440767" y="5168347"/>
            <a:ext cx="7751233" cy="1357337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Instructor response to introductions</a:t>
            </a:r>
          </a:p>
        </p:txBody>
      </p:sp>
    </p:spTree>
    <p:extLst>
      <p:ext uri="{BB962C8B-B14F-4D97-AF65-F5344CB8AC3E}">
        <p14:creationId xmlns:p14="http://schemas.microsoft.com/office/powerpoint/2010/main" val="5729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0"/>
    </mc:Choice>
    <mc:Fallback xmlns="">
      <p:transition spd="slow" advTm="166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137432"/>
            <a:ext cx="9744075" cy="6496050"/>
          </a:xfrm>
          <a:prstGeom prst="rect">
            <a:avLst/>
          </a:prstGeom>
        </p:spPr>
      </p:pic>
      <p:sp>
        <p:nvSpPr>
          <p:cNvPr id="187" name="Shape 187"/>
          <p:cNvSpPr txBox="1">
            <a:spLocks noGrp="1"/>
          </p:cNvSpPr>
          <p:nvPr>
            <p:ph type="body" idx="4294967295"/>
          </p:nvPr>
        </p:nvSpPr>
        <p:spPr>
          <a:xfrm>
            <a:off x="4440767" y="4865613"/>
            <a:ext cx="7751233" cy="1186844"/>
          </a:xfrm>
          <a:prstGeom prst="rect">
            <a:avLst/>
          </a:prstGeom>
          <a:solidFill>
            <a:srgbClr val="7030A0">
              <a:alpha val="71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Peer responses</a:t>
            </a:r>
          </a:p>
        </p:txBody>
      </p:sp>
    </p:spTree>
    <p:extLst>
      <p:ext uri="{BB962C8B-B14F-4D97-AF65-F5344CB8AC3E}">
        <p14:creationId xmlns:p14="http://schemas.microsoft.com/office/powerpoint/2010/main" val="9950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7"/>
    </mc:Choice>
    <mc:Fallback xmlns="">
      <p:transition spd="slow" advTm="143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" y="0"/>
            <a:ext cx="10251233" cy="7017541"/>
          </a:xfrm>
          <a:prstGeom prst="rect">
            <a:avLst/>
          </a:prstGeom>
        </p:spPr>
      </p:pic>
      <p:sp>
        <p:nvSpPr>
          <p:cNvPr id="66" name="Shape 66"/>
          <p:cNvSpPr txBox="1">
            <a:spLocks noGrp="1"/>
          </p:cNvSpPr>
          <p:nvPr>
            <p:ph type="body" idx="4294967295"/>
          </p:nvPr>
        </p:nvSpPr>
        <p:spPr>
          <a:xfrm>
            <a:off x="4105470" y="2804585"/>
            <a:ext cx="8086532" cy="1739900"/>
          </a:xfrm>
          <a:prstGeom prst="rect">
            <a:avLst/>
          </a:prstGeom>
          <a:solidFill>
            <a:srgbClr val="7030A0">
              <a:alpha val="49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2400" b="1" dirty="0"/>
              <a:t>Standard 1.8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-US" sz="3200" dirty="0"/>
              <a:t>The self-introduction by the instructor is appropriate and is available online. 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1828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2"/>
    </mc:Choice>
    <mc:Fallback xmlns="">
      <p:transition spd="slow" advTm="162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07" y="672819"/>
            <a:ext cx="8501280" cy="518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34" y="4454611"/>
            <a:ext cx="10515600" cy="1031789"/>
          </a:xfrm>
          <a:solidFill>
            <a:srgbClr val="7030A0">
              <a:alpha val="85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You!</a:t>
            </a:r>
            <a:br>
              <a:rPr lang="en-US" dirty="0"/>
            </a:br>
            <a:r>
              <a:rPr lang="en-US" sz="2200" dirty="0"/>
              <a:t>Reba-Anna Lee| reba-anna.lee@northwestern.edu|RebaAnna2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5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" y="0"/>
            <a:ext cx="11794160" cy="6690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1676268" y="1835538"/>
            <a:ext cx="8739674" cy="3018971"/>
          </a:xfrm>
          <a:prstGeom prst="rect">
            <a:avLst/>
          </a:prstGeom>
          <a:solidFill>
            <a:srgbClr val="7030A0">
              <a:alpha val="69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Creates online community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endParaRPr lang="en" sz="3200" dirty="0"/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Establishes instructor engagement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endParaRPr sz="3200" dirty="0"/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Sets tone of class</a:t>
            </a:r>
          </a:p>
        </p:txBody>
      </p:sp>
    </p:spTree>
    <p:extLst>
      <p:ext uri="{BB962C8B-B14F-4D97-AF65-F5344CB8AC3E}">
        <p14:creationId xmlns:p14="http://schemas.microsoft.com/office/powerpoint/2010/main" val="1273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6"/>
    </mc:Choice>
    <mc:Fallback xmlns="">
      <p:transition spd="slow" advTm="166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45" y="1382373"/>
            <a:ext cx="7805224" cy="4551896"/>
          </a:xfrm>
          <a:prstGeom prst="rect">
            <a:avLst/>
          </a:prstGeom>
        </p:spPr>
      </p:pic>
      <p:sp>
        <p:nvSpPr>
          <p:cNvPr id="79" name="Shape 79"/>
          <p:cNvSpPr txBox="1">
            <a:spLocks noGrp="1"/>
          </p:cNvSpPr>
          <p:nvPr>
            <p:ph type="body" idx="4294967295"/>
          </p:nvPr>
        </p:nvSpPr>
        <p:spPr>
          <a:xfrm>
            <a:off x="297976" y="4681075"/>
            <a:ext cx="7751233" cy="1739900"/>
          </a:xfrm>
          <a:prstGeom prst="rect">
            <a:avLst/>
          </a:prstGeom>
          <a:solidFill>
            <a:srgbClr val="7030A0">
              <a:alpha val="71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College professors are not actors!</a:t>
            </a:r>
          </a:p>
        </p:txBody>
      </p:sp>
    </p:spTree>
    <p:extLst>
      <p:ext uri="{BB962C8B-B14F-4D97-AF65-F5344CB8AC3E}">
        <p14:creationId xmlns:p14="http://schemas.microsoft.com/office/powerpoint/2010/main" val="6973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0"/>
    </mc:Choice>
    <mc:Fallback xmlns="">
      <p:transition spd="slow" advTm="110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64" y="715688"/>
            <a:ext cx="7974716" cy="4600024"/>
          </a:xfrm>
          <a:prstGeom prst="rect">
            <a:avLst/>
          </a:prstGeom>
        </p:spPr>
      </p:pic>
      <p:sp>
        <p:nvSpPr>
          <p:cNvPr id="87" name="Shape 87"/>
          <p:cNvSpPr txBox="1">
            <a:spLocks noGrp="1"/>
          </p:cNvSpPr>
          <p:nvPr>
            <p:ph type="body" idx="4294967295"/>
          </p:nvPr>
        </p:nvSpPr>
        <p:spPr>
          <a:xfrm>
            <a:off x="441792" y="4570180"/>
            <a:ext cx="7751233" cy="1491063"/>
          </a:xfrm>
          <a:prstGeom prst="rect">
            <a:avLst/>
          </a:prstGeom>
          <a:solidFill>
            <a:srgbClr val="7030A0">
              <a:alpha val="90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Instructors can make videos at home or in their office</a:t>
            </a:r>
          </a:p>
        </p:txBody>
      </p:sp>
    </p:spTree>
    <p:extLst>
      <p:ext uri="{BB962C8B-B14F-4D97-AF65-F5344CB8AC3E}">
        <p14:creationId xmlns:p14="http://schemas.microsoft.com/office/powerpoint/2010/main" val="307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2"/>
    </mc:Choice>
    <mc:Fallback xmlns="">
      <p:transition spd="slow" advTm="15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hape 95"/>
          <p:cNvCxnSpPr/>
          <p:nvPr/>
        </p:nvCxnSpPr>
        <p:spPr>
          <a:xfrm>
            <a:off x="7537834" y="4094934"/>
            <a:ext cx="321999" cy="1717599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3" y="497989"/>
            <a:ext cx="10058400" cy="5314544"/>
          </a:xfrm>
          <a:prstGeom prst="rect">
            <a:avLst/>
          </a:prstGeom>
        </p:spPr>
      </p:pic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4440767" y="4953733"/>
            <a:ext cx="7751233" cy="1739900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Walkthrough of course overview 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Combined with instructor introduction</a:t>
            </a:r>
          </a:p>
        </p:txBody>
      </p:sp>
    </p:spTree>
    <p:extLst>
      <p:ext uri="{BB962C8B-B14F-4D97-AF65-F5344CB8AC3E}">
        <p14:creationId xmlns:p14="http://schemas.microsoft.com/office/powerpoint/2010/main" val="896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9"/>
    </mc:Choice>
    <mc:Fallback xmlns="">
      <p:transition spd="slow" advTm="163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 flipH="1">
            <a:off x="4269665" y="4202267"/>
            <a:ext cx="1467200" cy="2087199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03" name="Shape 103"/>
          <p:cNvCxnSpPr/>
          <p:nvPr/>
        </p:nvCxnSpPr>
        <p:spPr>
          <a:xfrm rot="10800000" flipH="1">
            <a:off x="6416700" y="480899"/>
            <a:ext cx="656000" cy="25048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9" y="185848"/>
            <a:ext cx="8385577" cy="55997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4269665" y="4730568"/>
            <a:ext cx="7751233" cy="1739900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Professors in t</a:t>
            </a:r>
            <a:r>
              <a:rPr lang="en-US" sz="3200" dirty="0"/>
              <a:t>he</a:t>
            </a:r>
            <a:r>
              <a:rPr lang="en" sz="3200" dirty="0"/>
              <a:t>ir natural habitat</a:t>
            </a:r>
          </a:p>
        </p:txBody>
      </p:sp>
    </p:spTree>
    <p:extLst>
      <p:ext uri="{BB962C8B-B14F-4D97-AF65-F5344CB8AC3E}">
        <p14:creationId xmlns:p14="http://schemas.microsoft.com/office/powerpoint/2010/main" val="6498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6"/>
    </mc:Choice>
    <mc:Fallback xmlns="">
      <p:transition spd="slow" advTm="159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4294967295"/>
          </p:nvPr>
        </p:nvSpPr>
        <p:spPr>
          <a:xfrm>
            <a:off x="4440767" y="2723766"/>
            <a:ext cx="7751233" cy="1252789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Camera shy instructors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620" y="557919"/>
            <a:ext cx="7783445" cy="1665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24" y="4674909"/>
            <a:ext cx="7621157" cy="17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9"/>
    </mc:Choice>
    <mc:Fallback xmlns="">
      <p:transition spd="slow" advTm="129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" y="1152940"/>
            <a:ext cx="11403363" cy="3653204"/>
          </a:xfrm>
          <a:prstGeom prst="rect">
            <a:avLst/>
          </a:prstGeom>
        </p:spPr>
      </p:pic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4087269" y="4806144"/>
            <a:ext cx="7751233" cy="1739900"/>
          </a:xfrm>
          <a:prstGeom prst="rect">
            <a:avLst/>
          </a:prstGeom>
          <a:solidFill>
            <a:srgbClr val="7030A0">
              <a:alpha val="8100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SzPct val="25000"/>
              <a:buNone/>
            </a:pPr>
            <a:r>
              <a:rPr lang="en" sz="3200" dirty="0"/>
              <a:t>Utilitarian</a:t>
            </a:r>
          </a:p>
        </p:txBody>
      </p:sp>
    </p:spTree>
    <p:extLst>
      <p:ext uri="{BB962C8B-B14F-4D97-AF65-F5344CB8AC3E}">
        <p14:creationId xmlns:p14="http://schemas.microsoft.com/office/powerpoint/2010/main" val="16522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2"/>
    </mc:Choice>
    <mc:Fallback xmlns="">
      <p:transition spd="slow" advTm="163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734</Words>
  <Application>Microsoft Macintosh PowerPoint</Application>
  <PresentationFormat>Widescreen</PresentationFormat>
  <Paragraphs>83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Playfair Display</vt:lpstr>
      <vt:lpstr>Office Theme</vt:lpstr>
      <vt:lpstr>Let Me Introduce Myself…  Different ways to meet Standard 1.8 and Standard 1.9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You! Reba-Anna Lee| reba-anna.lee@northwestern.edu|RebaAnna2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2017-09-25T21:11:15Z</dcterms:created>
  <dcterms:modified xsi:type="dcterms:W3CDTF">2017-09-25T21:15:44Z</dcterms:modified>
</cp:coreProperties>
</file>