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76" r:id="rId5"/>
    <p:sldId id="259" r:id="rId6"/>
    <p:sldId id="274" r:id="rId7"/>
    <p:sldId id="267" r:id="rId8"/>
    <p:sldId id="269" r:id="rId9"/>
    <p:sldId id="273" r:id="rId10"/>
    <p:sldId id="263" r:id="rId11"/>
    <p:sldId id="271" r:id="rId12"/>
    <p:sldId id="264" r:id="rId13"/>
    <p:sldId id="270" r:id="rId14"/>
    <p:sldId id="266" r:id="rId15"/>
    <p:sldId id="272" r:id="rId16"/>
    <p:sldId id="268" r:id="rId17"/>
    <p:sldId id="261" r:id="rId18"/>
    <p:sldId id="262" r:id="rId19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4624" autoAdjust="0"/>
  </p:normalViewPr>
  <p:slideViewPr>
    <p:cSldViewPr snapToGrid="0">
      <p:cViewPr varScale="1">
        <p:scale>
          <a:sx n="63" d="100"/>
          <a:sy n="63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D527B-AD58-475C-A103-F491C2D4650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00A56-ADC1-46BF-80CE-A3755B660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5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46EDC-078F-4194-BC10-EC02F079FC23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6C8E6-E152-4EA5-9EFA-E5B5FB0C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6C8E6-E152-4EA5-9EFA-E5B5FB0C79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0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6C8E6-E152-4EA5-9EFA-E5B5FB0C79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6C8E6-E152-4EA5-9EFA-E5B5FB0C79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70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70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7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6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9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D5FA657-FAB0-47D6-95B5-CF233D64A558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560F17F-9EEA-4A9C-A54F-6A2984DE62B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3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Simkowski@uafs.edu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ecky.Timmons@uafs.edu" TargetMode="External"/><Relationship Id="rId4" Type="http://schemas.openxmlformats.org/officeDocument/2006/relationships/hyperlink" Target="mailto:Terri.Wells@uafs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3" y="4684719"/>
            <a:ext cx="2857500" cy="1428750"/>
          </a:xfrm>
          <a:prstGeom prst="rect">
            <a:avLst/>
          </a:prstGeom>
        </p:spPr>
      </p:pic>
      <p:pic>
        <p:nvPicPr>
          <p:cNvPr id="5" name="Picture 4" descr="UAFS Logo" title="UAF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63" y="4796154"/>
            <a:ext cx="3993650" cy="9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5233" y="2266231"/>
            <a:ext cx="11668259" cy="252992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DF2265">
                    <a:lumMod val="50000"/>
                  </a:srgbClr>
                </a:solidFill>
              </a:rPr>
              <a:t>Dr. Susan Simkowski</a:t>
            </a:r>
          </a:p>
          <a:p>
            <a:pPr defTabSz="457200">
              <a:lnSpc>
                <a:spcPct val="90000"/>
              </a:lnSpc>
            </a:pPr>
            <a:r>
              <a:rPr lang="en-US" sz="1600" kern="0" dirty="0" smtClean="0">
                <a:solidFill>
                  <a:srgbClr val="181B22"/>
                </a:solidFill>
              </a:rPr>
              <a:t>Associate Professor </a:t>
            </a:r>
            <a:r>
              <a:rPr lang="en-US" sz="1600" kern="0" dirty="0">
                <a:solidFill>
                  <a:srgbClr val="181B22"/>
                </a:solidFill>
              </a:rPr>
              <a:t>of </a:t>
            </a:r>
            <a:r>
              <a:rPr lang="en-US" sz="1600" kern="0" dirty="0" smtClean="0">
                <a:solidFill>
                  <a:srgbClr val="181B22"/>
                </a:solidFill>
              </a:rPr>
              <a:t>Communication</a:t>
            </a:r>
            <a:endParaRPr lang="en-US" sz="1600" kern="0" dirty="0">
              <a:solidFill>
                <a:srgbClr val="181B22"/>
              </a:solidFill>
            </a:endParaRPr>
          </a:p>
          <a:p>
            <a:pPr defTabSz="457200">
              <a:lnSpc>
                <a:spcPct val="90000"/>
              </a:lnSpc>
            </a:pPr>
            <a:r>
              <a:rPr lang="en-US" sz="1600" kern="0" dirty="0" smtClean="0">
                <a:solidFill>
                  <a:srgbClr val="181B22"/>
                </a:solidFill>
              </a:rPr>
              <a:t>Member - Assessment </a:t>
            </a:r>
            <a:r>
              <a:rPr lang="en-US" sz="1600" kern="0" dirty="0">
                <a:solidFill>
                  <a:srgbClr val="181B22"/>
                </a:solidFill>
              </a:rPr>
              <a:t>of Learning </a:t>
            </a:r>
            <a:endParaRPr lang="en-US" sz="1600" kern="0" dirty="0" smtClean="0">
              <a:solidFill>
                <a:srgbClr val="181B22"/>
              </a:solidFill>
            </a:endParaRPr>
          </a:p>
          <a:p>
            <a:pPr defTabSz="457200">
              <a:lnSpc>
                <a:spcPct val="90000"/>
              </a:lnSpc>
            </a:pPr>
            <a:r>
              <a:rPr lang="en-US" sz="1600" kern="0" dirty="0" smtClean="0">
                <a:solidFill>
                  <a:srgbClr val="181B22"/>
                </a:solidFill>
              </a:rPr>
              <a:t>Outcomes </a:t>
            </a:r>
            <a:r>
              <a:rPr lang="en-US" sz="1600" kern="0" dirty="0">
                <a:solidFill>
                  <a:srgbClr val="181B22"/>
                </a:solidFill>
              </a:rPr>
              <a:t>(CALO</a:t>
            </a:r>
            <a:r>
              <a:rPr lang="en-US" sz="1600" kern="0" dirty="0" smtClean="0">
                <a:solidFill>
                  <a:srgbClr val="181B22"/>
                </a:solidFill>
              </a:rPr>
              <a:t>)</a:t>
            </a:r>
          </a:p>
          <a:p>
            <a:pPr defTabSz="457200">
              <a:lnSpc>
                <a:spcPct val="90000"/>
              </a:lnSpc>
            </a:pPr>
            <a:r>
              <a:rPr lang="en-US" sz="1600" kern="0" dirty="0" smtClean="0">
                <a:solidFill>
                  <a:srgbClr val="181B22"/>
                </a:solidFill>
              </a:rPr>
              <a:t>Member – Technology Systems for </a:t>
            </a:r>
          </a:p>
          <a:p>
            <a:pPr defTabSz="457200">
              <a:lnSpc>
                <a:spcPct val="90000"/>
              </a:lnSpc>
            </a:pPr>
            <a:r>
              <a:rPr lang="en-US" sz="1600" kern="0" dirty="0" smtClean="0">
                <a:solidFill>
                  <a:srgbClr val="181B22"/>
                </a:solidFill>
              </a:rPr>
              <a:t>Instruction (TSI)</a:t>
            </a:r>
            <a:endParaRPr lang="en-US" sz="1600" kern="0" dirty="0">
              <a:solidFill>
                <a:srgbClr val="181B22"/>
              </a:solidFill>
            </a:endParaRPr>
          </a:p>
          <a:p>
            <a:pPr defTabSz="457200">
              <a:lnSpc>
                <a:spcPct val="90000"/>
              </a:lnSpc>
            </a:pPr>
            <a:endParaRPr lang="en-US" kern="0" dirty="0" smtClean="0">
              <a:solidFill>
                <a:srgbClr val="181B22"/>
              </a:solidFill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DF2265">
                  <a:lumMod val="50000"/>
                </a:srgbClr>
              </a:solidFill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DF2265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DF2265">
                    <a:lumMod val="50000"/>
                  </a:srgbClr>
                </a:solidFill>
                <a:effectLst/>
                <a:uLnTx/>
                <a:uFillTx/>
              </a:rPr>
              <a:t>Dr. Terri Wells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81B22"/>
                </a:solidFill>
                <a:effectLst/>
                <a:uLnTx/>
                <a:uFillTx/>
              </a:rPr>
              <a:t>Assistant Professor of English 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81B22"/>
                </a:solidFill>
                <a:effectLst/>
                <a:uLnTx/>
                <a:uFillTx/>
              </a:rPr>
              <a:t>Faculty Co-Chair-Committee for 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81B22"/>
                </a:solidFill>
                <a:effectLst/>
                <a:uLnTx/>
                <a:uFillTx/>
              </a:rPr>
              <a:t>Assessment of Learning Outcomes (CALO)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DF2265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DF2265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 smtClean="0">
              <a:solidFill>
                <a:srgbClr val="DF2265">
                  <a:lumMod val="50000"/>
                </a:srgbClr>
              </a:solidFill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DF2265">
                  <a:lumMod val="50000"/>
                </a:srgbClr>
              </a:solidFill>
            </a:endParaRP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DF2265">
                    <a:lumMod val="50000"/>
                  </a:srgbClr>
                </a:solidFill>
                <a:effectLst/>
                <a:uLnTx/>
                <a:uFillTx/>
              </a:rPr>
              <a:t>Dr. Becky Timmons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81B22"/>
                </a:solidFill>
                <a:effectLst/>
                <a:uLnTx/>
                <a:uFillTx/>
              </a:rPr>
              <a:t>Director of Academic Assessment and Accountability</a:t>
            </a:r>
          </a:p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81B22"/>
                </a:solidFill>
                <a:effectLst/>
                <a:uLnTx/>
                <a:uFillTx/>
              </a:rPr>
              <a:t>Co-Chair-Committee for Assessment of Learning Outcomes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81B22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5841" y="679535"/>
            <a:ext cx="9646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Pathways to Excellence: Assessing Student Success in Writing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NSSE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49251" y="1845735"/>
            <a:ext cx="9906429" cy="4023360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How we used NSSE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What results we received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Advantages and Disadvantages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030" y="4713194"/>
            <a:ext cx="40576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362498"/>
              </p:ext>
            </p:extLst>
          </p:nvPr>
        </p:nvGraphicFramePr>
        <p:xfrm>
          <a:off x="3889420" y="168685"/>
          <a:ext cx="5087155" cy="6583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5829233" imgH="7543775" progId="Acrobat.Document.2015">
                  <p:embed/>
                </p:oleObj>
              </mc:Choice>
              <mc:Fallback>
                <p:oleObj name="Acrobat Document" r:id="rId3" imgW="5829233" imgH="7543775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9420" y="168685"/>
                        <a:ext cx="5087155" cy="6583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9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LiveText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49251" y="1845735"/>
            <a:ext cx="9906429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How we used </a:t>
            </a:r>
            <a:r>
              <a:rPr lang="en-US" sz="3600" dirty="0" err="1" smtClean="0"/>
              <a:t>LiveText</a:t>
            </a:r>
            <a:r>
              <a:rPr lang="en-US" sz="3600" dirty="0" smtClean="0"/>
              <a:t>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What results we received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Advantages and Disadvantages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46" y="4374777"/>
            <a:ext cx="2911476" cy="12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86" y="323689"/>
            <a:ext cx="6735651" cy="57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Blackboard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49251" y="1845735"/>
            <a:ext cx="9906429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How we used Blackboard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What results we received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600" dirty="0" smtClean="0"/>
              <a:t>Advantages and Disadvantages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42" y="4679576"/>
            <a:ext cx="3188038" cy="10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630762"/>
              </p:ext>
            </p:extLst>
          </p:nvPr>
        </p:nvGraphicFramePr>
        <p:xfrm>
          <a:off x="3928056" y="252025"/>
          <a:ext cx="4984124" cy="645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5829233" imgH="7543775" progId="Acrobat.Document.2015">
                  <p:embed/>
                </p:oleObj>
              </mc:Choice>
              <mc:Fallback>
                <p:oleObj name="Acrobat Document" r:id="rId3" imgW="5829233" imgH="7543775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8056" y="252025"/>
                        <a:ext cx="4984124" cy="6450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2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Takeaways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7332" y="1980836"/>
            <a:ext cx="10058400" cy="4023360"/>
          </a:xfrm>
        </p:spPr>
        <p:txBody>
          <a:bodyPr numCol="2">
            <a:normAutofit/>
          </a:bodyPr>
          <a:lstStyle/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Process</a:t>
            </a:r>
          </a:p>
          <a:p>
            <a:pPr marL="863600" lvl="1" indent="-40005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009900"/>
                </a:solidFill>
              </a:rPr>
              <a:t>Rubric</a:t>
            </a:r>
          </a:p>
          <a:p>
            <a:pPr marL="863600" lvl="1" indent="-400050">
              <a:buFont typeface="Courier New" panose="02070309020205020404" pitchFamily="49" charset="0"/>
              <a:buChar char="o"/>
            </a:pPr>
            <a:r>
              <a:rPr lang="en-US" sz="3200" b="1" dirty="0" smtClean="0">
                <a:solidFill>
                  <a:srgbClr val="009900"/>
                </a:solidFill>
              </a:rPr>
              <a:t>Norming </a:t>
            </a:r>
            <a:endParaRPr lang="en-US" sz="3200" b="1" dirty="0">
              <a:solidFill>
                <a:srgbClr val="009900"/>
              </a:solidFill>
            </a:endParaRP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Tools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Culture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endParaRPr lang="en-US" sz="4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570" y="2178059"/>
            <a:ext cx="3963370" cy="29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3200" dirty="0" smtClean="0"/>
              <a:t>University Learning Outcomes/General Education (ULOs)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3200" dirty="0" smtClean="0"/>
              <a:t>Rubrics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3200" dirty="0" smtClean="0"/>
              <a:t>Faculty Engagement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r>
              <a:rPr lang="en-US" sz="3200" dirty="0" smtClean="0"/>
              <a:t>Connections to Quality Matters</a:t>
            </a:r>
          </a:p>
          <a:p>
            <a:pPr marL="463550" indent="-4635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63550" indent="-4635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63550" indent="-4635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122" y="3022800"/>
            <a:ext cx="3892923" cy="25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2" y="1846824"/>
            <a:ext cx="4262370" cy="426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8646" y="493279"/>
            <a:ext cx="38836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Dr. Susan Simkowski</a:t>
            </a:r>
          </a:p>
          <a:p>
            <a:r>
              <a:rPr lang="en-US" sz="2400" dirty="0" smtClean="0">
                <a:hlinkClick r:id="rId3"/>
              </a:rPr>
              <a:t>Susan.Simkowski@uafs.edu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Dr. Terri Wells</a:t>
            </a:r>
          </a:p>
          <a:p>
            <a:r>
              <a:rPr lang="en-US" sz="2400" dirty="0" smtClean="0">
                <a:hlinkClick r:id="rId4"/>
              </a:rPr>
              <a:t>Terri.Wells@uafs.edu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Dr. Becky Timmons</a:t>
            </a:r>
          </a:p>
          <a:p>
            <a:r>
              <a:rPr lang="en-US" sz="2400" dirty="0" smtClean="0">
                <a:hlinkClick r:id="rId5"/>
              </a:rPr>
              <a:t>Becky.Timmons@uafs.edu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13" y="365125"/>
            <a:ext cx="10058400" cy="1450757"/>
          </a:xfrm>
        </p:spPr>
        <p:txBody>
          <a:bodyPr/>
          <a:lstStyle/>
          <a:p>
            <a:r>
              <a:rPr lang="en-US" b="1" dirty="0" smtClean="0"/>
              <a:t>A Regional, Public University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3413" y="3488603"/>
            <a:ext cx="10451253" cy="2381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The 5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largest Arkansas university located in the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largest city in Arkansas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1 Master’s degree, 33 bachelor’s degrees, </a:t>
            </a:r>
          </a:p>
          <a:p>
            <a:r>
              <a:rPr lang="en-US" sz="4000" b="1" dirty="0" smtClean="0"/>
              <a:t>14 associates, and 27 certificates</a:t>
            </a:r>
            <a:br>
              <a:rPr lang="en-US" sz="4000" b="1" dirty="0" smtClean="0"/>
            </a:br>
            <a:endParaRPr lang="en-US" sz="4000" b="1" dirty="0"/>
          </a:p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000" b="1" i="1" dirty="0" smtClean="0">
                <a:latin typeface="+mn-lt"/>
              </a:rPr>
              <a:t>Enrollment: 6,637</a:t>
            </a:r>
            <a:endParaRPr lang="en-US" sz="2000" b="1" i="1" dirty="0">
              <a:latin typeface="+mn-lt"/>
            </a:endParaRPr>
          </a:p>
        </p:txBody>
      </p:sp>
      <p:pic>
        <p:nvPicPr>
          <p:cNvPr id="5" name="Picture 4" descr="Location of Fort Smith, Arkansas in the state of Arkansas" title="Fort Smith, AR ma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824" y="246592"/>
            <a:ext cx="2975042" cy="21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KAHOOT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your role? </a:t>
            </a:r>
          </a:p>
          <a:p>
            <a:pPr lvl="1"/>
            <a:r>
              <a:rPr lang="en-US" dirty="0" smtClean="0"/>
              <a:t>Administrator</a:t>
            </a:r>
          </a:p>
          <a:p>
            <a:pPr lvl="1"/>
            <a:r>
              <a:rPr lang="en-US" dirty="0" smtClean="0"/>
              <a:t>Higher Education Faculty</a:t>
            </a:r>
          </a:p>
          <a:p>
            <a:pPr lvl="1"/>
            <a:r>
              <a:rPr lang="en-US" dirty="0" smtClean="0"/>
              <a:t>K-12 Educator</a:t>
            </a:r>
          </a:p>
          <a:p>
            <a:pPr lvl="1"/>
            <a:r>
              <a:rPr lang="en-US" dirty="0" smtClean="0"/>
              <a:t>Instructional Designer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603" y="398587"/>
            <a:ext cx="2714225" cy="2677546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99" y="3269094"/>
            <a:ext cx="3104762" cy="2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3200" dirty="0" smtClean="0"/>
              <a:t>Today’s Learning Outcomes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3200" dirty="0" smtClean="0"/>
              <a:t>Quality Matters - Standard 3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821" y="3083859"/>
            <a:ext cx="4061732" cy="22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KAHOOT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7280" y="200775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Which of the following have you used for assessment? </a:t>
            </a:r>
            <a:endParaRPr lang="en-US" sz="3200" dirty="0"/>
          </a:p>
          <a:p>
            <a:pPr marL="566738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NSSE</a:t>
            </a:r>
            <a:endParaRPr lang="en-US" sz="3200" dirty="0"/>
          </a:p>
          <a:p>
            <a:pPr marL="566738" lvl="1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LiveText</a:t>
            </a:r>
            <a:endParaRPr lang="en-US" sz="3200" dirty="0"/>
          </a:p>
          <a:p>
            <a:pPr marL="566738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Blackboard</a:t>
            </a:r>
            <a:endParaRPr lang="en-US" sz="3200" dirty="0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918" y="707755"/>
            <a:ext cx="3104762" cy="2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Assessment Process  Evaluation of Written Communication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on our Campus</a:t>
            </a:r>
          </a:p>
        </p:txBody>
      </p:sp>
    </p:spTree>
    <p:extLst>
      <p:ext uri="{BB962C8B-B14F-4D97-AF65-F5344CB8AC3E}">
        <p14:creationId xmlns:p14="http://schemas.microsoft.com/office/powerpoint/2010/main" val="11806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Process – Evaluation of Written Communication on our Campus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1792" indent="-231775">
              <a:buFont typeface="Wingdings" panose="05000000000000000000" pitchFamily="2" charset="2"/>
              <a:buChar char="§"/>
            </a:pPr>
            <a:r>
              <a:rPr lang="en-US" sz="3200" dirty="0" smtClean="0"/>
              <a:t>2016-2017 More intense process of looking at written communication</a:t>
            </a:r>
          </a:p>
          <a:p>
            <a:pPr marL="621792" indent="-231775">
              <a:buFont typeface="Wingdings" panose="05000000000000000000" pitchFamily="2" charset="2"/>
              <a:buChar char="§"/>
            </a:pPr>
            <a:r>
              <a:rPr lang="en-US" sz="3400" dirty="0" smtClean="0"/>
              <a:t>Tools used for assessment purposes</a:t>
            </a:r>
          </a:p>
          <a:p>
            <a:pPr marL="1322388" lvl="2" indent="-407988">
              <a:buFont typeface="Wingdings" panose="05000000000000000000" pitchFamily="2" charset="2"/>
              <a:buChar char="ü"/>
            </a:pPr>
            <a:r>
              <a:rPr lang="en-US" sz="2800" dirty="0" smtClean="0"/>
              <a:t>NSSE</a:t>
            </a:r>
          </a:p>
          <a:p>
            <a:pPr marL="1322388" lvl="2" indent="-407988">
              <a:buFont typeface="Wingdings" panose="05000000000000000000" pitchFamily="2" charset="2"/>
              <a:buChar char="ü"/>
            </a:pPr>
            <a:r>
              <a:rPr lang="en-US" sz="2800" dirty="0" err="1" smtClean="0"/>
              <a:t>LiveText</a:t>
            </a:r>
            <a:r>
              <a:rPr lang="en-US" sz="2800" dirty="0" smtClean="0"/>
              <a:t> </a:t>
            </a:r>
          </a:p>
          <a:p>
            <a:pPr marL="1322388" lvl="2" indent="-407988">
              <a:buFont typeface="Wingdings" panose="05000000000000000000" pitchFamily="2" charset="2"/>
              <a:buChar char="ü"/>
            </a:pPr>
            <a:r>
              <a:rPr lang="en-US" sz="2800" dirty="0" smtClean="0"/>
              <a:t>Blackboard</a:t>
            </a:r>
          </a:p>
          <a:p>
            <a:pPr marL="621792" indent="-231775">
              <a:buFont typeface="Wingdings" panose="05000000000000000000" pitchFamily="2" charset="2"/>
              <a:buChar char="§"/>
            </a:pPr>
            <a:r>
              <a:rPr lang="en-US" sz="3200" dirty="0"/>
              <a:t>What we learned </a:t>
            </a:r>
          </a:p>
        </p:txBody>
      </p:sp>
    </p:spTree>
    <p:extLst>
      <p:ext uri="{BB962C8B-B14F-4D97-AF65-F5344CB8AC3E}">
        <p14:creationId xmlns:p14="http://schemas.microsoft.com/office/powerpoint/2010/main" val="4733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136373"/>
              </p:ext>
            </p:extLst>
          </p:nvPr>
        </p:nvGraphicFramePr>
        <p:xfrm>
          <a:off x="-1212360" y="-1604406"/>
          <a:ext cx="13908452" cy="10748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4" imgW="7543665" imgH="5829194" progId="Acrobat.Document.2015">
                  <p:embed/>
                </p:oleObj>
              </mc:Choice>
              <mc:Fallback>
                <p:oleObj name="Acrobat Document" r:id="rId4" imgW="7543665" imgH="5829194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212360" y="-1604406"/>
                        <a:ext cx="13908452" cy="10748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63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0862"/>
            <a:ext cx="12192000" cy="71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253</TotalTime>
  <Words>238</Words>
  <Application>Microsoft Office PowerPoint</Application>
  <PresentationFormat>Widescreen</PresentationFormat>
  <Paragraphs>85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Courier New</vt:lpstr>
      <vt:lpstr>Wingdings</vt:lpstr>
      <vt:lpstr>Retrospect</vt:lpstr>
      <vt:lpstr>Acrobat Document</vt:lpstr>
      <vt:lpstr>PowerPoint Presentation</vt:lpstr>
      <vt:lpstr>A Regional, Public University</vt:lpstr>
      <vt:lpstr>KAHOOT</vt:lpstr>
      <vt:lpstr>Overview</vt:lpstr>
      <vt:lpstr>KAHOOT</vt:lpstr>
      <vt:lpstr>Assessment Process  Evaluation of Written Communication</vt:lpstr>
      <vt:lpstr>Assessment Process – Evaluation of Written Communication on our Campus</vt:lpstr>
      <vt:lpstr>PowerPoint Presentation</vt:lpstr>
      <vt:lpstr>PowerPoint Presentation</vt:lpstr>
      <vt:lpstr>NSSE</vt:lpstr>
      <vt:lpstr>PowerPoint Presentation</vt:lpstr>
      <vt:lpstr>LiveText</vt:lpstr>
      <vt:lpstr>PowerPoint Presentation</vt:lpstr>
      <vt:lpstr>Blackboard</vt:lpstr>
      <vt:lpstr>PowerPoint Presentation</vt:lpstr>
      <vt:lpstr>Takeaways</vt:lpstr>
      <vt:lpstr>Future</vt:lpstr>
      <vt:lpstr>PowerPoint Presentation</vt:lpstr>
    </vt:vector>
  </TitlesOfParts>
  <Company>University of Arkansas Fort Smith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Timmons</dc:creator>
  <cp:lastModifiedBy>Susan Simkowski</cp:lastModifiedBy>
  <cp:revision>38</cp:revision>
  <cp:lastPrinted>2017-09-08T15:18:59Z</cp:lastPrinted>
  <dcterms:created xsi:type="dcterms:W3CDTF">2017-08-29T20:18:04Z</dcterms:created>
  <dcterms:modified xsi:type="dcterms:W3CDTF">2017-09-19T19:54:47Z</dcterms:modified>
</cp:coreProperties>
</file>