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5" r:id="rId2"/>
    <p:sldId id="2567" r:id="rId3"/>
    <p:sldId id="2560" r:id="rId4"/>
    <p:sldId id="2584" r:id="rId5"/>
    <p:sldId id="2571" r:id="rId6"/>
    <p:sldId id="2600" r:id="rId7"/>
    <p:sldId id="2540" r:id="rId8"/>
    <p:sldId id="2597" r:id="rId9"/>
    <p:sldId id="2596" r:id="rId10"/>
    <p:sldId id="2601" r:id="rId11"/>
    <p:sldId id="2603" r:id="rId12"/>
    <p:sldId id="2605" r:id="rId13"/>
    <p:sldId id="2606" r:id="rId14"/>
    <p:sldId id="2604" r:id="rId15"/>
    <p:sldId id="2598" r:id="rId16"/>
    <p:sldId id="2599" r:id="rId17"/>
    <p:sldId id="25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280" autoAdjust="0"/>
  </p:normalViewPr>
  <p:slideViewPr>
    <p:cSldViewPr snapToGrid="0" snapToObjects="1" showGuides="1">
      <p:cViewPr varScale="1">
        <p:scale>
          <a:sx n="108" d="100"/>
          <a:sy n="108" d="100"/>
        </p:scale>
        <p:origin x="120" y="150"/>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10/26/2023</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10/26/2023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OneDrive/Documents/Professional%20Development%20Flow%20Chart%20for%20Badges%20and%20Certificates%20.docx"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7.xml"/><Relationship Id="rId5" Type="http://schemas.microsoft.com/office/2007/relationships/hdphoto" Target="../media/hdphoto2.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7.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pPr algn="ctr"/>
            <a:r>
              <a:rPr lang="en-US" sz="2400" dirty="0"/>
              <a:t>Deborah Banker, Ed. D.</a:t>
            </a:r>
          </a:p>
          <a:p>
            <a:pPr algn="ctr"/>
            <a:r>
              <a:rPr lang="en-US" sz="2400" dirty="0"/>
              <a:t>Tarleton State University</a:t>
            </a:r>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normAutofit fontScale="90000"/>
          </a:bodyPr>
          <a:lstStyle/>
          <a:p>
            <a:pPr algn="ctr"/>
            <a:r>
              <a:rPr lang="en-US" dirty="0"/>
              <a:t>Preparing Teachers for Virtual Learning: How to Accomplish the Task with Badges and Certificates</a:t>
            </a:r>
          </a:p>
        </p:txBody>
      </p:sp>
      <p:pic>
        <p:nvPicPr>
          <p:cNvPr id="7" name="Picture Placeholder 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9917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FFA1ED3-23AF-6B3D-30B8-7D54B93A940C}"/>
              </a:ext>
            </a:extLst>
          </p:cNvPr>
          <p:cNvPicPr>
            <a:picLocks noChangeAspect="1"/>
          </p:cNvPicPr>
          <p:nvPr/>
        </p:nvPicPr>
        <p:blipFill>
          <a:blip r:embed="rId2"/>
          <a:stretch>
            <a:fillRect/>
          </a:stretch>
        </p:blipFill>
        <p:spPr>
          <a:xfrm>
            <a:off x="0" y="152400"/>
            <a:ext cx="12192000" cy="6553200"/>
          </a:xfrm>
          <a:prstGeom prst="rect">
            <a:avLst/>
          </a:prstGeom>
        </p:spPr>
      </p:pic>
    </p:spTree>
    <p:extLst>
      <p:ext uri="{BB962C8B-B14F-4D97-AF65-F5344CB8AC3E}">
        <p14:creationId xmlns:p14="http://schemas.microsoft.com/office/powerpoint/2010/main" val="400685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7C41F-D27C-101D-5BAB-F77BEF19AB3B}"/>
              </a:ext>
            </a:extLst>
          </p:cNvPr>
          <p:cNvSpPr>
            <a:spLocks noGrp="1"/>
          </p:cNvSpPr>
          <p:nvPr>
            <p:ph type="body" sz="quarter" idx="12"/>
          </p:nvPr>
        </p:nvSpPr>
        <p:spPr/>
        <p:txBody>
          <a:bodyPr/>
          <a:lstStyle/>
          <a:p>
            <a:r>
              <a:rPr lang="en-US" dirty="0"/>
              <a:t> </a:t>
            </a:r>
          </a:p>
        </p:txBody>
      </p:sp>
      <p:sp>
        <p:nvSpPr>
          <p:cNvPr id="3" name="Text Placeholder 2">
            <a:extLst>
              <a:ext uri="{FF2B5EF4-FFF2-40B4-BE49-F238E27FC236}">
                <a16:creationId xmlns:a16="http://schemas.microsoft.com/office/drawing/2014/main" id="{359E7B06-15F2-713A-0E2D-E29B7979CB05}"/>
              </a:ext>
            </a:extLst>
          </p:cNvPr>
          <p:cNvSpPr>
            <a:spLocks noGrp="1"/>
          </p:cNvSpPr>
          <p:nvPr>
            <p:ph type="body" sz="quarter" idx="14"/>
          </p:nvPr>
        </p:nvSpPr>
        <p:spPr/>
        <p:txBody>
          <a:bodyPr/>
          <a:lstStyle/>
          <a:p>
            <a:r>
              <a:rPr lang="en-US" dirty="0"/>
              <a:t> </a:t>
            </a:r>
          </a:p>
        </p:txBody>
      </p:sp>
      <p:sp>
        <p:nvSpPr>
          <p:cNvPr id="4" name="Text Placeholder 3">
            <a:extLst>
              <a:ext uri="{FF2B5EF4-FFF2-40B4-BE49-F238E27FC236}">
                <a16:creationId xmlns:a16="http://schemas.microsoft.com/office/drawing/2014/main" id="{27DC8651-D81D-058E-6FB4-A644854F3DE4}"/>
              </a:ext>
            </a:extLst>
          </p:cNvPr>
          <p:cNvSpPr>
            <a:spLocks noGrp="1"/>
          </p:cNvSpPr>
          <p:nvPr>
            <p:ph type="body" sz="quarter" idx="15"/>
          </p:nvPr>
        </p:nvSpPr>
        <p:spPr/>
        <p:txBody>
          <a:bodyPr/>
          <a:lstStyle/>
          <a:p>
            <a:pPr marL="0" indent="0">
              <a:buNone/>
            </a:pPr>
            <a:r>
              <a:rPr lang="en-US" dirty="0"/>
              <a:t> </a:t>
            </a:r>
          </a:p>
        </p:txBody>
      </p:sp>
      <p:sp>
        <p:nvSpPr>
          <p:cNvPr id="5" name="Text Placeholder 4">
            <a:extLst>
              <a:ext uri="{FF2B5EF4-FFF2-40B4-BE49-F238E27FC236}">
                <a16:creationId xmlns:a16="http://schemas.microsoft.com/office/drawing/2014/main" id="{7C92EBAC-E95C-FA57-4AAF-7B04AD1C36CF}"/>
              </a:ext>
            </a:extLst>
          </p:cNvPr>
          <p:cNvSpPr>
            <a:spLocks noGrp="1"/>
          </p:cNvSpPr>
          <p:nvPr>
            <p:ph type="body" sz="quarter" idx="16"/>
          </p:nvPr>
        </p:nvSpPr>
        <p:spPr/>
        <p:txBody>
          <a:bodyPr/>
          <a:lstStyle/>
          <a:p>
            <a:pPr marL="0" indent="0">
              <a:buNone/>
            </a:pPr>
            <a:r>
              <a:rPr lang="en-US" dirty="0"/>
              <a:t> </a:t>
            </a:r>
          </a:p>
        </p:txBody>
      </p:sp>
      <p:sp>
        <p:nvSpPr>
          <p:cNvPr id="6" name="Title 5">
            <a:extLst>
              <a:ext uri="{FF2B5EF4-FFF2-40B4-BE49-F238E27FC236}">
                <a16:creationId xmlns:a16="http://schemas.microsoft.com/office/drawing/2014/main" id="{9F7BB4E3-6F88-DC93-7167-60A2EDCDFF78}"/>
              </a:ext>
            </a:extLst>
          </p:cNvPr>
          <p:cNvSpPr>
            <a:spLocks noGrp="1"/>
          </p:cNvSpPr>
          <p:nvPr>
            <p:ph type="title"/>
          </p:nvPr>
        </p:nvSpPr>
        <p:spPr/>
        <p:txBody>
          <a:bodyPr/>
          <a:lstStyle/>
          <a:p>
            <a:r>
              <a:rPr lang="en-US" dirty="0"/>
              <a:t>Create K-12 online lessons</a:t>
            </a:r>
          </a:p>
        </p:txBody>
      </p:sp>
      <p:pic>
        <p:nvPicPr>
          <p:cNvPr id="10" name="Picture 9" descr="Chart, pie chart&#10;&#10;Description automatically generated">
            <a:extLst>
              <a:ext uri="{FF2B5EF4-FFF2-40B4-BE49-F238E27FC236}">
                <a16:creationId xmlns:a16="http://schemas.microsoft.com/office/drawing/2014/main" id="{1DEB0F6C-979E-488E-24EB-E7B97F7D248F}"/>
              </a:ext>
            </a:extLst>
          </p:cNvPr>
          <p:cNvPicPr>
            <a:picLocks noChangeAspect="1"/>
          </p:cNvPicPr>
          <p:nvPr/>
        </p:nvPicPr>
        <p:blipFill>
          <a:blip r:embed="rId2"/>
          <a:stretch>
            <a:fillRect/>
          </a:stretch>
        </p:blipFill>
        <p:spPr>
          <a:xfrm>
            <a:off x="6191173" y="2963743"/>
            <a:ext cx="5671622" cy="3234686"/>
          </a:xfrm>
          <a:prstGeom prst="rect">
            <a:avLst/>
          </a:prstGeom>
        </p:spPr>
      </p:pic>
      <p:pic>
        <p:nvPicPr>
          <p:cNvPr id="12" name="Picture 11" descr="Chart, pie chart&#10;&#10;Description automatically generated">
            <a:extLst>
              <a:ext uri="{FF2B5EF4-FFF2-40B4-BE49-F238E27FC236}">
                <a16:creationId xmlns:a16="http://schemas.microsoft.com/office/drawing/2014/main" id="{FB3F7E49-FD4A-BF76-E6D0-D335CC967A28}"/>
              </a:ext>
            </a:extLst>
          </p:cNvPr>
          <p:cNvPicPr>
            <a:picLocks noChangeAspect="1"/>
          </p:cNvPicPr>
          <p:nvPr/>
        </p:nvPicPr>
        <p:blipFill>
          <a:blip r:embed="rId3"/>
          <a:stretch>
            <a:fillRect/>
          </a:stretch>
        </p:blipFill>
        <p:spPr>
          <a:xfrm>
            <a:off x="380308" y="2949864"/>
            <a:ext cx="5314487" cy="3262444"/>
          </a:xfrm>
          <a:prstGeom prst="rect">
            <a:avLst/>
          </a:prstGeom>
        </p:spPr>
      </p:pic>
      <p:sp>
        <p:nvSpPr>
          <p:cNvPr id="13" name="TextBox 12">
            <a:extLst>
              <a:ext uri="{FF2B5EF4-FFF2-40B4-BE49-F238E27FC236}">
                <a16:creationId xmlns:a16="http://schemas.microsoft.com/office/drawing/2014/main" id="{3100D553-C19B-C709-A22E-7BE716CE8DDF}"/>
              </a:ext>
            </a:extLst>
          </p:cNvPr>
          <p:cNvSpPr txBox="1"/>
          <p:nvPr/>
        </p:nvSpPr>
        <p:spPr>
          <a:xfrm>
            <a:off x="2286000" y="1692140"/>
            <a:ext cx="2114550" cy="584775"/>
          </a:xfrm>
          <a:prstGeom prst="rect">
            <a:avLst/>
          </a:prstGeom>
          <a:noFill/>
        </p:spPr>
        <p:txBody>
          <a:bodyPr wrap="square" rtlCol="0">
            <a:spAutoFit/>
          </a:bodyPr>
          <a:lstStyle/>
          <a:p>
            <a:r>
              <a:rPr lang="en-US" sz="3200" b="1" dirty="0"/>
              <a:t>Pretest</a:t>
            </a:r>
          </a:p>
        </p:txBody>
      </p:sp>
      <p:sp>
        <p:nvSpPr>
          <p:cNvPr id="14" name="TextBox 13">
            <a:extLst>
              <a:ext uri="{FF2B5EF4-FFF2-40B4-BE49-F238E27FC236}">
                <a16:creationId xmlns:a16="http://schemas.microsoft.com/office/drawing/2014/main" id="{0B3860D1-1881-DE77-3082-A49D47C7C6FA}"/>
              </a:ext>
            </a:extLst>
          </p:cNvPr>
          <p:cNvSpPr txBox="1"/>
          <p:nvPr/>
        </p:nvSpPr>
        <p:spPr>
          <a:xfrm>
            <a:off x="8229600" y="1639561"/>
            <a:ext cx="2114550" cy="584775"/>
          </a:xfrm>
          <a:prstGeom prst="rect">
            <a:avLst/>
          </a:prstGeom>
          <a:noFill/>
        </p:spPr>
        <p:txBody>
          <a:bodyPr wrap="square" rtlCol="0">
            <a:spAutoFit/>
          </a:bodyPr>
          <a:lstStyle/>
          <a:p>
            <a:r>
              <a:rPr lang="en-US" sz="3200" b="1" dirty="0"/>
              <a:t>Posttest</a:t>
            </a:r>
          </a:p>
        </p:txBody>
      </p:sp>
    </p:spTree>
    <p:extLst>
      <p:ext uri="{BB962C8B-B14F-4D97-AF65-F5344CB8AC3E}">
        <p14:creationId xmlns:p14="http://schemas.microsoft.com/office/powerpoint/2010/main" val="2179749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7C41F-D27C-101D-5BAB-F77BEF19AB3B}"/>
              </a:ext>
            </a:extLst>
          </p:cNvPr>
          <p:cNvSpPr>
            <a:spLocks noGrp="1"/>
          </p:cNvSpPr>
          <p:nvPr>
            <p:ph type="body" sz="quarter" idx="12"/>
          </p:nvPr>
        </p:nvSpPr>
        <p:spPr/>
        <p:txBody>
          <a:bodyPr/>
          <a:lstStyle/>
          <a:p>
            <a:r>
              <a:rPr lang="en-US" dirty="0"/>
              <a:t> </a:t>
            </a:r>
          </a:p>
        </p:txBody>
      </p:sp>
      <p:sp>
        <p:nvSpPr>
          <p:cNvPr id="3" name="Text Placeholder 2">
            <a:extLst>
              <a:ext uri="{FF2B5EF4-FFF2-40B4-BE49-F238E27FC236}">
                <a16:creationId xmlns:a16="http://schemas.microsoft.com/office/drawing/2014/main" id="{359E7B06-15F2-713A-0E2D-E29B7979CB05}"/>
              </a:ext>
            </a:extLst>
          </p:cNvPr>
          <p:cNvSpPr>
            <a:spLocks noGrp="1"/>
          </p:cNvSpPr>
          <p:nvPr>
            <p:ph type="body" sz="quarter" idx="14"/>
          </p:nvPr>
        </p:nvSpPr>
        <p:spPr/>
        <p:txBody>
          <a:bodyPr/>
          <a:lstStyle/>
          <a:p>
            <a:r>
              <a:rPr lang="en-US" dirty="0"/>
              <a:t> </a:t>
            </a:r>
          </a:p>
        </p:txBody>
      </p:sp>
      <p:sp>
        <p:nvSpPr>
          <p:cNvPr id="4" name="Text Placeholder 3">
            <a:extLst>
              <a:ext uri="{FF2B5EF4-FFF2-40B4-BE49-F238E27FC236}">
                <a16:creationId xmlns:a16="http://schemas.microsoft.com/office/drawing/2014/main" id="{27DC8651-D81D-058E-6FB4-A644854F3DE4}"/>
              </a:ext>
            </a:extLst>
          </p:cNvPr>
          <p:cNvSpPr>
            <a:spLocks noGrp="1"/>
          </p:cNvSpPr>
          <p:nvPr>
            <p:ph type="body" sz="quarter" idx="15"/>
          </p:nvPr>
        </p:nvSpPr>
        <p:spPr/>
        <p:txBody>
          <a:bodyPr/>
          <a:lstStyle/>
          <a:p>
            <a:pPr marL="0" indent="0">
              <a:buNone/>
            </a:pPr>
            <a:r>
              <a:rPr lang="en-US" dirty="0"/>
              <a:t> </a:t>
            </a:r>
          </a:p>
        </p:txBody>
      </p:sp>
      <p:sp>
        <p:nvSpPr>
          <p:cNvPr id="5" name="Text Placeholder 4">
            <a:extLst>
              <a:ext uri="{FF2B5EF4-FFF2-40B4-BE49-F238E27FC236}">
                <a16:creationId xmlns:a16="http://schemas.microsoft.com/office/drawing/2014/main" id="{7C92EBAC-E95C-FA57-4AAF-7B04AD1C36CF}"/>
              </a:ext>
            </a:extLst>
          </p:cNvPr>
          <p:cNvSpPr>
            <a:spLocks noGrp="1"/>
          </p:cNvSpPr>
          <p:nvPr>
            <p:ph type="body" sz="quarter" idx="16"/>
          </p:nvPr>
        </p:nvSpPr>
        <p:spPr/>
        <p:txBody>
          <a:bodyPr/>
          <a:lstStyle/>
          <a:p>
            <a:pPr marL="0" indent="0">
              <a:buNone/>
            </a:pPr>
            <a:r>
              <a:rPr lang="en-US" dirty="0"/>
              <a:t> </a:t>
            </a:r>
          </a:p>
        </p:txBody>
      </p:sp>
      <p:sp>
        <p:nvSpPr>
          <p:cNvPr id="6" name="Title 5">
            <a:extLst>
              <a:ext uri="{FF2B5EF4-FFF2-40B4-BE49-F238E27FC236}">
                <a16:creationId xmlns:a16="http://schemas.microsoft.com/office/drawing/2014/main" id="{9F7BB4E3-6F88-DC93-7167-60A2EDCDFF78}"/>
              </a:ext>
            </a:extLst>
          </p:cNvPr>
          <p:cNvSpPr>
            <a:spLocks noGrp="1"/>
          </p:cNvSpPr>
          <p:nvPr>
            <p:ph type="title"/>
          </p:nvPr>
        </p:nvSpPr>
        <p:spPr>
          <a:xfrm>
            <a:off x="1847850" y="171450"/>
            <a:ext cx="8762999" cy="1520690"/>
          </a:xfrm>
        </p:spPr>
        <p:txBody>
          <a:bodyPr>
            <a:normAutofit/>
          </a:bodyPr>
          <a:lstStyle/>
          <a:p>
            <a:r>
              <a:rPr lang="en-US" dirty="0"/>
              <a:t>Create K-12 online instructional units or courses</a:t>
            </a:r>
          </a:p>
        </p:txBody>
      </p:sp>
      <p:sp>
        <p:nvSpPr>
          <p:cNvPr id="13" name="TextBox 12">
            <a:extLst>
              <a:ext uri="{FF2B5EF4-FFF2-40B4-BE49-F238E27FC236}">
                <a16:creationId xmlns:a16="http://schemas.microsoft.com/office/drawing/2014/main" id="{3100D553-C19B-C709-A22E-7BE716CE8DDF}"/>
              </a:ext>
            </a:extLst>
          </p:cNvPr>
          <p:cNvSpPr txBox="1"/>
          <p:nvPr/>
        </p:nvSpPr>
        <p:spPr>
          <a:xfrm>
            <a:off x="2286000" y="1692140"/>
            <a:ext cx="2114550" cy="584775"/>
          </a:xfrm>
          <a:prstGeom prst="rect">
            <a:avLst/>
          </a:prstGeom>
          <a:noFill/>
        </p:spPr>
        <p:txBody>
          <a:bodyPr wrap="square" rtlCol="0">
            <a:spAutoFit/>
          </a:bodyPr>
          <a:lstStyle/>
          <a:p>
            <a:r>
              <a:rPr lang="en-US" sz="3200" b="1" dirty="0"/>
              <a:t>Pretest</a:t>
            </a:r>
          </a:p>
        </p:txBody>
      </p:sp>
      <p:sp>
        <p:nvSpPr>
          <p:cNvPr id="14" name="TextBox 13">
            <a:extLst>
              <a:ext uri="{FF2B5EF4-FFF2-40B4-BE49-F238E27FC236}">
                <a16:creationId xmlns:a16="http://schemas.microsoft.com/office/drawing/2014/main" id="{0B3860D1-1881-DE77-3082-A49D47C7C6FA}"/>
              </a:ext>
            </a:extLst>
          </p:cNvPr>
          <p:cNvSpPr txBox="1"/>
          <p:nvPr/>
        </p:nvSpPr>
        <p:spPr>
          <a:xfrm>
            <a:off x="8229600" y="1639561"/>
            <a:ext cx="2114550" cy="584775"/>
          </a:xfrm>
          <a:prstGeom prst="rect">
            <a:avLst/>
          </a:prstGeom>
          <a:noFill/>
        </p:spPr>
        <p:txBody>
          <a:bodyPr wrap="square" rtlCol="0">
            <a:spAutoFit/>
          </a:bodyPr>
          <a:lstStyle/>
          <a:p>
            <a:r>
              <a:rPr lang="en-US" sz="3200" b="1" dirty="0"/>
              <a:t>Posttest</a:t>
            </a:r>
          </a:p>
        </p:txBody>
      </p:sp>
      <p:pic>
        <p:nvPicPr>
          <p:cNvPr id="8" name="Picture 7" descr="Chart, pie chart&#10;&#10;Description automatically generated">
            <a:extLst>
              <a:ext uri="{FF2B5EF4-FFF2-40B4-BE49-F238E27FC236}">
                <a16:creationId xmlns:a16="http://schemas.microsoft.com/office/drawing/2014/main" id="{CB042163-E41F-3776-9778-F97F8AFD19EF}"/>
              </a:ext>
            </a:extLst>
          </p:cNvPr>
          <p:cNvPicPr>
            <a:picLocks noChangeAspect="1"/>
          </p:cNvPicPr>
          <p:nvPr/>
        </p:nvPicPr>
        <p:blipFill>
          <a:blip r:embed="rId2"/>
          <a:stretch>
            <a:fillRect/>
          </a:stretch>
        </p:blipFill>
        <p:spPr>
          <a:xfrm>
            <a:off x="279324" y="3200800"/>
            <a:ext cx="5475592" cy="2827681"/>
          </a:xfrm>
          <a:prstGeom prst="rect">
            <a:avLst/>
          </a:prstGeom>
        </p:spPr>
      </p:pic>
      <p:pic>
        <p:nvPicPr>
          <p:cNvPr id="11" name="Picture 10" descr="Chart, pie chart&#10;&#10;Description automatically generated">
            <a:extLst>
              <a:ext uri="{FF2B5EF4-FFF2-40B4-BE49-F238E27FC236}">
                <a16:creationId xmlns:a16="http://schemas.microsoft.com/office/drawing/2014/main" id="{EF80F1BB-1D96-4ABB-7101-942728CE4903}"/>
              </a:ext>
            </a:extLst>
          </p:cNvPr>
          <p:cNvPicPr>
            <a:picLocks noChangeAspect="1"/>
          </p:cNvPicPr>
          <p:nvPr/>
        </p:nvPicPr>
        <p:blipFill>
          <a:blip r:embed="rId3"/>
          <a:stretch>
            <a:fillRect/>
          </a:stretch>
        </p:blipFill>
        <p:spPr>
          <a:xfrm>
            <a:off x="6353199" y="3200799"/>
            <a:ext cx="5496913" cy="2827681"/>
          </a:xfrm>
          <a:prstGeom prst="rect">
            <a:avLst/>
          </a:prstGeom>
        </p:spPr>
      </p:pic>
    </p:spTree>
    <p:extLst>
      <p:ext uri="{BB962C8B-B14F-4D97-AF65-F5344CB8AC3E}">
        <p14:creationId xmlns:p14="http://schemas.microsoft.com/office/powerpoint/2010/main" val="267714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7C41F-D27C-101D-5BAB-F77BEF19AB3B}"/>
              </a:ext>
            </a:extLst>
          </p:cNvPr>
          <p:cNvSpPr>
            <a:spLocks noGrp="1"/>
          </p:cNvSpPr>
          <p:nvPr>
            <p:ph type="body" sz="quarter" idx="12"/>
          </p:nvPr>
        </p:nvSpPr>
        <p:spPr/>
        <p:txBody>
          <a:bodyPr/>
          <a:lstStyle/>
          <a:p>
            <a:r>
              <a:rPr lang="en-US" dirty="0"/>
              <a:t> </a:t>
            </a:r>
          </a:p>
        </p:txBody>
      </p:sp>
      <p:sp>
        <p:nvSpPr>
          <p:cNvPr id="3" name="Text Placeholder 2">
            <a:extLst>
              <a:ext uri="{FF2B5EF4-FFF2-40B4-BE49-F238E27FC236}">
                <a16:creationId xmlns:a16="http://schemas.microsoft.com/office/drawing/2014/main" id="{359E7B06-15F2-713A-0E2D-E29B7979CB05}"/>
              </a:ext>
            </a:extLst>
          </p:cNvPr>
          <p:cNvSpPr>
            <a:spLocks noGrp="1"/>
          </p:cNvSpPr>
          <p:nvPr>
            <p:ph type="body" sz="quarter" idx="14"/>
          </p:nvPr>
        </p:nvSpPr>
        <p:spPr/>
        <p:txBody>
          <a:bodyPr/>
          <a:lstStyle/>
          <a:p>
            <a:r>
              <a:rPr lang="en-US" dirty="0"/>
              <a:t> </a:t>
            </a:r>
          </a:p>
        </p:txBody>
      </p:sp>
      <p:sp>
        <p:nvSpPr>
          <p:cNvPr id="4" name="Text Placeholder 3">
            <a:extLst>
              <a:ext uri="{FF2B5EF4-FFF2-40B4-BE49-F238E27FC236}">
                <a16:creationId xmlns:a16="http://schemas.microsoft.com/office/drawing/2014/main" id="{27DC8651-D81D-058E-6FB4-A644854F3DE4}"/>
              </a:ext>
            </a:extLst>
          </p:cNvPr>
          <p:cNvSpPr>
            <a:spLocks noGrp="1"/>
          </p:cNvSpPr>
          <p:nvPr>
            <p:ph type="body" sz="quarter" idx="15"/>
          </p:nvPr>
        </p:nvSpPr>
        <p:spPr/>
        <p:txBody>
          <a:bodyPr/>
          <a:lstStyle/>
          <a:p>
            <a:pPr marL="0" indent="0">
              <a:buNone/>
            </a:pPr>
            <a:r>
              <a:rPr lang="en-US" dirty="0"/>
              <a:t> </a:t>
            </a:r>
          </a:p>
        </p:txBody>
      </p:sp>
      <p:sp>
        <p:nvSpPr>
          <p:cNvPr id="5" name="Text Placeholder 4">
            <a:extLst>
              <a:ext uri="{FF2B5EF4-FFF2-40B4-BE49-F238E27FC236}">
                <a16:creationId xmlns:a16="http://schemas.microsoft.com/office/drawing/2014/main" id="{7C92EBAC-E95C-FA57-4AAF-7B04AD1C36CF}"/>
              </a:ext>
            </a:extLst>
          </p:cNvPr>
          <p:cNvSpPr>
            <a:spLocks noGrp="1"/>
          </p:cNvSpPr>
          <p:nvPr>
            <p:ph type="body" sz="quarter" idx="16"/>
          </p:nvPr>
        </p:nvSpPr>
        <p:spPr/>
        <p:txBody>
          <a:bodyPr/>
          <a:lstStyle/>
          <a:p>
            <a:pPr marL="0" indent="0">
              <a:buNone/>
            </a:pPr>
            <a:r>
              <a:rPr lang="en-US" dirty="0"/>
              <a:t> </a:t>
            </a:r>
          </a:p>
        </p:txBody>
      </p:sp>
      <p:sp>
        <p:nvSpPr>
          <p:cNvPr id="6" name="Title 5">
            <a:extLst>
              <a:ext uri="{FF2B5EF4-FFF2-40B4-BE49-F238E27FC236}">
                <a16:creationId xmlns:a16="http://schemas.microsoft.com/office/drawing/2014/main" id="{9F7BB4E3-6F88-DC93-7167-60A2EDCDFF78}"/>
              </a:ext>
            </a:extLst>
          </p:cNvPr>
          <p:cNvSpPr>
            <a:spLocks noGrp="1"/>
          </p:cNvSpPr>
          <p:nvPr>
            <p:ph type="title"/>
          </p:nvPr>
        </p:nvSpPr>
        <p:spPr/>
        <p:txBody>
          <a:bodyPr>
            <a:normAutofit fontScale="90000"/>
          </a:bodyPr>
          <a:lstStyle/>
          <a:p>
            <a:r>
              <a:rPr lang="en-US" dirty="0"/>
              <a:t>Possesses a general working knowledge of  the Texas Virtual School System</a:t>
            </a:r>
          </a:p>
        </p:txBody>
      </p:sp>
      <p:sp>
        <p:nvSpPr>
          <p:cNvPr id="13" name="TextBox 12">
            <a:extLst>
              <a:ext uri="{FF2B5EF4-FFF2-40B4-BE49-F238E27FC236}">
                <a16:creationId xmlns:a16="http://schemas.microsoft.com/office/drawing/2014/main" id="{3100D553-C19B-C709-A22E-7BE716CE8DDF}"/>
              </a:ext>
            </a:extLst>
          </p:cNvPr>
          <p:cNvSpPr txBox="1"/>
          <p:nvPr/>
        </p:nvSpPr>
        <p:spPr>
          <a:xfrm>
            <a:off x="2286000" y="1692140"/>
            <a:ext cx="2114550" cy="584775"/>
          </a:xfrm>
          <a:prstGeom prst="rect">
            <a:avLst/>
          </a:prstGeom>
          <a:noFill/>
        </p:spPr>
        <p:txBody>
          <a:bodyPr wrap="square" rtlCol="0">
            <a:spAutoFit/>
          </a:bodyPr>
          <a:lstStyle/>
          <a:p>
            <a:r>
              <a:rPr lang="en-US" sz="3200" b="1" dirty="0"/>
              <a:t>Pretest</a:t>
            </a:r>
          </a:p>
        </p:txBody>
      </p:sp>
      <p:sp>
        <p:nvSpPr>
          <p:cNvPr id="14" name="TextBox 13">
            <a:extLst>
              <a:ext uri="{FF2B5EF4-FFF2-40B4-BE49-F238E27FC236}">
                <a16:creationId xmlns:a16="http://schemas.microsoft.com/office/drawing/2014/main" id="{0B3860D1-1881-DE77-3082-A49D47C7C6FA}"/>
              </a:ext>
            </a:extLst>
          </p:cNvPr>
          <p:cNvSpPr txBox="1"/>
          <p:nvPr/>
        </p:nvSpPr>
        <p:spPr>
          <a:xfrm>
            <a:off x="8229600" y="1639561"/>
            <a:ext cx="2114550" cy="584775"/>
          </a:xfrm>
          <a:prstGeom prst="rect">
            <a:avLst/>
          </a:prstGeom>
          <a:noFill/>
        </p:spPr>
        <p:txBody>
          <a:bodyPr wrap="square" rtlCol="0">
            <a:spAutoFit/>
          </a:bodyPr>
          <a:lstStyle/>
          <a:p>
            <a:r>
              <a:rPr lang="en-US" sz="3200" b="1" dirty="0"/>
              <a:t>Posttest</a:t>
            </a:r>
          </a:p>
        </p:txBody>
      </p:sp>
      <p:pic>
        <p:nvPicPr>
          <p:cNvPr id="8" name="Picture 7" descr="Chart, pie chart&#10;&#10;Description automatically generated">
            <a:extLst>
              <a:ext uri="{FF2B5EF4-FFF2-40B4-BE49-F238E27FC236}">
                <a16:creationId xmlns:a16="http://schemas.microsoft.com/office/drawing/2014/main" id="{0F9D70BC-A262-914E-8085-B46CC761F6B1}"/>
              </a:ext>
            </a:extLst>
          </p:cNvPr>
          <p:cNvPicPr>
            <a:picLocks noChangeAspect="1"/>
          </p:cNvPicPr>
          <p:nvPr/>
        </p:nvPicPr>
        <p:blipFill>
          <a:blip r:embed="rId2"/>
          <a:stretch>
            <a:fillRect/>
          </a:stretch>
        </p:blipFill>
        <p:spPr>
          <a:xfrm>
            <a:off x="415777" y="3153390"/>
            <a:ext cx="5400128" cy="3009933"/>
          </a:xfrm>
          <a:prstGeom prst="rect">
            <a:avLst/>
          </a:prstGeom>
        </p:spPr>
      </p:pic>
      <p:pic>
        <p:nvPicPr>
          <p:cNvPr id="11" name="Picture 10" descr="Chart, pie chart&#10;&#10;Description automatically generated">
            <a:extLst>
              <a:ext uri="{FF2B5EF4-FFF2-40B4-BE49-F238E27FC236}">
                <a16:creationId xmlns:a16="http://schemas.microsoft.com/office/drawing/2014/main" id="{29D2CAC3-DC0C-37D8-7377-DC3AC75AFFA4}"/>
              </a:ext>
            </a:extLst>
          </p:cNvPr>
          <p:cNvPicPr>
            <a:picLocks noChangeAspect="1"/>
          </p:cNvPicPr>
          <p:nvPr/>
        </p:nvPicPr>
        <p:blipFill>
          <a:blip r:embed="rId3"/>
          <a:stretch>
            <a:fillRect/>
          </a:stretch>
        </p:blipFill>
        <p:spPr>
          <a:xfrm>
            <a:off x="6375171" y="3191231"/>
            <a:ext cx="5559653" cy="2972092"/>
          </a:xfrm>
          <a:prstGeom prst="rect">
            <a:avLst/>
          </a:prstGeom>
        </p:spPr>
      </p:pic>
    </p:spTree>
    <p:extLst>
      <p:ext uri="{BB962C8B-B14F-4D97-AF65-F5344CB8AC3E}">
        <p14:creationId xmlns:p14="http://schemas.microsoft.com/office/powerpoint/2010/main" val="262950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6501F1-1A64-526E-12FB-7AFF787EDF6B}"/>
              </a:ext>
            </a:extLst>
          </p:cNvPr>
          <p:cNvSpPr>
            <a:spLocks noGrp="1"/>
          </p:cNvSpPr>
          <p:nvPr>
            <p:ph type="body" sz="quarter" idx="12"/>
          </p:nvPr>
        </p:nvSpPr>
        <p:spPr/>
        <p:txBody>
          <a:bodyPr/>
          <a:lstStyle/>
          <a:p>
            <a:r>
              <a:rPr lang="en-US" dirty="0"/>
              <a:t> </a:t>
            </a:r>
          </a:p>
        </p:txBody>
      </p:sp>
      <p:sp>
        <p:nvSpPr>
          <p:cNvPr id="3" name="Text Placeholder 2">
            <a:extLst>
              <a:ext uri="{FF2B5EF4-FFF2-40B4-BE49-F238E27FC236}">
                <a16:creationId xmlns:a16="http://schemas.microsoft.com/office/drawing/2014/main" id="{8418CF31-804E-F069-97D7-2017133D12F7}"/>
              </a:ext>
            </a:extLst>
          </p:cNvPr>
          <p:cNvSpPr>
            <a:spLocks noGrp="1"/>
          </p:cNvSpPr>
          <p:nvPr>
            <p:ph type="body" sz="quarter" idx="14"/>
          </p:nvPr>
        </p:nvSpPr>
        <p:spPr/>
        <p:txBody>
          <a:bodyPr/>
          <a:lstStyle/>
          <a:p>
            <a:r>
              <a:rPr lang="en-US" dirty="0"/>
              <a:t> </a:t>
            </a:r>
          </a:p>
        </p:txBody>
      </p:sp>
      <p:sp>
        <p:nvSpPr>
          <p:cNvPr id="4" name="Text Placeholder 3">
            <a:extLst>
              <a:ext uri="{FF2B5EF4-FFF2-40B4-BE49-F238E27FC236}">
                <a16:creationId xmlns:a16="http://schemas.microsoft.com/office/drawing/2014/main" id="{9796F818-6990-F52E-44D6-664CADEA82CE}"/>
              </a:ext>
            </a:extLst>
          </p:cNvPr>
          <p:cNvSpPr>
            <a:spLocks noGrp="1"/>
          </p:cNvSpPr>
          <p:nvPr>
            <p:ph type="body" sz="quarter" idx="15"/>
          </p:nvPr>
        </p:nvSpPr>
        <p:spPr>
          <a:xfrm>
            <a:off x="781051" y="2667001"/>
            <a:ext cx="4752974" cy="3676650"/>
          </a:xfrm>
        </p:spPr>
        <p:txBody>
          <a:bodyPr>
            <a:normAutofit lnSpcReduction="10000"/>
          </a:bodyPr>
          <a:lstStyle/>
          <a:p>
            <a:pPr marL="0" indent="0">
              <a:buNone/>
            </a:pPr>
            <a:r>
              <a:rPr lang="en-US" sz="2800" b="1" i="0" dirty="0">
                <a:effectLst/>
                <a:latin typeface="Google Sans"/>
              </a:rPr>
              <a:t>I feel good enough to create an online course, but I don't fully feel confident in them.</a:t>
            </a:r>
          </a:p>
          <a:p>
            <a:pPr marL="0" indent="0">
              <a:buNone/>
            </a:pPr>
            <a:endParaRPr lang="en-US" sz="2000" b="1" dirty="0">
              <a:latin typeface="Google Sans"/>
            </a:endParaRPr>
          </a:p>
          <a:p>
            <a:pPr marL="0" indent="0">
              <a:buNone/>
            </a:pPr>
            <a:r>
              <a:rPr lang="en-US" sz="2800" b="1" i="0" dirty="0">
                <a:effectLst/>
                <a:latin typeface="Google Sans"/>
              </a:rPr>
              <a:t>On a scale of 1-10. I feel about a 6. I think I would need a great deal of planning and preparation time to create a true online course. </a:t>
            </a:r>
            <a:endParaRPr lang="en-US" sz="2000" b="1" dirty="0"/>
          </a:p>
        </p:txBody>
      </p:sp>
      <p:sp>
        <p:nvSpPr>
          <p:cNvPr id="5" name="Text Placeholder 4">
            <a:extLst>
              <a:ext uri="{FF2B5EF4-FFF2-40B4-BE49-F238E27FC236}">
                <a16:creationId xmlns:a16="http://schemas.microsoft.com/office/drawing/2014/main" id="{AABD417E-F105-34AF-6B47-5EB1C0F16AF5}"/>
              </a:ext>
            </a:extLst>
          </p:cNvPr>
          <p:cNvSpPr>
            <a:spLocks noGrp="1"/>
          </p:cNvSpPr>
          <p:nvPr>
            <p:ph type="body" sz="quarter" idx="16"/>
          </p:nvPr>
        </p:nvSpPr>
        <p:spPr>
          <a:xfrm>
            <a:off x="6972685" y="2667001"/>
            <a:ext cx="4342629" cy="2953261"/>
          </a:xfrm>
        </p:spPr>
        <p:txBody>
          <a:bodyPr>
            <a:noAutofit/>
          </a:bodyPr>
          <a:lstStyle/>
          <a:p>
            <a:pPr marL="0" indent="0">
              <a:buNone/>
            </a:pPr>
            <a:r>
              <a:rPr lang="en-US" sz="2400" b="1" i="0" dirty="0">
                <a:solidFill>
                  <a:srgbClr val="1F1F1F"/>
                </a:solidFill>
                <a:effectLst/>
                <a:latin typeface="Google Sans"/>
              </a:rPr>
              <a:t>I feel somewhat confident. Need more practice. It also depends on the platform. So far, I have learned how to create online courses in Google Classroom and Canvas.</a:t>
            </a:r>
          </a:p>
          <a:p>
            <a:pPr marL="0" indent="0">
              <a:buNone/>
            </a:pPr>
            <a:endParaRPr lang="en-US" sz="2400" b="1" dirty="0">
              <a:solidFill>
                <a:srgbClr val="1F1F1F"/>
              </a:solidFill>
              <a:latin typeface="Google Sans"/>
            </a:endParaRPr>
          </a:p>
          <a:p>
            <a:pPr marL="0" indent="0">
              <a:buNone/>
            </a:pPr>
            <a:r>
              <a:rPr lang="en-US" sz="2400" b="1" i="0" dirty="0">
                <a:solidFill>
                  <a:srgbClr val="1F1F1F"/>
                </a:solidFill>
                <a:effectLst/>
                <a:latin typeface="Google Sans"/>
              </a:rPr>
              <a:t>I feel prepared to create lessons online, but still think that I could benefit from more instruction. </a:t>
            </a:r>
            <a:endParaRPr lang="en-US" sz="2400" b="1" dirty="0"/>
          </a:p>
        </p:txBody>
      </p:sp>
      <p:sp>
        <p:nvSpPr>
          <p:cNvPr id="6" name="Title 5">
            <a:extLst>
              <a:ext uri="{FF2B5EF4-FFF2-40B4-BE49-F238E27FC236}">
                <a16:creationId xmlns:a16="http://schemas.microsoft.com/office/drawing/2014/main" id="{9105DA1E-2878-6120-2048-08A5E1426686}"/>
              </a:ext>
            </a:extLst>
          </p:cNvPr>
          <p:cNvSpPr>
            <a:spLocks noGrp="1"/>
          </p:cNvSpPr>
          <p:nvPr>
            <p:ph type="title"/>
          </p:nvPr>
        </p:nvSpPr>
        <p:spPr/>
        <p:txBody>
          <a:bodyPr>
            <a:normAutofit fontScale="90000"/>
          </a:bodyPr>
          <a:lstStyle/>
          <a:p>
            <a:r>
              <a:rPr lang="en-US" dirty="0"/>
              <a:t>What they had to say after the training experience</a:t>
            </a:r>
          </a:p>
        </p:txBody>
      </p:sp>
    </p:spTree>
    <p:extLst>
      <p:ext uri="{BB962C8B-B14F-4D97-AF65-F5344CB8AC3E}">
        <p14:creationId xmlns:p14="http://schemas.microsoft.com/office/powerpoint/2010/main" val="3691750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5ECB7A-AE40-30B9-CB46-C3E7C9DF266F}"/>
              </a:ext>
            </a:extLst>
          </p:cNvPr>
          <p:cNvSpPr>
            <a:spLocks noGrp="1"/>
          </p:cNvSpPr>
          <p:nvPr>
            <p:ph type="body" sz="quarter" idx="12"/>
          </p:nvPr>
        </p:nvSpPr>
        <p:spPr>
          <a:xfrm>
            <a:off x="4333757" y="1028701"/>
            <a:ext cx="3686025" cy="504824"/>
          </a:xfrm>
        </p:spPr>
        <p:txBody>
          <a:bodyPr>
            <a:normAutofit/>
          </a:bodyPr>
          <a:lstStyle/>
          <a:p>
            <a:r>
              <a:rPr lang="en-US" sz="2000" dirty="0"/>
              <a:t>Current Results Show:</a:t>
            </a:r>
          </a:p>
        </p:txBody>
      </p:sp>
      <p:sp>
        <p:nvSpPr>
          <p:cNvPr id="3" name="Text Placeholder 2">
            <a:extLst>
              <a:ext uri="{FF2B5EF4-FFF2-40B4-BE49-F238E27FC236}">
                <a16:creationId xmlns:a16="http://schemas.microsoft.com/office/drawing/2014/main" id="{17DDEDDA-A758-7A0B-1F7C-27EDA869E611}"/>
              </a:ext>
            </a:extLst>
          </p:cNvPr>
          <p:cNvSpPr>
            <a:spLocks noGrp="1"/>
          </p:cNvSpPr>
          <p:nvPr>
            <p:ph type="body" sz="quarter" idx="14"/>
          </p:nvPr>
        </p:nvSpPr>
        <p:spPr>
          <a:xfrm>
            <a:off x="8375228" y="1165064"/>
            <a:ext cx="3658010" cy="382749"/>
          </a:xfrm>
        </p:spPr>
        <p:txBody>
          <a:bodyPr>
            <a:normAutofit/>
          </a:bodyPr>
          <a:lstStyle/>
          <a:p>
            <a:r>
              <a:rPr lang="en-US" sz="2000" dirty="0"/>
              <a:t>Future Research Considerations</a:t>
            </a:r>
          </a:p>
        </p:txBody>
      </p:sp>
      <p:sp>
        <p:nvSpPr>
          <p:cNvPr id="4" name="Text Placeholder 3">
            <a:extLst>
              <a:ext uri="{FF2B5EF4-FFF2-40B4-BE49-F238E27FC236}">
                <a16:creationId xmlns:a16="http://schemas.microsoft.com/office/drawing/2014/main" id="{60C3393F-BE6F-6AEE-8A25-A8DBD19EBD06}"/>
              </a:ext>
            </a:extLst>
          </p:cNvPr>
          <p:cNvSpPr>
            <a:spLocks noGrp="1"/>
          </p:cNvSpPr>
          <p:nvPr>
            <p:ph type="body" sz="quarter" idx="15"/>
          </p:nvPr>
        </p:nvSpPr>
        <p:spPr>
          <a:xfrm>
            <a:off x="4333454" y="2084831"/>
            <a:ext cx="3686159" cy="4344544"/>
          </a:xfrm>
        </p:spPr>
        <p:txBody>
          <a:bodyPr>
            <a:normAutofit fontScale="92500" lnSpcReduction="20000"/>
          </a:bodyPr>
          <a:lstStyle/>
          <a:p>
            <a:r>
              <a:rPr lang="en-US" sz="2400" b="1" dirty="0"/>
              <a:t>Future K-12 teachers are not as technologically prepared to teach the next generation via online formats</a:t>
            </a:r>
          </a:p>
          <a:p>
            <a:endParaRPr lang="en-US" sz="2400" b="1" dirty="0"/>
          </a:p>
          <a:p>
            <a:r>
              <a:rPr lang="en-US" sz="2400" b="1" dirty="0"/>
              <a:t>Current K-12 preservice teachers appear receptive to professional development training (mastery learning) to hone their virtual skills</a:t>
            </a:r>
          </a:p>
          <a:p>
            <a:endParaRPr lang="en-US" sz="2400" b="1" dirty="0"/>
          </a:p>
          <a:p>
            <a:r>
              <a:rPr lang="en-US" sz="2400" b="1" dirty="0"/>
              <a:t>The state recognized the need to have future teachers trained for competency in all things digital</a:t>
            </a:r>
          </a:p>
          <a:p>
            <a:pPr marL="0" indent="0">
              <a:buNone/>
            </a:pPr>
            <a:endParaRPr lang="en-US" dirty="0"/>
          </a:p>
        </p:txBody>
      </p:sp>
      <p:sp>
        <p:nvSpPr>
          <p:cNvPr id="5" name="Text Placeholder 4">
            <a:extLst>
              <a:ext uri="{FF2B5EF4-FFF2-40B4-BE49-F238E27FC236}">
                <a16:creationId xmlns:a16="http://schemas.microsoft.com/office/drawing/2014/main" id="{0ACE016A-5BC2-3042-4872-20CC62650C0E}"/>
              </a:ext>
            </a:extLst>
          </p:cNvPr>
          <p:cNvSpPr>
            <a:spLocks noGrp="1"/>
          </p:cNvSpPr>
          <p:nvPr>
            <p:ph type="body" sz="quarter" idx="16"/>
          </p:nvPr>
        </p:nvSpPr>
        <p:spPr/>
        <p:txBody>
          <a:bodyPr>
            <a:noAutofit/>
          </a:bodyPr>
          <a:lstStyle/>
          <a:p>
            <a:r>
              <a:rPr lang="en-US" sz="2000" b="1" dirty="0"/>
              <a:t>Impact of delivering the virtual training via asynchronous  methods</a:t>
            </a:r>
          </a:p>
          <a:p>
            <a:endParaRPr lang="en-US" sz="2000" b="1" dirty="0"/>
          </a:p>
          <a:p>
            <a:r>
              <a:rPr lang="en-US" sz="2000" b="1" dirty="0"/>
              <a:t>Longitudinal analysis of virtual skill retention</a:t>
            </a:r>
          </a:p>
          <a:p>
            <a:endParaRPr lang="en-US" sz="2000" b="1" dirty="0"/>
          </a:p>
          <a:p>
            <a:r>
              <a:rPr lang="en-US" sz="2000" b="1" dirty="0"/>
              <a:t>How many certified traditional K-12 educators gravitate toward a career in the virtual public school </a:t>
            </a:r>
          </a:p>
        </p:txBody>
      </p:sp>
      <p:sp>
        <p:nvSpPr>
          <p:cNvPr id="6" name="Title 5">
            <a:extLst>
              <a:ext uri="{FF2B5EF4-FFF2-40B4-BE49-F238E27FC236}">
                <a16:creationId xmlns:a16="http://schemas.microsoft.com/office/drawing/2014/main" id="{71C4CA9E-DC0D-A3B6-1189-4D12F136592E}"/>
              </a:ext>
            </a:extLst>
          </p:cNvPr>
          <p:cNvSpPr>
            <a:spLocks noGrp="1"/>
          </p:cNvSpPr>
          <p:nvPr>
            <p:ph type="title"/>
          </p:nvPr>
        </p:nvSpPr>
        <p:spPr/>
        <p:txBody>
          <a:bodyPr/>
          <a:lstStyle/>
          <a:p>
            <a:r>
              <a:rPr lang="en-US" dirty="0"/>
              <a:t>Conclusions</a:t>
            </a:r>
          </a:p>
        </p:txBody>
      </p:sp>
      <p:pic>
        <p:nvPicPr>
          <p:cNvPr id="8" name="Picture 7" descr="A picture containing blue&#10;&#10;Description automatically generated">
            <a:extLst>
              <a:ext uri="{FF2B5EF4-FFF2-40B4-BE49-F238E27FC236}">
                <a16:creationId xmlns:a16="http://schemas.microsoft.com/office/drawing/2014/main" id="{52449EBD-35BB-E94F-ED79-0C57F4575797}"/>
              </a:ext>
            </a:extLst>
          </p:cNvPr>
          <p:cNvPicPr>
            <a:picLocks noChangeAspect="1"/>
          </p:cNvPicPr>
          <p:nvPr/>
        </p:nvPicPr>
        <p:blipFill>
          <a:blip r:embed="rId2"/>
          <a:stretch>
            <a:fillRect/>
          </a:stretch>
        </p:blipFill>
        <p:spPr>
          <a:xfrm>
            <a:off x="9525" y="2581203"/>
            <a:ext cx="4172164" cy="2781443"/>
          </a:xfrm>
          <a:prstGeom prst="rect">
            <a:avLst/>
          </a:prstGeom>
        </p:spPr>
      </p:pic>
    </p:spTree>
    <p:extLst>
      <p:ext uri="{BB962C8B-B14F-4D97-AF65-F5344CB8AC3E}">
        <p14:creationId xmlns:p14="http://schemas.microsoft.com/office/powerpoint/2010/main" val="649877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811F9-8317-E087-86C3-00A8DE4A0750}"/>
              </a:ext>
            </a:extLst>
          </p:cNvPr>
          <p:cNvSpPr>
            <a:spLocks noGrp="1"/>
          </p:cNvSpPr>
          <p:nvPr>
            <p:ph type="body" sz="quarter" idx="12"/>
          </p:nvPr>
        </p:nvSpPr>
        <p:spPr>
          <a:xfrm flipV="1">
            <a:off x="877607" y="2579267"/>
            <a:ext cx="4340785" cy="382749"/>
          </a:xfrm>
        </p:spPr>
        <p:txBody>
          <a:bodyPr/>
          <a:lstStyle/>
          <a:p>
            <a:r>
              <a:rPr lang="en-US" dirty="0"/>
              <a:t> </a:t>
            </a:r>
          </a:p>
        </p:txBody>
      </p:sp>
      <p:sp>
        <p:nvSpPr>
          <p:cNvPr id="3" name="Text Placeholder 2">
            <a:extLst>
              <a:ext uri="{FF2B5EF4-FFF2-40B4-BE49-F238E27FC236}">
                <a16:creationId xmlns:a16="http://schemas.microsoft.com/office/drawing/2014/main" id="{69B58118-AF95-8B55-62BF-AC434A85A262}"/>
              </a:ext>
            </a:extLst>
          </p:cNvPr>
          <p:cNvSpPr>
            <a:spLocks noGrp="1"/>
          </p:cNvSpPr>
          <p:nvPr>
            <p:ph type="body" sz="quarter" idx="14"/>
          </p:nvPr>
        </p:nvSpPr>
        <p:spPr/>
        <p:txBody>
          <a:bodyPr/>
          <a:lstStyle/>
          <a:p>
            <a:r>
              <a:rPr lang="en-US" dirty="0"/>
              <a:t> </a:t>
            </a:r>
          </a:p>
        </p:txBody>
      </p:sp>
      <p:sp>
        <p:nvSpPr>
          <p:cNvPr id="4" name="Text Placeholder 3">
            <a:extLst>
              <a:ext uri="{FF2B5EF4-FFF2-40B4-BE49-F238E27FC236}">
                <a16:creationId xmlns:a16="http://schemas.microsoft.com/office/drawing/2014/main" id="{17331E7F-9500-CB52-7DFB-F9193AF6A9E2}"/>
              </a:ext>
            </a:extLst>
          </p:cNvPr>
          <p:cNvSpPr>
            <a:spLocks noGrp="1"/>
          </p:cNvSpPr>
          <p:nvPr>
            <p:ph type="body" sz="quarter" idx="15"/>
          </p:nvPr>
        </p:nvSpPr>
        <p:spPr>
          <a:xfrm>
            <a:off x="328474" y="2512381"/>
            <a:ext cx="5362111" cy="4065972"/>
          </a:xfrm>
        </p:spPr>
        <p:txBody>
          <a:bodyPr/>
          <a:lstStyle/>
          <a:p>
            <a:r>
              <a:rPr lang="en-US" sz="2400" b="1" dirty="0"/>
              <a:t>What skill or competency (standard) can you just not fit into your curriculum?</a:t>
            </a:r>
          </a:p>
          <a:p>
            <a:pPr marL="2286000" lvl="5" indent="0">
              <a:buNone/>
            </a:pPr>
            <a:endParaRPr lang="en-US" sz="2400" b="1" dirty="0">
              <a:solidFill>
                <a:schemeClr val="bg1"/>
              </a:solidFill>
            </a:endParaRPr>
          </a:p>
          <a:p>
            <a:pPr marL="2286000" lvl="5" indent="0">
              <a:buNone/>
            </a:pPr>
            <a:r>
              <a:rPr lang="en-US" sz="2400" b="1" dirty="0">
                <a:solidFill>
                  <a:schemeClr val="bg1"/>
                </a:solidFill>
              </a:rPr>
              <a:t>OR</a:t>
            </a:r>
          </a:p>
          <a:p>
            <a:endParaRPr lang="en-US" sz="2400" b="1" dirty="0"/>
          </a:p>
          <a:p>
            <a:r>
              <a:rPr lang="en-US" sz="2400" b="1" dirty="0"/>
              <a:t>What skill or competency (standard) can you take out of your curriculum and have students learn it by badges and certificates to make room for something to take its place in your curriculum?</a:t>
            </a:r>
          </a:p>
          <a:p>
            <a:pPr lvl="5"/>
            <a:endParaRPr lang="en-US" b="1" dirty="0">
              <a:solidFill>
                <a:schemeClr val="bg1"/>
              </a:solidFill>
            </a:endParaRPr>
          </a:p>
        </p:txBody>
      </p:sp>
      <p:sp>
        <p:nvSpPr>
          <p:cNvPr id="5" name="Text Placeholder 4">
            <a:extLst>
              <a:ext uri="{FF2B5EF4-FFF2-40B4-BE49-F238E27FC236}">
                <a16:creationId xmlns:a16="http://schemas.microsoft.com/office/drawing/2014/main" id="{9BDB8646-0EFF-9D5C-0807-23B1579477F3}"/>
              </a:ext>
            </a:extLst>
          </p:cNvPr>
          <p:cNvSpPr>
            <a:spLocks noGrp="1"/>
          </p:cNvSpPr>
          <p:nvPr>
            <p:ph type="body" sz="quarter" idx="16"/>
          </p:nvPr>
        </p:nvSpPr>
        <p:spPr>
          <a:xfrm>
            <a:off x="6501417" y="2512381"/>
            <a:ext cx="5362109" cy="4065972"/>
          </a:xfrm>
        </p:spPr>
        <p:txBody>
          <a:bodyPr>
            <a:normAutofit/>
          </a:bodyPr>
          <a:lstStyle/>
          <a:p>
            <a:r>
              <a:rPr lang="en-US" sz="2000" b="1" dirty="0">
                <a:solidFill>
                  <a:schemeClr val="accent5"/>
                </a:solidFill>
              </a:rPr>
              <a:t>Break the skill or competency down into its component parts, i.e., perform a task analysis on that skill or competency</a:t>
            </a:r>
          </a:p>
          <a:p>
            <a:pPr marL="0" indent="0">
              <a:buNone/>
            </a:pPr>
            <a:endParaRPr lang="en-US" sz="2000" b="1" dirty="0">
              <a:solidFill>
                <a:schemeClr val="accent5"/>
              </a:solidFill>
            </a:endParaRPr>
          </a:p>
          <a:p>
            <a:r>
              <a:rPr lang="en-US" sz="2000" b="1" dirty="0">
                <a:solidFill>
                  <a:schemeClr val="accent5"/>
                </a:solidFill>
              </a:rPr>
              <a:t>Each task can allow the learner to earn a badge</a:t>
            </a:r>
          </a:p>
          <a:p>
            <a:pPr marL="0" indent="0">
              <a:buNone/>
            </a:pPr>
            <a:endParaRPr lang="en-US" sz="2000" b="1" dirty="0">
              <a:solidFill>
                <a:schemeClr val="accent5"/>
              </a:solidFill>
            </a:endParaRPr>
          </a:p>
          <a:p>
            <a:r>
              <a:rPr lang="en-US" sz="2000" b="1" dirty="0">
                <a:solidFill>
                  <a:schemeClr val="accent5"/>
                </a:solidFill>
              </a:rPr>
              <a:t>Once all the badges are earned, have a certificate generated by the LMS </a:t>
            </a:r>
          </a:p>
          <a:p>
            <a:pPr marL="0" indent="0">
              <a:buNone/>
            </a:pPr>
            <a:endParaRPr lang="en-US" sz="2000" b="1" dirty="0">
              <a:solidFill>
                <a:schemeClr val="accent5"/>
              </a:solidFill>
            </a:endParaRPr>
          </a:p>
          <a:p>
            <a:r>
              <a:rPr lang="en-US" sz="2000" b="1" dirty="0">
                <a:solidFill>
                  <a:schemeClr val="accent5"/>
                </a:solidFill>
              </a:rPr>
              <a:t>This is really Mastery Learning </a:t>
            </a:r>
            <a:r>
              <a:rPr lang="en-US" sz="2000" b="1" dirty="0">
                <a:solidFill>
                  <a:schemeClr val="accent5"/>
                </a:solidFill>
                <a:sym typeface="Wingdings" panose="05000000000000000000" pitchFamily="2" charset="2"/>
              </a:rPr>
              <a:t></a:t>
            </a:r>
            <a:endParaRPr lang="en-US" sz="2000" b="1" dirty="0">
              <a:solidFill>
                <a:schemeClr val="accent5"/>
              </a:solidFill>
            </a:endParaRPr>
          </a:p>
        </p:txBody>
      </p:sp>
      <p:sp>
        <p:nvSpPr>
          <p:cNvPr id="6" name="Title 5">
            <a:extLst>
              <a:ext uri="{FF2B5EF4-FFF2-40B4-BE49-F238E27FC236}">
                <a16:creationId xmlns:a16="http://schemas.microsoft.com/office/drawing/2014/main" id="{49F7FADA-C370-EC60-E459-2D5DFADBF4AC}"/>
              </a:ext>
            </a:extLst>
          </p:cNvPr>
          <p:cNvSpPr>
            <a:spLocks noGrp="1"/>
          </p:cNvSpPr>
          <p:nvPr>
            <p:ph type="title"/>
          </p:nvPr>
        </p:nvSpPr>
        <p:spPr/>
        <p:txBody>
          <a:bodyPr/>
          <a:lstStyle/>
          <a:p>
            <a:r>
              <a:rPr lang="en-US" dirty="0"/>
              <a:t>Now, how can this work for you?</a:t>
            </a:r>
          </a:p>
        </p:txBody>
      </p:sp>
      <p:sp>
        <p:nvSpPr>
          <p:cNvPr id="7" name="TextBox 6">
            <a:extLst>
              <a:ext uri="{FF2B5EF4-FFF2-40B4-BE49-F238E27FC236}">
                <a16:creationId xmlns:a16="http://schemas.microsoft.com/office/drawing/2014/main" id="{97281EAD-A01A-04F1-50A6-C0CFBC3D28D3}"/>
              </a:ext>
            </a:extLst>
          </p:cNvPr>
          <p:cNvSpPr txBox="1"/>
          <p:nvPr/>
        </p:nvSpPr>
        <p:spPr>
          <a:xfrm>
            <a:off x="2971059" y="1864310"/>
            <a:ext cx="6249881" cy="369332"/>
          </a:xfrm>
          <a:prstGeom prst="rect">
            <a:avLst/>
          </a:prstGeom>
          <a:noFill/>
        </p:spPr>
        <p:txBody>
          <a:bodyPr wrap="square" rtlCol="0">
            <a:spAutoFit/>
          </a:bodyPr>
          <a:lstStyle/>
          <a:p>
            <a:r>
              <a:rPr lang="en-US" b="1" dirty="0">
                <a:hlinkClick r:id="rId2" action="ppaction://hlinkfile"/>
              </a:rPr>
              <a:t>Professional Development Flow Chart for Badges and Certificates</a:t>
            </a:r>
            <a:endParaRPr lang="en-US" b="1" dirty="0"/>
          </a:p>
        </p:txBody>
      </p:sp>
      <p:pic>
        <p:nvPicPr>
          <p:cNvPr id="9" name="Picture 8" descr="A qr code with a deer&#10;&#10;Description automatically generated">
            <a:extLst>
              <a:ext uri="{FF2B5EF4-FFF2-40B4-BE49-F238E27FC236}">
                <a16:creationId xmlns:a16="http://schemas.microsoft.com/office/drawing/2014/main" id="{4879E701-3012-035D-6CD9-35177F795C18}"/>
              </a:ext>
            </a:extLst>
          </p:cNvPr>
          <p:cNvPicPr>
            <a:picLocks noChangeAspect="1"/>
          </p:cNvPicPr>
          <p:nvPr/>
        </p:nvPicPr>
        <p:blipFill>
          <a:blip r:embed="rId3"/>
          <a:stretch>
            <a:fillRect/>
          </a:stretch>
        </p:blipFill>
        <p:spPr>
          <a:xfrm>
            <a:off x="9818703" y="113188"/>
            <a:ext cx="2194072" cy="2174376"/>
          </a:xfrm>
          <a:prstGeom prst="rect">
            <a:avLst/>
          </a:prstGeom>
        </p:spPr>
      </p:pic>
    </p:spTree>
    <p:extLst>
      <p:ext uri="{BB962C8B-B14F-4D97-AF65-F5344CB8AC3E}">
        <p14:creationId xmlns:p14="http://schemas.microsoft.com/office/powerpoint/2010/main" val="28767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81EF999-A884-4768-A0F6-4A5244B24ED1}"/>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id="{15E558B1-9F51-4146-A449-BF38892A8453}"/>
              </a:ext>
              <a:ext uri="{C183D7F6-B498-43B3-948B-1728B52AA6E4}">
                <adec:decorative xmlns:adec="http://schemas.microsoft.com/office/drawing/2017/decorative"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id="{C1F0D4FA-A491-4D35-84B8-333978500F59}"/>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id="{F0C1B8B8-F1A3-42A5-8865-E0498306BCB7}"/>
              </a:ext>
              <a:ext uri="{C183D7F6-B498-43B3-948B-1728B52AA6E4}">
                <adec:decorative xmlns:adec="http://schemas.microsoft.com/office/drawing/2017/decorative"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E7193D86-E620-46B1-85C0-20CA078292A3}"/>
              </a:ext>
            </a:extLst>
          </p:cNvPr>
          <p:cNvSpPr txBox="1"/>
          <p:nvPr/>
        </p:nvSpPr>
        <p:spPr>
          <a:xfrm>
            <a:off x="574160" y="310901"/>
            <a:ext cx="2092271" cy="707886"/>
          </a:xfrm>
          <a:prstGeom prst="rect">
            <a:avLst/>
          </a:prstGeom>
          <a:noFill/>
        </p:spPr>
        <p:txBody>
          <a:bodyPr wrap="square" rtlCol="0">
            <a:spAutoFit/>
          </a:bodyPr>
          <a:lstStyle/>
          <a:p>
            <a:pPr algn="ctr"/>
            <a:r>
              <a:rPr lang="en-US" sz="4000" b="1" dirty="0">
                <a:solidFill>
                  <a:schemeClr val="bg1"/>
                </a:solidFill>
              </a:rPr>
              <a:t>Are</a:t>
            </a:r>
          </a:p>
        </p:txBody>
      </p:sp>
      <p:sp>
        <p:nvSpPr>
          <p:cNvPr id="4" name="TextBox 3">
            <a:extLst>
              <a:ext uri="{FF2B5EF4-FFF2-40B4-BE49-F238E27FC236}">
                <a16:creationId xmlns:a16="http://schemas.microsoft.com/office/drawing/2014/main" id="{F8F1A8C9-DF01-526C-D41B-5CDDE77A09F7}"/>
              </a:ext>
            </a:extLst>
          </p:cNvPr>
          <p:cNvSpPr txBox="1"/>
          <p:nvPr/>
        </p:nvSpPr>
        <p:spPr>
          <a:xfrm>
            <a:off x="6617776" y="495946"/>
            <a:ext cx="2107770" cy="646331"/>
          </a:xfrm>
          <a:prstGeom prst="rect">
            <a:avLst/>
          </a:prstGeom>
          <a:noFill/>
        </p:spPr>
        <p:txBody>
          <a:bodyPr wrap="square" rtlCol="0">
            <a:spAutoFit/>
          </a:bodyPr>
          <a:lstStyle/>
          <a:p>
            <a:pPr algn="ctr"/>
            <a:r>
              <a:rPr lang="en-US" sz="3600" b="1" dirty="0">
                <a:solidFill>
                  <a:schemeClr val="bg1"/>
                </a:solidFill>
              </a:rPr>
              <a:t>there</a:t>
            </a:r>
          </a:p>
        </p:txBody>
      </p:sp>
      <p:sp>
        <p:nvSpPr>
          <p:cNvPr id="5" name="TextBox 4">
            <a:extLst>
              <a:ext uri="{FF2B5EF4-FFF2-40B4-BE49-F238E27FC236}">
                <a16:creationId xmlns:a16="http://schemas.microsoft.com/office/drawing/2014/main" id="{F2814EDF-F1FA-0F40-10C7-301CDA5CADAB}"/>
              </a:ext>
            </a:extLst>
          </p:cNvPr>
          <p:cNvSpPr txBox="1"/>
          <p:nvPr/>
        </p:nvSpPr>
        <p:spPr>
          <a:xfrm>
            <a:off x="3409627" y="3673098"/>
            <a:ext cx="2448732" cy="646331"/>
          </a:xfrm>
          <a:prstGeom prst="rect">
            <a:avLst/>
          </a:prstGeom>
          <a:noFill/>
        </p:spPr>
        <p:txBody>
          <a:bodyPr wrap="square" rtlCol="0">
            <a:spAutoFit/>
          </a:bodyPr>
          <a:lstStyle/>
          <a:p>
            <a:pPr algn="ctr"/>
            <a:r>
              <a:rPr lang="en-US" sz="3600" b="1" dirty="0">
                <a:solidFill>
                  <a:schemeClr val="bg1"/>
                </a:solidFill>
              </a:rPr>
              <a:t>any</a:t>
            </a:r>
          </a:p>
        </p:txBody>
      </p:sp>
      <p:sp>
        <p:nvSpPr>
          <p:cNvPr id="6" name="TextBox 5">
            <a:extLst>
              <a:ext uri="{FF2B5EF4-FFF2-40B4-BE49-F238E27FC236}">
                <a16:creationId xmlns:a16="http://schemas.microsoft.com/office/drawing/2014/main" id="{C7B7B22B-0A42-8371-FA4A-F2B5A13130A6}"/>
              </a:ext>
            </a:extLst>
          </p:cNvPr>
          <p:cNvSpPr txBox="1"/>
          <p:nvPr/>
        </p:nvSpPr>
        <p:spPr>
          <a:xfrm>
            <a:off x="9376475" y="5129939"/>
            <a:ext cx="2355742"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25000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a:bodyPr>
          <a:lstStyle/>
          <a:p>
            <a:r>
              <a:rPr lang="en-US" dirty="0"/>
              <a:t>Purpose of the Study</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495947"/>
            <a:ext cx="6121722" cy="418453"/>
          </a:xfrm>
        </p:spPr>
        <p:txBody>
          <a:bodyPr/>
          <a:lstStyle/>
          <a:p>
            <a:r>
              <a:rPr lang="en-US" dirty="0"/>
              <a:t>Different Skill Set</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914400"/>
            <a:ext cx="6121722" cy="2070933"/>
          </a:xfrm>
        </p:spPr>
        <p:txBody>
          <a:bodyPr>
            <a:normAutofit fontScale="92500" lnSpcReduction="10000"/>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Successfully teaching and designing online lessons and courses takes a different set of skills than teaching face to face (Boudreau, 2020)</a:t>
            </a:r>
          </a:p>
          <a:p>
            <a:endParaRPr lang="en-US" sz="1800" i="1" dirty="0">
              <a:latin typeface="Calibri" panose="020F0502020204030204" pitchFamily="34" charset="0"/>
              <a:cs typeface="Times New Roman" panose="02020603050405020304" pitchFamily="18" charset="0"/>
            </a:endParaRPr>
          </a:p>
          <a:p>
            <a:r>
              <a:rPr lang="en-US" sz="1800" i="1" dirty="0">
                <a:effectLst/>
                <a:latin typeface="Calibri" panose="020F0502020204030204" pitchFamily="34" charset="0"/>
                <a:ea typeface="Calibri" panose="020F0502020204030204" pitchFamily="34" charset="0"/>
                <a:cs typeface="Times New Roman" panose="02020603050405020304" pitchFamily="18" charset="0"/>
              </a:rPr>
              <a:t>We’ve got a generation of young teachers who were taught how to use PowerPoint,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DreamBox</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or a learning management system, but who weren’t taught how to use any of those things to actually teach.” (Barbour as in Herold, 2021) </a:t>
            </a:r>
            <a:endParaRPr lang="en-US" dirty="0"/>
          </a:p>
        </p:txBody>
      </p:sp>
      <p:sp>
        <p:nvSpPr>
          <p:cNvPr id="9" name="Text Placeholder 8"/>
          <p:cNvSpPr>
            <a:spLocks noGrp="1"/>
          </p:cNvSpPr>
          <p:nvPr>
            <p:ph type="body" sz="quarter" idx="16"/>
          </p:nvPr>
        </p:nvSpPr>
        <p:spPr/>
        <p:txBody>
          <a:bodyPr>
            <a:normAutofit/>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Does engaging with professional development affect preservice teachers’ beliefs about their skills for online teaching and online course design?</a:t>
            </a:r>
            <a:endParaRPr lang="en-US" dirty="0"/>
          </a:p>
        </p:txBody>
      </p:sp>
    </p:spTree>
    <p:extLst>
      <p:ext uri="{BB962C8B-B14F-4D97-AF65-F5344CB8AC3E}">
        <p14:creationId xmlns:p14="http://schemas.microsoft.com/office/powerpoint/2010/main" val="26879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p:txBody>
          <a:bodyPr/>
          <a:lstStyle/>
          <a:p>
            <a:r>
              <a:rPr lang="en-US" dirty="0"/>
              <a:t>Important to note:</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p:txBody>
          <a:bodyPr/>
          <a:lstStyle/>
          <a:p>
            <a:r>
              <a:rPr lang="en-US" dirty="0"/>
              <a:t>    </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p:txBody>
          <a:bodyPr/>
          <a:lstStyle/>
          <a:p>
            <a:pPr marL="0" indent="0">
              <a:buNone/>
            </a:pPr>
            <a:r>
              <a:rPr lang="en-US" sz="1800" i="1" dirty="0">
                <a:latin typeface="Calibri" panose="020F0502020204030204" pitchFamily="34" charset="0"/>
                <a:ea typeface="Calibri" panose="020F0502020204030204" pitchFamily="34" charset="0"/>
                <a:cs typeface="Times New Roman" panose="02020603050405020304" pitchFamily="18" charset="0"/>
              </a:rPr>
              <a:t>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raining is required by the Texas Administrative Code Chapter 19, </a:t>
            </a:r>
            <a:r>
              <a:rPr lang="en-US" sz="1800" i="1" dirty="0">
                <a:effectLst/>
                <a:latin typeface="Calibri" panose="020F0502020204030204" pitchFamily="34" charset="0"/>
                <a:ea typeface="Calibri" panose="020F0502020204030204" pitchFamily="34"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228.30 (c)(8).</a:t>
            </a:r>
          </a:p>
          <a:p>
            <a:pPr marL="0" indent="0">
              <a:buNone/>
            </a:pPr>
            <a:endParaRPr lang="en-US" sz="1800" i="1" dirty="0">
              <a:latin typeface="Calibri" panose="020F0502020204030204" pitchFamily="34" charset="0"/>
              <a:cs typeface="Times New Roman" panose="02020603050405020304" pitchFamily="18" charset="0"/>
            </a:endParaRPr>
          </a:p>
          <a:p>
            <a:pPr marL="0" indent="0">
              <a:buNone/>
            </a:pPr>
            <a:r>
              <a:rPr lang="en-US" b="0" i="0" dirty="0">
                <a:effectLst/>
                <a:latin typeface="Times New Roman" panose="02020603050405020304" pitchFamily="18" charset="0"/>
              </a:rPr>
              <a:t>(c) The following subject matter shall be included in the curriculum for candidates seeking initial certification in any certification class:</a:t>
            </a:r>
          </a:p>
          <a:p>
            <a:pPr marL="0" indent="0">
              <a:buNone/>
            </a:pPr>
            <a:r>
              <a:rPr lang="en-US" b="0" i="0" dirty="0">
                <a:effectLst/>
                <a:latin typeface="Times New Roman" panose="02020603050405020304" pitchFamily="18" charset="0"/>
              </a:rPr>
              <a:t>(8) instruction in digital learning, virtual instruction, and virtual learning, as defined in TEC, §21.001, including a digital literacy evaluation followed by a prescribed digital learning curriculum.</a:t>
            </a:r>
            <a:endParaRPr lang="en-US" dirty="0"/>
          </a:p>
        </p:txBody>
      </p:sp>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85941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p:txBody>
          <a:bodyPr/>
          <a:lstStyle/>
          <a:p>
            <a:r>
              <a:rPr lang="en-US" dirty="0"/>
              <a:t>Background</a:t>
            </a:r>
          </a:p>
        </p:txBody>
      </p:sp>
    </p:spTree>
    <p:extLst>
      <p:ext uri="{BB962C8B-B14F-4D97-AF65-F5344CB8AC3E}">
        <p14:creationId xmlns:p14="http://schemas.microsoft.com/office/powerpoint/2010/main" val="141592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294468"/>
            <a:ext cx="3977648" cy="2802762"/>
          </a:xfrm>
        </p:spPr>
        <p:txBody>
          <a:bodyPr>
            <a:noAutofit/>
          </a:bodyPr>
          <a:lstStyle/>
          <a:p>
            <a:r>
              <a:rPr lang="en-US" sz="2200" b="1" i="1" dirty="0">
                <a:latin typeface="Calibri" panose="020F0502020204030204" pitchFamily="34" charset="0"/>
                <a:ea typeface="Calibri" panose="020F0502020204030204" pitchFamily="34" charset="0"/>
                <a:cs typeface="Times New Roman" panose="02020603050405020304" pitchFamily="18" charset="0"/>
              </a:rPr>
              <a:t>V</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ery few teacher preparation programs, even those offered online, have included instruction for teacher candidates to teach or design courses or lessons for K-12 online schooling (Koenig, 2020)</a:t>
            </a:r>
            <a:endParaRPr lang="en-US" sz="2200" b="1" dirty="0"/>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a:t>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rot="10800000" flipV="1">
            <a:off x="7718323" y="4387958"/>
            <a:ext cx="3977648" cy="731693"/>
          </a:xfrm>
        </p:spPr>
        <p:txBody>
          <a:bodyPr>
            <a:noAutofit/>
          </a:bodyPr>
          <a:lstStyle/>
          <a:p>
            <a:r>
              <a:rPr lang="en-US" sz="2200" b="1" i="1" dirty="0">
                <a:latin typeface="Calibri" panose="020F0502020204030204" pitchFamily="34" charset="0"/>
                <a:cs typeface="Calibri" panose="020F0502020204030204" pitchFamily="34" charset="0"/>
              </a:rPr>
              <a:t>Even before the COVID-19 Pandemic , a study found that only 42.3 % of responding teacher education preparation programs acknowledge the need for including field experience in an online setting as a “future of teaching/reality of teaching change.” (Michigan </a:t>
            </a:r>
            <a:r>
              <a:rPr lang="en-US" sz="2200" b="1" i="1" dirty="0" err="1">
                <a:latin typeface="Calibri" panose="020F0502020204030204" pitchFamily="34" charset="0"/>
                <a:cs typeface="Calibri" panose="020F0502020204030204" pitchFamily="34" charset="0"/>
              </a:rPr>
              <a:t>Virutal</a:t>
            </a:r>
            <a:r>
              <a:rPr lang="en-US" sz="2200" b="1" i="1" dirty="0">
                <a:latin typeface="Calibri" panose="020F0502020204030204" pitchFamily="34" charset="0"/>
                <a:cs typeface="Calibri" panose="020F0502020204030204" pitchFamily="34" charset="0"/>
              </a:rPr>
              <a:t> Learning Research Institute , 2016)</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a:t> </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noAutofit/>
          </a:bodyPr>
          <a:lstStyle/>
          <a:p>
            <a:pPr>
              <a:lnSpc>
                <a:spcPct val="100000"/>
              </a:lnSpc>
            </a:pPr>
            <a:r>
              <a:rPr lang="en-US" sz="2800" i="1" dirty="0">
                <a:effectLst/>
                <a:latin typeface="Calibri" panose="020F0502020204030204" pitchFamily="34" charset="0"/>
                <a:ea typeface="Calibri" panose="020F0502020204030204" pitchFamily="34" charset="0"/>
                <a:cs typeface="Times New Roman" panose="02020603050405020304" pitchFamily="18" charset="0"/>
              </a:rPr>
              <a:t>Enrollment in virtual schools has been increasing faster than enrollment in public schools even before the Pandemic</a:t>
            </a:r>
            <a:endParaRPr lang="en-US" sz="2800" dirty="0"/>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p:txBody>
          <a:bodyPr>
            <a:normAutofit/>
          </a:bodyPr>
          <a:lstStyle/>
          <a:p>
            <a:r>
              <a:rPr lang="en-US" dirty="0"/>
              <a:t> </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a:xfrm>
            <a:off x="838200" y="3229707"/>
            <a:ext cx="4008438" cy="2829853"/>
          </a:xfrm>
        </p:spPr>
        <p:txBody>
          <a:bodyPr/>
          <a:lstStyle/>
          <a:p>
            <a:pPr marL="0" marR="0">
              <a:spcBef>
                <a:spcPts val="0"/>
              </a:spcBef>
              <a:spcAft>
                <a:spcPts val="0"/>
              </a:spcAft>
            </a:pPr>
            <a:r>
              <a:rPr lang="en-US" sz="2800" b="1" i="1" dirty="0">
                <a:latin typeface="Calibri" panose="020F0502020204030204" pitchFamily="34" charset="0"/>
                <a:ea typeface="Calibri" panose="020F0502020204030204" pitchFamily="34" charset="0"/>
                <a:cs typeface="Times New Roman" panose="02020603050405020304" pitchFamily="18" charset="0"/>
              </a:rPr>
              <a:t>C</a:t>
            </a:r>
            <a:r>
              <a:rPr lang="en-US" sz="2800" b="1" i="1" dirty="0">
                <a:effectLst/>
                <a:latin typeface="Calibri" panose="020F0502020204030204" pitchFamily="34" charset="0"/>
                <a:ea typeface="Calibri" panose="020F0502020204030204" pitchFamily="34" charset="0"/>
                <a:cs typeface="Times New Roman" panose="02020603050405020304" pitchFamily="18" charset="0"/>
              </a:rPr>
              <a:t>hildren are enrolled by their parents in virtual charter schools because of safety issues, bullying, and child chronic health issues that local public schools are ill-equipped to handle. (Hobbs, 2022).</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2" name="Picture Placeholder 41" title="Decorative"/>
          <p:cNvPicPr>
            <a:picLocks noGrp="1" noChangeAspect="1"/>
          </p:cNvPicPr>
          <p:nvPr>
            <p:ph type="pic" sz="quarter" idx="15"/>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xfrm>
            <a:off x="6749917" y="1002145"/>
            <a:ext cx="885235" cy="885235"/>
          </a:xfrm>
          <a:prstGeom prst="rect">
            <a:avLst/>
          </a:prstGeom>
        </p:spPr>
      </p:pic>
      <p:pic>
        <p:nvPicPr>
          <p:cNvPr id="4" name="Picture Placeholder 42" title="Decorative">
            <a:extLst>
              <a:ext uri="{FF2B5EF4-FFF2-40B4-BE49-F238E27FC236}">
                <a16:creationId xmlns:a16="http://schemas.microsoft.com/office/drawing/2014/main" id="{09DE0C3A-2623-8B80-824F-ACC805493254}"/>
              </a:ext>
            </a:extLst>
          </p:cNvPr>
          <p:cNvPicPr>
            <a:picLocks noGrp="1" noChangeAspect="1"/>
          </p:cNvPicPr>
          <p:nvPr>
            <p:ph type="pic" sz="quarter" idx="13"/>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6750050" y="1001713"/>
            <a:ext cx="885825" cy="885825"/>
          </a:xfrm>
          <a:prstGeom prst="rect">
            <a:avLst/>
          </a:prstGeom>
        </p:spPr>
      </p:pic>
      <p:pic>
        <p:nvPicPr>
          <p:cNvPr id="9" name="Picture Placeholder 42" title="Decorative">
            <a:extLst>
              <a:ext uri="{FF2B5EF4-FFF2-40B4-BE49-F238E27FC236}">
                <a16:creationId xmlns:a16="http://schemas.microsoft.com/office/drawing/2014/main" id="{777D6551-7139-9A53-9E22-D49DD5276CD7}"/>
              </a:ext>
            </a:extLst>
          </p:cNvPr>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6749326" y="2561159"/>
            <a:ext cx="885825" cy="885825"/>
          </a:xfrm>
          <a:prstGeom prst="rect">
            <a:avLst/>
          </a:prstGeom>
          <a:solidFill>
            <a:schemeClr val="bg1"/>
          </a:solidFill>
          <a:ln w="19050">
            <a:noFill/>
          </a:ln>
        </p:spPr>
      </p:pic>
      <p:pic>
        <p:nvPicPr>
          <p:cNvPr id="12" name="Picture Placeholder 42" title="Decorative">
            <a:extLst>
              <a:ext uri="{FF2B5EF4-FFF2-40B4-BE49-F238E27FC236}">
                <a16:creationId xmlns:a16="http://schemas.microsoft.com/office/drawing/2014/main" id="{298D7516-46A1-8A3E-BDFE-B8148ABAC80E}"/>
              </a:ext>
            </a:extLst>
          </p:cNvPr>
          <p:cNvPicPr>
            <a:picLocks noGrp="1" noChangeAspect="1"/>
          </p:cNvPicPr>
          <p:nvPr>
            <p:ph type="pic" sz="quarter" idx="16"/>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6750050" y="3984625"/>
            <a:ext cx="885825" cy="885825"/>
          </a:xfrm>
          <a:prstGeom prst="rect">
            <a:avLst/>
          </a:prstGeom>
        </p:spPr>
      </p:pic>
    </p:spTree>
    <p:extLst>
      <p:ext uri="{BB962C8B-B14F-4D97-AF65-F5344CB8AC3E}">
        <p14:creationId xmlns:p14="http://schemas.microsoft.com/office/powerpoint/2010/main" val="203260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294468"/>
            <a:ext cx="3977648" cy="2802762"/>
          </a:xfrm>
        </p:spPr>
        <p:txBody>
          <a:bodyPr>
            <a:noAutofit/>
          </a:bodyPr>
          <a:lstStyle/>
          <a:p>
            <a:r>
              <a:rPr lang="en-US" sz="2000" b="1" i="1" dirty="0">
                <a:latin typeface="Calibri" panose="020F0502020204030204" pitchFamily="34" charset="0"/>
                <a:ea typeface="Calibri" panose="020F0502020204030204" pitchFamily="34" charset="0"/>
                <a:cs typeface="Times New Roman" panose="02020603050405020304" pitchFamily="18" charset="0"/>
              </a:rPr>
              <a:t>Graziano &amp; </a:t>
            </a:r>
            <a:r>
              <a:rPr lang="en-US" sz="2000" b="1" i="1" dirty="0" err="1">
                <a:latin typeface="Calibri" panose="020F0502020204030204" pitchFamily="34" charset="0"/>
                <a:ea typeface="Calibri" panose="020F0502020204030204" pitchFamily="34" charset="0"/>
                <a:cs typeface="Times New Roman" panose="02020603050405020304" pitchFamily="18" charset="0"/>
              </a:rPr>
              <a:t>Bryas-Bongey</a:t>
            </a:r>
            <a:r>
              <a:rPr lang="en-US" sz="2000" b="1" i="1" dirty="0">
                <a:latin typeface="Calibri" panose="020F0502020204030204" pitchFamily="34" charset="0"/>
                <a:ea typeface="Calibri" panose="020F0502020204030204" pitchFamily="34" charset="0"/>
                <a:cs typeface="Times New Roman" panose="02020603050405020304" pitchFamily="18" charset="0"/>
              </a:rPr>
              <a:t> (2018): “[Survey] participants recognized the need for online teaching, but reported there are too many state requirements from their traditional teacher preparation program, leaving limited or no room to incorporate new curriculum on online and blended teaching methods.”</a:t>
            </a:r>
            <a:endParaRPr lang="en-US" sz="2000" b="1" dirty="0"/>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a:t>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rot="10800000" flipV="1">
            <a:off x="7718323" y="4387958"/>
            <a:ext cx="3977648" cy="731693"/>
          </a:xfrm>
        </p:spPr>
        <p:txBody>
          <a:bodyPr>
            <a:noAutofit/>
          </a:bodyPr>
          <a:lstStyle/>
          <a:p>
            <a:r>
              <a:rPr lang="en-US" sz="2200" b="1" i="1" dirty="0">
                <a:latin typeface="Calibri" panose="020F0502020204030204" pitchFamily="34" charset="0"/>
                <a:cs typeface="Calibri" panose="020F0502020204030204" pitchFamily="34" charset="0"/>
              </a:rPr>
              <a:t>“While undergraduate teacher preparation programs have limited or no room for other courses or initiatives, deans of graduate programs were generally more likely to support the inclusion of graduate degrees, optional courses, and/or certificates.”</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a:t> </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noAutofit/>
          </a:bodyPr>
          <a:lstStyle/>
          <a:p>
            <a:pPr>
              <a:lnSpc>
                <a:spcPct val="100000"/>
              </a:lnSpc>
            </a:pPr>
            <a:r>
              <a:rPr lang="en-US" sz="2400" i="1" dirty="0">
                <a:effectLst/>
                <a:latin typeface="Calibri" panose="020F0502020204030204" pitchFamily="34" charset="0"/>
                <a:ea typeface="Calibri" panose="020F0502020204030204" pitchFamily="34" charset="0"/>
                <a:cs typeface="Times New Roman" panose="02020603050405020304" pitchFamily="18" charset="0"/>
              </a:rPr>
              <a:t>Larson &amp; Archambault (2019):</a:t>
            </a:r>
            <a:br>
              <a:rPr lang="en-US" sz="2400" i="1" dirty="0">
                <a:effectLst/>
                <a:latin typeface="Calibri" panose="020F0502020204030204" pitchFamily="34" charset="0"/>
                <a:ea typeface="Calibri" panose="020F0502020204030204" pitchFamily="34" charset="0"/>
                <a:cs typeface="Times New Roman" panose="02020603050405020304" pitchFamily="18" charset="0"/>
              </a:rPr>
            </a:br>
            <a:r>
              <a:rPr lang="en-US" sz="2400" i="1" dirty="0">
                <a:effectLst/>
                <a:latin typeface="Calibri" panose="020F0502020204030204" pitchFamily="34" charset="0"/>
                <a:ea typeface="Calibri" panose="020F0502020204030204" pitchFamily="34" charset="0"/>
                <a:cs typeface="Times New Roman" panose="02020603050405020304" pitchFamily="18" charset="0"/>
              </a:rPr>
              <a:t>“…there continues to be gaps in the literature examining the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etent</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to which teachers are being educated, trained, and otherwise prepared to function in online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settings.”extent</a:t>
            </a:r>
            <a:endParaRPr lang="en-US" sz="2400" dirty="0"/>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p:txBody>
          <a:bodyPr>
            <a:normAutofit/>
          </a:bodyPr>
          <a:lstStyle/>
          <a:p>
            <a:r>
              <a:rPr lang="en-US" dirty="0"/>
              <a:t> </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a:xfrm>
            <a:off x="838200" y="3229707"/>
            <a:ext cx="4008438" cy="2829853"/>
          </a:xfrm>
        </p:spPr>
        <p:txBody>
          <a:bodyPr/>
          <a:lstStyle/>
          <a:p>
            <a:pPr marL="0" marR="0">
              <a:spcBef>
                <a:spcPts val="0"/>
              </a:spcBef>
              <a:spcAft>
                <a:spcPts val="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“Effective online teaching techniques must be defined, empirically proven, and then efficiently implemented by both future and current K-12 online teachers to ensure quality online educational experiences and outcomes for students.”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2" name="Picture Placeholder 41" title="Decorative"/>
          <p:cNvPicPr>
            <a:picLocks noGrp="1" noChangeAspect="1"/>
          </p:cNvPicPr>
          <p:nvPr>
            <p:ph type="pic" sz="quarter" idx="15"/>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xfrm>
            <a:off x="6749917" y="1002145"/>
            <a:ext cx="885235" cy="885235"/>
          </a:xfrm>
          <a:prstGeom prst="rect">
            <a:avLst/>
          </a:prstGeom>
        </p:spPr>
      </p:pic>
      <p:pic>
        <p:nvPicPr>
          <p:cNvPr id="4" name="Picture Placeholder 42" title="Decorative">
            <a:extLst>
              <a:ext uri="{FF2B5EF4-FFF2-40B4-BE49-F238E27FC236}">
                <a16:creationId xmlns:a16="http://schemas.microsoft.com/office/drawing/2014/main" id="{09DE0C3A-2623-8B80-824F-ACC805493254}"/>
              </a:ext>
            </a:extLst>
          </p:cNvPr>
          <p:cNvPicPr>
            <a:picLocks noGrp="1" noChangeAspect="1"/>
          </p:cNvPicPr>
          <p:nvPr>
            <p:ph type="pic" sz="quarter" idx="13"/>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6750050" y="1001713"/>
            <a:ext cx="885825" cy="885825"/>
          </a:xfrm>
          <a:prstGeom prst="rect">
            <a:avLst/>
          </a:prstGeom>
        </p:spPr>
      </p:pic>
      <p:pic>
        <p:nvPicPr>
          <p:cNvPr id="9" name="Picture Placeholder 42" title="Decorative">
            <a:extLst>
              <a:ext uri="{FF2B5EF4-FFF2-40B4-BE49-F238E27FC236}">
                <a16:creationId xmlns:a16="http://schemas.microsoft.com/office/drawing/2014/main" id="{777D6551-7139-9A53-9E22-D49DD5276CD7}"/>
              </a:ext>
            </a:extLst>
          </p:cNvPr>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6749326" y="2561159"/>
            <a:ext cx="885825" cy="885825"/>
          </a:xfrm>
          <a:prstGeom prst="rect">
            <a:avLst/>
          </a:prstGeom>
          <a:solidFill>
            <a:schemeClr val="bg1"/>
          </a:solidFill>
          <a:ln w="19050">
            <a:noFill/>
          </a:ln>
        </p:spPr>
      </p:pic>
      <p:pic>
        <p:nvPicPr>
          <p:cNvPr id="12" name="Picture Placeholder 42" title="Decorative">
            <a:extLst>
              <a:ext uri="{FF2B5EF4-FFF2-40B4-BE49-F238E27FC236}">
                <a16:creationId xmlns:a16="http://schemas.microsoft.com/office/drawing/2014/main" id="{298D7516-46A1-8A3E-BDFE-B8148ABAC80E}"/>
              </a:ext>
            </a:extLst>
          </p:cNvPr>
          <p:cNvPicPr>
            <a:picLocks noGrp="1" noChangeAspect="1"/>
          </p:cNvPicPr>
          <p:nvPr>
            <p:ph type="pic" sz="quarter" idx="16"/>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6750050" y="3984625"/>
            <a:ext cx="885825" cy="885825"/>
          </a:xfrm>
          <a:prstGeom prst="rect">
            <a:avLst/>
          </a:prstGeom>
        </p:spPr>
      </p:pic>
    </p:spTree>
    <p:extLst>
      <p:ext uri="{BB962C8B-B14F-4D97-AF65-F5344CB8AC3E}">
        <p14:creationId xmlns:p14="http://schemas.microsoft.com/office/powerpoint/2010/main" val="191048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6" y="3727361"/>
            <a:ext cx="2657979" cy="1025525"/>
          </a:xfrm>
        </p:spPr>
        <p:txBody>
          <a:bodyPr/>
          <a:lstStyle/>
          <a:p>
            <a:r>
              <a:rPr lang="en-US" sz="4000" dirty="0"/>
              <a:t>Participants </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p:txBody>
          <a:bodyPr/>
          <a:lstStyle/>
          <a:p>
            <a:r>
              <a:rPr lang="en-US" dirty="0"/>
              <a:t>30 junior level teacher preparation students</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p:txBody>
          <a:bodyPr/>
          <a:lstStyle/>
          <a:p>
            <a:r>
              <a:rPr lang="en-US" dirty="0"/>
              <a:t>Have been accepted into the teacher education program</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p:txBody>
          <a:bodyPr/>
          <a:lstStyle/>
          <a:p>
            <a:r>
              <a:rPr lang="en-US" dirty="0"/>
              <a:t>EC-6 and 4-8 focus of education</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p:txBody>
          <a:bodyPr/>
          <a:lstStyle/>
          <a:p>
            <a:r>
              <a:rPr lang="en-US" dirty="0"/>
              <a:t>Ages between 18 to 30 years old</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p:txBody>
          <a:bodyPr/>
          <a:lstStyle/>
          <a:p>
            <a:r>
              <a:rPr lang="en-US" dirty="0"/>
              <a:t>Number of students was limited due to the cost restraints of the Quality Matters training for the students</a:t>
            </a:r>
          </a:p>
        </p:txBody>
      </p:sp>
      <p:pic>
        <p:nvPicPr>
          <p:cNvPr id="12" name="Picture Placeholder 11" title="Decorative"/>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Tree>
    <p:extLst>
      <p:ext uri="{BB962C8B-B14F-4D97-AF65-F5344CB8AC3E}">
        <p14:creationId xmlns:p14="http://schemas.microsoft.com/office/powerpoint/2010/main" val="2130115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0ACE-0E5F-F593-1DBA-6D759DB1C57E}"/>
              </a:ext>
            </a:extLst>
          </p:cNvPr>
          <p:cNvSpPr>
            <a:spLocks noGrp="1"/>
          </p:cNvSpPr>
          <p:nvPr>
            <p:ph type="body" sz="quarter" idx="12"/>
          </p:nvPr>
        </p:nvSpPr>
        <p:spPr/>
        <p:txBody>
          <a:bodyPr/>
          <a:lstStyle/>
          <a:p>
            <a:r>
              <a:rPr lang="en-US" dirty="0"/>
              <a:t> </a:t>
            </a:r>
          </a:p>
        </p:txBody>
      </p:sp>
      <p:sp>
        <p:nvSpPr>
          <p:cNvPr id="3" name="Text Placeholder 2">
            <a:extLst>
              <a:ext uri="{FF2B5EF4-FFF2-40B4-BE49-F238E27FC236}">
                <a16:creationId xmlns:a16="http://schemas.microsoft.com/office/drawing/2014/main" id="{C88777FE-BD4C-1D00-454D-87BCDC9FCF3F}"/>
              </a:ext>
            </a:extLst>
          </p:cNvPr>
          <p:cNvSpPr>
            <a:spLocks noGrp="1"/>
          </p:cNvSpPr>
          <p:nvPr>
            <p:ph type="body" sz="quarter" idx="14"/>
          </p:nvPr>
        </p:nvSpPr>
        <p:spPr/>
        <p:txBody>
          <a:bodyPr/>
          <a:lstStyle/>
          <a:p>
            <a:r>
              <a:rPr lang="en-US" dirty="0"/>
              <a:t> </a:t>
            </a:r>
          </a:p>
        </p:txBody>
      </p:sp>
      <p:sp>
        <p:nvSpPr>
          <p:cNvPr id="4" name="Text Placeholder 3">
            <a:extLst>
              <a:ext uri="{FF2B5EF4-FFF2-40B4-BE49-F238E27FC236}">
                <a16:creationId xmlns:a16="http://schemas.microsoft.com/office/drawing/2014/main" id="{F6363CD2-A9C5-FAFA-4179-FABEB9B228CF}"/>
              </a:ext>
            </a:extLst>
          </p:cNvPr>
          <p:cNvSpPr>
            <a:spLocks noGrp="1"/>
          </p:cNvSpPr>
          <p:nvPr>
            <p:ph type="body" sz="quarter" idx="15"/>
          </p:nvPr>
        </p:nvSpPr>
        <p:spPr>
          <a:xfrm>
            <a:off x="195309" y="2485749"/>
            <a:ext cx="5548543" cy="4270158"/>
          </a:xfrm>
        </p:spPr>
        <p:txBody>
          <a:bodyPr>
            <a:normAutofit/>
          </a:bodyPr>
          <a:lstStyle/>
          <a:p>
            <a:pPr marL="0" indent="0">
              <a:buNone/>
            </a:pPr>
            <a:r>
              <a:rPr lang="en-US" sz="2000" b="1" dirty="0"/>
              <a:t>Study took place over one long academic semester</a:t>
            </a:r>
          </a:p>
          <a:p>
            <a:pPr marL="0" indent="0">
              <a:buNone/>
            </a:pPr>
            <a:r>
              <a:rPr lang="en-US" sz="2000" b="1" dirty="0"/>
              <a:t>N=21 (completers)</a:t>
            </a:r>
          </a:p>
          <a:p>
            <a:pPr marL="0" indent="0">
              <a:buNone/>
            </a:pPr>
            <a:r>
              <a:rPr lang="en-US" sz="2000" b="1" dirty="0"/>
              <a:t>The research design used was pretest/posttest using a survey </a:t>
            </a:r>
            <a:r>
              <a:rPr lang="en-US" sz="2000" b="1" dirty="0" err="1"/>
              <a:t>wouthout</a:t>
            </a:r>
            <a:r>
              <a:rPr lang="en-US" sz="2000" b="1" dirty="0"/>
              <a:t> a control group and randomization was not possible (Shuttleworth, 2009).</a:t>
            </a:r>
          </a:p>
          <a:p>
            <a:pPr marL="0" indent="0">
              <a:buNone/>
            </a:pPr>
            <a:r>
              <a:rPr lang="en-US" sz="2000" b="1" dirty="0"/>
              <a:t>Survey was researcher developed</a:t>
            </a:r>
          </a:p>
          <a:p>
            <a:pPr marL="0" indent="0">
              <a:buNone/>
            </a:pPr>
            <a:r>
              <a:rPr lang="en-US" sz="2000" b="1" dirty="0"/>
              <a:t>Survey contained both Likert scale questions and free response questions</a:t>
            </a:r>
          </a:p>
          <a:p>
            <a:pPr marL="0" indent="0">
              <a:buNone/>
            </a:pPr>
            <a:r>
              <a:rPr lang="en-US" sz="2000" b="1" dirty="0"/>
              <a:t>IRB was approved and IRB protocols were followed </a:t>
            </a:r>
          </a:p>
        </p:txBody>
      </p:sp>
      <p:sp>
        <p:nvSpPr>
          <p:cNvPr id="5" name="Text Placeholder 4">
            <a:extLst>
              <a:ext uri="{FF2B5EF4-FFF2-40B4-BE49-F238E27FC236}">
                <a16:creationId xmlns:a16="http://schemas.microsoft.com/office/drawing/2014/main" id="{5F373519-020D-E40A-BF60-435BB247468A}"/>
              </a:ext>
            </a:extLst>
          </p:cNvPr>
          <p:cNvSpPr>
            <a:spLocks noGrp="1"/>
          </p:cNvSpPr>
          <p:nvPr>
            <p:ph type="body" sz="quarter" idx="16"/>
          </p:nvPr>
        </p:nvSpPr>
        <p:spPr>
          <a:xfrm>
            <a:off x="6448151" y="2485749"/>
            <a:ext cx="5548540" cy="4270158"/>
          </a:xfrm>
        </p:spPr>
        <p:txBody>
          <a:bodyPr>
            <a:noAutofit/>
          </a:bodyPr>
          <a:lstStyle/>
          <a:p>
            <a:pPr marL="0" indent="0">
              <a:buNone/>
            </a:pPr>
            <a:r>
              <a:rPr lang="en-US" sz="1600" b="1" dirty="0"/>
              <a:t>Pretest Survey administered</a:t>
            </a:r>
          </a:p>
          <a:p>
            <a:pPr marL="0" indent="0">
              <a:buNone/>
            </a:pPr>
            <a:r>
              <a:rPr lang="en-US" sz="1600" b="1" dirty="0"/>
              <a:t>Professional development started with QM for Students delivered by Quality Matters, Inc. (QM certificate earned, university badge earned)</a:t>
            </a:r>
          </a:p>
          <a:p>
            <a:pPr marL="0" indent="0">
              <a:buNone/>
            </a:pPr>
            <a:r>
              <a:rPr lang="en-US" sz="1600" b="1" dirty="0"/>
              <a:t>Participants then given virtual assignment of developing a course map using material from Dr. Brian Beatty’s Hyflex Design Worksheet (badge earned)</a:t>
            </a:r>
          </a:p>
          <a:p>
            <a:pPr marL="0" indent="0">
              <a:buNone/>
            </a:pPr>
            <a:r>
              <a:rPr lang="en-US" sz="1600" b="1" dirty="0"/>
              <a:t>Next participants were to obtain a free Canvas course shell for teachers</a:t>
            </a:r>
          </a:p>
          <a:p>
            <a:pPr marL="0" indent="0">
              <a:buNone/>
            </a:pPr>
            <a:r>
              <a:rPr lang="en-US" sz="1600" b="1" dirty="0"/>
              <a:t>Finally, participants created an online lesson using the knowledge from the QM for Students, the available k-12 QM Rubric without annotations, and the course map they developed to create an online lesson in Canvas (badge earned)</a:t>
            </a:r>
          </a:p>
          <a:p>
            <a:pPr marL="0" indent="0">
              <a:buNone/>
            </a:pPr>
            <a:r>
              <a:rPr lang="en-US" sz="1600" b="1" dirty="0"/>
              <a:t>Students earned badges and certificates for each task completed and a certificate at the end provided by the university.</a:t>
            </a:r>
          </a:p>
          <a:p>
            <a:pPr marL="0" indent="0">
              <a:buNone/>
            </a:pPr>
            <a:r>
              <a:rPr lang="en-US" sz="1600" b="1" dirty="0"/>
              <a:t>Posttest Survey administered. </a:t>
            </a:r>
          </a:p>
        </p:txBody>
      </p:sp>
      <p:sp>
        <p:nvSpPr>
          <p:cNvPr id="6" name="Title 5">
            <a:extLst>
              <a:ext uri="{FF2B5EF4-FFF2-40B4-BE49-F238E27FC236}">
                <a16:creationId xmlns:a16="http://schemas.microsoft.com/office/drawing/2014/main" id="{8714DF6A-45AB-5C64-5451-9B787C293425}"/>
              </a:ext>
            </a:extLst>
          </p:cNvPr>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116645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using a cell phone&#10;&#10;Description automatically generated with medium confidence">
            <a:extLst>
              <a:ext uri="{FF2B5EF4-FFF2-40B4-BE49-F238E27FC236}">
                <a16:creationId xmlns:a16="http://schemas.microsoft.com/office/drawing/2014/main" id="{59A5D366-BDCD-4761-A29B-21881A691F59}"/>
              </a:ext>
            </a:extLst>
          </p:cNvPr>
          <p:cNvPicPr>
            <a:picLocks noChangeAspect="1"/>
          </p:cNvPicPr>
          <p:nvPr/>
        </p:nvPicPr>
        <p:blipFill rotWithShape="1">
          <a:blip r:embed="rId2"/>
          <a:srcRect t="29313" b="13936"/>
          <a:stretch/>
        </p:blipFill>
        <p:spPr>
          <a:xfrm>
            <a:off x="20" y="4288"/>
            <a:ext cx="12191980" cy="4618512"/>
          </a:xfrm>
          <a:prstGeom prst="rect">
            <a:avLst/>
          </a:prstGeom>
          <a:noFill/>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5037721"/>
            <a:ext cx="9575801" cy="891250"/>
          </a:xfrm>
          <a:prstGeom prst="rect">
            <a:avLst/>
          </a:prstGeom>
        </p:spPr>
        <p:txBody>
          <a:bodyPr anchor="t">
            <a:normAutofit/>
          </a:bodyPr>
          <a:lstStyle/>
          <a:p>
            <a:r>
              <a:rPr lang="en-US" dirty="0"/>
              <a:t>RESULTS</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a:prstGeom prst="rect">
            <a:avLst/>
          </a:prstGeom>
        </p:spPr>
        <p:txBody>
          <a:bodyPr>
            <a:normAutofit/>
          </a:bodyPr>
          <a:lstStyle/>
          <a:p>
            <a:r>
              <a:rPr lang="en-US" dirty="0"/>
              <a:t> </a:t>
            </a:r>
          </a:p>
        </p:txBody>
      </p:sp>
    </p:spTree>
    <p:extLst>
      <p:ext uri="{BB962C8B-B14F-4D97-AF65-F5344CB8AC3E}">
        <p14:creationId xmlns:p14="http://schemas.microsoft.com/office/powerpoint/2010/main" val="79592761"/>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260</TotalTime>
  <Words>1126</Words>
  <Application>Microsoft Office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Constantia</vt:lpstr>
      <vt:lpstr>Corbel</vt:lpstr>
      <vt:lpstr>Google Sans</vt:lpstr>
      <vt:lpstr>Helvetica Light</vt:lpstr>
      <vt:lpstr>Raleway</vt:lpstr>
      <vt:lpstr>Times New Roman</vt:lpstr>
      <vt:lpstr>Office Theme</vt:lpstr>
      <vt:lpstr>Preparing Teachers for Virtual Learning: How to Accomplish the Task with Badges and Certificates</vt:lpstr>
      <vt:lpstr>Purpose of the Study</vt:lpstr>
      <vt:lpstr>Important to note:</vt:lpstr>
      <vt:lpstr>PowerPoint Presentation</vt:lpstr>
      <vt:lpstr>Enrollment in virtual schools has been increasing faster than enrollment in public schools even before the Pandemic</vt:lpstr>
      <vt:lpstr>Larson &amp; Archambault (2019): “…there continues to be gaps in the literature examining the etent to which teachers are being educated, trained, and otherwise prepared to function in online settings.”extent</vt:lpstr>
      <vt:lpstr>Participants </vt:lpstr>
      <vt:lpstr>Methodology</vt:lpstr>
      <vt:lpstr>RESULTS</vt:lpstr>
      <vt:lpstr>PowerPoint Presentation</vt:lpstr>
      <vt:lpstr>Create K-12 online lessons</vt:lpstr>
      <vt:lpstr>Create K-12 online instructional units or courses</vt:lpstr>
      <vt:lpstr>Possesses a general working knowledge of  the Texas Virtual School System</vt:lpstr>
      <vt:lpstr>What they had to say after the training experience</vt:lpstr>
      <vt:lpstr>Conclusions</vt:lpstr>
      <vt:lpstr>Now, how can this work for you?</vt:lpstr>
      <vt:lpstr>Photo Collage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dc:title>
  <dc:creator>Deborah Anne Banker</dc:creator>
  <cp:lastModifiedBy>Deborah Anne Banker</cp:lastModifiedBy>
  <cp:revision>10</cp:revision>
  <dcterms:created xsi:type="dcterms:W3CDTF">2023-03-28T00:05:10Z</dcterms:created>
  <dcterms:modified xsi:type="dcterms:W3CDTF">2023-10-26T23:01:28Z</dcterms:modified>
</cp:coreProperties>
</file>