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Roboto Black" panose="020B0604020202020204" charset="0"/>
      <p:bold r:id="rId29"/>
      <p:boldItalic r:id="rId30"/>
    </p:embeddedFont>
    <p:embeddedFont>
      <p:font typeface="Roboto Light" panose="020B0604020202020204" charset="0"/>
      <p:regular r:id="rId31"/>
      <p:bold r:id="rId32"/>
      <p:italic r:id="rId33"/>
      <p:boldItalic r:id="rId34"/>
    </p:embeddedFont>
    <p:embeddedFont>
      <p:font typeface="Roboto Mono Medium" panose="020B060402020202020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190B4A-99B4-4097-BDC3-AAD60FA08E54}">
  <a:tblStyle styleId="{90190B4A-99B4-4097-BDC3-AAD60FA08E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4a04d8995_8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4a04d8995_8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a04d8995_8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4a04d8995_8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3afbed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3afbed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4a04d8995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4a04d8995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a04d8995_16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4a04d8995_16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4a04d8995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4a04d8995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3afbed17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3afbed17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4a04d8995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4a04d8995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3afbed17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3afbed17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4a04d8995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4a04d8995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3afbed17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3afbed17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a04d89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a04d89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855c94e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4855c94e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adaptive 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for variety of roles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4a04d8995_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4a04d8995_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Dissatisfaction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Resistance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4a04d8995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4a04d8995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a04d8995_8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a04d8995_8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Strategies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Presenters: Jeremy Anderson, Eddie Andreo, Lisa Clark, Patrick Dempsey, Veena Radhakrishnan, and Sasha Thackaberry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SALSA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629576"/>
            <a:ext cx="1593100" cy="351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975" y="1997212"/>
            <a:ext cx="6714748" cy="27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Outcomes/Benefits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Consistency across all courses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Fully Accessible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courses (online, hybrid, f2f) use it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Reporting features for accreditation and the registrar’s office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Template was decided by the committee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First Bb Institution to develop and implement it (Just ask!)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Reduces printing costs/PDF option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Dedicated link in all course menus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Lisa: Leveraging Position to Address Institutional Challenges 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Coordinator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Director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Dean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LMS Administrator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Senior Instructional Designer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list goes on…..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Committee assignments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Meeting invitations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Participant in conversations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Increased relevancy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199" y="3033824"/>
            <a:ext cx="2018125" cy="20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Lisa: Leveraging Position to Address Institutional Challenges 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85025" y="1919075"/>
            <a:ext cx="8961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1600"/>
              </a:spcAft>
              <a:buSzPts val="1400"/>
              <a:buChar char="●"/>
            </a:pPr>
            <a:r>
              <a:rPr lang="en" sz="6000"/>
              <a:t>D 		</a:t>
            </a:r>
            <a:r>
              <a:rPr lang="en" sz="3000"/>
              <a:t>X 	 	</a:t>
            </a:r>
            <a:r>
              <a:rPr lang="en" sz="6000"/>
              <a:t>V</a:t>
            </a:r>
            <a:r>
              <a:rPr lang="en" sz="3000"/>
              <a:t>  		X  		</a:t>
            </a:r>
            <a:r>
              <a:rPr lang="en" sz="6000"/>
              <a:t>F	</a:t>
            </a:r>
            <a:r>
              <a:rPr lang="en" sz="3000"/>
              <a:t> 	 &gt;  	</a:t>
            </a:r>
            <a:r>
              <a:rPr lang="en" sz="6000"/>
              <a:t>R</a:t>
            </a: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814475" y="2994075"/>
            <a:ext cx="11631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Feelings of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exclusion or irrelevancy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3321625" y="2994075"/>
            <a:ext cx="9693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Valued and essential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5143800" y="2994075"/>
            <a:ext cx="2494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Identify institutional challenges that you can address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Determine the person(s) you need to connect with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7340775" y="3108775"/>
            <a:ext cx="170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Territorialism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Perceived intrusion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Change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Lisa: Leveraging Position to Address Institutional Challenges 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LMS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Plagiarism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Feedback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Consistency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Assessment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Proctoring Technology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Academic integrity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Class time &amp; space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QM Professional Development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Applicable to all teaching modalities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Accreditation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800" y="2019025"/>
            <a:ext cx="3551953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81100" y="1799400"/>
            <a:ext cx="2157900" cy="3293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2355738" y="1799400"/>
            <a:ext cx="2157900" cy="3293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4630375" y="1799400"/>
            <a:ext cx="2157900" cy="3293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6896100" y="1799400"/>
            <a:ext cx="2157900" cy="3293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60950" y="631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</a:t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537400" y="754050"/>
            <a:ext cx="60954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moving from a no-ID model for course design to a required faculty-ID-pairing model</a:t>
            </a:r>
            <a:endParaRPr/>
          </a:p>
        </p:txBody>
      </p:sp>
      <p:graphicFrame>
        <p:nvGraphicFramePr>
          <p:cNvPr id="182" name="Google Shape;182;p27"/>
          <p:cNvGraphicFramePr/>
          <p:nvPr/>
        </p:nvGraphicFramePr>
        <p:xfrm>
          <a:off x="152400" y="1710825"/>
          <a:ext cx="8991600" cy="3367853"/>
        </p:xfrm>
        <a:graphic>
          <a:graphicData uri="http://schemas.openxmlformats.org/drawingml/2006/table">
            <a:tbl>
              <a:tblPr>
                <a:noFill/>
                <a:tableStyleId>{90190B4A-99B4-4097-BDC3-AAD60FA08E54}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Dissatisfaction  X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Vision  X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First Steps &gt;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</a:rPr>
                        <a:t>Resistance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Peers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Encourage and instigate envy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Potential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Show a better way (and how to get there)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People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Start creating a culture around teaching excellence, a critical mass can be a tiny minority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Mission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Distributing expertise.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Scaling quality.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Vision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Create convincing learning experiences that enable success for all students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Strategy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1">
                          <a:solidFill>
                            <a:schemeClr val="lt1"/>
                          </a:solidFill>
                        </a:rPr>
                        <a:t>Support</a:t>
                      </a:r>
                      <a:endParaRPr sz="900" b="1" i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Deliver what people want, even if it is not what we do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1">
                          <a:solidFill>
                            <a:schemeClr val="lt1"/>
                          </a:solidFill>
                        </a:rPr>
                        <a:t>Share</a:t>
                      </a:r>
                      <a:endParaRPr sz="900" b="1" i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Constant communication: mixed methods, stats and stories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 i="1">
                          <a:solidFill>
                            <a:schemeClr val="lt1"/>
                          </a:solidFill>
                        </a:rPr>
                        <a:t>Sell</a:t>
                      </a:r>
                      <a:endParaRPr sz="900" b="1" i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WIFM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Focus on strategy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Create partnership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Sell the vision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Show how this will make the life of the instructor easier, the product of the school better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Create the model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</a:rPr>
                        <a:t>Collaboratively create a model for that program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Cynical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Attitude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No matter what, they will object, usually with little knowledge or specifics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Response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Ignore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Critical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Attitude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People who have had experience or have other ideas based on some level of knowledge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Response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Investigate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Cautious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Attitude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Get it, but they are already burdened and they’ve trying lots of things, not sure they are ready to commit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Response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Inspire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lt1"/>
                          </a:solidFill>
                        </a:rPr>
                        <a:t>Curious</a:t>
                      </a:r>
                      <a:endParaRPr sz="9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Attitude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Genuinely interested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i="1">
                          <a:solidFill>
                            <a:schemeClr val="lt1"/>
                          </a:solidFill>
                        </a:rPr>
                        <a:t>Response</a:t>
                      </a:r>
                      <a:r>
                        <a:rPr lang="en" sz="900">
                          <a:solidFill>
                            <a:schemeClr val="lt1"/>
                          </a:solidFill>
                        </a:rPr>
                        <a:t>: Initiate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0" y="959700"/>
            <a:ext cx="9144000" cy="4183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71025" y="302550"/>
            <a:ext cx="43194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Veena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4332600" y="1551975"/>
            <a:ext cx="148200" cy="30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4731725" y="2219488"/>
            <a:ext cx="41457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Faculty Management &amp; Development Process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4892675" y="3656450"/>
            <a:ext cx="38238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731725" y="3317775"/>
            <a:ext cx="40251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SHIFT FROM A DECENTRALIZED MODEL TO A CENTRALIZED PROCESS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463725" y="1677525"/>
            <a:ext cx="3534000" cy="28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50" y="1808163"/>
            <a:ext cx="3277350" cy="256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0" name="Google Shape;200;p29"/>
          <p:cNvSpPr txBox="1"/>
          <p:nvPr/>
        </p:nvSpPr>
        <p:spPr>
          <a:xfrm>
            <a:off x="4037725" y="365525"/>
            <a:ext cx="4872000" cy="10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Faculty Management &amp; Development Process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 l="27619" r="45295"/>
          <a:stretch/>
        </p:blipFill>
        <p:spPr>
          <a:xfrm>
            <a:off x="0" y="0"/>
            <a:ext cx="371454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/>
          <p:nvPr/>
        </p:nvSpPr>
        <p:spPr>
          <a:xfrm>
            <a:off x="2683675" y="2010150"/>
            <a:ext cx="1430100" cy="22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4282325" y="2010150"/>
            <a:ext cx="1430100" cy="22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5880975" y="2010150"/>
            <a:ext cx="1430100" cy="22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7479625" y="2010150"/>
            <a:ext cx="1430100" cy="22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2726025" y="2130775"/>
            <a:ext cx="12939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DISSATISFACTION</a:t>
            </a:r>
            <a:endParaRPr sz="10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2726025" y="2542775"/>
            <a:ext cx="12204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Lack of process consistency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Manual systems and processes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Outdated technology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4324675" y="2130775"/>
            <a:ext cx="12939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VISION</a:t>
            </a:r>
            <a:endParaRPr sz="10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4324675" y="2542775"/>
            <a:ext cx="12939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Centralize faculty recruitment, onboarding, and development efforts to improve the faculty management process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5923325" y="2130775"/>
            <a:ext cx="12939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FIRST STEPS</a:t>
            </a:r>
            <a:endParaRPr sz="10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5923325" y="2542775"/>
            <a:ext cx="12204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 existing processes 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Develop a faculty management system 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Utilize a “train the trainer” model</a:t>
            </a:r>
            <a:endParaRPr sz="10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7521975" y="2130775"/>
            <a:ext cx="12939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RESISTANCE</a:t>
            </a:r>
            <a:endParaRPr sz="1000">
              <a:solidFill>
                <a:schemeClr val="dk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7521975" y="2542775"/>
            <a:ext cx="136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Resistance to change in processes and implementation of a new system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Strategies</a:t>
            </a:r>
            <a:endParaRPr sz="1000" b="1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 Light"/>
              <a:buChar char="-"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Communication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 Light"/>
              <a:buChar char="-"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Inclusion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 Light"/>
              <a:buChar char="-"/>
            </a:pPr>
            <a:r>
              <a:rPr lang="en" sz="1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Engagement</a:t>
            </a:r>
            <a:endParaRPr sz="10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4063475" y="2926350"/>
            <a:ext cx="289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5651800" y="2926350"/>
            <a:ext cx="289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7265875" y="2926350"/>
            <a:ext cx="289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Sasha:  New UI &amp; Course Template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/>
              <a:t>D 		</a:t>
            </a:r>
            <a:r>
              <a:rPr lang="en" sz="3000"/>
              <a:t>X 	 	</a:t>
            </a:r>
            <a:r>
              <a:rPr lang="en" sz="6000"/>
              <a:t>V</a:t>
            </a:r>
            <a:r>
              <a:rPr lang="en" sz="3000"/>
              <a:t>  		X  		</a:t>
            </a:r>
            <a:r>
              <a:rPr lang="en" sz="6000"/>
              <a:t>F	</a:t>
            </a:r>
            <a:r>
              <a:rPr lang="en" sz="3000"/>
              <a:t> 	 &gt;  	</a:t>
            </a:r>
            <a:r>
              <a:rPr lang="en" sz="6000"/>
              <a:t>R   </a:t>
            </a:r>
            <a:r>
              <a:rPr lang="en"/>
              <a:t>  </a:t>
            </a: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311100" y="3057000"/>
            <a:ext cx="26160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Lack of accessibility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Not responsively designed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Behind as an institution in ID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2551025" y="3057000"/>
            <a:ext cx="26160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Build a proof of concept course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Share how quality can look &amp; feel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Reinforce three parts of mission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4973350" y="3057000"/>
            <a:ext cx="26160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Showed screenshots of new UI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Built first courses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Provided support for a switch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460950" y="6741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Sasha:  New UI &amp; Course Template</a:t>
            </a:r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63" y="2666787"/>
            <a:ext cx="4192026" cy="235799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900" y="1762927"/>
            <a:ext cx="4669375" cy="30952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83545">
            <a:off x="1651332" y="1500439"/>
            <a:ext cx="2142631" cy="214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Panelists share leadership strategies applied to a challenge or project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Participants brainstorm a leadership strategy for addressing a challenge or project at their institution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Participants will share ideas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 &amp; Response                    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Handout info- directions for participants</a:t>
            </a:r>
            <a:endParaRPr sz="4800"/>
          </a:p>
        </p:txBody>
      </p:sp>
      <p:sp>
        <p:nvSpPr>
          <p:cNvPr id="239" name="Google Shape;239;p32"/>
          <p:cNvSpPr txBox="1"/>
          <p:nvPr/>
        </p:nvSpPr>
        <p:spPr>
          <a:xfrm>
            <a:off x="4928675" y="3955175"/>
            <a:ext cx="40029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tinyurl.com/QMchangemodel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Sharing</a:t>
            </a:r>
            <a:endParaRPr sz="3000"/>
          </a:p>
        </p:txBody>
      </p:sp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975" y="1203600"/>
            <a:ext cx="6992456" cy="3527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Beckhard &amp; Harris Change Model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/>
              <a:t>D  </a:t>
            </a:r>
            <a:r>
              <a:rPr lang="en" sz="3000"/>
              <a:t>X  </a:t>
            </a:r>
            <a:r>
              <a:rPr lang="en" sz="6000"/>
              <a:t>V</a:t>
            </a:r>
            <a:r>
              <a:rPr lang="en" sz="3000"/>
              <a:t>  X  </a:t>
            </a:r>
            <a:r>
              <a:rPr lang="en" sz="6000"/>
              <a:t>F</a:t>
            </a:r>
            <a:r>
              <a:rPr lang="en" sz="3000"/>
              <a:t>  &gt;  </a:t>
            </a:r>
            <a:r>
              <a:rPr lang="en" sz="6000"/>
              <a:t>R   </a:t>
            </a:r>
            <a:r>
              <a:rPr lang="en"/>
              <a:t>            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54150" y="3272200"/>
            <a:ext cx="8457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Dissatisfaction X Vision X First Steps &gt; Resistance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442275" y="4477300"/>
            <a:ext cx="75099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Thank you to Beth Rubin &amp;  Kim Siegenthaler, who shared this at UPCEA 2019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Jeremy: Scaling adaptive learning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Scale adaptive learning</a:t>
            </a:r>
            <a:endParaRPr sz="3000"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10666"/>
          <a:stretch/>
        </p:blipFill>
        <p:spPr>
          <a:xfrm>
            <a:off x="4572000" y="1995600"/>
            <a:ext cx="3675900" cy="2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4603049" y="2400921"/>
            <a:ext cx="3563700" cy="2347800"/>
          </a:xfrm>
          <a:prstGeom prst="roundRect">
            <a:avLst>
              <a:gd name="adj" fmla="val 3037"/>
            </a:avLst>
          </a:prstGeom>
          <a:solidFill>
            <a:srgbClr val="FFFFFF"/>
          </a:solidFill>
          <a:ln w="952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t="11571" r="33901" b="8518"/>
          <a:stretch/>
        </p:blipFill>
        <p:spPr>
          <a:xfrm>
            <a:off x="4809850" y="3043361"/>
            <a:ext cx="2084795" cy="155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l="56805" t="47936" r="6436" b="8521"/>
          <a:stretch/>
        </p:blipFill>
        <p:spPr>
          <a:xfrm>
            <a:off x="6747611" y="3752949"/>
            <a:ext cx="1159410" cy="84960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809850" y="2472227"/>
            <a:ext cx="2292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Learning Map       </a:t>
            </a:r>
            <a:r>
              <a:rPr lang="en" sz="1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Details      Analytics</a:t>
            </a:r>
            <a:endParaRPr sz="1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4911128" y="2773028"/>
            <a:ext cx="748800" cy="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Jeremy: Scaling adaptive learning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Scale adaptive learning</a:t>
            </a:r>
            <a:endParaRPr sz="30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directors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SMEs &amp; faculty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Advisors &amp; support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Enrollment</a:t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3399175" y="2159825"/>
            <a:ext cx="1140600" cy="2228700"/>
          </a:xfrm>
          <a:prstGeom prst="leftBrace">
            <a:avLst>
              <a:gd name="adj1" fmla="val 50000"/>
              <a:gd name="adj2" fmla="val 50001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Jeremy: Scaling adaptive learning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908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 dirty="0"/>
              <a:t>D 		</a:t>
            </a:r>
            <a:r>
              <a:rPr lang="en" sz="3000" dirty="0"/>
              <a:t>X 	 	</a:t>
            </a:r>
            <a:r>
              <a:rPr lang="en" sz="6000" dirty="0"/>
              <a:t>V</a:t>
            </a:r>
            <a:r>
              <a:rPr lang="en" sz="3000" dirty="0"/>
              <a:t>  		X  		</a:t>
            </a:r>
            <a:r>
              <a:rPr lang="en" sz="6000" dirty="0"/>
              <a:t>F	</a:t>
            </a:r>
            <a:r>
              <a:rPr lang="en" sz="3000" dirty="0"/>
              <a:t> 	 &gt;  	</a:t>
            </a:r>
            <a:r>
              <a:rPr lang="en" sz="6000" dirty="0"/>
              <a:t>R   </a:t>
            </a:r>
            <a:r>
              <a:rPr lang="en" dirty="0"/>
              <a:t>  </a:t>
            </a:r>
            <a:endParaRPr dirty="0"/>
          </a:p>
        </p:txBody>
      </p:sp>
      <p:sp>
        <p:nvSpPr>
          <p:cNvPr id="109" name="Google Shape;109;p18"/>
          <p:cNvSpPr txBox="1"/>
          <p:nvPr/>
        </p:nvSpPr>
        <p:spPr>
          <a:xfrm>
            <a:off x="311100" y="3057000"/>
            <a:ext cx="26160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2551025" y="3057000"/>
            <a:ext cx="26160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973350" y="3057000"/>
            <a:ext cx="26160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Eddie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bridges through a Shared Governance Decision-Making Process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725" y="756600"/>
            <a:ext cx="5663699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Major Initiatives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Major LMS migration with across campus training in Quality Matters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Course template and syllabus template development based on the QM Rubric (meeting 20+ Standards)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3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3"/>
            </a:pPr>
            <a:r>
              <a:rPr lang="en"/>
              <a:t>Move from Managed Hosted to SaaS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3"/>
            </a:pPr>
            <a:r>
              <a:rPr lang="en"/>
              <a:t>Programing, development, and implementation of our new SALSA (Styled &amp; Accessible Learning Services Agreement) syllabus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Ask for a seat at the “table”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Build bridges with Department Chairs/Deans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Present your idea</a:t>
            </a:r>
            <a:br>
              <a:rPr lang="en"/>
            </a:b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Build your committee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Building your committee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You!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Department Chair/Dean representative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Instructional Technologist/QM expert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Full and part-time faculty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Others?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Student representative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Registrar’s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Advisor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On-screen Show (16:9)</PresentationFormat>
  <Paragraphs>191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Roboto Mono Medium</vt:lpstr>
      <vt:lpstr>Roboto Black</vt:lpstr>
      <vt:lpstr>Verdana</vt:lpstr>
      <vt:lpstr>Arial</vt:lpstr>
      <vt:lpstr>Roboto Light</vt:lpstr>
      <vt:lpstr>Roboto</vt:lpstr>
      <vt:lpstr>Material</vt:lpstr>
      <vt:lpstr>Leadership Strategies</vt:lpstr>
      <vt:lpstr>Agenda</vt:lpstr>
      <vt:lpstr>Beckhard &amp; Harris Change Model</vt:lpstr>
      <vt:lpstr>Jeremy: Scaling adaptive learning</vt:lpstr>
      <vt:lpstr>Jeremy: Scaling adaptive learning</vt:lpstr>
      <vt:lpstr>Jeremy: Scaling adaptive learning</vt:lpstr>
      <vt:lpstr>Eddie</vt:lpstr>
      <vt:lpstr>Four Major Initiatives</vt:lpstr>
      <vt:lpstr>Strategies</vt:lpstr>
      <vt:lpstr>SALSA</vt:lpstr>
      <vt:lpstr>Outcomes/Benefits</vt:lpstr>
      <vt:lpstr>Lisa: Leveraging Position to Address Institutional Challenges </vt:lpstr>
      <vt:lpstr>Lisa: Leveraging Position to Address Institutional Challenges </vt:lpstr>
      <vt:lpstr>Lisa: Leveraging Position to Address Institutional Challenges </vt:lpstr>
      <vt:lpstr>Patrick</vt:lpstr>
      <vt:lpstr>PowerPoint Presentation</vt:lpstr>
      <vt:lpstr>PowerPoint Presentation</vt:lpstr>
      <vt:lpstr>Sasha:  New UI &amp; Course Template</vt:lpstr>
      <vt:lpstr>Sasha:  New UI &amp; Course Template</vt:lpstr>
      <vt:lpstr>Handout info- directions for participants</vt:lpstr>
      <vt:lpstr>Sharing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Strategies</dc:title>
  <dc:creator>Lisa Clark</dc:creator>
  <cp:lastModifiedBy>Lisa Clark</cp:lastModifiedBy>
  <cp:revision>1</cp:revision>
  <dcterms:modified xsi:type="dcterms:W3CDTF">2020-04-23T23:08:43Z</dcterms:modified>
</cp:coreProperties>
</file>