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0" r:id="rId2"/>
    <p:sldMasterId id="2147483662" r:id="rId3"/>
  </p:sldMasterIdLst>
  <p:notesMasterIdLst>
    <p:notesMasterId r:id="rId20"/>
  </p:notesMasterIdLst>
  <p:sldIdLst>
    <p:sldId id="257" r:id="rId4"/>
    <p:sldId id="259" r:id="rId5"/>
    <p:sldId id="261" r:id="rId6"/>
    <p:sldId id="262" r:id="rId7"/>
    <p:sldId id="263" r:id="rId8"/>
    <p:sldId id="273" r:id="rId9"/>
    <p:sldId id="264" r:id="rId10"/>
    <p:sldId id="274" r:id="rId11"/>
    <p:sldId id="265" r:id="rId12"/>
    <p:sldId id="266" r:id="rId13"/>
    <p:sldId id="271" r:id="rId14"/>
    <p:sldId id="272" r:id="rId15"/>
    <p:sldId id="267" r:id="rId16"/>
    <p:sldId id="268" r:id="rId17"/>
    <p:sldId id="269" r:id="rId18"/>
    <p:sldId id="27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5"/>
    <p:restoredTop sz="94624"/>
  </p:normalViewPr>
  <p:slideViewPr>
    <p:cSldViewPr snapToGrid="0" snapToObjects="1">
      <p:cViewPr varScale="1">
        <p:scale>
          <a:sx n="84" d="100"/>
          <a:sy n="84" d="100"/>
        </p:scale>
        <p:origin x="-66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9F2DB-112A-D14A-A5DE-7D57A863C10C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9C21-4F91-F149-A3C0-01F98B7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9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eric.ed.gov/fulltext/ED378925.pdf" TargetMode="External"/><Relationship Id="rId4" Type="http://schemas.openxmlformats.org/officeDocument/2006/relationships/hyperlink" Target="http://scholar.google.com/scholar_lookup?publication_year=2002&amp;pages=08&amp;issue=10&amp;author=D.+Gosling&amp;title=Models+of+peer+observation+of+teaching&amp;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eric.ed.gov/fulltext/ED378925.pdf" TargetMode="External"/><Relationship Id="rId4" Type="http://schemas.openxmlformats.org/officeDocument/2006/relationships/hyperlink" Target="http://scholar.google.com/scholar_lookup?publication_year=2002&amp;pages=08&amp;issue=10&amp;author=D.+Gosling&amp;title=Models+of+peer+observation+of+teaching&amp;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L., &amp; Waggoner, M. D., 1994. ‘Collaborative Peer Review: The Role of Faculty in Improving College Teaching’,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ASHE-ERIC Higher Education Report No. 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ASHE-ERIC Higher Education Reports, George Washington University,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pp. 134-138.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Available at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http://files.eric.ed.gov/fulltext/ED378925.pdf</a:t>
            </a:r>
            <a:r>
              <a:rPr lang="en-US" dirty="0" smtClean="0">
                <a:effectLst/>
              </a:rPr>
              <a:t>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Gosling D, 2002. ‘Models of peer observation of teaching’,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Generic Centre: Learning and Teaching Support Network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Retrieved, 8(10), 08. </a:t>
            </a:r>
            <a:r>
              <a:rPr lang="en-US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Google Scholar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L., Ming, L. C., &amp; Khan, T. M, 2016. ‘Faculty Perceived Barriers and Attitudes Toward Peer Review of Classroom Teaching in Higher Education Settings: A Meta-Synthesis’,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SAGE Open, 6(3), 2158244016658085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5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L., &amp; Waggoner, M. D., 1994. ‘Collaborative Peer Review: The Role of Faculty in Improving College Teaching’,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ASHE-ERIC Higher Education Report No. 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ASHE-ERIC Higher Education Reports, George Washington University,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pp. 134-138.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Available at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http://files.eric.ed.gov/fulltext/ED378925.pdf</a:t>
            </a:r>
            <a:r>
              <a:rPr lang="en-US" dirty="0" smtClean="0">
                <a:effectLst/>
              </a:rPr>
              <a:t>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Gosling D, 2002. ‘Models of peer observation of teaching’,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Generic Centre: Learning and Teaching Support Network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Retrieved, 8(10), 08. </a:t>
            </a:r>
            <a:r>
              <a:rPr lang="en-US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Google Scholar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L., Ming, L. C., &amp; Khan, T. M, 2016. ‘Faculty Perceived Barriers and Attitudes Toward Peer Review of Classroom Teaching in Higher Education Settings: A Meta-Synthesis’,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SAGE Open, 6(3), 2158244016658085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M Regio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3846"/>
            <a:ext cx="7772400" cy="910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31855"/>
            <a:ext cx="6400800" cy="631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6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63626"/>
            <a:ext cx="4040188" cy="32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05338" y="1063625"/>
            <a:ext cx="4081462" cy="326707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02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309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9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9000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4913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15057"/>
            <a:ext cx="5486400" cy="3291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1" y="992982"/>
            <a:ext cx="8335963" cy="3479959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8" y="228396"/>
            <a:ext cx="7158037" cy="54394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1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li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44909"/>
            <a:ext cx="7772400" cy="1203137"/>
          </a:xfrm>
          <a:prstGeom prst="rect">
            <a:avLst/>
          </a:prstGeom>
        </p:spPr>
        <p:txBody>
          <a:bodyPr/>
          <a:lstStyle>
            <a:lvl1pPr algn="ctr">
              <a:defRPr sz="44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“Pathways to Excellence”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48047"/>
            <a:ext cx="7772400" cy="631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September 24 - 27, 2017 </a:t>
            </a:r>
            <a:r>
              <a:rPr lang="en-US" smtClean="0"/>
              <a:t>| Fort Worth,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3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M Regional Titl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645208" y="1832578"/>
            <a:ext cx="2028763" cy="18519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2523" y="1832578"/>
            <a:ext cx="2028763" cy="18519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55580" y="1832578"/>
            <a:ext cx="2028763" cy="18519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52523" y="3835760"/>
            <a:ext cx="7948565" cy="6090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47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M_PP_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9" y="3809831"/>
            <a:ext cx="8315325" cy="59208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FFD44F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0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M_PP_Templat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5642" y="459921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©2017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, Inc.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498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4460"/>
            <a:ext cx="6400800" cy="631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5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575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38055"/>
            <a:ext cx="6400800" cy="631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3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0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99797"/>
          </a:xfrm>
        </p:spPr>
        <p:txBody>
          <a:bodyPr/>
          <a:lstStyle>
            <a:lvl1pPr marL="228600" indent="-228600">
              <a:defRPr sz="2000"/>
            </a:lvl1pPr>
            <a:lvl2pPr marL="603504" indent="-329184">
              <a:defRPr sz="2000"/>
            </a:lvl2pPr>
            <a:lvl3pPr marL="822960" indent="-182880">
              <a:defRPr sz="1800"/>
            </a:lvl3pPr>
            <a:lvl4pPr marL="1005840" indent="-137160">
              <a:defRPr sz="1600"/>
            </a:lvl4pPr>
            <a:lvl5pPr marL="1170432" indent="-164592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455613" y="1631156"/>
            <a:ext cx="4041775" cy="2699797"/>
          </a:xfrm>
        </p:spPr>
        <p:txBody>
          <a:bodyPr/>
          <a:lstStyle>
            <a:lvl1pPr marL="228600" indent="-228600">
              <a:defRPr sz="2000"/>
            </a:lvl1pPr>
            <a:lvl2pPr marL="603504" indent="-329184">
              <a:defRPr sz="2000"/>
            </a:lvl2pPr>
            <a:lvl3pPr marL="822960" indent="-182880">
              <a:defRPr sz="1800"/>
            </a:lvl3pPr>
            <a:lvl4pPr marL="1005840" indent="-137160">
              <a:defRPr sz="1600"/>
            </a:lvl4pPr>
            <a:lvl5pPr marL="1170432" indent="-164592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7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theme" Target="../theme/theme3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28628"/>
            <a:ext cx="9144000" cy="5148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9" y="316518"/>
            <a:ext cx="2722705" cy="1219663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596524" y="4899475"/>
            <a:ext cx="1450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en-US" sz="800" dirty="0">
                <a:solidFill>
                  <a:schemeClr val="bg2"/>
                </a:solidFill>
                <a:latin typeface="Calibri" charset="0"/>
              </a:rPr>
              <a:t>©2017 </a:t>
            </a:r>
            <a:r>
              <a:rPr lang="en-US" sz="800" dirty="0" err="1">
                <a:solidFill>
                  <a:schemeClr val="bg2"/>
                </a:solidFill>
                <a:latin typeface="Calibri" charset="0"/>
              </a:rPr>
              <a:t>MarylandOnline</a:t>
            </a:r>
            <a:r>
              <a:rPr lang="en-US" sz="800" dirty="0">
                <a:solidFill>
                  <a:schemeClr val="bg2"/>
                </a:solidFill>
                <a:latin typeface="Calibri" charset="0"/>
              </a:rPr>
              <a:t>, Inc.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10425" y="4760975"/>
            <a:ext cx="5755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Join the community</a:t>
            </a:r>
            <a:r>
              <a:rPr lang="en-US" sz="1200" baseline="0" dirty="0" smtClean="0">
                <a:solidFill>
                  <a:schemeClr val="bg1"/>
                </a:solidFill>
                <a:latin typeface="Calibri"/>
                <a:cs typeface="Calibri"/>
              </a:rPr>
              <a:t> of people who believe quality matters | </a:t>
            </a:r>
            <a:r>
              <a:rPr lang="en-US" sz="1000" dirty="0" err="1" smtClean="0">
                <a:solidFill>
                  <a:schemeClr val="bg1"/>
                </a:solidFill>
                <a:latin typeface="Calibri"/>
                <a:cs typeface="Calibri"/>
              </a:rPr>
              <a:t>qualitymatters.org</a:t>
            </a:r>
            <a:r>
              <a:rPr 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/events</a:t>
            </a: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  <p:sldLayoutId id="2147483675" r:id="rId4"/>
    <p:sldLayoutId id="2147483678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3726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9850" dist="889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53" y="430740"/>
            <a:ext cx="2453694" cy="1099156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7604879" y="4874410"/>
            <a:ext cx="1450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  <a:latin typeface="Calibri" charset="0"/>
              </a:rPr>
              <a:t>©2017 </a:t>
            </a:r>
            <a:r>
              <a:rPr lang="en-US" sz="800" dirty="0" err="1">
                <a:solidFill>
                  <a:schemeClr val="bg1"/>
                </a:solidFill>
                <a:latin typeface="Calibri" charset="0"/>
              </a:rPr>
              <a:t>MarylandOnline</a:t>
            </a:r>
            <a:r>
              <a:rPr lang="en-US" sz="800" dirty="0">
                <a:solidFill>
                  <a:schemeClr val="bg1"/>
                </a:solidFill>
                <a:latin typeface="Calibri" charset="0"/>
              </a:rPr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212296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25950"/>
            <a:ext cx="9144000" cy="71755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>
            <a:outerShdw blurRad="50800" dist="38100" dir="16200000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9" y="4547038"/>
            <a:ext cx="1034826" cy="463560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7604879" y="4899475"/>
            <a:ext cx="1450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en-US" sz="800" dirty="0">
                <a:solidFill>
                  <a:schemeClr val="accent2"/>
                </a:solidFill>
                <a:latin typeface="Calibri" charset="0"/>
              </a:rPr>
              <a:t>©2017 </a:t>
            </a:r>
            <a:r>
              <a:rPr lang="en-US" sz="800" dirty="0" err="1">
                <a:solidFill>
                  <a:schemeClr val="accent2"/>
                </a:solidFill>
                <a:latin typeface="Calibri" charset="0"/>
              </a:rPr>
              <a:t>MarylandOnline</a:t>
            </a:r>
            <a:r>
              <a:rPr lang="en-US" sz="800" dirty="0">
                <a:solidFill>
                  <a:schemeClr val="accent2"/>
                </a:solidFill>
                <a:latin typeface="Calibri" charset="0"/>
              </a:rPr>
              <a:t>, Inc.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69765" y="4512545"/>
            <a:ext cx="5840461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1"/>
                </a:solidFill>
                <a:latin typeface="Calibri"/>
                <a:cs typeface="Calibri"/>
              </a:rPr>
              <a:t>Pathways to Excellence</a:t>
            </a:r>
            <a:endParaRPr lang="en-US" sz="1200" baseline="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Calibri"/>
                <a:cs typeface="Calibri"/>
              </a:rPr>
              <a:t>September</a:t>
            </a:r>
            <a:r>
              <a:rPr lang="en-US" sz="1000" baseline="0" dirty="0" smtClean="0">
                <a:solidFill>
                  <a:schemeClr val="accent1"/>
                </a:solidFill>
                <a:latin typeface="Calibri"/>
                <a:cs typeface="Calibri"/>
              </a:rPr>
              <a:t> 24 - 27</a:t>
            </a:r>
            <a:r>
              <a:rPr lang="en-US" sz="1000" dirty="0" smtClean="0">
                <a:solidFill>
                  <a:schemeClr val="accent1"/>
                </a:solidFill>
                <a:latin typeface="Calibri"/>
                <a:cs typeface="Calibri"/>
              </a:rPr>
              <a:t>, 2017 | Fort Worth, Texas</a:t>
            </a:r>
            <a:endParaRPr lang="en-US" sz="10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9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ct val="0"/>
        </a:spcAft>
        <a:buFont typeface="+mj-lt"/>
        <a:buAutoNum type="romanUcPeriod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40080" indent="-365760" algn="l" defTabSz="457200" rtl="0" eaLnBrk="1" fontAlgn="base" hangingPunct="1">
        <a:spcBef>
          <a:spcPct val="20000"/>
        </a:spcBef>
        <a:spcAft>
          <a:spcPct val="0"/>
        </a:spcAft>
        <a:buFont typeface="+mj-lt"/>
        <a:buAutoNum type="alphaUcPeriod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960" indent="-182880" algn="l" defTabSz="457200" rtl="0" eaLnBrk="1" fontAlgn="base" hangingPunct="1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728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Lucida Grande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61872" indent="-18288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Courier New"/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“Pathways to Excellence”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24 - 27, 2017 | Fort Worth,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5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1" y="1144551"/>
            <a:ext cx="8335963" cy="3328390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i="1" dirty="0"/>
              <a:t>“Formative evaluation including rigorous descriptive strategies, along with ample feedback and opportunities for practice and coaching, is necessary for improved teaching.</a:t>
            </a:r>
            <a:r>
              <a:rPr lang="en-US" sz="2200" i="1" dirty="0" smtClean="0"/>
              <a:t>”</a:t>
            </a:r>
            <a:br>
              <a:rPr lang="en-US" sz="2200" i="1" dirty="0" smtClean="0"/>
            </a:br>
            <a:endParaRPr lang="en-US" sz="2200" i="1" dirty="0" smtClean="0"/>
          </a:p>
          <a:p>
            <a:pPr marL="342900" indent="-342900">
              <a:buFont typeface="Arial"/>
              <a:buChar char="•"/>
            </a:pPr>
            <a:r>
              <a:rPr lang="en-US" sz="2200" i="1" dirty="0" smtClean="0"/>
              <a:t>“Care </a:t>
            </a:r>
            <a:r>
              <a:rPr lang="en-US" sz="2200" i="1" dirty="0"/>
              <a:t>must be taken to minimize potential problems that can arise from having the same faculty involved in formative and summative evaluation of a colleague.” </a:t>
            </a:r>
            <a:endParaRPr lang="en-US" sz="2200" i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2" y="228396"/>
            <a:ext cx="8554364" cy="543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Principles of Formative Peer Review*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5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1" y="1065458"/>
            <a:ext cx="8335963" cy="3700599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i="1" dirty="0" smtClean="0"/>
              <a:t>“</a:t>
            </a:r>
            <a:r>
              <a:rPr lang="en-US" sz="2200" i="1" dirty="0"/>
              <a:t>Formative evaluation should include nonjudgmental descriptions of faculty members’ teaching by colleagues, administrators, and, where available, teaching consultants as well as students; each constituency should be asked for data only in areas where it is qualified to provide it.” 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endParaRPr lang="en-US" sz="2200" i="1" dirty="0" smtClean="0"/>
          </a:p>
          <a:p>
            <a:pPr marL="342900" indent="-342900">
              <a:buFont typeface="Arial"/>
              <a:buChar char="•"/>
            </a:pPr>
            <a:r>
              <a:rPr lang="en-US" sz="2200" i="1" dirty="0"/>
              <a:t>“Faculty should be provided opportunities for training in the skills needed to conduct formative peer evaluation.”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2" y="228396"/>
            <a:ext cx="8554364" cy="543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Principles of Formative Peer Review*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3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64675" y="772342"/>
            <a:ext cx="8694421" cy="388410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Wide adoption of QM Standards and review practices</a:t>
            </a:r>
          </a:p>
          <a:p>
            <a:pPr lvl="1">
              <a:buFont typeface="Arial"/>
              <a:buChar char="•"/>
            </a:pPr>
            <a:r>
              <a:rPr lang="en-US" sz="2300" dirty="0" smtClean="0"/>
              <a:t>From the original 20 </a:t>
            </a:r>
            <a:r>
              <a:rPr lang="en-US" sz="2300" dirty="0" err="1" smtClean="0"/>
              <a:t>MarylandOnline</a:t>
            </a:r>
            <a:r>
              <a:rPr lang="en-US" sz="2300" dirty="0" smtClean="0"/>
              <a:t> institutions in 2006</a:t>
            </a:r>
          </a:p>
          <a:p>
            <a:pPr lvl="1">
              <a:buFont typeface="Arial"/>
              <a:buChar char="•"/>
            </a:pPr>
            <a:r>
              <a:rPr lang="en-US" sz="2300" dirty="0" smtClean="0"/>
              <a:t>To 80 institutions that joined QM in 2006-7</a:t>
            </a:r>
          </a:p>
          <a:p>
            <a:pPr lvl="1">
              <a:buFont typeface="Arial"/>
              <a:buChar char="•"/>
            </a:pPr>
            <a:r>
              <a:rPr lang="en-US" sz="2300" dirty="0" smtClean="0"/>
              <a:t>To 1,000+ institutions by 2017</a:t>
            </a:r>
            <a:br>
              <a:rPr lang="en-US" sz="2300" dirty="0" smtClean="0"/>
            </a:br>
            <a:r>
              <a:rPr lang="en-US" sz="1400" dirty="0" smtClean="0"/>
              <a:t> </a:t>
            </a:r>
            <a:endParaRPr lang="en-US" sz="23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Grassroots support of faculty champions</a:t>
            </a:r>
            <a:br>
              <a:rPr lang="en-US" sz="2400" dirty="0" smtClean="0"/>
            </a:br>
            <a:r>
              <a:rPr lang="en-US" sz="1400" dirty="0" smtClean="0"/>
              <a:t>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Steady conversion of skeptics to trust in QM’s review process</a:t>
            </a:r>
          </a:p>
          <a:p>
            <a:pPr lvl="1"/>
            <a:endParaRPr lang="en-US" sz="2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730" y="228396"/>
            <a:ext cx="8941941" cy="54394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Evidence that QM Peer Review Has Achieved Its 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64676" y="1073045"/>
            <a:ext cx="8000778" cy="2638816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en-US" sz="2300" dirty="0" smtClean="0"/>
              <a:t>On a 5-point </a:t>
            </a:r>
            <a:r>
              <a:rPr lang="en-US" sz="2300" dirty="0" err="1" smtClean="0"/>
              <a:t>Likert</a:t>
            </a:r>
            <a:r>
              <a:rPr lang="en-US" sz="2300" dirty="0" smtClean="0"/>
              <a:t> Scale:</a:t>
            </a:r>
          </a:p>
          <a:p>
            <a:pPr lvl="1">
              <a:buFont typeface="Arial"/>
              <a:buChar char="•"/>
            </a:pPr>
            <a:endParaRPr lang="en-US" sz="2300" dirty="0"/>
          </a:p>
          <a:p>
            <a:pPr lvl="1">
              <a:buFont typeface="Arial"/>
              <a:buChar char="•"/>
            </a:pPr>
            <a:r>
              <a:rPr lang="en-US" sz="2300" dirty="0" smtClean="0"/>
              <a:t>1,578 Course </a:t>
            </a:r>
            <a:r>
              <a:rPr lang="en-US" sz="2300" dirty="0"/>
              <a:t>D</a:t>
            </a:r>
            <a:r>
              <a:rPr lang="en-US" sz="2300" dirty="0" smtClean="0"/>
              <a:t>evelopers gave the peer review process a </a:t>
            </a:r>
            <a:r>
              <a:rPr lang="en-US" sz="2300" u="sng" dirty="0" smtClean="0"/>
              <a:t>4.65 approval </a:t>
            </a:r>
            <a:r>
              <a:rPr lang="en-US" sz="2300" u="sng" dirty="0" smtClean="0"/>
              <a:t>score</a:t>
            </a:r>
            <a:r>
              <a:rPr lang="en-US" sz="2300" dirty="0" smtClean="0"/>
              <a:t>, </a:t>
            </a:r>
            <a:r>
              <a:rPr lang="en-US" sz="2300" dirty="0" smtClean="0"/>
              <a:t>and</a:t>
            </a:r>
            <a:br>
              <a:rPr lang="en-US" sz="2300" dirty="0" smtClean="0"/>
            </a:br>
            <a:endParaRPr lang="en-US" sz="2300" dirty="0" smtClean="0"/>
          </a:p>
          <a:p>
            <a:pPr lvl="1">
              <a:buFont typeface="Arial"/>
              <a:buChar char="•"/>
            </a:pPr>
            <a:r>
              <a:rPr lang="en-US" sz="2300" dirty="0" smtClean="0"/>
              <a:t>5,601 Peer Reviewers gave their reviewer colleagues a </a:t>
            </a:r>
            <a:r>
              <a:rPr lang="en-US" sz="2300" u="sng" dirty="0" smtClean="0"/>
              <a:t>4.78 approval score</a:t>
            </a:r>
          </a:p>
          <a:p>
            <a:pPr lvl="1"/>
            <a:endParaRPr lang="en-US" sz="2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2726" y="228396"/>
            <a:ext cx="8941941" cy="54394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Surveys of </a:t>
            </a:r>
            <a:r>
              <a:rPr lang="en-US" dirty="0" smtClean="0"/>
              <a:t>Reviewers </a:t>
            </a:r>
            <a:r>
              <a:rPr lang="en-US" dirty="0"/>
              <a:t>and </a:t>
            </a:r>
            <a:r>
              <a:rPr lang="en-US" dirty="0" smtClean="0"/>
              <a:t>Course Designers </a:t>
            </a:r>
            <a:r>
              <a:rPr lang="en-US" dirty="0"/>
              <a:t>from 2008 – 2014</a:t>
            </a:r>
          </a:p>
        </p:txBody>
      </p:sp>
    </p:spTree>
    <p:extLst>
      <p:ext uri="{BB962C8B-B14F-4D97-AF65-F5344CB8AC3E}">
        <p14:creationId xmlns:p14="http://schemas.microsoft.com/office/powerpoint/2010/main" val="163634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0" y="812869"/>
            <a:ext cx="8446124" cy="3534060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Constant efforts to replenish the reviewer pool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Expanding training to certify QM reviewers and keep them current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Ongoing communication and monitoring to assure inter-rater reliability and resolve disputes</a:t>
            </a:r>
          </a:p>
          <a:p>
            <a:pPr>
              <a:buFont typeface="Arial"/>
              <a:buChar char="•"/>
            </a:pPr>
            <a:r>
              <a:rPr lang="en-US" sz="2200" u="sng" dirty="0" smtClean="0"/>
              <a:t>Time demands </a:t>
            </a:r>
            <a:r>
              <a:rPr lang="en-US" sz="2200" dirty="0" smtClean="0"/>
              <a:t>– As institutions increase their use of course reviews there are calls for expedited reviews</a:t>
            </a:r>
          </a:p>
          <a:p>
            <a:pPr>
              <a:buFont typeface="Arial"/>
              <a:buChar char="•"/>
            </a:pPr>
            <a:r>
              <a:rPr lang="en-US" sz="2200" u="sng" dirty="0" smtClean="0"/>
              <a:t>Cost</a:t>
            </a:r>
            <a:r>
              <a:rPr lang="en-US" sz="2200" dirty="0" smtClean="0"/>
              <a:t> - </a:t>
            </a:r>
            <a:r>
              <a:rPr lang="en-US" sz="2200" dirty="0"/>
              <a:t>As institutions increase their use of course reviews there are calls for </a:t>
            </a:r>
            <a:r>
              <a:rPr lang="en-US" sz="2200" dirty="0" smtClean="0"/>
              <a:t>less costly reviews</a:t>
            </a:r>
          </a:p>
          <a:p>
            <a:pPr>
              <a:buFont typeface="Arial"/>
              <a:buChar char="•"/>
            </a:pPr>
            <a:r>
              <a:rPr lang="en-US" sz="2200" u="sng" dirty="0" smtClean="0"/>
              <a:t>Relevance for team-designed courses </a:t>
            </a:r>
            <a:r>
              <a:rPr lang="en-US" sz="2200" dirty="0" smtClean="0"/>
              <a:t>– client may have less concern that review is based on peer faculty principles </a:t>
            </a:r>
          </a:p>
          <a:p>
            <a:pPr lvl="1"/>
            <a:endParaRPr lang="en-US" sz="2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3570" y="228396"/>
            <a:ext cx="8245296" cy="54394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Challenges to Sustaining QM Peer Review at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8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75749" y="734046"/>
            <a:ext cx="8335963" cy="3479959"/>
          </a:xfrm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Preparatory Reviews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Expedited reviews from one Rubric to another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New review types for those creating/revising all courses to meet QM Standards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Coaching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Resource Sites – MRRS/PRRS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2" y="228396"/>
            <a:ext cx="8554364" cy="543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Future of QM Peer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4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pPr lvl="2"/>
            <a:r>
              <a:rPr lang="en-US" sz="2300" dirty="0" smtClean="0"/>
              <a:t>Discussion Questions:</a:t>
            </a:r>
            <a:endParaRPr lang="en-US" sz="2300" dirty="0"/>
          </a:p>
          <a:p>
            <a:endParaRPr lang="en-US" sz="2400" dirty="0"/>
          </a:p>
          <a:p>
            <a:r>
              <a:rPr lang="en-US" sz="2400" dirty="0" smtClean="0"/>
              <a:t>Evidence of positive (or negative) impact of QM peer review</a:t>
            </a:r>
          </a:p>
          <a:p>
            <a:endParaRPr lang="en-US" sz="2400" dirty="0"/>
          </a:p>
          <a:p>
            <a:r>
              <a:rPr lang="en-US" sz="2400" dirty="0" smtClean="0"/>
              <a:t>Value of preserving QM peer </a:t>
            </a:r>
            <a:r>
              <a:rPr lang="en-US" sz="2400" dirty="0"/>
              <a:t>r</a:t>
            </a:r>
            <a:r>
              <a:rPr lang="en-US" sz="2400" dirty="0" smtClean="0"/>
              <a:t>eview process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Acceptable modifications and alternatives to meet challenges</a:t>
            </a:r>
          </a:p>
          <a:p>
            <a:endParaRPr lang="en-US" sz="2400" dirty="0"/>
          </a:p>
          <a:p>
            <a:r>
              <a:rPr lang="en-US" sz="2400" dirty="0" smtClean="0"/>
              <a:t>Your questions</a:t>
            </a:r>
          </a:p>
          <a:p>
            <a:endParaRPr lang="en-US" sz="2400" dirty="0"/>
          </a:p>
          <a:p>
            <a:pPr marL="3200400" lvl="7" indent="0">
              <a:buNone/>
            </a:pPr>
            <a:r>
              <a:rPr lang="en-US" sz="3300" dirty="0" smtClean="0"/>
              <a:t>Thank you!</a:t>
            </a:r>
            <a:endParaRPr lang="en-US" sz="3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2" y="228396"/>
            <a:ext cx="8554364" cy="543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Audience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7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QM Peer Review</a:t>
            </a:r>
            <a:br>
              <a:rPr lang="en-US" sz="3600" dirty="0"/>
            </a:br>
            <a:r>
              <a:rPr lang="en-US" sz="3600" dirty="0"/>
              <a:t>Past, Present &amp; Future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189" y="3734460"/>
            <a:ext cx="8707907" cy="1409040"/>
          </a:xfrm>
        </p:spPr>
        <p:txBody>
          <a:bodyPr/>
          <a:lstStyle/>
          <a:p>
            <a:r>
              <a:rPr lang="en-US" sz="1800" dirty="0"/>
              <a:t>Ron Legon, Executive Director Emeritus &amp; Senior Advisor for Knowledge Initiatives</a:t>
            </a:r>
          </a:p>
          <a:p>
            <a:r>
              <a:rPr lang="en-US" sz="1800" dirty="0"/>
              <a:t>Quality Matters</a:t>
            </a:r>
          </a:p>
          <a:p>
            <a:r>
              <a:rPr lang="en-US" sz="1800" dirty="0"/>
              <a:t>Melissa Poole, Director of Quality Assurance</a:t>
            </a:r>
          </a:p>
          <a:p>
            <a:r>
              <a:rPr lang="en-US" sz="1800" dirty="0"/>
              <a:t>Quality </a:t>
            </a:r>
            <a:r>
              <a:rPr lang="en-US" sz="1800" dirty="0" smtClean="0"/>
              <a:t>Matters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77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2" y="861589"/>
            <a:ext cx="8335963" cy="3479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INQAAHE = International Network of Quality Assurance Agencies in Higher Education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Project: </a:t>
            </a:r>
            <a:r>
              <a:rPr lang="en-US" sz="2000" i="1" dirty="0" smtClean="0"/>
              <a:t>The </a:t>
            </a:r>
            <a:r>
              <a:rPr lang="en-US" sz="2000" i="1" dirty="0"/>
              <a:t>Impact of Faculty Peer Review on External Quality </a:t>
            </a:r>
            <a:r>
              <a:rPr lang="en-US" sz="2000" i="1" dirty="0" err="1" smtClean="0"/>
              <a:t>Assurance:The</a:t>
            </a:r>
            <a:r>
              <a:rPr lang="en-US" sz="2000" i="1" dirty="0" smtClean="0"/>
              <a:t> </a:t>
            </a:r>
            <a:r>
              <a:rPr lang="en-US" sz="2000" i="1" dirty="0"/>
              <a:t>Quality Matters </a:t>
            </a:r>
            <a:r>
              <a:rPr lang="en-US" sz="2000" i="1" dirty="0" smtClean="0"/>
              <a:t>Case</a:t>
            </a:r>
            <a:br>
              <a:rPr lang="en-US" sz="2000" i="1" dirty="0" smtClean="0"/>
            </a:br>
            <a:endParaRPr lang="en-US" sz="2000" i="1" dirty="0" smtClean="0"/>
          </a:p>
          <a:p>
            <a:pPr marL="0" indent="0">
              <a:buNone/>
            </a:pPr>
            <a:r>
              <a:rPr lang="en-US" sz="2000" dirty="0" smtClean="0"/>
              <a:t>Methodology: Interviews and surveys of QM founders; analysis of post-review surveys; review of literature on peer review in higher 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Published Study: forthcoming in </a:t>
            </a:r>
            <a:r>
              <a:rPr lang="en-US" sz="2000" i="1" dirty="0" smtClean="0"/>
              <a:t>Quality Assurance in Higher Education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2" y="228396"/>
            <a:ext cx="8554364" cy="543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INQAAHE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1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1" y="872538"/>
            <a:ext cx="8335963" cy="347995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Brief description of QM peer review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Origins and intended purpose of QM peer review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 historic role of peer review in higher education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Acceptance of QM peer review in online learning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Challenges of sustaining peer review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 future of QM peer review - Discussion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2" y="228396"/>
            <a:ext cx="8554364" cy="543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We’ll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0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1" y="996398"/>
            <a:ext cx="8335963" cy="35087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The Peer Review Team for Higher Ed Online Courses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3 members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Led </a:t>
            </a:r>
            <a:r>
              <a:rPr lang="en-US" sz="2400" dirty="0" smtClean="0"/>
              <a:t>by Master Reviewer</a:t>
            </a:r>
          </a:p>
          <a:p>
            <a:pPr lvl="1">
              <a:buFont typeface="Arial"/>
              <a:buChar char="•"/>
            </a:pPr>
            <a:r>
              <a:rPr lang="en-US" sz="2400" u="sng" dirty="0"/>
              <a:t>A</a:t>
            </a:r>
            <a:r>
              <a:rPr lang="en-US" sz="2400" u="sng" dirty="0" smtClean="0"/>
              <a:t>ll</a:t>
            </a:r>
            <a:r>
              <a:rPr lang="en-US" sz="2400" dirty="0" smtClean="0"/>
              <a:t> must have recent online teaching experience</a:t>
            </a:r>
          </a:p>
          <a:p>
            <a:pPr lvl="1">
              <a:buFont typeface="Arial"/>
              <a:buChar char="•"/>
            </a:pPr>
            <a:r>
              <a:rPr lang="en-US" sz="2400" u="sng" dirty="0"/>
              <a:t>All</a:t>
            </a:r>
            <a:r>
              <a:rPr lang="en-US" sz="2400" dirty="0"/>
              <a:t> must be QM trained, certified, and periodically </a:t>
            </a:r>
            <a:r>
              <a:rPr lang="en-US" sz="2400" dirty="0" smtClean="0"/>
              <a:t>updated</a:t>
            </a:r>
            <a:endParaRPr lang="en-US" sz="2400" dirty="0"/>
          </a:p>
          <a:p>
            <a:pPr lvl="1">
              <a:buFont typeface="Arial"/>
              <a:buChar char="•"/>
            </a:pPr>
            <a:r>
              <a:rPr lang="en-US" sz="2400" dirty="0" smtClean="0"/>
              <a:t>Team must include at least one external member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Team must include one Subject Matter Expert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aculty Course </a:t>
            </a:r>
            <a:r>
              <a:rPr lang="en-US" sz="2400" dirty="0"/>
              <a:t>D</a:t>
            </a:r>
            <a:r>
              <a:rPr lang="en-US" sz="2400" dirty="0" smtClean="0"/>
              <a:t>eveloper treated as member of the team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2" y="228396"/>
            <a:ext cx="8554364" cy="543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QM Peer Review?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1" y="974501"/>
            <a:ext cx="8335963" cy="3289736"/>
          </a:xfrm>
        </p:spPr>
        <p:txBody>
          <a:bodyPr>
            <a:normAutofit/>
          </a:bodyPr>
          <a:lstStyle/>
          <a:p>
            <a:pPr marL="114300" lvl="2" indent="-342900">
              <a:buFont typeface="Arial"/>
              <a:buChar char="•"/>
            </a:pPr>
            <a:r>
              <a:rPr lang="en-US" sz="2200" dirty="0" smtClean="0"/>
              <a:t>Reviews must be collegial – aiming to make courses better</a:t>
            </a:r>
          </a:p>
          <a:p>
            <a:pPr marL="342900" indent="-342900">
              <a:buFont typeface="Arial"/>
              <a:buChar char="•"/>
            </a:pPr>
            <a:endParaRPr lang="en-US" sz="1400" dirty="0" smtClean="0"/>
          </a:p>
          <a:p>
            <a:pPr lvl="2">
              <a:buFont typeface="Arial"/>
              <a:buChar char="•"/>
            </a:pPr>
            <a:r>
              <a:rPr lang="en-US" sz="2300" dirty="0" smtClean="0"/>
              <a:t>   Focusing on design, not on reviewers’ content preferences</a:t>
            </a:r>
          </a:p>
          <a:p>
            <a:pPr lvl="1">
              <a:buFont typeface="Arial"/>
              <a:buChar char="•"/>
            </a:pPr>
            <a:endParaRPr lang="en-US" sz="1400" dirty="0" smtClean="0"/>
          </a:p>
          <a:p>
            <a:pPr lvl="2">
              <a:buFont typeface="Arial"/>
              <a:buChar char="•"/>
            </a:pPr>
            <a:r>
              <a:rPr lang="en-US" sz="2400" dirty="0" smtClean="0"/>
              <a:t>   </a:t>
            </a:r>
            <a:r>
              <a:rPr lang="en-US" sz="2200" dirty="0" smtClean="0"/>
              <a:t>Constructive – suggesting steps to eliminate any deficiencies</a:t>
            </a:r>
          </a:p>
          <a:p>
            <a:pPr lvl="1">
              <a:buFont typeface="Arial"/>
              <a:buChar char="•"/>
            </a:pPr>
            <a:endParaRPr lang="en-US" sz="1400" dirty="0" smtClean="0"/>
          </a:p>
          <a:p>
            <a:pPr lvl="2">
              <a:buFont typeface="Arial"/>
              <a:buChar char="•"/>
            </a:pPr>
            <a:r>
              <a:rPr lang="en-US" sz="2400" dirty="0" smtClean="0"/>
              <a:t>   </a:t>
            </a:r>
            <a:r>
              <a:rPr lang="en-US" sz="2200" dirty="0" smtClean="0"/>
              <a:t>Encouraging – identifying what is done well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2" y="228396"/>
            <a:ext cx="8554364" cy="543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QM Peer Review?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3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2634" y="992982"/>
            <a:ext cx="8775161" cy="347995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Faculty to faculty peer review - was assumed from the beginning of the QM development process in 2003 </a:t>
            </a:r>
          </a:p>
          <a:p>
            <a:pPr marL="754380" lvl="1" indent="-342900">
              <a:buFont typeface="Arial"/>
              <a:buChar char="•"/>
            </a:pPr>
            <a:r>
              <a:rPr lang="en-US" sz="2300" dirty="0" smtClean="0"/>
              <a:t>Carried over from precursor process at Frederick Community College</a:t>
            </a:r>
            <a:endParaRPr lang="en-US" sz="2300" dirty="0"/>
          </a:p>
          <a:p>
            <a:pPr marL="754380" lvl="1" indent="-342900">
              <a:buFont typeface="Arial"/>
              <a:buChar char="•"/>
            </a:pPr>
            <a:r>
              <a:rPr lang="en-US" sz="2400" dirty="0" smtClean="0"/>
              <a:t>And n</a:t>
            </a:r>
            <a:r>
              <a:rPr lang="en-US" sz="2300" dirty="0" smtClean="0"/>
              <a:t>ever seriously questioned thereafter</a:t>
            </a:r>
          </a:p>
          <a:p>
            <a:pPr marL="457200" lvl="1" indent="0">
              <a:buNone/>
            </a:pPr>
            <a:endParaRPr lang="en-US" sz="2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2634" y="228396"/>
            <a:ext cx="9041367" cy="543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Did QM Adopt Peer Review?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3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2634" y="861588"/>
            <a:ext cx="8775161" cy="347995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Broad agreement among founders on desired effects of requiring faculty peer review</a:t>
            </a:r>
          </a:p>
          <a:p>
            <a:pPr lvl="1">
              <a:buFont typeface="Arial"/>
              <a:buChar char="•"/>
            </a:pPr>
            <a:r>
              <a:rPr lang="en-US" sz="2300" u="sng" dirty="0"/>
              <a:t>Assert Faculty Ownership </a:t>
            </a:r>
            <a:r>
              <a:rPr lang="en-US" sz="2300" dirty="0"/>
              <a:t>of </a:t>
            </a:r>
            <a:r>
              <a:rPr lang="en-US" sz="2300" dirty="0" smtClean="0"/>
              <a:t>a faculty only </a:t>
            </a:r>
            <a:r>
              <a:rPr lang="en-US" sz="2300" dirty="0"/>
              <a:t>review process</a:t>
            </a:r>
          </a:p>
          <a:p>
            <a:pPr lvl="1">
              <a:buFont typeface="Arial"/>
              <a:buChar char="•"/>
            </a:pPr>
            <a:r>
              <a:rPr lang="en-US" sz="2300" u="sng" dirty="0"/>
              <a:t>Demonstrate Independence </a:t>
            </a:r>
            <a:r>
              <a:rPr lang="en-US" sz="2300" dirty="0"/>
              <a:t>from administrative control and P&amp;T considerations to encourage voluntary participation</a:t>
            </a:r>
          </a:p>
          <a:p>
            <a:pPr lvl="1">
              <a:buFont typeface="Arial"/>
              <a:buChar char="•"/>
            </a:pPr>
            <a:r>
              <a:rPr lang="en-US" sz="2300" u="sng" dirty="0" smtClean="0"/>
              <a:t>Build Trust </a:t>
            </a:r>
            <a:r>
              <a:rPr lang="en-US" sz="2300" dirty="0" smtClean="0"/>
              <a:t>among faculty course developers by relying on peers</a:t>
            </a:r>
          </a:p>
          <a:p>
            <a:pPr lvl="1">
              <a:buFont typeface="Arial"/>
              <a:buChar char="•"/>
            </a:pPr>
            <a:r>
              <a:rPr lang="en-US" sz="2300" u="sng" dirty="0"/>
              <a:t>Establish </a:t>
            </a:r>
            <a:r>
              <a:rPr lang="en-US" sz="2300" u="sng" dirty="0" smtClean="0"/>
              <a:t>Rigor and Credibility </a:t>
            </a:r>
            <a:r>
              <a:rPr lang="en-US" sz="2300" dirty="0"/>
              <a:t>by requiring online teaching experience &amp; subject matter expertise</a:t>
            </a:r>
          </a:p>
          <a:p>
            <a:pPr lvl="1">
              <a:buFont typeface="Arial"/>
              <a:buChar char="•"/>
            </a:pPr>
            <a:r>
              <a:rPr lang="en-US" sz="2300" u="sng" dirty="0" smtClean="0"/>
              <a:t>Insure Objectivity </a:t>
            </a:r>
            <a:r>
              <a:rPr lang="en-US" sz="2300" dirty="0" smtClean="0"/>
              <a:t>by including one or more external reviewers</a:t>
            </a:r>
          </a:p>
          <a:p>
            <a:pPr lvl="1">
              <a:buFont typeface="Arial"/>
              <a:buChar char="•"/>
            </a:pPr>
            <a:r>
              <a:rPr lang="en-US" sz="2300" u="sng" dirty="0" smtClean="0"/>
              <a:t>Spread Standards </a:t>
            </a:r>
            <a:r>
              <a:rPr lang="en-US" sz="2300" dirty="0" smtClean="0"/>
              <a:t>through peer reviewers and </a:t>
            </a:r>
            <a:r>
              <a:rPr lang="en-US" sz="2300" u="sng" dirty="0" smtClean="0"/>
              <a:t>Create Champions</a:t>
            </a:r>
          </a:p>
          <a:p>
            <a:pPr marL="457200" lvl="1" indent="0">
              <a:buNone/>
            </a:pPr>
            <a:endParaRPr lang="en-US" sz="2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2634" y="228396"/>
            <a:ext cx="9041367" cy="543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Did QM Adopt Peer Review?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8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QM founders were heirs to a long-standing tradition</a:t>
            </a:r>
          </a:p>
          <a:p>
            <a:pPr lvl="1">
              <a:buFont typeface="Arial"/>
              <a:buChar char="•"/>
            </a:pPr>
            <a:r>
              <a:rPr lang="en-US" sz="2300" dirty="0" smtClean="0"/>
              <a:t>Centuries’ </a:t>
            </a:r>
            <a:r>
              <a:rPr lang="en-US" sz="2300" dirty="0" smtClean="0"/>
              <a:t>old practice of senior faculty reviewing juniors</a:t>
            </a:r>
          </a:p>
          <a:p>
            <a:pPr lvl="1">
              <a:buFont typeface="Arial"/>
              <a:buChar char="•"/>
            </a:pPr>
            <a:r>
              <a:rPr lang="en-US" sz="2300" dirty="0" smtClean="0"/>
              <a:t>More recent tradition of faculty to faculty mentoring</a:t>
            </a:r>
          </a:p>
          <a:p>
            <a:pPr lvl="1">
              <a:buFont typeface="Arial"/>
              <a:buChar char="•"/>
            </a:pPr>
            <a:r>
              <a:rPr lang="en-US" sz="2300" dirty="0" smtClean="0"/>
              <a:t>Mid-20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Century distinction between</a:t>
            </a:r>
            <a:br>
              <a:rPr lang="en-US" sz="2300" dirty="0" smtClean="0"/>
            </a:br>
            <a:r>
              <a:rPr lang="en-US" sz="1400" dirty="0" smtClean="0"/>
              <a:t> </a:t>
            </a:r>
            <a:endParaRPr lang="en-US" sz="2300" dirty="0" smtClean="0"/>
          </a:p>
          <a:p>
            <a:pPr marL="27432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		</a:t>
            </a:r>
            <a:r>
              <a:rPr lang="en-US" sz="2300" u="sng" dirty="0" smtClean="0"/>
              <a:t>Formative and Summative Peer Review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1400" dirty="0" smtClean="0"/>
              <a:t> </a:t>
            </a:r>
            <a:endParaRPr lang="en-US" sz="23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QM Founders adopted the lessons of </a:t>
            </a:r>
            <a:r>
              <a:rPr lang="en-US" sz="2400" u="sng" dirty="0"/>
              <a:t>F</a:t>
            </a:r>
            <a:r>
              <a:rPr lang="en-US" sz="2400" u="sng" dirty="0" smtClean="0"/>
              <a:t>ormative </a:t>
            </a:r>
            <a:r>
              <a:rPr lang="en-US" sz="2400" u="sng" dirty="0"/>
              <a:t>P</a:t>
            </a:r>
            <a:r>
              <a:rPr lang="en-US" sz="2400" u="sng" dirty="0" smtClean="0"/>
              <a:t>eer </a:t>
            </a:r>
            <a:r>
              <a:rPr lang="en-US" sz="2400" u="sng" dirty="0"/>
              <a:t>R</a:t>
            </a:r>
            <a:r>
              <a:rPr lang="en-US" sz="2400" u="sng" dirty="0" smtClean="0"/>
              <a:t>eview</a:t>
            </a:r>
          </a:p>
          <a:p>
            <a:pPr lvl="1">
              <a:buFont typeface="Arial"/>
              <a:buChar char="•"/>
            </a:pPr>
            <a:r>
              <a:rPr lang="en-US" sz="2300" dirty="0" smtClean="0"/>
              <a:t>Principles developed for the classroom setting</a:t>
            </a:r>
          </a:p>
          <a:p>
            <a:pPr lvl="1">
              <a:buFont typeface="Arial"/>
              <a:buChar char="•"/>
            </a:pPr>
            <a:r>
              <a:rPr lang="en-US" sz="2300" dirty="0" smtClean="0"/>
              <a:t>Relevant elements were easily adapted to the online environment </a:t>
            </a:r>
          </a:p>
          <a:p>
            <a:pPr lvl="1"/>
            <a:endParaRPr lang="en-US" sz="2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2" y="228396"/>
            <a:ext cx="8554364" cy="543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Summative vs. Formative Peer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M Regional Title Master">
  <a:themeElements>
    <a:clrScheme name="QM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QM-Connect-Conf-template-widescreen" id="{36DDD20C-DFA5-004A-8F5A-5E85B9EEEF80}" vid="{31E0C95E-4698-C94E-AF01-BD2EA2B611DB}"/>
    </a:ext>
  </a:extLst>
</a:theme>
</file>

<file path=ppt/theme/theme2.xml><?xml version="1.0" encoding="utf-8"?>
<a:theme xmlns:a="http://schemas.openxmlformats.org/drawingml/2006/main" name="New Section or Closing">
  <a:themeElements>
    <a:clrScheme name="QM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QM-Connect-Conf-template-widescreen" id="{36DDD20C-DFA5-004A-8F5A-5E85B9EEEF80}" vid="{C60D1AA3-ED0F-E545-AA87-B0CC7ECF27FE}"/>
    </a:ext>
  </a:extLst>
</a:theme>
</file>

<file path=ppt/theme/theme3.xml><?xml version="1.0" encoding="utf-8"?>
<a:theme xmlns:a="http://schemas.openxmlformats.org/drawingml/2006/main" name="QM Regional Content Slides">
  <a:themeElements>
    <a:clrScheme name="QM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QM-Connect-Conf-template-widescreen" id="{36DDD20C-DFA5-004A-8F5A-5E85B9EEEF80}" vid="{4121ABED-9AE5-8A4F-A7A9-683EE64FB66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677</Words>
  <Application>Microsoft Macintosh PowerPoint</Application>
  <PresentationFormat>On-screen Show (16:9)</PresentationFormat>
  <Paragraphs>108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QM Regional Title Master</vt:lpstr>
      <vt:lpstr>New Section or Closing</vt:lpstr>
      <vt:lpstr>QM Regional Content Slides</vt:lpstr>
      <vt:lpstr>“Pathways to Excellence”</vt:lpstr>
      <vt:lpstr>QM Peer Review Past, Present &amp; Future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“Accreditation, Regulation, Compliance — Oh My!”</dc:title>
  <dc:subject/>
  <dc:creator>Microsoft Office User</dc:creator>
  <cp:keywords/>
  <dc:description/>
  <cp:lastModifiedBy>Ronald Legon</cp:lastModifiedBy>
  <cp:revision>26</cp:revision>
  <dcterms:created xsi:type="dcterms:W3CDTF">2017-08-28T18:25:43Z</dcterms:created>
  <dcterms:modified xsi:type="dcterms:W3CDTF">2017-09-07T19:27:49Z</dcterms:modified>
  <cp:category/>
</cp:coreProperties>
</file>