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4" r:id="rId3"/>
    <p:sldId id="257" r:id="rId4"/>
    <p:sldId id="258" r:id="rId5"/>
    <p:sldId id="276" r:id="rId6"/>
    <p:sldId id="261" r:id="rId7"/>
    <p:sldId id="260" r:id="rId8"/>
    <p:sldId id="282" r:id="rId9"/>
    <p:sldId id="262" r:id="rId10"/>
    <p:sldId id="263" r:id="rId11"/>
    <p:sldId id="280" r:id="rId12"/>
    <p:sldId id="277" r:id="rId13"/>
    <p:sldId id="278" r:id="rId14"/>
    <p:sldId id="279" r:id="rId15"/>
    <p:sldId id="265" r:id="rId16"/>
    <p:sldId id="266" r:id="rId17"/>
    <p:sldId id="267" r:id="rId18"/>
    <p:sldId id="268" r:id="rId19"/>
    <p:sldId id="269" r:id="rId20"/>
    <p:sldId id="270" r:id="rId21"/>
  </p:sldIdLst>
  <p:sldSz cx="12192000" cy="6858000"/>
  <p:notesSz cx="7077075" cy="902811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E6F"/>
    <a:srgbClr val="1A829A"/>
    <a:srgbClr val="197C93"/>
    <a:srgbClr val="F7941E"/>
    <a:srgbClr val="F0F0F0"/>
    <a:srgbClr val="2F8D98"/>
    <a:srgbClr val="E5F5F7"/>
    <a:srgbClr val="B6C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629" autoAdjust="0"/>
  </p:normalViewPr>
  <p:slideViewPr>
    <p:cSldViewPr snapToGrid="0">
      <p:cViewPr varScale="1">
        <p:scale>
          <a:sx n="71" d="100"/>
          <a:sy n="71" d="100"/>
        </p:scale>
        <p:origin x="1090" y="-398"/>
      </p:cViewPr>
      <p:guideLst/>
    </p:cSldViewPr>
  </p:slideViewPr>
  <p:notesTextViewPr>
    <p:cViewPr>
      <p:scale>
        <a:sx n="3" d="2"/>
        <a:sy n="3" d="2"/>
      </p:scale>
      <p:origin x="0" y="0"/>
    </p:cViewPr>
  </p:notesTextViewPr>
  <p:notesViewPr>
    <p:cSldViewPr snapToGrid="0">
      <p:cViewPr varScale="1">
        <p:scale>
          <a:sx n="89" d="100"/>
          <a:sy n="89" d="100"/>
        </p:scale>
        <p:origin x="29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03F5BBB1-DC2C-4582-9373-CD7C39E47CAE}" type="datetimeFigureOut">
              <a:rPr lang="en-US" smtClean="0"/>
              <a:t>9/7/2017</a:t>
            </a:fld>
            <a:endParaRPr lang="en-US"/>
          </a:p>
        </p:txBody>
      </p:sp>
      <p:sp>
        <p:nvSpPr>
          <p:cNvPr id="4" name="Footer Placeholder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05E3984C-0AAF-44E5-A298-F45F6F1804DE}" type="slidenum">
              <a:rPr lang="en-US" smtClean="0"/>
              <a:t>‹#›</a:t>
            </a:fld>
            <a:endParaRPr lang="en-US"/>
          </a:p>
        </p:txBody>
      </p:sp>
    </p:spTree>
    <p:extLst>
      <p:ext uri="{BB962C8B-B14F-4D97-AF65-F5344CB8AC3E}">
        <p14:creationId xmlns:p14="http://schemas.microsoft.com/office/powerpoint/2010/main" val="1444568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F46347D7-6E0E-4B4D-9712-BDC499D90B75}" type="datetimeFigureOut">
              <a:rPr lang="en-US" smtClean="0"/>
              <a:t>9/7/2017</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D12CA125-A151-458D-907F-EB0ADE5848FC}" type="slidenum">
              <a:rPr lang="en-US" smtClean="0"/>
              <a:t>‹#›</a:t>
            </a:fld>
            <a:endParaRPr lang="en-US"/>
          </a:p>
        </p:txBody>
      </p:sp>
    </p:spTree>
    <p:extLst>
      <p:ext uri="{BB962C8B-B14F-4D97-AF65-F5344CB8AC3E}">
        <p14:creationId xmlns:p14="http://schemas.microsoft.com/office/powerpoint/2010/main" val="234003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“Fast Track to K12 Standard 8 Alignment.”  I am Kristi Peacock, one of several instructional designers at Michigan Virtual who develops K12 courses.  I am here today with our Course Development Manager, Krista Tomaselli.</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a:t>
            </a:fld>
            <a:endParaRPr lang="en-US"/>
          </a:p>
        </p:txBody>
      </p:sp>
    </p:spTree>
    <p:extLst>
      <p:ext uri="{BB962C8B-B14F-4D97-AF65-F5344CB8AC3E}">
        <p14:creationId xmlns:p14="http://schemas.microsoft.com/office/powerpoint/2010/main" val="360153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Roman and Midori experienced one of our courses as if they were hearing impaired.  They quickly found that QUALITY closed captioning was imperative to success. </a:t>
            </a:r>
            <a:r>
              <a:rPr lang="en-US" sz="1200" kern="1200" dirty="0" smtClean="0">
                <a:solidFill>
                  <a:schemeClr val="tx1"/>
                </a:solidFill>
                <a:effectLst/>
                <a:latin typeface="+mn-lt"/>
                <a:ea typeface="+mn-ea"/>
                <a:cs typeface="+mn-cs"/>
              </a:rPr>
              <a:t>Most</a:t>
            </a:r>
            <a:r>
              <a:rPr lang="en-US" sz="1200" kern="1200" baseline="0" dirty="0" smtClean="0">
                <a:solidFill>
                  <a:schemeClr val="tx1"/>
                </a:solidFill>
                <a:effectLst/>
                <a:latin typeface="+mn-lt"/>
                <a:ea typeface="+mn-ea"/>
                <a:cs typeface="+mn-cs"/>
              </a:rPr>
              <a:t> of the </a:t>
            </a:r>
            <a:r>
              <a:rPr lang="en-US" sz="1200" kern="1200" dirty="0" smtClean="0">
                <a:solidFill>
                  <a:schemeClr val="tx1"/>
                </a:solidFill>
                <a:effectLst/>
                <a:latin typeface="+mn-lt"/>
                <a:ea typeface="+mn-ea"/>
                <a:cs typeface="+mn-cs"/>
              </a:rPr>
              <a:t>auto-generated captioning was </a:t>
            </a:r>
            <a:r>
              <a:rPr lang="en-US" sz="1200" kern="1200" dirty="0" smtClean="0">
                <a:solidFill>
                  <a:schemeClr val="tx1"/>
                </a:solidFill>
                <a:effectLst/>
                <a:latin typeface="+mn-lt"/>
                <a:ea typeface="+mn-ea"/>
                <a:cs typeface="+mn-cs"/>
              </a:rPr>
              <a:t>not </a:t>
            </a:r>
            <a:r>
              <a:rPr lang="en-US" sz="1200" kern="1200" dirty="0" smtClean="0">
                <a:solidFill>
                  <a:schemeClr val="tx1"/>
                </a:solidFill>
                <a:effectLst/>
                <a:latin typeface="+mn-lt"/>
                <a:ea typeface="+mn-ea"/>
                <a:cs typeface="+mn-cs"/>
              </a:rPr>
              <a:t>sufficient and caused</a:t>
            </a:r>
            <a:r>
              <a:rPr lang="en-US" sz="1200" kern="1200" baseline="0" dirty="0" smtClean="0">
                <a:solidFill>
                  <a:schemeClr val="tx1"/>
                </a:solidFill>
                <a:effectLst/>
                <a:latin typeface="+mn-lt"/>
                <a:ea typeface="+mn-ea"/>
                <a:cs typeface="+mn-cs"/>
              </a:rPr>
              <a:t> confusion</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10</a:t>
            </a:fld>
            <a:endParaRPr lang="en-US"/>
          </a:p>
        </p:txBody>
      </p:sp>
    </p:spTree>
    <p:extLst>
      <p:ext uri="{BB962C8B-B14F-4D97-AF65-F5344CB8AC3E}">
        <p14:creationId xmlns:p14="http://schemas.microsoft.com/office/powerpoint/2010/main" val="104264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event that we struggle to find </a:t>
            </a:r>
            <a:r>
              <a:rPr lang="en-US" sz="1200" kern="1200" dirty="0" smtClean="0">
                <a:solidFill>
                  <a:schemeClr val="tx1"/>
                </a:solidFill>
                <a:effectLst/>
                <a:latin typeface="+mn-lt"/>
                <a:ea typeface="+mn-ea"/>
                <a:cs typeface="+mn-cs"/>
              </a:rPr>
              <a:t>an appropriate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video </a:t>
            </a:r>
            <a:r>
              <a:rPr lang="en-US" sz="1200" kern="1200" dirty="0" smtClean="0">
                <a:solidFill>
                  <a:schemeClr val="tx1"/>
                </a:solidFill>
                <a:effectLst/>
                <a:latin typeface="+mn-lt"/>
                <a:ea typeface="+mn-ea"/>
                <a:cs typeface="+mn-cs"/>
              </a:rPr>
              <a:t>with quality </a:t>
            </a:r>
            <a:r>
              <a:rPr lang="en-US" sz="1200" kern="1200" dirty="0" smtClean="0">
                <a:solidFill>
                  <a:schemeClr val="tx1"/>
                </a:solidFill>
                <a:effectLst/>
                <a:latin typeface="+mn-lt"/>
                <a:ea typeface="+mn-ea"/>
                <a:cs typeface="+mn-cs"/>
              </a:rPr>
              <a:t>captioning, </a:t>
            </a:r>
            <a:r>
              <a:rPr lang="en-US" sz="1200" kern="1200" dirty="0" err="1" smtClean="0">
                <a:solidFill>
                  <a:schemeClr val="tx1"/>
                </a:solidFill>
                <a:effectLst/>
                <a:latin typeface="+mn-lt"/>
                <a:ea typeface="+mn-ea"/>
                <a:cs typeface="+mn-cs"/>
              </a:rPr>
              <a:t>CaptionSync</a:t>
            </a:r>
            <a:r>
              <a:rPr lang="en-US" sz="1200" kern="1200" dirty="0" smtClean="0">
                <a:solidFill>
                  <a:schemeClr val="tx1"/>
                </a:solidFill>
                <a:effectLst/>
                <a:latin typeface="+mn-lt"/>
                <a:ea typeface="+mn-ea"/>
                <a:cs typeface="+mn-cs"/>
              </a:rPr>
              <a:t> provides a low cost alternative.  They </a:t>
            </a:r>
            <a:r>
              <a:rPr lang="en-US" sz="1200" kern="1200" dirty="0" smtClean="0">
                <a:solidFill>
                  <a:schemeClr val="tx1"/>
                </a:solidFill>
                <a:effectLst/>
                <a:latin typeface="+mn-lt"/>
                <a:ea typeface="+mn-ea"/>
                <a:cs typeface="+mn-cs"/>
              </a:rPr>
              <a:t>produce </a:t>
            </a:r>
            <a:r>
              <a:rPr lang="en-US" sz="1200" kern="1200" dirty="0" smtClean="0">
                <a:solidFill>
                  <a:schemeClr val="tx1"/>
                </a:solidFill>
                <a:effectLst/>
                <a:latin typeface="+mn-lt"/>
                <a:ea typeface="+mn-ea"/>
                <a:cs typeface="+mn-cs"/>
              </a:rPr>
              <a:t>a captioning </a:t>
            </a:r>
            <a:r>
              <a:rPr lang="en-US" sz="1200" kern="1200" dirty="0" smtClean="0">
                <a:solidFill>
                  <a:schemeClr val="tx1"/>
                </a:solidFill>
                <a:effectLst/>
                <a:latin typeface="+mn-lt"/>
                <a:ea typeface="+mn-ea"/>
                <a:cs typeface="+mn-cs"/>
              </a:rPr>
              <a:t>track file and a </a:t>
            </a:r>
            <a:r>
              <a:rPr lang="en-US" sz="1200" kern="1200" dirty="0" smtClean="0">
                <a:solidFill>
                  <a:schemeClr val="tx1"/>
                </a:solidFill>
                <a:effectLst/>
                <a:latin typeface="+mn-lt"/>
                <a:ea typeface="+mn-ea"/>
                <a:cs typeface="+mn-cs"/>
              </a:rPr>
              <a:t>URL to their own smart player with </a:t>
            </a:r>
            <a:r>
              <a:rPr lang="en-US" sz="1200" kern="1200" dirty="0" smtClean="0">
                <a:solidFill>
                  <a:schemeClr val="tx1"/>
                </a:solidFill>
                <a:effectLst/>
                <a:latin typeface="+mn-lt"/>
                <a:ea typeface="+mn-ea"/>
                <a:cs typeface="+mn-cs"/>
              </a:rPr>
              <a:t>captioning included</a:t>
            </a:r>
            <a:r>
              <a:rPr lang="en-US" sz="1200" kern="1200" baseline="0" dirty="0" smtClean="0">
                <a:solidFill>
                  <a:schemeClr val="tx1"/>
                </a:solidFill>
                <a:effectLst/>
                <a:latin typeface="+mn-lt"/>
                <a:ea typeface="+mn-ea"/>
                <a:cs typeface="+mn-cs"/>
              </a:rPr>
              <a:t> on the video</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11</a:t>
            </a:fld>
            <a:endParaRPr lang="en-US"/>
          </a:p>
        </p:txBody>
      </p:sp>
    </p:spTree>
    <p:extLst>
      <p:ext uri="{BB962C8B-B14F-4D97-AF65-F5344CB8AC3E}">
        <p14:creationId xmlns:p14="http://schemas.microsoft.com/office/powerpoint/2010/main" val="47976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Carla and Andrew experienced a course as screen reader users.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takeaways here are that screen readers have a learning curve</a:t>
            </a:r>
            <a:r>
              <a:rPr lang="en-US" sz="1200" kern="1200" baseline="0" dirty="0" smtClean="0">
                <a:solidFill>
                  <a:schemeClr val="tx1"/>
                </a:solidFill>
                <a:effectLst/>
                <a:latin typeface="+mn-lt"/>
                <a:ea typeface="+mn-ea"/>
                <a:cs typeface="+mn-cs"/>
              </a:rPr>
              <a:t> and that a</a:t>
            </a:r>
            <a:r>
              <a:rPr lang="en-US" sz="1200" kern="1200" dirty="0" smtClean="0">
                <a:solidFill>
                  <a:schemeClr val="tx1"/>
                </a:solidFill>
                <a:effectLst/>
                <a:latin typeface="+mn-lt"/>
                <a:ea typeface="+mn-ea"/>
                <a:cs typeface="+mn-cs"/>
              </a:rPr>
              <a:t>ppropriate alt-text, meaningful link titles, and proper use of headings are imperative to a meaningful experience.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12</a:t>
            </a:fld>
            <a:endParaRPr lang="en-US"/>
          </a:p>
        </p:txBody>
      </p:sp>
    </p:spTree>
    <p:extLst>
      <p:ext uri="{BB962C8B-B14F-4D97-AF65-F5344CB8AC3E}">
        <p14:creationId xmlns:p14="http://schemas.microsoft.com/office/powerpoint/2010/main" val="385844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this experience NVDA was utilized.  NVDA is a free download, and the nice part is, you can load it and set preferences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a removable flash drive. Within </a:t>
            </a:r>
            <a:r>
              <a:rPr lang="en-US" sz="1200" kern="1200" dirty="0" smtClean="0">
                <a:solidFill>
                  <a:schemeClr val="tx1"/>
                </a:solidFill>
                <a:effectLst/>
                <a:latin typeface="+mn-lt"/>
                <a:ea typeface="+mn-ea"/>
                <a:cs typeface="+mn-cs"/>
              </a:rPr>
              <a:t>the Student </a:t>
            </a:r>
            <a:r>
              <a:rPr lang="en-US" sz="1200" kern="1200" dirty="0" smtClean="0">
                <a:solidFill>
                  <a:schemeClr val="tx1"/>
                </a:solidFill>
                <a:effectLst/>
                <a:latin typeface="+mn-lt"/>
                <a:ea typeface="+mn-ea"/>
                <a:cs typeface="+mn-cs"/>
              </a:rPr>
              <a:t>Orientation, </a:t>
            </a:r>
            <a:r>
              <a:rPr lang="en-US" sz="1200" kern="1200" dirty="0" smtClean="0">
                <a:solidFill>
                  <a:schemeClr val="tx1"/>
                </a:solidFill>
                <a:effectLst/>
                <a:latin typeface="+mn-lt"/>
                <a:ea typeface="+mn-ea"/>
                <a:cs typeface="+mn-cs"/>
              </a:rPr>
              <a:t>we share several </a:t>
            </a:r>
            <a:r>
              <a:rPr lang="en-US" sz="1200" kern="1200" dirty="0" smtClean="0">
                <a:solidFill>
                  <a:schemeClr val="tx1"/>
                </a:solidFill>
                <a:effectLst/>
                <a:latin typeface="+mn-lt"/>
                <a:ea typeface="+mn-ea"/>
                <a:cs typeface="+mn-cs"/>
              </a:rPr>
              <a:t>options, </a:t>
            </a:r>
            <a:r>
              <a:rPr lang="en-US" sz="1200" kern="1200" dirty="0" smtClean="0">
                <a:solidFill>
                  <a:schemeClr val="tx1"/>
                </a:solidFill>
                <a:effectLst/>
                <a:latin typeface="+mn-lt"/>
                <a:ea typeface="+mn-ea"/>
                <a:cs typeface="+mn-cs"/>
              </a:rPr>
              <a:t>including </a:t>
            </a:r>
            <a:r>
              <a:rPr lang="en-US" sz="1200" kern="1200" dirty="0" smtClean="0">
                <a:solidFill>
                  <a:schemeClr val="tx1"/>
                </a:solidFill>
                <a:effectLst/>
                <a:latin typeface="+mn-lt"/>
                <a:ea typeface="+mn-ea"/>
                <a:cs typeface="+mn-cs"/>
              </a:rPr>
              <a:t>NVDA, </a:t>
            </a:r>
            <a:r>
              <a:rPr lang="en-US" sz="1200" kern="1200" dirty="0" smtClean="0">
                <a:solidFill>
                  <a:schemeClr val="tx1"/>
                </a:solidFill>
                <a:effectLst/>
                <a:latin typeface="+mn-lt"/>
                <a:ea typeface="+mn-ea"/>
                <a:cs typeface="+mn-cs"/>
              </a:rPr>
              <a:t>with our learners.</a:t>
            </a:r>
          </a:p>
        </p:txBody>
      </p:sp>
      <p:sp>
        <p:nvSpPr>
          <p:cNvPr id="4" name="Slide Number Placeholder 3"/>
          <p:cNvSpPr>
            <a:spLocks noGrp="1"/>
          </p:cNvSpPr>
          <p:nvPr>
            <p:ph type="sldNum" sz="quarter" idx="10"/>
          </p:nvPr>
        </p:nvSpPr>
        <p:spPr/>
        <p:txBody>
          <a:bodyPr/>
          <a:lstStyle/>
          <a:p>
            <a:fld id="{D12CA125-A151-458D-907F-EB0ADE5848FC}" type="slidenum">
              <a:rPr lang="en-US" smtClean="0"/>
              <a:t>13</a:t>
            </a:fld>
            <a:endParaRPr lang="en-US"/>
          </a:p>
        </p:txBody>
      </p:sp>
    </p:spTree>
    <p:extLst>
      <p:ext uri="{BB962C8B-B14F-4D97-AF65-F5344CB8AC3E}">
        <p14:creationId xmlns:p14="http://schemas.microsoft.com/office/powerpoint/2010/main" val="415721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David and Michael experienced a course as if they were color vision impaired. Roughly 1 in 12 males and 1 in 200 females have some form of color vision impairment. If your school has at least 12 male students, you have at least one student to consider.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14</a:t>
            </a:fld>
            <a:endParaRPr lang="en-US"/>
          </a:p>
        </p:txBody>
      </p:sp>
    </p:spTree>
    <p:extLst>
      <p:ext uri="{BB962C8B-B14F-4D97-AF65-F5344CB8AC3E}">
        <p14:creationId xmlns:p14="http://schemas.microsoft.com/office/powerpoint/2010/main" val="216664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emulate the three types of color impairment by using a free tool called Color Oracle.  It simply runs in the system tray and allows you to quickly</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easily experience your work as if you had each of the three types of color impairment.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15</a:t>
            </a:fld>
            <a:endParaRPr lang="en-US"/>
          </a:p>
        </p:txBody>
      </p:sp>
    </p:spTree>
    <p:extLst>
      <p:ext uri="{BB962C8B-B14F-4D97-AF65-F5344CB8AC3E}">
        <p14:creationId xmlns:p14="http://schemas.microsoft.com/office/powerpoint/2010/main" val="347211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experience led our team to make changes to course content we were developing.  Without modification, the satisfaction meters in this Storyline activity were not going to be meaningful to a learner with red-green color impairment.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16</a:t>
            </a:fld>
            <a:endParaRPr lang="en-US"/>
          </a:p>
        </p:txBody>
      </p:sp>
    </p:spTree>
    <p:extLst>
      <p:ext uri="{BB962C8B-B14F-4D97-AF65-F5344CB8AC3E}">
        <p14:creationId xmlns:p14="http://schemas.microsoft.com/office/powerpoint/2010/main" val="149601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Addressing Standard 8.3, we considered students with mobility impairment.  </a:t>
            </a:r>
            <a:r>
              <a:rPr lang="en-US" sz="1200" kern="1200" dirty="0" smtClean="0">
                <a:solidFill>
                  <a:schemeClr val="tx1"/>
                </a:solidFill>
                <a:effectLst/>
                <a:latin typeface="+mn-lt"/>
                <a:ea typeface="+mn-ea"/>
                <a:cs typeface="+mn-cs"/>
              </a:rPr>
              <a:t>Steph </a:t>
            </a:r>
            <a:r>
              <a:rPr lang="en-US" sz="1200" kern="1200" dirty="0" smtClean="0">
                <a:solidFill>
                  <a:schemeClr val="tx1"/>
                </a:solidFill>
                <a:effectLst/>
                <a:latin typeface="+mn-lt"/>
                <a:ea typeface="+mn-ea"/>
                <a:cs typeface="+mn-cs"/>
              </a:rPr>
              <a:t>and Tara </a:t>
            </a:r>
            <a:r>
              <a:rPr lang="en-US" sz="1200" kern="1200" dirty="0" smtClean="0">
                <a:solidFill>
                  <a:schemeClr val="tx1"/>
                </a:solidFill>
                <a:effectLst/>
                <a:latin typeface="+mn-lt"/>
                <a:ea typeface="+mn-ea"/>
                <a:cs typeface="+mn-cs"/>
              </a:rPr>
              <a:t>experienced </a:t>
            </a:r>
            <a:r>
              <a:rPr lang="en-US" sz="1200" kern="1200" dirty="0" smtClean="0">
                <a:solidFill>
                  <a:schemeClr val="tx1"/>
                </a:solidFill>
                <a:effectLst/>
                <a:latin typeface="+mn-lt"/>
                <a:ea typeface="+mn-ea"/>
                <a:cs typeface="+mn-cs"/>
              </a:rPr>
              <a:t>mouth sticks.  We </a:t>
            </a:r>
            <a:r>
              <a:rPr lang="en-US" sz="1200" kern="1200" dirty="0" smtClean="0">
                <a:solidFill>
                  <a:schemeClr val="tx1"/>
                </a:solidFill>
                <a:effectLst/>
                <a:latin typeface="+mn-lt"/>
                <a:ea typeface="+mn-ea"/>
                <a:cs typeface="+mn-cs"/>
              </a:rPr>
              <a:t>improvised </a:t>
            </a:r>
            <a:r>
              <a:rPr lang="en-US" sz="1200" kern="1200" dirty="0" smtClean="0">
                <a:solidFill>
                  <a:schemeClr val="tx1"/>
                </a:solidFill>
                <a:effectLst/>
                <a:latin typeface="+mn-lt"/>
                <a:ea typeface="+mn-ea"/>
                <a:cs typeface="+mn-cs"/>
              </a:rPr>
              <a:t>a bit and used free chopsticks, and mini-marshmallows. </a:t>
            </a:r>
          </a:p>
        </p:txBody>
      </p:sp>
      <p:sp>
        <p:nvSpPr>
          <p:cNvPr id="4" name="Slide Number Placeholder 3"/>
          <p:cNvSpPr>
            <a:spLocks noGrp="1"/>
          </p:cNvSpPr>
          <p:nvPr>
            <p:ph type="sldNum" sz="quarter" idx="10"/>
          </p:nvPr>
        </p:nvSpPr>
        <p:spPr/>
        <p:txBody>
          <a:bodyPr/>
          <a:lstStyle/>
          <a:p>
            <a:fld id="{D12CA125-A151-458D-907F-EB0ADE5848FC}" type="slidenum">
              <a:rPr lang="en-US" smtClean="0"/>
              <a:t>17</a:t>
            </a:fld>
            <a:endParaRPr lang="en-US"/>
          </a:p>
        </p:txBody>
      </p:sp>
    </p:spTree>
    <p:extLst>
      <p:ext uri="{BB962C8B-B14F-4D97-AF65-F5344CB8AC3E}">
        <p14:creationId xmlns:p14="http://schemas.microsoft.com/office/powerpoint/2010/main" val="816365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experience reinforced the need to be cognizant of tab order!  If tab order is set correctly, you can tab through the content in a meaningful way.  Controlling a video with the tab key is often not possible.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18</a:t>
            </a:fld>
            <a:endParaRPr lang="en-US"/>
          </a:p>
        </p:txBody>
      </p:sp>
    </p:spTree>
    <p:extLst>
      <p:ext uri="{BB962C8B-B14F-4D97-AF65-F5344CB8AC3E}">
        <p14:creationId xmlns:p14="http://schemas.microsoft.com/office/powerpoint/2010/main" val="103377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Standard 8.4 addresses the readability of the course. In addition to good design knowledge</a:t>
            </a:r>
            <a:r>
              <a:rPr lang="en-US" sz="1200" kern="1200" baseline="0" dirty="0" smtClean="0">
                <a:solidFill>
                  <a:schemeClr val="tx1"/>
                </a:solidFill>
                <a:effectLst/>
                <a:latin typeface="+mn-lt"/>
                <a:ea typeface="+mn-ea"/>
                <a:cs typeface="+mn-cs"/>
              </a:rPr>
              <a:t> and proofreading our work,</a:t>
            </a:r>
            <a:r>
              <a:rPr lang="en-US" sz="1200" kern="1200" dirty="0" smtClean="0">
                <a:solidFill>
                  <a:schemeClr val="tx1"/>
                </a:solidFill>
                <a:effectLst/>
                <a:latin typeface="+mn-lt"/>
                <a:ea typeface="+mn-ea"/>
                <a:cs typeface="+mn-cs"/>
              </a:rPr>
              <a:t> we utilize </a:t>
            </a:r>
            <a:r>
              <a:rPr lang="en-US" sz="1200" kern="1200" dirty="0" err="1" smtClean="0">
                <a:solidFill>
                  <a:schemeClr val="tx1"/>
                </a:solidFill>
                <a:effectLst/>
                <a:latin typeface="+mn-lt"/>
                <a:ea typeface="+mn-ea"/>
                <a:cs typeface="+mn-cs"/>
              </a:rPr>
              <a:t>Grammarly</a:t>
            </a:r>
            <a:r>
              <a:rPr lang="en-US" sz="1200" kern="1200" dirty="0" smtClean="0">
                <a:solidFill>
                  <a:schemeClr val="tx1"/>
                </a:solidFill>
                <a:effectLst/>
                <a:latin typeface="+mn-lt"/>
                <a:ea typeface="+mn-ea"/>
                <a:cs typeface="+mn-cs"/>
              </a:rPr>
              <a:t> to catch errors and WAVE to check color contrast. There is a free basic version of </a:t>
            </a:r>
            <a:r>
              <a:rPr lang="en-US" sz="1200" kern="1200" dirty="0" err="1" smtClean="0">
                <a:solidFill>
                  <a:schemeClr val="tx1"/>
                </a:solidFill>
                <a:effectLst/>
                <a:latin typeface="+mn-lt"/>
                <a:ea typeface="+mn-ea"/>
                <a:cs typeface="+mn-cs"/>
              </a:rPr>
              <a:t>Grammarly</a:t>
            </a:r>
            <a:r>
              <a:rPr lang="en-US" sz="1200" kern="1200" dirty="0" smtClean="0">
                <a:solidFill>
                  <a:schemeClr val="tx1"/>
                </a:solidFill>
                <a:effectLst/>
                <a:latin typeface="+mn-lt"/>
                <a:ea typeface="+mn-ea"/>
                <a:cs typeface="+mn-cs"/>
              </a:rPr>
              <a:t>.  WAVE is free.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19</a:t>
            </a:fld>
            <a:endParaRPr lang="en-US"/>
          </a:p>
        </p:txBody>
      </p:sp>
    </p:spTree>
    <p:extLst>
      <p:ext uri="{BB962C8B-B14F-4D97-AF65-F5344CB8AC3E}">
        <p14:creationId xmlns:p14="http://schemas.microsoft.com/office/powerpoint/2010/main" val="70767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here to share a quick overview of what our team learned on its journey to creating accessible K12 courses.  Today we will share some of the free and low-cost tools and techniques that we discovered along the way.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2</a:t>
            </a:fld>
            <a:endParaRPr lang="en-US"/>
          </a:p>
        </p:txBody>
      </p:sp>
    </p:spTree>
    <p:extLst>
      <p:ext uri="{BB962C8B-B14F-4D97-AF65-F5344CB8AC3E}">
        <p14:creationId xmlns:p14="http://schemas.microsoft.com/office/powerpoint/2010/main" val="2718806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Last, but certainly not least.  Standard 8.5 </a:t>
            </a:r>
            <a:r>
              <a:rPr lang="en-US" sz="1200" kern="1200" dirty="0" smtClean="0">
                <a:solidFill>
                  <a:schemeClr val="tx1"/>
                </a:solidFill>
                <a:effectLst/>
                <a:latin typeface="+mn-lt"/>
                <a:ea typeface="+mn-ea"/>
                <a:cs typeface="+mn-cs"/>
              </a:rPr>
              <a:t>addresses course </a:t>
            </a:r>
            <a:r>
              <a:rPr lang="en-US" sz="1200" kern="1200" dirty="0" smtClean="0">
                <a:solidFill>
                  <a:schemeClr val="tx1"/>
                </a:solidFill>
                <a:effectLst/>
                <a:latin typeface="+mn-lt"/>
                <a:ea typeface="+mn-ea"/>
                <a:cs typeface="+mn-cs"/>
              </a:rPr>
              <a:t>multimedia.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addition to </a:t>
            </a:r>
            <a:r>
              <a:rPr lang="en-US" sz="1200" kern="1200" dirty="0" smtClean="0">
                <a:solidFill>
                  <a:schemeClr val="tx1"/>
                </a:solidFill>
                <a:effectLst/>
                <a:latin typeface="+mn-lt"/>
                <a:ea typeface="+mn-ea"/>
                <a:cs typeface="+mn-cs"/>
              </a:rPr>
              <a:t>instructional </a:t>
            </a:r>
            <a:r>
              <a:rPr lang="en-US" sz="1200" kern="1200" dirty="0" smtClean="0">
                <a:solidFill>
                  <a:schemeClr val="tx1"/>
                </a:solidFill>
                <a:effectLst/>
                <a:latin typeface="+mn-lt"/>
                <a:ea typeface="+mn-ea"/>
                <a:cs typeface="+mn-cs"/>
              </a:rPr>
              <a:t>design best practices for images, one way we address this </a:t>
            </a:r>
            <a:r>
              <a:rPr lang="en-US" sz="1200" kern="1200" dirty="0" smtClean="0">
                <a:solidFill>
                  <a:schemeClr val="tx1"/>
                </a:solidFill>
                <a:effectLst/>
                <a:latin typeface="+mn-lt"/>
                <a:ea typeface="+mn-ea"/>
                <a:cs typeface="+mn-cs"/>
              </a:rPr>
              <a:t>standard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with a </a:t>
            </a:r>
            <a:r>
              <a:rPr lang="en-US" sz="1200" kern="1200" dirty="0" smtClean="0">
                <a:solidFill>
                  <a:schemeClr val="tx1"/>
                </a:solidFill>
                <a:effectLst/>
                <a:latin typeface="+mn-lt"/>
                <a:ea typeface="+mn-ea"/>
                <a:cs typeface="+mn-cs"/>
              </a:rPr>
              <a:t>free tool called H5P.  Many times, long video content is </a:t>
            </a:r>
            <a:r>
              <a:rPr lang="en-US" sz="1200" kern="1200" dirty="0" smtClean="0">
                <a:solidFill>
                  <a:schemeClr val="tx1"/>
                </a:solidFill>
                <a:effectLst/>
                <a:latin typeface="+mn-lt"/>
                <a:ea typeface="+mn-ea"/>
                <a:cs typeface="+mn-cs"/>
              </a:rPr>
              <a:t>unavoidable, </a:t>
            </a:r>
            <a:r>
              <a:rPr lang="en-US" sz="1200" kern="1200" dirty="0" smtClean="0">
                <a:solidFill>
                  <a:schemeClr val="tx1"/>
                </a:solidFill>
                <a:effectLst/>
                <a:latin typeface="+mn-lt"/>
                <a:ea typeface="+mn-ea"/>
                <a:cs typeface="+mn-cs"/>
              </a:rPr>
              <a:t>but with this tool it is easy to add interactive </a:t>
            </a:r>
            <a:r>
              <a:rPr lang="en-US" sz="1200" kern="1200" dirty="0" smtClean="0">
                <a:solidFill>
                  <a:schemeClr val="tx1"/>
                </a:solidFill>
                <a:effectLst/>
                <a:latin typeface="+mn-lt"/>
                <a:ea typeface="+mn-ea"/>
                <a:cs typeface="+mn-cs"/>
              </a:rPr>
              <a:t>questions.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our quest </a:t>
            </a:r>
            <a:r>
              <a:rPr lang="en-US" sz="1200" kern="1200" dirty="0" smtClean="0">
                <a:solidFill>
                  <a:schemeClr val="tx1"/>
                </a:solidFill>
                <a:effectLst/>
                <a:latin typeface="+mn-lt"/>
                <a:ea typeface="+mn-ea"/>
                <a:cs typeface="+mn-cs"/>
              </a:rPr>
              <a:t>to build courses with high-quality, clear </a:t>
            </a:r>
            <a:r>
              <a:rPr lang="en-US" sz="1200" kern="1200" dirty="0" smtClean="0">
                <a:solidFill>
                  <a:schemeClr val="tx1"/>
                </a:solidFill>
                <a:effectLst/>
                <a:latin typeface="+mn-lt"/>
                <a:ea typeface="+mn-ea"/>
                <a:cs typeface="+mn-cs"/>
              </a:rPr>
              <a:t>audio, </a:t>
            </a:r>
            <a:r>
              <a:rPr lang="en-US" sz="1200" kern="1200" dirty="0" smtClean="0">
                <a:solidFill>
                  <a:schemeClr val="tx1"/>
                </a:solidFill>
                <a:effectLst/>
                <a:latin typeface="+mn-lt"/>
                <a:ea typeface="+mn-ea"/>
                <a:cs typeface="+mn-cs"/>
              </a:rPr>
              <a:t>we are investigating Amazon Polly.  Our work queue for this year includes several world language courses, so this may very well be a tool </a:t>
            </a:r>
            <a:r>
              <a:rPr lang="en-US" sz="1200" kern="1200" dirty="0" smtClean="0">
                <a:solidFill>
                  <a:schemeClr val="tx1"/>
                </a:solidFill>
                <a:effectLst/>
                <a:latin typeface="+mn-lt"/>
                <a:ea typeface="+mn-ea"/>
                <a:cs typeface="+mn-cs"/>
              </a:rPr>
              <a:t>we </a:t>
            </a:r>
            <a:r>
              <a:rPr lang="en-US" sz="1200" kern="1200" dirty="0" smtClean="0">
                <a:solidFill>
                  <a:schemeClr val="tx1"/>
                </a:solidFill>
                <a:effectLst/>
                <a:latin typeface="+mn-lt"/>
                <a:ea typeface="+mn-ea"/>
                <a:cs typeface="+mn-cs"/>
              </a:rPr>
              <a:t>can share more about </a:t>
            </a:r>
            <a:r>
              <a:rPr lang="en-US" sz="1200" kern="1200" dirty="0" smtClean="0">
                <a:solidFill>
                  <a:schemeClr val="tx1"/>
                </a:solidFill>
                <a:effectLst/>
                <a:latin typeface="+mn-lt"/>
                <a:ea typeface="+mn-ea"/>
                <a:cs typeface="+mn-cs"/>
              </a:rPr>
              <a:t>at a future </a:t>
            </a:r>
            <a:r>
              <a:rPr lang="en-US" sz="1200" kern="1200" dirty="0" smtClean="0">
                <a:solidFill>
                  <a:schemeClr val="tx1"/>
                </a:solidFill>
                <a:effectLst/>
                <a:latin typeface="+mn-lt"/>
                <a:ea typeface="+mn-ea"/>
                <a:cs typeface="+mn-cs"/>
              </a:rPr>
              <a:t>conference.</a:t>
            </a:r>
          </a:p>
        </p:txBody>
      </p:sp>
      <p:sp>
        <p:nvSpPr>
          <p:cNvPr id="4" name="Slide Number Placeholder 3"/>
          <p:cNvSpPr>
            <a:spLocks noGrp="1"/>
          </p:cNvSpPr>
          <p:nvPr>
            <p:ph type="sldNum" sz="quarter" idx="10"/>
          </p:nvPr>
        </p:nvSpPr>
        <p:spPr/>
        <p:txBody>
          <a:bodyPr/>
          <a:lstStyle/>
          <a:p>
            <a:fld id="{D12CA125-A151-458D-907F-EB0ADE5848FC}" type="slidenum">
              <a:rPr lang="en-US" smtClean="0"/>
              <a:t>20</a:t>
            </a:fld>
            <a:endParaRPr lang="en-US"/>
          </a:p>
        </p:txBody>
      </p:sp>
    </p:spTree>
    <p:extLst>
      <p:ext uri="{BB962C8B-B14F-4D97-AF65-F5344CB8AC3E}">
        <p14:creationId xmlns:p14="http://schemas.microsoft.com/office/powerpoint/2010/main" val="133308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Standard 8 addresses the accessibility and usability of our courses and sets forth 5 specific standards that our courses must meet.  In the next 4.5 minutes, I hope to share some hints, tips, and tricks for addressing each of them.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3</a:t>
            </a:fld>
            <a:endParaRPr lang="en-US"/>
          </a:p>
        </p:txBody>
      </p:sp>
    </p:spTree>
    <p:extLst>
      <p:ext uri="{BB962C8B-B14F-4D97-AF65-F5344CB8AC3E}">
        <p14:creationId xmlns:p14="http://schemas.microsoft.com/office/powerpoint/2010/main" val="328972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Standard 8.1 addresses consistency in course navigation. Developing a master course shell in our LMS and a template for our course lessons, which we currently build in SoftChalk, was a great first step toward addressing several standards.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4</a:t>
            </a:fld>
            <a:endParaRPr lang="en-US"/>
          </a:p>
        </p:txBody>
      </p:sp>
    </p:spTree>
    <p:extLst>
      <p:ext uri="{BB962C8B-B14F-4D97-AF65-F5344CB8AC3E}">
        <p14:creationId xmlns:p14="http://schemas.microsoft.com/office/powerpoint/2010/main" val="96501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consistent navigation and predictability allowed us to create a Student Orientation module included</a:t>
            </a:r>
            <a:r>
              <a:rPr lang="en-US" baseline="0" dirty="0" smtClean="0"/>
              <a:t> in every Michigan Virtual course</a:t>
            </a:r>
            <a:r>
              <a:rPr lang="en-US" dirty="0" smtClean="0"/>
              <a:t> that provides text-based</a:t>
            </a:r>
            <a:r>
              <a:rPr lang="en-US" baseline="0" dirty="0" smtClean="0"/>
              <a:t> information</a:t>
            </a:r>
            <a:r>
              <a:rPr lang="en-US" dirty="0" smtClean="0"/>
              <a:t>, interactive activities, and video. </a:t>
            </a:r>
            <a:endParaRPr lang="en-US" dirty="0" smtClean="0"/>
          </a:p>
        </p:txBody>
      </p:sp>
      <p:sp>
        <p:nvSpPr>
          <p:cNvPr id="4" name="Slide Number Placeholder 3"/>
          <p:cNvSpPr>
            <a:spLocks noGrp="1"/>
          </p:cNvSpPr>
          <p:nvPr>
            <p:ph type="sldNum" sz="quarter" idx="10"/>
          </p:nvPr>
        </p:nvSpPr>
        <p:spPr/>
        <p:txBody>
          <a:bodyPr/>
          <a:lstStyle/>
          <a:p>
            <a:fld id="{D12CA125-A151-458D-907F-EB0ADE5848FC}" type="slidenum">
              <a:rPr lang="en-US" smtClean="0"/>
              <a:t>5</a:t>
            </a:fld>
            <a:endParaRPr lang="en-US"/>
          </a:p>
        </p:txBody>
      </p:sp>
    </p:spTree>
    <p:extLst>
      <p:ext uri="{BB962C8B-B14F-4D97-AF65-F5344CB8AC3E}">
        <p14:creationId xmlns:p14="http://schemas.microsoft.com/office/powerpoint/2010/main" val="121398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Standard 8.2 was easily addressed by adding the VPATs for our LMS and any third party software in our Getting Help module. This module also includes many other resources for getting help as quickly and efficiently as possible.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6</a:t>
            </a:fld>
            <a:endParaRPr lang="en-US"/>
          </a:p>
        </p:txBody>
      </p:sp>
    </p:spTree>
    <p:extLst>
      <p:ext uri="{BB962C8B-B14F-4D97-AF65-F5344CB8AC3E}">
        <p14:creationId xmlns:p14="http://schemas.microsoft.com/office/powerpoint/2010/main" val="33372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Clicking on the Accommodations &amp; Accessibility Guidelines </a:t>
            </a:r>
            <a:r>
              <a:rPr lang="en-US" sz="1200" kern="1200" dirty="0" smtClean="0">
                <a:solidFill>
                  <a:schemeClr val="tx1"/>
                </a:solidFill>
                <a:effectLst/>
                <a:latin typeface="+mn-lt"/>
                <a:ea typeface="+mn-ea"/>
                <a:cs typeface="+mn-cs"/>
              </a:rPr>
              <a:t>link in </a:t>
            </a:r>
            <a:r>
              <a:rPr lang="en-US" sz="1200" kern="1200" dirty="0" smtClean="0">
                <a:solidFill>
                  <a:schemeClr val="tx1"/>
                </a:solidFill>
                <a:effectLst/>
                <a:latin typeface="+mn-lt"/>
                <a:ea typeface="+mn-ea"/>
                <a:cs typeface="+mn-cs"/>
              </a:rPr>
              <a:t>the Getting Help </a:t>
            </a:r>
            <a:r>
              <a:rPr lang="en-US" sz="1200" kern="1200" dirty="0" smtClean="0">
                <a:solidFill>
                  <a:schemeClr val="tx1"/>
                </a:solidFill>
                <a:effectLst/>
                <a:latin typeface="+mn-lt"/>
                <a:ea typeface="+mn-ea"/>
                <a:cs typeface="+mn-cs"/>
              </a:rPr>
              <a:t>module, </a:t>
            </a:r>
            <a:r>
              <a:rPr lang="en-US" sz="1200" kern="1200" dirty="0" smtClean="0">
                <a:solidFill>
                  <a:schemeClr val="tx1"/>
                </a:solidFill>
                <a:effectLst/>
                <a:latin typeface="+mn-lt"/>
                <a:ea typeface="+mn-ea"/>
                <a:cs typeface="+mn-cs"/>
              </a:rPr>
              <a:t>gives students, parents, and mentors quick access to what they can expect Michigan Virtual to do </a:t>
            </a:r>
            <a:r>
              <a:rPr lang="en-US" sz="1200" kern="1200" dirty="0" smtClean="0">
                <a:solidFill>
                  <a:schemeClr val="tx1"/>
                </a:solidFill>
                <a:effectLst/>
                <a:latin typeface="+mn-lt"/>
                <a:ea typeface="+mn-ea"/>
                <a:cs typeface="+mn-cs"/>
              </a:rPr>
              <a:t>to accommodate </a:t>
            </a:r>
            <a:r>
              <a:rPr lang="en-US" sz="1200" kern="1200" dirty="0" smtClean="0">
                <a:solidFill>
                  <a:schemeClr val="tx1"/>
                </a:solidFill>
                <a:effectLst/>
                <a:latin typeface="+mn-lt"/>
                <a:ea typeface="+mn-ea"/>
                <a:cs typeface="+mn-cs"/>
              </a:rPr>
              <a:t>diverse learners.</a:t>
            </a:r>
          </a:p>
        </p:txBody>
      </p:sp>
      <p:sp>
        <p:nvSpPr>
          <p:cNvPr id="4" name="Slide Number Placeholder 3"/>
          <p:cNvSpPr>
            <a:spLocks noGrp="1"/>
          </p:cNvSpPr>
          <p:nvPr>
            <p:ph type="sldNum" sz="quarter" idx="10"/>
          </p:nvPr>
        </p:nvSpPr>
        <p:spPr/>
        <p:txBody>
          <a:bodyPr/>
          <a:lstStyle/>
          <a:p>
            <a:fld id="{D12CA125-A151-458D-907F-EB0ADE5848FC}" type="slidenum">
              <a:rPr lang="en-US" smtClean="0"/>
              <a:t>7</a:t>
            </a:fld>
            <a:endParaRPr lang="en-US"/>
          </a:p>
        </p:txBody>
      </p:sp>
    </p:spTree>
    <p:extLst>
      <p:ext uri="{BB962C8B-B14F-4D97-AF65-F5344CB8AC3E}">
        <p14:creationId xmlns:p14="http://schemas.microsoft.com/office/powerpoint/2010/main" val="80795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an effort to provide accessible activities within our courses, we choose 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tools carefully. This example is how we use the keyhole icon within SoftChalk to include a text version of the information that is housed in the Articulate accordion activity.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8</a:t>
            </a:fld>
            <a:endParaRPr lang="en-US"/>
          </a:p>
        </p:txBody>
      </p:sp>
    </p:spTree>
    <p:extLst>
      <p:ext uri="{BB962C8B-B14F-4D97-AF65-F5344CB8AC3E}">
        <p14:creationId xmlns:p14="http://schemas.microsoft.com/office/powerpoint/2010/main" val="346977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Standard 8.3 forced us to rethink our definition of audience. We used a handful of tools to help us do this. We did a book study, took a course on Lynda.com, and included a hands on experience in one of our quarterly get-togethers.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CA125-A151-458D-907F-EB0ADE5848FC}" type="slidenum">
              <a:rPr lang="en-US" smtClean="0"/>
              <a:t>9</a:t>
            </a:fld>
            <a:endParaRPr lang="en-US"/>
          </a:p>
        </p:txBody>
      </p:sp>
    </p:spTree>
    <p:extLst>
      <p:ext uri="{BB962C8B-B14F-4D97-AF65-F5344CB8AC3E}">
        <p14:creationId xmlns:p14="http://schemas.microsoft.com/office/powerpoint/2010/main" val="2931936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userDrawn="1"/>
        </p:nvSpPr>
        <p:spPr>
          <a:xfrm>
            <a:off x="-214009" y="-272374"/>
            <a:ext cx="12568137" cy="7500025"/>
          </a:xfrm>
          <a:prstGeom prst="rect">
            <a:avLst/>
          </a:prstGeom>
          <a:gradFill flip="none" rotWithShape="1">
            <a:gsLst>
              <a:gs pos="0">
                <a:srgbClr val="F0F0F0"/>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679004" y="-505838"/>
            <a:ext cx="7782128" cy="7908587"/>
          </a:xfrm>
          <a:custGeom>
            <a:avLst/>
            <a:gdLst>
              <a:gd name="connsiteX0" fmla="*/ 0 w 6663447"/>
              <a:gd name="connsiteY0" fmla="*/ 0 h 7908587"/>
              <a:gd name="connsiteX1" fmla="*/ 6663447 w 6663447"/>
              <a:gd name="connsiteY1" fmla="*/ 0 h 7908587"/>
              <a:gd name="connsiteX2" fmla="*/ 6663447 w 6663447"/>
              <a:gd name="connsiteY2" fmla="*/ 7908587 h 7908587"/>
              <a:gd name="connsiteX3" fmla="*/ 0 w 6663447"/>
              <a:gd name="connsiteY3" fmla="*/ 7908587 h 7908587"/>
              <a:gd name="connsiteX4" fmla="*/ 0 w 6663447"/>
              <a:gd name="connsiteY4" fmla="*/ 0 h 7908587"/>
              <a:gd name="connsiteX0" fmla="*/ 642026 w 6663447"/>
              <a:gd name="connsiteY0" fmla="*/ 0 h 7908587"/>
              <a:gd name="connsiteX1" fmla="*/ 6663447 w 6663447"/>
              <a:gd name="connsiteY1" fmla="*/ 0 h 7908587"/>
              <a:gd name="connsiteX2" fmla="*/ 6663447 w 6663447"/>
              <a:gd name="connsiteY2" fmla="*/ 7908587 h 7908587"/>
              <a:gd name="connsiteX3" fmla="*/ 0 w 6663447"/>
              <a:gd name="connsiteY3" fmla="*/ 7908587 h 7908587"/>
              <a:gd name="connsiteX4" fmla="*/ 642026 w 6663447"/>
              <a:gd name="connsiteY4" fmla="*/ 0 h 7908587"/>
              <a:gd name="connsiteX0" fmla="*/ 1760707 w 7782128"/>
              <a:gd name="connsiteY0" fmla="*/ 0 h 7908587"/>
              <a:gd name="connsiteX1" fmla="*/ 7782128 w 7782128"/>
              <a:gd name="connsiteY1" fmla="*/ 0 h 7908587"/>
              <a:gd name="connsiteX2" fmla="*/ 7782128 w 7782128"/>
              <a:gd name="connsiteY2" fmla="*/ 7908587 h 7908587"/>
              <a:gd name="connsiteX3" fmla="*/ 0 w 7782128"/>
              <a:gd name="connsiteY3" fmla="*/ 7908587 h 7908587"/>
              <a:gd name="connsiteX4" fmla="*/ 1760707 w 7782128"/>
              <a:gd name="connsiteY4" fmla="*/ 0 h 7908587"/>
              <a:gd name="connsiteX0" fmla="*/ 1254869 w 7782128"/>
              <a:gd name="connsiteY0" fmla="*/ 0 h 7908587"/>
              <a:gd name="connsiteX1" fmla="*/ 7782128 w 7782128"/>
              <a:gd name="connsiteY1" fmla="*/ 0 h 7908587"/>
              <a:gd name="connsiteX2" fmla="*/ 7782128 w 7782128"/>
              <a:gd name="connsiteY2" fmla="*/ 7908587 h 7908587"/>
              <a:gd name="connsiteX3" fmla="*/ 0 w 7782128"/>
              <a:gd name="connsiteY3" fmla="*/ 7908587 h 7908587"/>
              <a:gd name="connsiteX4" fmla="*/ 1254869 w 7782128"/>
              <a:gd name="connsiteY4" fmla="*/ 0 h 790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2128" h="7908587">
                <a:moveTo>
                  <a:pt x="1254869" y="0"/>
                </a:moveTo>
                <a:lnTo>
                  <a:pt x="7782128" y="0"/>
                </a:lnTo>
                <a:lnTo>
                  <a:pt x="7782128" y="7908587"/>
                </a:lnTo>
                <a:lnTo>
                  <a:pt x="0" y="7908587"/>
                </a:lnTo>
                <a:lnTo>
                  <a:pt x="1254869" y="0"/>
                </a:lnTo>
                <a:close/>
              </a:path>
            </a:pathLst>
          </a:custGeom>
          <a:gradFill>
            <a:gsLst>
              <a:gs pos="0">
                <a:srgbClr val="135E6F"/>
              </a:gs>
              <a:gs pos="100000">
                <a:srgbClr val="2F8D98"/>
              </a:gs>
            </a:gsLst>
            <a:lin ang="16200000" scaled="1"/>
          </a:gradFill>
          <a:ln w="38100">
            <a:solidFill>
              <a:srgbClr val="F7941E"/>
            </a:solidFill>
          </a:ln>
          <a:effectLst>
            <a:innerShdw blurRad="812800" dist="50800" dir="108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856050" y="1017757"/>
            <a:ext cx="6040878" cy="2492206"/>
          </a:xfrm>
          <a:noFill/>
          <a:effectLst/>
        </p:spPr>
        <p:txBody>
          <a:bodyPr anchor="b"/>
          <a:lstStyle>
            <a:lvl1pPr algn="ctr">
              <a:defRPr sz="6000">
                <a:ln>
                  <a:noFill/>
                </a:ln>
                <a:effectLst>
                  <a:outerShdw blurRad="127000" dist="38100" dir="5400000" sx="101000" sy="101000" algn="ctr" rotWithShape="0">
                    <a:prstClr val="black">
                      <a:alpha val="25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56050" y="3869888"/>
            <a:ext cx="6040878" cy="1772154"/>
          </a:xfrm>
        </p:spPr>
        <p:txBody>
          <a:bodyPr/>
          <a:lstStyle>
            <a:lvl1pPr marL="0" indent="0" algn="ctr">
              <a:buNone/>
              <a:defRPr sz="2400" b="1">
                <a:solidFill>
                  <a:srgbClr val="E5F5F7"/>
                </a:solidFill>
                <a:effectLst>
                  <a:outerShdw blurRad="63500" dist="25400" dir="16200000" rotWithShape="0">
                    <a:prstClr val="black">
                      <a:alpha val="1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308" y="1017757"/>
            <a:ext cx="2963999" cy="4258277"/>
          </a:xfrm>
          <a:prstGeom prst="rect">
            <a:avLst/>
          </a:prstGeom>
        </p:spPr>
      </p:pic>
      <p:cxnSp>
        <p:nvCxnSpPr>
          <p:cNvPr id="14" name="Straight Connector 13"/>
          <p:cNvCxnSpPr/>
          <p:nvPr userDrawn="1"/>
        </p:nvCxnSpPr>
        <p:spPr>
          <a:xfrm>
            <a:off x="7411180" y="3689925"/>
            <a:ext cx="2929323" cy="0"/>
          </a:xfrm>
          <a:prstGeom prst="line">
            <a:avLst/>
          </a:prstGeom>
          <a:ln w="38100">
            <a:solidFill>
              <a:srgbClr val="135E6F"/>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1647024" y="-684183"/>
            <a:ext cx="1433015"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191515" y="-684183"/>
            <a:ext cx="1433015"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647024" y="-1690634"/>
            <a:ext cx="15271554" cy="141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647024" y="7203166"/>
            <a:ext cx="15271554" cy="1384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8551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99070" y="1309816"/>
            <a:ext cx="10571570" cy="44675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61838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p:cNvSpPr>
            <a:spLocks noChangeAspect="1"/>
          </p:cNvSpPr>
          <p:nvPr userDrawn="1"/>
        </p:nvSpPr>
        <p:spPr>
          <a:xfrm>
            <a:off x="-214009" y="-272374"/>
            <a:ext cx="12568137" cy="7500025"/>
          </a:xfrm>
          <a:prstGeom prst="rect">
            <a:avLst/>
          </a:prstGeom>
          <a:gradFill flip="none" rotWithShape="1">
            <a:gsLst>
              <a:gs pos="0">
                <a:srgbClr val="F0F0F0"/>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Rectangle 7"/>
          <p:cNvSpPr/>
          <p:nvPr userDrawn="1"/>
        </p:nvSpPr>
        <p:spPr>
          <a:xfrm rot="10800000">
            <a:off x="-98919" y="-505838"/>
            <a:ext cx="7782128" cy="7908587"/>
          </a:xfrm>
          <a:custGeom>
            <a:avLst/>
            <a:gdLst>
              <a:gd name="connsiteX0" fmla="*/ 0 w 6663447"/>
              <a:gd name="connsiteY0" fmla="*/ 0 h 7908587"/>
              <a:gd name="connsiteX1" fmla="*/ 6663447 w 6663447"/>
              <a:gd name="connsiteY1" fmla="*/ 0 h 7908587"/>
              <a:gd name="connsiteX2" fmla="*/ 6663447 w 6663447"/>
              <a:gd name="connsiteY2" fmla="*/ 7908587 h 7908587"/>
              <a:gd name="connsiteX3" fmla="*/ 0 w 6663447"/>
              <a:gd name="connsiteY3" fmla="*/ 7908587 h 7908587"/>
              <a:gd name="connsiteX4" fmla="*/ 0 w 6663447"/>
              <a:gd name="connsiteY4" fmla="*/ 0 h 7908587"/>
              <a:gd name="connsiteX0" fmla="*/ 642026 w 6663447"/>
              <a:gd name="connsiteY0" fmla="*/ 0 h 7908587"/>
              <a:gd name="connsiteX1" fmla="*/ 6663447 w 6663447"/>
              <a:gd name="connsiteY1" fmla="*/ 0 h 7908587"/>
              <a:gd name="connsiteX2" fmla="*/ 6663447 w 6663447"/>
              <a:gd name="connsiteY2" fmla="*/ 7908587 h 7908587"/>
              <a:gd name="connsiteX3" fmla="*/ 0 w 6663447"/>
              <a:gd name="connsiteY3" fmla="*/ 7908587 h 7908587"/>
              <a:gd name="connsiteX4" fmla="*/ 642026 w 6663447"/>
              <a:gd name="connsiteY4" fmla="*/ 0 h 7908587"/>
              <a:gd name="connsiteX0" fmla="*/ 1760707 w 7782128"/>
              <a:gd name="connsiteY0" fmla="*/ 0 h 7908587"/>
              <a:gd name="connsiteX1" fmla="*/ 7782128 w 7782128"/>
              <a:gd name="connsiteY1" fmla="*/ 0 h 7908587"/>
              <a:gd name="connsiteX2" fmla="*/ 7782128 w 7782128"/>
              <a:gd name="connsiteY2" fmla="*/ 7908587 h 7908587"/>
              <a:gd name="connsiteX3" fmla="*/ 0 w 7782128"/>
              <a:gd name="connsiteY3" fmla="*/ 7908587 h 7908587"/>
              <a:gd name="connsiteX4" fmla="*/ 1760707 w 7782128"/>
              <a:gd name="connsiteY4" fmla="*/ 0 h 7908587"/>
              <a:gd name="connsiteX0" fmla="*/ 1254869 w 7782128"/>
              <a:gd name="connsiteY0" fmla="*/ 0 h 7908587"/>
              <a:gd name="connsiteX1" fmla="*/ 7782128 w 7782128"/>
              <a:gd name="connsiteY1" fmla="*/ 0 h 7908587"/>
              <a:gd name="connsiteX2" fmla="*/ 7782128 w 7782128"/>
              <a:gd name="connsiteY2" fmla="*/ 7908587 h 7908587"/>
              <a:gd name="connsiteX3" fmla="*/ 0 w 7782128"/>
              <a:gd name="connsiteY3" fmla="*/ 7908587 h 7908587"/>
              <a:gd name="connsiteX4" fmla="*/ 1254869 w 7782128"/>
              <a:gd name="connsiteY4" fmla="*/ 0 h 790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2128" h="7908587">
                <a:moveTo>
                  <a:pt x="1254869" y="0"/>
                </a:moveTo>
                <a:lnTo>
                  <a:pt x="7782128" y="0"/>
                </a:lnTo>
                <a:lnTo>
                  <a:pt x="7782128" y="7908587"/>
                </a:lnTo>
                <a:lnTo>
                  <a:pt x="0" y="7908587"/>
                </a:lnTo>
                <a:lnTo>
                  <a:pt x="1254869" y="0"/>
                </a:lnTo>
                <a:close/>
              </a:path>
            </a:pathLst>
          </a:custGeom>
          <a:gradFill>
            <a:gsLst>
              <a:gs pos="0">
                <a:srgbClr val="135E6F"/>
              </a:gs>
              <a:gs pos="100000">
                <a:srgbClr val="2F8D98"/>
              </a:gs>
            </a:gsLst>
            <a:lin ang="16200000" scaled="1"/>
          </a:gradFill>
          <a:ln w="38100">
            <a:solidFill>
              <a:srgbClr val="F7941E"/>
            </a:solidFill>
          </a:ln>
          <a:effectLst>
            <a:innerShdw blurRad="812800" dist="50800" dir="108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0"/>
          </p:nvPr>
        </p:nvSpPr>
        <p:spPr>
          <a:xfrm>
            <a:off x="454013" y="3869888"/>
            <a:ext cx="6040878" cy="1772154"/>
          </a:xfrm>
        </p:spPr>
        <p:txBody>
          <a:bodyPr/>
          <a:lstStyle>
            <a:lvl1pPr marL="0" indent="0" algn="ctr">
              <a:buNone/>
              <a:defRPr sz="2400" b="1">
                <a:solidFill>
                  <a:srgbClr val="E5F5F7"/>
                </a:solidFill>
                <a:effectLst>
                  <a:outerShdw blurRad="63500" dist="25400" dir="16200000" rotWithShape="0">
                    <a:prstClr val="black">
                      <a:alpha val="1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6142" y="1017757"/>
            <a:ext cx="2963999" cy="4258277"/>
          </a:xfrm>
          <a:prstGeom prst="rect">
            <a:avLst/>
          </a:prstGeom>
        </p:spPr>
      </p:pic>
      <p:cxnSp>
        <p:nvCxnSpPr>
          <p:cNvPr id="11" name="Straight Connector 10"/>
          <p:cNvCxnSpPr/>
          <p:nvPr userDrawn="1"/>
        </p:nvCxnSpPr>
        <p:spPr>
          <a:xfrm>
            <a:off x="2009143" y="3689925"/>
            <a:ext cx="2929323" cy="0"/>
          </a:xfrm>
          <a:prstGeom prst="line">
            <a:avLst/>
          </a:prstGeom>
          <a:ln w="38100">
            <a:solidFill>
              <a:srgbClr val="135E6F"/>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647023" y="-772379"/>
            <a:ext cx="1647024"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2200345" y="-684183"/>
            <a:ext cx="1424185"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647024" y="-1442323"/>
            <a:ext cx="15271554" cy="141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647024" y="6854256"/>
            <a:ext cx="15271554" cy="1384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a:spLocks noGrp="1"/>
          </p:cNvSpPr>
          <p:nvPr>
            <p:ph type="ctrTitle"/>
          </p:nvPr>
        </p:nvSpPr>
        <p:spPr>
          <a:xfrm>
            <a:off x="454013" y="1145885"/>
            <a:ext cx="6040878" cy="2492206"/>
          </a:xfrm>
          <a:noFill/>
          <a:effectLst/>
        </p:spPr>
        <p:txBody>
          <a:bodyPr anchor="b"/>
          <a:lstStyle>
            <a:lvl1pPr algn="ctr">
              <a:defRPr sz="6000">
                <a:ln>
                  <a:noFill/>
                </a:ln>
                <a:effectLst>
                  <a:outerShdw blurRad="127000" dist="38100" dir="5400000" sx="101000" sy="101000" algn="ctr" rotWithShape="0">
                    <a:prstClr val="black">
                      <a:alpha val="25000"/>
                    </a:prst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11002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10059"/>
            <a:ext cx="5181600" cy="4545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310059"/>
            <a:ext cx="5181600" cy="4545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91038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7521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a:spLocks noChangeAspect="1"/>
          </p:cNvSpPr>
          <p:nvPr userDrawn="1"/>
        </p:nvSpPr>
        <p:spPr>
          <a:xfrm>
            <a:off x="2749816" y="-169923"/>
            <a:ext cx="10364606" cy="7500025"/>
          </a:xfrm>
          <a:prstGeom prst="rect">
            <a:avLst/>
          </a:prstGeom>
          <a:gradFill flip="none" rotWithShape="1">
            <a:gsLst>
              <a:gs pos="0">
                <a:srgbClr val="F0F0F0"/>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 name="Rectangle 7"/>
          <p:cNvSpPr/>
          <p:nvPr userDrawn="1"/>
        </p:nvSpPr>
        <p:spPr>
          <a:xfrm rot="10800000">
            <a:off x="-632695" y="-374204"/>
            <a:ext cx="7074662" cy="7908587"/>
          </a:xfrm>
          <a:custGeom>
            <a:avLst/>
            <a:gdLst>
              <a:gd name="connsiteX0" fmla="*/ 0 w 6663447"/>
              <a:gd name="connsiteY0" fmla="*/ 0 h 7908587"/>
              <a:gd name="connsiteX1" fmla="*/ 6663447 w 6663447"/>
              <a:gd name="connsiteY1" fmla="*/ 0 h 7908587"/>
              <a:gd name="connsiteX2" fmla="*/ 6663447 w 6663447"/>
              <a:gd name="connsiteY2" fmla="*/ 7908587 h 7908587"/>
              <a:gd name="connsiteX3" fmla="*/ 0 w 6663447"/>
              <a:gd name="connsiteY3" fmla="*/ 7908587 h 7908587"/>
              <a:gd name="connsiteX4" fmla="*/ 0 w 6663447"/>
              <a:gd name="connsiteY4" fmla="*/ 0 h 7908587"/>
              <a:gd name="connsiteX0" fmla="*/ 642026 w 6663447"/>
              <a:gd name="connsiteY0" fmla="*/ 0 h 7908587"/>
              <a:gd name="connsiteX1" fmla="*/ 6663447 w 6663447"/>
              <a:gd name="connsiteY1" fmla="*/ 0 h 7908587"/>
              <a:gd name="connsiteX2" fmla="*/ 6663447 w 6663447"/>
              <a:gd name="connsiteY2" fmla="*/ 7908587 h 7908587"/>
              <a:gd name="connsiteX3" fmla="*/ 0 w 6663447"/>
              <a:gd name="connsiteY3" fmla="*/ 7908587 h 7908587"/>
              <a:gd name="connsiteX4" fmla="*/ 642026 w 6663447"/>
              <a:gd name="connsiteY4" fmla="*/ 0 h 7908587"/>
              <a:gd name="connsiteX0" fmla="*/ 1760707 w 7782128"/>
              <a:gd name="connsiteY0" fmla="*/ 0 h 7908587"/>
              <a:gd name="connsiteX1" fmla="*/ 7782128 w 7782128"/>
              <a:gd name="connsiteY1" fmla="*/ 0 h 7908587"/>
              <a:gd name="connsiteX2" fmla="*/ 7782128 w 7782128"/>
              <a:gd name="connsiteY2" fmla="*/ 7908587 h 7908587"/>
              <a:gd name="connsiteX3" fmla="*/ 0 w 7782128"/>
              <a:gd name="connsiteY3" fmla="*/ 7908587 h 7908587"/>
              <a:gd name="connsiteX4" fmla="*/ 1760707 w 7782128"/>
              <a:gd name="connsiteY4" fmla="*/ 0 h 7908587"/>
              <a:gd name="connsiteX0" fmla="*/ 1254869 w 7782128"/>
              <a:gd name="connsiteY0" fmla="*/ 0 h 7908587"/>
              <a:gd name="connsiteX1" fmla="*/ 7782128 w 7782128"/>
              <a:gd name="connsiteY1" fmla="*/ 0 h 7908587"/>
              <a:gd name="connsiteX2" fmla="*/ 7782128 w 7782128"/>
              <a:gd name="connsiteY2" fmla="*/ 7908587 h 7908587"/>
              <a:gd name="connsiteX3" fmla="*/ 0 w 7782128"/>
              <a:gd name="connsiteY3" fmla="*/ 7908587 h 7908587"/>
              <a:gd name="connsiteX4" fmla="*/ 1254869 w 7782128"/>
              <a:gd name="connsiteY4" fmla="*/ 0 h 790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2128" h="7908587">
                <a:moveTo>
                  <a:pt x="1254869" y="0"/>
                </a:moveTo>
                <a:lnTo>
                  <a:pt x="7782128" y="0"/>
                </a:lnTo>
                <a:lnTo>
                  <a:pt x="7782128" y="7908587"/>
                </a:lnTo>
                <a:lnTo>
                  <a:pt x="0" y="7908587"/>
                </a:lnTo>
                <a:lnTo>
                  <a:pt x="1254869" y="0"/>
                </a:lnTo>
                <a:close/>
              </a:path>
            </a:pathLst>
          </a:custGeom>
          <a:gradFill>
            <a:gsLst>
              <a:gs pos="0">
                <a:srgbClr val="135E6F"/>
              </a:gs>
              <a:gs pos="100000">
                <a:srgbClr val="2F8D98"/>
              </a:gs>
            </a:gsLst>
            <a:lin ang="16200000" scaled="1"/>
          </a:gradFill>
          <a:ln w="38100">
            <a:solidFill>
              <a:srgbClr val="F7941E"/>
            </a:solidFill>
          </a:ln>
          <a:effectLst>
            <a:innerShdw blurRad="812800" dist="50800" dir="108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0"/>
          </p:nvPr>
        </p:nvSpPr>
        <p:spPr>
          <a:xfrm>
            <a:off x="621163" y="4057058"/>
            <a:ext cx="4878255" cy="1772154"/>
          </a:xfrm>
        </p:spPr>
        <p:txBody>
          <a:bodyPr/>
          <a:lstStyle>
            <a:lvl1pPr marL="0" indent="0" algn="ctr">
              <a:buNone/>
              <a:defRPr sz="2400" b="1">
                <a:solidFill>
                  <a:srgbClr val="E5F5F7"/>
                </a:solidFill>
                <a:effectLst>
                  <a:outerShdw blurRad="63500" dist="25400" dir="16200000" rotWithShape="0">
                    <a:prstClr val="black">
                      <a:alpha val="1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cxnSp>
        <p:nvCxnSpPr>
          <p:cNvPr id="13" name="Straight Connector 12"/>
          <p:cNvCxnSpPr/>
          <p:nvPr userDrawn="1"/>
        </p:nvCxnSpPr>
        <p:spPr>
          <a:xfrm>
            <a:off x="1587267" y="3819965"/>
            <a:ext cx="2929323" cy="0"/>
          </a:xfrm>
          <a:prstGeom prst="line">
            <a:avLst/>
          </a:prstGeom>
          <a:ln w="38100">
            <a:solidFill>
              <a:srgbClr val="135E6F"/>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6508116" y="1204927"/>
            <a:ext cx="5051537" cy="47503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Rectangle 13"/>
          <p:cNvSpPr/>
          <p:nvPr userDrawn="1"/>
        </p:nvSpPr>
        <p:spPr>
          <a:xfrm>
            <a:off x="-1647023" y="-772379"/>
            <a:ext cx="1647024"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2200345" y="-684183"/>
            <a:ext cx="1424185"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647024" y="-1442323"/>
            <a:ext cx="15271554" cy="141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647024" y="6866289"/>
            <a:ext cx="15271554" cy="1384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p:nvPr>
        </p:nvSpPr>
        <p:spPr>
          <a:xfrm>
            <a:off x="621163" y="1017757"/>
            <a:ext cx="4878255" cy="2492206"/>
          </a:xfrm>
          <a:noFill/>
          <a:effectLst/>
        </p:spPr>
        <p:txBody>
          <a:bodyPr anchor="b"/>
          <a:lstStyle>
            <a:lvl1pPr algn="ctr">
              <a:defRPr sz="6000">
                <a:ln>
                  <a:noFill/>
                </a:ln>
                <a:effectLst>
                  <a:outerShdw blurRad="127000" dist="38100" dir="5400000" sx="101000" sy="101000" algn="ctr" rotWithShape="0">
                    <a:prstClr val="black">
                      <a:alpha val="25000"/>
                    </a:prst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97002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Gradi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7"/>
          <p:cNvSpPr/>
          <p:nvPr userDrawn="1"/>
        </p:nvSpPr>
        <p:spPr>
          <a:xfrm>
            <a:off x="-168442" y="-312821"/>
            <a:ext cx="12560968" cy="7339263"/>
          </a:xfrm>
          <a:custGeom>
            <a:avLst/>
            <a:gdLst>
              <a:gd name="connsiteX0" fmla="*/ 0 w 6663447"/>
              <a:gd name="connsiteY0" fmla="*/ 0 h 7908587"/>
              <a:gd name="connsiteX1" fmla="*/ 6663447 w 6663447"/>
              <a:gd name="connsiteY1" fmla="*/ 0 h 7908587"/>
              <a:gd name="connsiteX2" fmla="*/ 6663447 w 6663447"/>
              <a:gd name="connsiteY2" fmla="*/ 7908587 h 7908587"/>
              <a:gd name="connsiteX3" fmla="*/ 0 w 6663447"/>
              <a:gd name="connsiteY3" fmla="*/ 7908587 h 7908587"/>
              <a:gd name="connsiteX4" fmla="*/ 0 w 6663447"/>
              <a:gd name="connsiteY4" fmla="*/ 0 h 7908587"/>
              <a:gd name="connsiteX0" fmla="*/ 642026 w 6663447"/>
              <a:gd name="connsiteY0" fmla="*/ 0 h 7908587"/>
              <a:gd name="connsiteX1" fmla="*/ 6663447 w 6663447"/>
              <a:gd name="connsiteY1" fmla="*/ 0 h 7908587"/>
              <a:gd name="connsiteX2" fmla="*/ 6663447 w 6663447"/>
              <a:gd name="connsiteY2" fmla="*/ 7908587 h 7908587"/>
              <a:gd name="connsiteX3" fmla="*/ 0 w 6663447"/>
              <a:gd name="connsiteY3" fmla="*/ 7908587 h 7908587"/>
              <a:gd name="connsiteX4" fmla="*/ 642026 w 6663447"/>
              <a:gd name="connsiteY4" fmla="*/ 0 h 7908587"/>
              <a:gd name="connsiteX0" fmla="*/ 1760707 w 7782128"/>
              <a:gd name="connsiteY0" fmla="*/ 0 h 7908587"/>
              <a:gd name="connsiteX1" fmla="*/ 7782128 w 7782128"/>
              <a:gd name="connsiteY1" fmla="*/ 0 h 7908587"/>
              <a:gd name="connsiteX2" fmla="*/ 7782128 w 7782128"/>
              <a:gd name="connsiteY2" fmla="*/ 7908587 h 7908587"/>
              <a:gd name="connsiteX3" fmla="*/ 0 w 7782128"/>
              <a:gd name="connsiteY3" fmla="*/ 7908587 h 7908587"/>
              <a:gd name="connsiteX4" fmla="*/ 1760707 w 7782128"/>
              <a:gd name="connsiteY4" fmla="*/ 0 h 7908587"/>
              <a:gd name="connsiteX0" fmla="*/ 1254869 w 7782128"/>
              <a:gd name="connsiteY0" fmla="*/ 0 h 7908587"/>
              <a:gd name="connsiteX1" fmla="*/ 7782128 w 7782128"/>
              <a:gd name="connsiteY1" fmla="*/ 0 h 7908587"/>
              <a:gd name="connsiteX2" fmla="*/ 7782128 w 7782128"/>
              <a:gd name="connsiteY2" fmla="*/ 7908587 h 7908587"/>
              <a:gd name="connsiteX3" fmla="*/ 0 w 7782128"/>
              <a:gd name="connsiteY3" fmla="*/ 7908587 h 7908587"/>
              <a:gd name="connsiteX4" fmla="*/ 1254869 w 7782128"/>
              <a:gd name="connsiteY4" fmla="*/ 0 h 7908587"/>
              <a:gd name="connsiteX0" fmla="*/ 0 w 12550471"/>
              <a:gd name="connsiteY0" fmla="*/ 409433 h 7908587"/>
              <a:gd name="connsiteX1" fmla="*/ 12550471 w 12550471"/>
              <a:gd name="connsiteY1" fmla="*/ 0 h 7908587"/>
              <a:gd name="connsiteX2" fmla="*/ 12550471 w 12550471"/>
              <a:gd name="connsiteY2" fmla="*/ 7908587 h 7908587"/>
              <a:gd name="connsiteX3" fmla="*/ 4768343 w 12550471"/>
              <a:gd name="connsiteY3" fmla="*/ 7908587 h 7908587"/>
              <a:gd name="connsiteX4" fmla="*/ 0 w 12550471"/>
              <a:gd name="connsiteY4" fmla="*/ 409433 h 7908587"/>
              <a:gd name="connsiteX0" fmla="*/ 0 w 12550471"/>
              <a:gd name="connsiteY0" fmla="*/ 409433 h 7908587"/>
              <a:gd name="connsiteX1" fmla="*/ 12550471 w 12550471"/>
              <a:gd name="connsiteY1" fmla="*/ 0 h 7908587"/>
              <a:gd name="connsiteX2" fmla="*/ 12550471 w 12550471"/>
              <a:gd name="connsiteY2" fmla="*/ 7908587 h 7908587"/>
              <a:gd name="connsiteX3" fmla="*/ 18921 w 12550471"/>
              <a:gd name="connsiteY3" fmla="*/ 7403620 h 7908587"/>
              <a:gd name="connsiteX4" fmla="*/ 0 w 12550471"/>
              <a:gd name="connsiteY4" fmla="*/ 409433 h 7908587"/>
              <a:gd name="connsiteX0" fmla="*/ 0 w 12550471"/>
              <a:gd name="connsiteY0" fmla="*/ 409433 h 7403620"/>
              <a:gd name="connsiteX1" fmla="*/ 12550471 w 12550471"/>
              <a:gd name="connsiteY1" fmla="*/ 0 h 7403620"/>
              <a:gd name="connsiteX2" fmla="*/ 9857312 w 12550471"/>
              <a:gd name="connsiteY2" fmla="*/ 6229912 h 7403620"/>
              <a:gd name="connsiteX3" fmla="*/ 18921 w 12550471"/>
              <a:gd name="connsiteY3" fmla="*/ 7403620 h 7403620"/>
              <a:gd name="connsiteX4" fmla="*/ 0 w 12550471"/>
              <a:gd name="connsiteY4" fmla="*/ 409433 h 7403620"/>
              <a:gd name="connsiteX0" fmla="*/ 0 w 12550471"/>
              <a:gd name="connsiteY0" fmla="*/ 409433 h 7403620"/>
              <a:gd name="connsiteX1" fmla="*/ 12550471 w 12550471"/>
              <a:gd name="connsiteY1" fmla="*/ 0 h 7403620"/>
              <a:gd name="connsiteX2" fmla="*/ 12404894 w 12550471"/>
              <a:gd name="connsiteY2" fmla="*/ 7403620 h 7403620"/>
              <a:gd name="connsiteX3" fmla="*/ 18921 w 12550471"/>
              <a:gd name="connsiteY3" fmla="*/ 7403620 h 7403620"/>
              <a:gd name="connsiteX4" fmla="*/ 0 w 12550471"/>
              <a:gd name="connsiteY4" fmla="*/ 409433 h 7403620"/>
              <a:gd name="connsiteX0" fmla="*/ 0 w 12404894"/>
              <a:gd name="connsiteY0" fmla="*/ 0 h 6994187"/>
              <a:gd name="connsiteX1" fmla="*/ 10676179 w 12404894"/>
              <a:gd name="connsiteY1" fmla="*/ 1146412 h 6994187"/>
              <a:gd name="connsiteX2" fmla="*/ 12404894 w 12404894"/>
              <a:gd name="connsiteY2" fmla="*/ 6994187 h 6994187"/>
              <a:gd name="connsiteX3" fmla="*/ 18921 w 12404894"/>
              <a:gd name="connsiteY3" fmla="*/ 6994187 h 6994187"/>
              <a:gd name="connsiteX4" fmla="*/ 0 w 12404894"/>
              <a:gd name="connsiteY4" fmla="*/ 0 h 6994187"/>
              <a:gd name="connsiteX0" fmla="*/ 0 w 12423093"/>
              <a:gd name="connsiteY0" fmla="*/ 27296 h 7021483"/>
              <a:gd name="connsiteX1" fmla="*/ 12423093 w 12423093"/>
              <a:gd name="connsiteY1" fmla="*/ 0 h 7021483"/>
              <a:gd name="connsiteX2" fmla="*/ 12404894 w 12423093"/>
              <a:gd name="connsiteY2" fmla="*/ 7021483 h 7021483"/>
              <a:gd name="connsiteX3" fmla="*/ 18921 w 12423093"/>
              <a:gd name="connsiteY3" fmla="*/ 7021483 h 7021483"/>
              <a:gd name="connsiteX4" fmla="*/ 0 w 12423093"/>
              <a:gd name="connsiteY4" fmla="*/ 27296 h 702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3093" h="7021483">
                <a:moveTo>
                  <a:pt x="0" y="27296"/>
                </a:moveTo>
                <a:lnTo>
                  <a:pt x="12423093" y="0"/>
                </a:lnTo>
                <a:cubicBezTo>
                  <a:pt x="12417027" y="2340494"/>
                  <a:pt x="12410960" y="4680989"/>
                  <a:pt x="12404894" y="7021483"/>
                </a:cubicBezTo>
                <a:lnTo>
                  <a:pt x="18921" y="7021483"/>
                </a:lnTo>
                <a:lnTo>
                  <a:pt x="0" y="27296"/>
                </a:lnTo>
                <a:close/>
              </a:path>
            </a:pathLst>
          </a:custGeom>
          <a:gradFill>
            <a:gsLst>
              <a:gs pos="0">
                <a:srgbClr val="135E6F"/>
              </a:gs>
              <a:gs pos="100000">
                <a:srgbClr val="2F8D98"/>
              </a:gs>
            </a:gsLst>
            <a:lin ang="16200000" scaled="1"/>
          </a:gradFill>
          <a:ln w="38100">
            <a:solidFill>
              <a:srgbClr val="F7941E"/>
            </a:solidFill>
          </a:ln>
          <a:effectLst>
            <a:innerShdw blurRad="812800" dist="50800" dir="108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p:cNvSpPr>
            <a:spLocks noGrp="1"/>
          </p:cNvSpPr>
          <p:nvPr>
            <p:ph idx="1"/>
          </p:nvPr>
        </p:nvSpPr>
        <p:spPr>
          <a:xfrm>
            <a:off x="744119" y="536705"/>
            <a:ext cx="10553071" cy="4464537"/>
          </a:xfrm>
        </p:spPr>
        <p:txBody>
          <a:bodyPr/>
          <a:lstStyle>
            <a:lvl1pPr>
              <a:defRPr>
                <a:solidFill>
                  <a:schemeClr val="bg1"/>
                </a:solidFill>
                <a:effectLst>
                  <a:outerShdw blurRad="165100" dir="16200000" rotWithShape="0">
                    <a:prstClr val="black">
                      <a:alpha val="15000"/>
                    </a:prstClr>
                  </a:outerShdw>
                </a:effectLst>
              </a:defRPr>
            </a:lvl1pPr>
            <a:lvl2pPr>
              <a:defRPr>
                <a:solidFill>
                  <a:schemeClr val="bg1"/>
                </a:solidFill>
                <a:effectLst>
                  <a:outerShdw blurRad="165100" dir="16200000" rotWithShape="0">
                    <a:prstClr val="black">
                      <a:alpha val="15000"/>
                    </a:prstClr>
                  </a:outerShdw>
                </a:effectLst>
              </a:defRPr>
            </a:lvl2pPr>
            <a:lvl3pPr>
              <a:defRPr>
                <a:solidFill>
                  <a:schemeClr val="bg1"/>
                </a:solidFill>
                <a:effectLst>
                  <a:outerShdw blurRad="165100" dir="16200000" rotWithShape="0">
                    <a:prstClr val="black">
                      <a:alpha val="15000"/>
                    </a:prstClr>
                  </a:outerShdw>
                </a:effectLst>
              </a:defRPr>
            </a:lvl3pPr>
            <a:lvl4pPr>
              <a:defRPr>
                <a:solidFill>
                  <a:schemeClr val="bg1"/>
                </a:solidFill>
                <a:effectLst>
                  <a:outerShdw blurRad="165100" dir="16200000" rotWithShape="0">
                    <a:prstClr val="black">
                      <a:alpha val="15000"/>
                    </a:prstClr>
                  </a:outerShdw>
                </a:effectLst>
              </a:defRPr>
            </a:lvl4pPr>
            <a:lvl5pPr>
              <a:defRPr>
                <a:solidFill>
                  <a:schemeClr val="bg1"/>
                </a:solidFill>
                <a:effectLst>
                  <a:outerShdw blurRad="165100" dir="16200000" rotWithShape="0">
                    <a:prstClr val="black">
                      <a:alpha val="15000"/>
                    </a:prst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6485" y="5208458"/>
            <a:ext cx="2384181" cy="914780"/>
          </a:xfrm>
          <a:prstGeom prst="rect">
            <a:avLst/>
          </a:prstGeom>
          <a:effectLst>
            <a:outerShdw blurRad="127000" algn="ctr" rotWithShape="0">
              <a:prstClr val="black">
                <a:alpha val="10000"/>
              </a:prstClr>
            </a:outerShdw>
          </a:effec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2415" y="6402257"/>
            <a:ext cx="2332319" cy="188682"/>
          </a:xfrm>
          <a:prstGeom prst="rect">
            <a:avLst/>
          </a:prstGeom>
          <a:effectLst>
            <a:outerShdw blurRad="63500" dir="16200000" rotWithShape="0">
              <a:prstClr val="black">
                <a:alpha val="15000"/>
              </a:prstClr>
            </a:outerShdw>
          </a:effectLst>
        </p:spPr>
      </p:pic>
      <p:sp>
        <p:nvSpPr>
          <p:cNvPr id="11" name="Rectangle 10"/>
          <p:cNvSpPr/>
          <p:nvPr userDrawn="1"/>
        </p:nvSpPr>
        <p:spPr>
          <a:xfrm>
            <a:off x="-1647023" y="-772379"/>
            <a:ext cx="1647024"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2200345" y="-684183"/>
            <a:ext cx="1424185"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647024" y="-1442323"/>
            <a:ext cx="15271554" cy="141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647024" y="6866289"/>
            <a:ext cx="15271554" cy="1384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6011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lumMod val="75000"/>
                <a:alpha val="25000"/>
              </a:schemeClr>
            </a:gs>
          </a:gsLst>
          <a:lin ang="5400000" scaled="0"/>
        </a:gradFill>
        <a:effectLst/>
      </p:bgPr>
    </p:bg>
    <p:spTree>
      <p:nvGrpSpPr>
        <p:cNvPr id="1" name=""/>
        <p:cNvGrpSpPr/>
        <p:nvPr/>
      </p:nvGrpSpPr>
      <p:grpSpPr>
        <a:xfrm>
          <a:off x="0" y="0"/>
          <a:ext cx="0" cy="0"/>
          <a:chOff x="0" y="0"/>
          <a:chExt cx="0" cy="0"/>
        </a:xfrm>
      </p:grpSpPr>
      <p:sp>
        <p:nvSpPr>
          <p:cNvPr id="11" name="Rectangle 8"/>
          <p:cNvSpPr/>
          <p:nvPr userDrawn="1"/>
        </p:nvSpPr>
        <p:spPr>
          <a:xfrm>
            <a:off x="-283712" y="6132316"/>
            <a:ext cx="12896259" cy="1178318"/>
          </a:xfrm>
          <a:custGeom>
            <a:avLst/>
            <a:gdLst>
              <a:gd name="connsiteX0" fmla="*/ 0 w 12192000"/>
              <a:gd name="connsiteY0" fmla="*/ 0 h 837526"/>
              <a:gd name="connsiteX1" fmla="*/ 12192000 w 12192000"/>
              <a:gd name="connsiteY1" fmla="*/ 0 h 837526"/>
              <a:gd name="connsiteX2" fmla="*/ 12192000 w 12192000"/>
              <a:gd name="connsiteY2" fmla="*/ 837526 h 837526"/>
              <a:gd name="connsiteX3" fmla="*/ 0 w 12192000"/>
              <a:gd name="connsiteY3" fmla="*/ 837526 h 837526"/>
              <a:gd name="connsiteX4" fmla="*/ 0 w 12192000"/>
              <a:gd name="connsiteY4" fmla="*/ 0 h 837526"/>
              <a:gd name="connsiteX0" fmla="*/ 0 w 12208184"/>
              <a:gd name="connsiteY0" fmla="*/ 582627 h 837526"/>
              <a:gd name="connsiteX1" fmla="*/ 12208184 w 12208184"/>
              <a:gd name="connsiteY1" fmla="*/ 0 h 837526"/>
              <a:gd name="connsiteX2" fmla="*/ 12208184 w 12208184"/>
              <a:gd name="connsiteY2" fmla="*/ 837526 h 837526"/>
              <a:gd name="connsiteX3" fmla="*/ 16184 w 12208184"/>
              <a:gd name="connsiteY3" fmla="*/ 837526 h 837526"/>
              <a:gd name="connsiteX4" fmla="*/ 0 w 12208184"/>
              <a:gd name="connsiteY4" fmla="*/ 582627 h 837526"/>
              <a:gd name="connsiteX0" fmla="*/ 24276 w 12232460"/>
              <a:gd name="connsiteY0" fmla="*/ 582627 h 869894"/>
              <a:gd name="connsiteX1" fmla="*/ 12232460 w 12232460"/>
              <a:gd name="connsiteY1" fmla="*/ 0 h 869894"/>
              <a:gd name="connsiteX2" fmla="*/ 12232460 w 12232460"/>
              <a:gd name="connsiteY2" fmla="*/ 837526 h 869894"/>
              <a:gd name="connsiteX3" fmla="*/ 0 w 12232460"/>
              <a:gd name="connsiteY3" fmla="*/ 869894 h 869894"/>
              <a:gd name="connsiteX4" fmla="*/ 24276 w 12232460"/>
              <a:gd name="connsiteY4" fmla="*/ 582627 h 869894"/>
              <a:gd name="connsiteX0" fmla="*/ 0 w 12281012"/>
              <a:gd name="connsiteY0" fmla="*/ 469338 h 869894"/>
              <a:gd name="connsiteX1" fmla="*/ 12281012 w 12281012"/>
              <a:gd name="connsiteY1" fmla="*/ 0 h 869894"/>
              <a:gd name="connsiteX2" fmla="*/ 12281012 w 12281012"/>
              <a:gd name="connsiteY2" fmla="*/ 837526 h 869894"/>
              <a:gd name="connsiteX3" fmla="*/ 48552 w 12281012"/>
              <a:gd name="connsiteY3" fmla="*/ 869894 h 869894"/>
              <a:gd name="connsiteX4" fmla="*/ 0 w 12281012"/>
              <a:gd name="connsiteY4" fmla="*/ 469338 h 869894"/>
              <a:gd name="connsiteX0" fmla="*/ 0 w 12281012"/>
              <a:gd name="connsiteY0" fmla="*/ 469338 h 877986"/>
              <a:gd name="connsiteX1" fmla="*/ 12281012 w 12281012"/>
              <a:gd name="connsiteY1" fmla="*/ 0 h 877986"/>
              <a:gd name="connsiteX2" fmla="*/ 12281012 w 12281012"/>
              <a:gd name="connsiteY2" fmla="*/ 837526 h 877986"/>
              <a:gd name="connsiteX3" fmla="*/ 8092 w 12281012"/>
              <a:gd name="connsiteY3" fmla="*/ 877986 h 877986"/>
              <a:gd name="connsiteX4" fmla="*/ 0 w 12281012"/>
              <a:gd name="connsiteY4" fmla="*/ 469338 h 877986"/>
              <a:gd name="connsiteX0" fmla="*/ 0 w 12515681"/>
              <a:gd name="connsiteY0" fmla="*/ 477430 h 886078"/>
              <a:gd name="connsiteX1" fmla="*/ 12515681 w 12515681"/>
              <a:gd name="connsiteY1" fmla="*/ 0 h 886078"/>
              <a:gd name="connsiteX2" fmla="*/ 12281012 w 12515681"/>
              <a:gd name="connsiteY2" fmla="*/ 845618 h 886078"/>
              <a:gd name="connsiteX3" fmla="*/ 8092 w 12515681"/>
              <a:gd name="connsiteY3" fmla="*/ 886078 h 886078"/>
              <a:gd name="connsiteX4" fmla="*/ 0 w 12515681"/>
              <a:gd name="connsiteY4" fmla="*/ 477430 h 886078"/>
              <a:gd name="connsiteX0" fmla="*/ 0 w 12515681"/>
              <a:gd name="connsiteY0" fmla="*/ 477430 h 926538"/>
              <a:gd name="connsiteX1" fmla="*/ 12515681 w 12515681"/>
              <a:gd name="connsiteY1" fmla="*/ 0 h 926538"/>
              <a:gd name="connsiteX2" fmla="*/ 12483313 w 12515681"/>
              <a:gd name="connsiteY2" fmla="*/ 926538 h 926538"/>
              <a:gd name="connsiteX3" fmla="*/ 8092 w 12515681"/>
              <a:gd name="connsiteY3" fmla="*/ 886078 h 926538"/>
              <a:gd name="connsiteX4" fmla="*/ 0 w 12515681"/>
              <a:gd name="connsiteY4" fmla="*/ 477430 h 926538"/>
              <a:gd name="connsiteX0" fmla="*/ 0 w 12831271"/>
              <a:gd name="connsiteY0" fmla="*/ 493614 h 926538"/>
              <a:gd name="connsiteX1" fmla="*/ 12831271 w 12831271"/>
              <a:gd name="connsiteY1" fmla="*/ 0 h 926538"/>
              <a:gd name="connsiteX2" fmla="*/ 12798903 w 12831271"/>
              <a:gd name="connsiteY2" fmla="*/ 926538 h 926538"/>
              <a:gd name="connsiteX3" fmla="*/ 323682 w 12831271"/>
              <a:gd name="connsiteY3" fmla="*/ 886078 h 926538"/>
              <a:gd name="connsiteX4" fmla="*/ 0 w 12831271"/>
              <a:gd name="connsiteY4" fmla="*/ 493614 h 926538"/>
              <a:gd name="connsiteX0" fmla="*/ 22308 w 12853579"/>
              <a:gd name="connsiteY0" fmla="*/ 493614 h 960218"/>
              <a:gd name="connsiteX1" fmla="*/ 12853579 w 12853579"/>
              <a:gd name="connsiteY1" fmla="*/ 0 h 960218"/>
              <a:gd name="connsiteX2" fmla="*/ 12821211 w 12853579"/>
              <a:gd name="connsiteY2" fmla="*/ 926538 h 960218"/>
              <a:gd name="connsiteX3" fmla="*/ 0 w 12853579"/>
              <a:gd name="connsiteY3" fmla="*/ 960218 h 960218"/>
              <a:gd name="connsiteX4" fmla="*/ 22308 w 12853579"/>
              <a:gd name="connsiteY4" fmla="*/ 493614 h 960218"/>
              <a:gd name="connsiteX0" fmla="*/ 22308 w 12878876"/>
              <a:gd name="connsiteY0" fmla="*/ 493614 h 967727"/>
              <a:gd name="connsiteX1" fmla="*/ 12853579 w 12878876"/>
              <a:gd name="connsiteY1" fmla="*/ 0 h 967727"/>
              <a:gd name="connsiteX2" fmla="*/ 12878876 w 12878876"/>
              <a:gd name="connsiteY2" fmla="*/ 967727 h 967727"/>
              <a:gd name="connsiteX3" fmla="*/ 0 w 12878876"/>
              <a:gd name="connsiteY3" fmla="*/ 960218 h 967727"/>
              <a:gd name="connsiteX4" fmla="*/ 22308 w 12878876"/>
              <a:gd name="connsiteY4" fmla="*/ 493614 h 967727"/>
              <a:gd name="connsiteX0" fmla="*/ 22308 w 12886531"/>
              <a:gd name="connsiteY0" fmla="*/ 889030 h 1363143"/>
              <a:gd name="connsiteX1" fmla="*/ 12886531 w 12886531"/>
              <a:gd name="connsiteY1" fmla="*/ 0 h 1363143"/>
              <a:gd name="connsiteX2" fmla="*/ 12878876 w 12886531"/>
              <a:gd name="connsiteY2" fmla="*/ 1363143 h 1363143"/>
              <a:gd name="connsiteX3" fmla="*/ 0 w 12886531"/>
              <a:gd name="connsiteY3" fmla="*/ 1355634 h 1363143"/>
              <a:gd name="connsiteX4" fmla="*/ 22308 w 12886531"/>
              <a:gd name="connsiteY4" fmla="*/ 889030 h 1363143"/>
              <a:gd name="connsiteX0" fmla="*/ 2852 w 12886531"/>
              <a:gd name="connsiteY0" fmla="*/ 548562 h 1363143"/>
              <a:gd name="connsiteX1" fmla="*/ 12886531 w 12886531"/>
              <a:gd name="connsiteY1" fmla="*/ 0 h 1363143"/>
              <a:gd name="connsiteX2" fmla="*/ 12878876 w 12886531"/>
              <a:gd name="connsiteY2" fmla="*/ 1363143 h 1363143"/>
              <a:gd name="connsiteX3" fmla="*/ 0 w 12886531"/>
              <a:gd name="connsiteY3" fmla="*/ 1355634 h 1363143"/>
              <a:gd name="connsiteX4" fmla="*/ 2852 w 12886531"/>
              <a:gd name="connsiteY4" fmla="*/ 548562 h 1363143"/>
              <a:gd name="connsiteX0" fmla="*/ 2852 w 12896259"/>
              <a:gd name="connsiteY0" fmla="*/ 363737 h 1178318"/>
              <a:gd name="connsiteX1" fmla="*/ 12896259 w 12896259"/>
              <a:gd name="connsiteY1" fmla="*/ 0 h 1178318"/>
              <a:gd name="connsiteX2" fmla="*/ 12878876 w 12896259"/>
              <a:gd name="connsiteY2" fmla="*/ 1178318 h 1178318"/>
              <a:gd name="connsiteX3" fmla="*/ 0 w 12896259"/>
              <a:gd name="connsiteY3" fmla="*/ 1170809 h 1178318"/>
              <a:gd name="connsiteX4" fmla="*/ 2852 w 12896259"/>
              <a:gd name="connsiteY4" fmla="*/ 363737 h 1178318"/>
              <a:gd name="connsiteX0" fmla="*/ 2852 w 12896259"/>
              <a:gd name="connsiteY0" fmla="*/ 178911 h 1178318"/>
              <a:gd name="connsiteX1" fmla="*/ 12896259 w 12896259"/>
              <a:gd name="connsiteY1" fmla="*/ 0 h 1178318"/>
              <a:gd name="connsiteX2" fmla="*/ 12878876 w 12896259"/>
              <a:gd name="connsiteY2" fmla="*/ 1178318 h 1178318"/>
              <a:gd name="connsiteX3" fmla="*/ 0 w 12896259"/>
              <a:gd name="connsiteY3" fmla="*/ 1170809 h 1178318"/>
              <a:gd name="connsiteX4" fmla="*/ 2852 w 12896259"/>
              <a:gd name="connsiteY4" fmla="*/ 178911 h 117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259" h="1178318">
                <a:moveTo>
                  <a:pt x="2852" y="178911"/>
                </a:moveTo>
                <a:lnTo>
                  <a:pt x="12896259" y="0"/>
                </a:lnTo>
                <a:cubicBezTo>
                  <a:pt x="12893707" y="454381"/>
                  <a:pt x="12881428" y="723937"/>
                  <a:pt x="12878876" y="1178318"/>
                </a:cubicBezTo>
                <a:lnTo>
                  <a:pt x="0" y="1170809"/>
                </a:lnTo>
                <a:cubicBezTo>
                  <a:pt x="951" y="901785"/>
                  <a:pt x="1901" y="447935"/>
                  <a:pt x="2852" y="178911"/>
                </a:cubicBezTo>
                <a:close/>
              </a:path>
            </a:pathLst>
          </a:custGeom>
          <a:gradFill>
            <a:gsLst>
              <a:gs pos="25000">
                <a:srgbClr val="135E6F"/>
              </a:gs>
              <a:gs pos="100000">
                <a:srgbClr val="2F8D98"/>
              </a:gs>
            </a:gsLst>
            <a:lin ang="16200000" scaled="1"/>
          </a:gradFill>
          <a:ln w="38100">
            <a:solidFill>
              <a:srgbClr val="F7941E"/>
            </a:solidFill>
          </a:ln>
          <a:effectLst>
            <a:innerShdw blurRad="762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8"/>
          <p:cNvSpPr/>
          <p:nvPr userDrawn="1"/>
        </p:nvSpPr>
        <p:spPr>
          <a:xfrm rot="10800000">
            <a:off x="-98886" y="-107176"/>
            <a:ext cx="12896259" cy="1178318"/>
          </a:xfrm>
          <a:custGeom>
            <a:avLst/>
            <a:gdLst>
              <a:gd name="connsiteX0" fmla="*/ 0 w 12192000"/>
              <a:gd name="connsiteY0" fmla="*/ 0 h 837526"/>
              <a:gd name="connsiteX1" fmla="*/ 12192000 w 12192000"/>
              <a:gd name="connsiteY1" fmla="*/ 0 h 837526"/>
              <a:gd name="connsiteX2" fmla="*/ 12192000 w 12192000"/>
              <a:gd name="connsiteY2" fmla="*/ 837526 h 837526"/>
              <a:gd name="connsiteX3" fmla="*/ 0 w 12192000"/>
              <a:gd name="connsiteY3" fmla="*/ 837526 h 837526"/>
              <a:gd name="connsiteX4" fmla="*/ 0 w 12192000"/>
              <a:gd name="connsiteY4" fmla="*/ 0 h 837526"/>
              <a:gd name="connsiteX0" fmla="*/ 0 w 12208184"/>
              <a:gd name="connsiteY0" fmla="*/ 582627 h 837526"/>
              <a:gd name="connsiteX1" fmla="*/ 12208184 w 12208184"/>
              <a:gd name="connsiteY1" fmla="*/ 0 h 837526"/>
              <a:gd name="connsiteX2" fmla="*/ 12208184 w 12208184"/>
              <a:gd name="connsiteY2" fmla="*/ 837526 h 837526"/>
              <a:gd name="connsiteX3" fmla="*/ 16184 w 12208184"/>
              <a:gd name="connsiteY3" fmla="*/ 837526 h 837526"/>
              <a:gd name="connsiteX4" fmla="*/ 0 w 12208184"/>
              <a:gd name="connsiteY4" fmla="*/ 582627 h 837526"/>
              <a:gd name="connsiteX0" fmla="*/ 24276 w 12232460"/>
              <a:gd name="connsiteY0" fmla="*/ 582627 h 869894"/>
              <a:gd name="connsiteX1" fmla="*/ 12232460 w 12232460"/>
              <a:gd name="connsiteY1" fmla="*/ 0 h 869894"/>
              <a:gd name="connsiteX2" fmla="*/ 12232460 w 12232460"/>
              <a:gd name="connsiteY2" fmla="*/ 837526 h 869894"/>
              <a:gd name="connsiteX3" fmla="*/ 0 w 12232460"/>
              <a:gd name="connsiteY3" fmla="*/ 869894 h 869894"/>
              <a:gd name="connsiteX4" fmla="*/ 24276 w 12232460"/>
              <a:gd name="connsiteY4" fmla="*/ 582627 h 869894"/>
              <a:gd name="connsiteX0" fmla="*/ 0 w 12281012"/>
              <a:gd name="connsiteY0" fmla="*/ 469338 h 869894"/>
              <a:gd name="connsiteX1" fmla="*/ 12281012 w 12281012"/>
              <a:gd name="connsiteY1" fmla="*/ 0 h 869894"/>
              <a:gd name="connsiteX2" fmla="*/ 12281012 w 12281012"/>
              <a:gd name="connsiteY2" fmla="*/ 837526 h 869894"/>
              <a:gd name="connsiteX3" fmla="*/ 48552 w 12281012"/>
              <a:gd name="connsiteY3" fmla="*/ 869894 h 869894"/>
              <a:gd name="connsiteX4" fmla="*/ 0 w 12281012"/>
              <a:gd name="connsiteY4" fmla="*/ 469338 h 869894"/>
              <a:gd name="connsiteX0" fmla="*/ 0 w 12281012"/>
              <a:gd name="connsiteY0" fmla="*/ 469338 h 877986"/>
              <a:gd name="connsiteX1" fmla="*/ 12281012 w 12281012"/>
              <a:gd name="connsiteY1" fmla="*/ 0 h 877986"/>
              <a:gd name="connsiteX2" fmla="*/ 12281012 w 12281012"/>
              <a:gd name="connsiteY2" fmla="*/ 837526 h 877986"/>
              <a:gd name="connsiteX3" fmla="*/ 8092 w 12281012"/>
              <a:gd name="connsiteY3" fmla="*/ 877986 h 877986"/>
              <a:gd name="connsiteX4" fmla="*/ 0 w 12281012"/>
              <a:gd name="connsiteY4" fmla="*/ 469338 h 877986"/>
              <a:gd name="connsiteX0" fmla="*/ 0 w 12515681"/>
              <a:gd name="connsiteY0" fmla="*/ 477430 h 886078"/>
              <a:gd name="connsiteX1" fmla="*/ 12515681 w 12515681"/>
              <a:gd name="connsiteY1" fmla="*/ 0 h 886078"/>
              <a:gd name="connsiteX2" fmla="*/ 12281012 w 12515681"/>
              <a:gd name="connsiteY2" fmla="*/ 845618 h 886078"/>
              <a:gd name="connsiteX3" fmla="*/ 8092 w 12515681"/>
              <a:gd name="connsiteY3" fmla="*/ 886078 h 886078"/>
              <a:gd name="connsiteX4" fmla="*/ 0 w 12515681"/>
              <a:gd name="connsiteY4" fmla="*/ 477430 h 886078"/>
              <a:gd name="connsiteX0" fmla="*/ 0 w 12515681"/>
              <a:gd name="connsiteY0" fmla="*/ 477430 h 926538"/>
              <a:gd name="connsiteX1" fmla="*/ 12515681 w 12515681"/>
              <a:gd name="connsiteY1" fmla="*/ 0 h 926538"/>
              <a:gd name="connsiteX2" fmla="*/ 12483313 w 12515681"/>
              <a:gd name="connsiteY2" fmla="*/ 926538 h 926538"/>
              <a:gd name="connsiteX3" fmla="*/ 8092 w 12515681"/>
              <a:gd name="connsiteY3" fmla="*/ 886078 h 926538"/>
              <a:gd name="connsiteX4" fmla="*/ 0 w 12515681"/>
              <a:gd name="connsiteY4" fmla="*/ 477430 h 926538"/>
              <a:gd name="connsiteX0" fmla="*/ 0 w 12831271"/>
              <a:gd name="connsiteY0" fmla="*/ 493614 h 926538"/>
              <a:gd name="connsiteX1" fmla="*/ 12831271 w 12831271"/>
              <a:gd name="connsiteY1" fmla="*/ 0 h 926538"/>
              <a:gd name="connsiteX2" fmla="*/ 12798903 w 12831271"/>
              <a:gd name="connsiteY2" fmla="*/ 926538 h 926538"/>
              <a:gd name="connsiteX3" fmla="*/ 323682 w 12831271"/>
              <a:gd name="connsiteY3" fmla="*/ 886078 h 926538"/>
              <a:gd name="connsiteX4" fmla="*/ 0 w 12831271"/>
              <a:gd name="connsiteY4" fmla="*/ 493614 h 926538"/>
              <a:gd name="connsiteX0" fmla="*/ 22308 w 12853579"/>
              <a:gd name="connsiteY0" fmla="*/ 493614 h 960218"/>
              <a:gd name="connsiteX1" fmla="*/ 12853579 w 12853579"/>
              <a:gd name="connsiteY1" fmla="*/ 0 h 960218"/>
              <a:gd name="connsiteX2" fmla="*/ 12821211 w 12853579"/>
              <a:gd name="connsiteY2" fmla="*/ 926538 h 960218"/>
              <a:gd name="connsiteX3" fmla="*/ 0 w 12853579"/>
              <a:gd name="connsiteY3" fmla="*/ 960218 h 960218"/>
              <a:gd name="connsiteX4" fmla="*/ 22308 w 12853579"/>
              <a:gd name="connsiteY4" fmla="*/ 493614 h 960218"/>
              <a:gd name="connsiteX0" fmla="*/ 22308 w 12878876"/>
              <a:gd name="connsiteY0" fmla="*/ 493614 h 967727"/>
              <a:gd name="connsiteX1" fmla="*/ 12853579 w 12878876"/>
              <a:gd name="connsiteY1" fmla="*/ 0 h 967727"/>
              <a:gd name="connsiteX2" fmla="*/ 12878876 w 12878876"/>
              <a:gd name="connsiteY2" fmla="*/ 967727 h 967727"/>
              <a:gd name="connsiteX3" fmla="*/ 0 w 12878876"/>
              <a:gd name="connsiteY3" fmla="*/ 960218 h 967727"/>
              <a:gd name="connsiteX4" fmla="*/ 22308 w 12878876"/>
              <a:gd name="connsiteY4" fmla="*/ 493614 h 967727"/>
              <a:gd name="connsiteX0" fmla="*/ 22308 w 12886531"/>
              <a:gd name="connsiteY0" fmla="*/ 889030 h 1363143"/>
              <a:gd name="connsiteX1" fmla="*/ 12886531 w 12886531"/>
              <a:gd name="connsiteY1" fmla="*/ 0 h 1363143"/>
              <a:gd name="connsiteX2" fmla="*/ 12878876 w 12886531"/>
              <a:gd name="connsiteY2" fmla="*/ 1363143 h 1363143"/>
              <a:gd name="connsiteX3" fmla="*/ 0 w 12886531"/>
              <a:gd name="connsiteY3" fmla="*/ 1355634 h 1363143"/>
              <a:gd name="connsiteX4" fmla="*/ 22308 w 12886531"/>
              <a:gd name="connsiteY4" fmla="*/ 889030 h 1363143"/>
              <a:gd name="connsiteX0" fmla="*/ 2852 w 12886531"/>
              <a:gd name="connsiteY0" fmla="*/ 548562 h 1363143"/>
              <a:gd name="connsiteX1" fmla="*/ 12886531 w 12886531"/>
              <a:gd name="connsiteY1" fmla="*/ 0 h 1363143"/>
              <a:gd name="connsiteX2" fmla="*/ 12878876 w 12886531"/>
              <a:gd name="connsiteY2" fmla="*/ 1363143 h 1363143"/>
              <a:gd name="connsiteX3" fmla="*/ 0 w 12886531"/>
              <a:gd name="connsiteY3" fmla="*/ 1355634 h 1363143"/>
              <a:gd name="connsiteX4" fmla="*/ 2852 w 12886531"/>
              <a:gd name="connsiteY4" fmla="*/ 548562 h 1363143"/>
              <a:gd name="connsiteX0" fmla="*/ 2852 w 12896259"/>
              <a:gd name="connsiteY0" fmla="*/ 363737 h 1178318"/>
              <a:gd name="connsiteX1" fmla="*/ 12896259 w 12896259"/>
              <a:gd name="connsiteY1" fmla="*/ 0 h 1178318"/>
              <a:gd name="connsiteX2" fmla="*/ 12878876 w 12896259"/>
              <a:gd name="connsiteY2" fmla="*/ 1178318 h 1178318"/>
              <a:gd name="connsiteX3" fmla="*/ 0 w 12896259"/>
              <a:gd name="connsiteY3" fmla="*/ 1170809 h 1178318"/>
              <a:gd name="connsiteX4" fmla="*/ 2852 w 12896259"/>
              <a:gd name="connsiteY4" fmla="*/ 363737 h 1178318"/>
              <a:gd name="connsiteX0" fmla="*/ 2852 w 12896259"/>
              <a:gd name="connsiteY0" fmla="*/ 178911 h 1178318"/>
              <a:gd name="connsiteX1" fmla="*/ 12896259 w 12896259"/>
              <a:gd name="connsiteY1" fmla="*/ 0 h 1178318"/>
              <a:gd name="connsiteX2" fmla="*/ 12878876 w 12896259"/>
              <a:gd name="connsiteY2" fmla="*/ 1178318 h 1178318"/>
              <a:gd name="connsiteX3" fmla="*/ 0 w 12896259"/>
              <a:gd name="connsiteY3" fmla="*/ 1170809 h 1178318"/>
              <a:gd name="connsiteX4" fmla="*/ 2852 w 12896259"/>
              <a:gd name="connsiteY4" fmla="*/ 178911 h 117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259" h="1178318">
                <a:moveTo>
                  <a:pt x="2852" y="178911"/>
                </a:moveTo>
                <a:lnTo>
                  <a:pt x="12896259" y="0"/>
                </a:lnTo>
                <a:cubicBezTo>
                  <a:pt x="12893707" y="454381"/>
                  <a:pt x="12881428" y="723937"/>
                  <a:pt x="12878876" y="1178318"/>
                </a:cubicBezTo>
                <a:lnTo>
                  <a:pt x="0" y="1170809"/>
                </a:lnTo>
                <a:cubicBezTo>
                  <a:pt x="951" y="901785"/>
                  <a:pt x="1901" y="447935"/>
                  <a:pt x="2852" y="178911"/>
                </a:cubicBezTo>
                <a:close/>
              </a:path>
            </a:pathLst>
          </a:custGeom>
          <a:gradFill>
            <a:gsLst>
              <a:gs pos="100000">
                <a:srgbClr val="135E6F"/>
              </a:gs>
              <a:gs pos="0">
                <a:srgbClr val="197C93">
                  <a:lumMod val="90000"/>
                </a:srgbClr>
              </a:gs>
            </a:gsLst>
            <a:lin ang="16200000" scaled="1"/>
          </a:gradFill>
          <a:ln w="38100">
            <a:solidFill>
              <a:srgbClr val="B6CD34"/>
            </a:solidFill>
          </a:ln>
          <a:effectLst>
            <a:innerShdw blurRad="762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1745" y="9728"/>
            <a:ext cx="11782191" cy="96382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5040" y="1426060"/>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80475" y="6284068"/>
            <a:ext cx="1223461" cy="469425"/>
          </a:xfrm>
          <a:prstGeom prst="rect">
            <a:avLst/>
          </a:prstGeom>
          <a:effectLst>
            <a:outerShdw blurRad="127000" algn="ctr" rotWithShape="0">
              <a:prstClr val="black">
                <a:alpha val="10000"/>
              </a:prstClr>
            </a:outerShdw>
          </a:effectLst>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21745" y="6488347"/>
            <a:ext cx="2332319" cy="188682"/>
          </a:xfrm>
          <a:prstGeom prst="rect">
            <a:avLst/>
          </a:prstGeom>
          <a:effectLst>
            <a:outerShdw blurRad="63500" dir="16200000" rotWithShape="0">
              <a:prstClr val="black">
                <a:alpha val="15000"/>
              </a:prstClr>
            </a:outerShdw>
          </a:effectLst>
        </p:spPr>
      </p:pic>
      <p:sp>
        <p:nvSpPr>
          <p:cNvPr id="8" name="Rectangle 7"/>
          <p:cNvSpPr/>
          <p:nvPr userDrawn="1"/>
        </p:nvSpPr>
        <p:spPr>
          <a:xfrm>
            <a:off x="-1647023" y="-772379"/>
            <a:ext cx="1647024"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200345" y="-684183"/>
            <a:ext cx="1424185" cy="8748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647024" y="-1454355"/>
            <a:ext cx="15271554" cy="141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647024" y="6855470"/>
            <a:ext cx="15271554" cy="1384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603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 id="2147483658" r:id="rId7"/>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effectLst>
            <a:outerShdw blurRad="127000" dist="12700" dir="5400000" algn="t" rotWithShape="0">
              <a:prstClr val="black">
                <a:alpha val="25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5.jpe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www.nvaccess.org/download"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9.jpe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0.png"/><Relationship Id="rId4" Type="http://schemas.openxmlformats.org/officeDocument/2006/relationships/hyperlink" Target="http://colororacle.or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503" y="402616"/>
            <a:ext cx="6849686" cy="2492206"/>
          </a:xfrm>
        </p:spPr>
        <p:txBody>
          <a:bodyPr>
            <a:normAutofit fontScale="90000"/>
          </a:bodyPr>
          <a:lstStyle/>
          <a:p>
            <a:r>
              <a:rPr lang="en-US" dirty="0" smtClean="0"/>
              <a:t>Fast Track to K-12 Standard 8 Alignment</a:t>
            </a:r>
            <a:endParaRPr lang="en-US" dirty="0"/>
          </a:p>
        </p:txBody>
      </p:sp>
      <p:sp>
        <p:nvSpPr>
          <p:cNvPr id="3" name="Subtitle 2"/>
          <p:cNvSpPr>
            <a:spLocks noGrp="1"/>
          </p:cNvSpPr>
          <p:nvPr>
            <p:ph type="subTitle" idx="1"/>
          </p:nvPr>
        </p:nvSpPr>
        <p:spPr>
          <a:xfrm>
            <a:off x="5062451" y="4102645"/>
            <a:ext cx="6834477" cy="1772154"/>
          </a:xfrm>
        </p:spPr>
        <p:txBody>
          <a:bodyPr/>
          <a:lstStyle/>
          <a:p>
            <a:r>
              <a:rPr lang="en-US" dirty="0" smtClean="0"/>
              <a:t>Kristi Peacock – Instructional Designer</a:t>
            </a:r>
          </a:p>
          <a:p>
            <a:r>
              <a:rPr lang="en-US" dirty="0" smtClean="0"/>
              <a:t>Krista Tomaselli – Course Development Manager</a:t>
            </a:r>
            <a:endParaRPr lang="en-US" dirty="0"/>
          </a:p>
        </p:txBody>
      </p:sp>
    </p:spTree>
    <p:custDataLst>
      <p:tags r:id="rId1"/>
    </p:custDataLst>
    <p:extLst>
      <p:ext uri="{BB962C8B-B14F-4D97-AF65-F5344CB8AC3E}">
        <p14:creationId xmlns:p14="http://schemas.microsoft.com/office/powerpoint/2010/main" val="12338055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p:nvPr/>
        </p:nvSpPr>
        <p:spPr>
          <a:xfrm rot="1189622">
            <a:off x="7524689" y="1889729"/>
            <a:ext cx="4522078" cy="3629895"/>
          </a:xfrm>
          <a:prstGeom prst="irregularSeal2">
            <a:avLst/>
          </a:prstGeom>
          <a:solidFill>
            <a:srgbClr val="197C93">
              <a:alpha val="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Instructional Design PD</a:t>
            </a:r>
            <a:endParaRPr lang="en-US" dirty="0"/>
          </a:p>
        </p:txBody>
      </p:sp>
      <p:sp>
        <p:nvSpPr>
          <p:cNvPr id="3" name="Content Placeholder 2"/>
          <p:cNvSpPr>
            <a:spLocks noGrp="1"/>
          </p:cNvSpPr>
          <p:nvPr>
            <p:ph idx="1"/>
          </p:nvPr>
        </p:nvSpPr>
        <p:spPr>
          <a:xfrm>
            <a:off x="313878" y="1225840"/>
            <a:ext cx="10571570" cy="591173"/>
          </a:xfrm>
        </p:spPr>
        <p:txBody>
          <a:bodyPr/>
          <a:lstStyle/>
          <a:p>
            <a:pPr marL="0" indent="0">
              <a:buNone/>
            </a:pPr>
            <a:r>
              <a:rPr lang="en-US" dirty="0" smtClean="0"/>
              <a:t>Building empathy for students with auditory impairments.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96" y="1817013"/>
            <a:ext cx="6839953" cy="3847754"/>
          </a:xfrm>
          <a:prstGeom prst="rect">
            <a:avLst/>
          </a:prstGeom>
        </p:spPr>
      </p:pic>
      <p:sp>
        <p:nvSpPr>
          <p:cNvPr id="4" name="TextBox 3"/>
          <p:cNvSpPr txBox="1"/>
          <p:nvPr/>
        </p:nvSpPr>
        <p:spPr>
          <a:xfrm>
            <a:off x="8351240" y="3009073"/>
            <a:ext cx="3069022" cy="1200329"/>
          </a:xfrm>
          <a:prstGeom prst="rect">
            <a:avLst/>
          </a:prstGeom>
          <a:noFill/>
        </p:spPr>
        <p:txBody>
          <a:bodyPr wrap="square" rtlCol="0">
            <a:spAutoFit/>
          </a:bodyPr>
          <a:lstStyle/>
          <a:p>
            <a:r>
              <a:rPr lang="en-US" i="1" dirty="0" smtClean="0"/>
              <a:t>When </a:t>
            </a:r>
            <a:r>
              <a:rPr lang="en-US" i="1" dirty="0" smtClean="0"/>
              <a:t>learning about chemistry, the difference between “atom” and “Adam” is important!</a:t>
            </a:r>
            <a:endParaRPr lang="en-US" i="1" dirty="0"/>
          </a:p>
        </p:txBody>
      </p:sp>
    </p:spTree>
    <p:custDataLst>
      <p:tags r:id="rId1"/>
    </p:custDataLst>
    <p:extLst>
      <p:ext uri="{BB962C8B-B14F-4D97-AF65-F5344CB8AC3E}">
        <p14:creationId xmlns:p14="http://schemas.microsoft.com/office/powerpoint/2010/main" val="38116751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Auditory Impairment Tool</a:t>
            </a:r>
            <a:endParaRPr lang="en-US" dirty="0"/>
          </a:p>
        </p:txBody>
      </p:sp>
      <p:sp>
        <p:nvSpPr>
          <p:cNvPr id="3" name="Content Placeholder 2"/>
          <p:cNvSpPr>
            <a:spLocks noGrp="1"/>
          </p:cNvSpPr>
          <p:nvPr>
            <p:ph idx="1"/>
          </p:nvPr>
        </p:nvSpPr>
        <p:spPr>
          <a:xfrm>
            <a:off x="799070" y="1309816"/>
            <a:ext cx="10571570" cy="4542344"/>
          </a:xfrm>
        </p:spPr>
        <p:txBody>
          <a:bodyPr>
            <a:normAutofit lnSpcReduction="10000"/>
          </a:bodyPr>
          <a:lstStyle/>
          <a:p>
            <a:pPr marL="0" indent="0">
              <a:buNone/>
            </a:pPr>
            <a:r>
              <a:rPr lang="en-US" dirty="0" smtClean="0"/>
              <a:t>Transcripts and captioning </a:t>
            </a:r>
            <a:r>
              <a:rPr lang="en-US" dirty="0" smtClean="0"/>
              <a:t>are </a:t>
            </a:r>
            <a:r>
              <a:rPr lang="en-US" dirty="0" smtClean="0"/>
              <a:t>imperative to learning!</a:t>
            </a:r>
          </a:p>
          <a:p>
            <a:pPr lvl="1"/>
            <a:r>
              <a:rPr lang="en-US" dirty="0" smtClean="0"/>
              <a:t>Publish outside activities as text-based documents that can be added as transcripts.</a:t>
            </a:r>
            <a:br>
              <a:rPr lang="en-US" dirty="0" smtClean="0"/>
            </a:br>
            <a:endParaRPr lang="en-US" dirty="0" smtClean="0"/>
          </a:p>
          <a:p>
            <a:pPr lvl="1"/>
            <a:r>
              <a:rPr lang="en-US" dirty="0" smtClean="0"/>
              <a:t>Choose video wisely so that you get quality captioning.  Auto captioning is often unclear or full of errors.</a:t>
            </a:r>
            <a:br>
              <a:rPr lang="en-US" dirty="0" smtClean="0"/>
            </a:br>
            <a:endParaRPr lang="en-US" dirty="0" smtClean="0"/>
          </a:p>
          <a:p>
            <a:pPr lvl="1"/>
            <a:r>
              <a:rPr lang="en-US" dirty="0" err="1" smtClean="0"/>
              <a:t>CaptionSync</a:t>
            </a:r>
            <a:r>
              <a:rPr lang="en-US" dirty="0" smtClean="0"/>
              <a:t> – Low cost</a:t>
            </a:r>
          </a:p>
          <a:p>
            <a:pPr marL="457200" lvl="1" indent="0">
              <a:buNone/>
            </a:pPr>
            <a:r>
              <a:rPr lang="en-US" dirty="0"/>
              <a:t> </a:t>
            </a:r>
            <a:r>
              <a:rPr lang="en-US" dirty="0" smtClean="0"/>
              <a:t>	 </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lgn="ctr">
              <a:buNone/>
            </a:pPr>
            <a:r>
              <a:rPr lang="en-US" i="1" dirty="0">
                <a:solidFill>
                  <a:srgbClr val="0070C0"/>
                </a:solidFill>
              </a:rPr>
              <a:t>http://www.automaticsync.com/captionsync/</a:t>
            </a:r>
          </a:p>
          <a:p>
            <a:pPr marL="457200" lvl="1" indent="0">
              <a:buNone/>
            </a:pPr>
            <a:endParaRPr lang="en-US" dirty="0"/>
          </a:p>
        </p:txBody>
      </p:sp>
      <p:pic>
        <p:nvPicPr>
          <p:cNvPr id="4" name="Picture 3"/>
          <p:cNvPicPr>
            <a:picLocks noChangeAspect="1"/>
          </p:cNvPicPr>
          <p:nvPr/>
        </p:nvPicPr>
        <p:blipFill>
          <a:blip r:embed="rId4"/>
          <a:stretch>
            <a:fillRect/>
          </a:stretch>
        </p:blipFill>
        <p:spPr>
          <a:xfrm>
            <a:off x="5481605" y="3230666"/>
            <a:ext cx="2123741" cy="2123741"/>
          </a:xfrm>
          <a:prstGeom prst="rect">
            <a:avLst/>
          </a:prstGeom>
        </p:spPr>
      </p:pic>
    </p:spTree>
    <p:custDataLst>
      <p:tags r:id="rId1"/>
    </p:custDataLst>
    <p:extLst>
      <p:ext uri="{BB962C8B-B14F-4D97-AF65-F5344CB8AC3E}">
        <p14:creationId xmlns:p14="http://schemas.microsoft.com/office/powerpoint/2010/main" val="34076507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Design PD</a:t>
            </a:r>
            <a:endParaRPr lang="en-US" dirty="0"/>
          </a:p>
        </p:txBody>
      </p:sp>
      <p:sp>
        <p:nvSpPr>
          <p:cNvPr id="3" name="Content Placeholder 2"/>
          <p:cNvSpPr>
            <a:spLocks noGrp="1"/>
          </p:cNvSpPr>
          <p:nvPr>
            <p:ph idx="1"/>
          </p:nvPr>
        </p:nvSpPr>
        <p:spPr>
          <a:xfrm>
            <a:off x="799070" y="1360872"/>
            <a:ext cx="10571570" cy="555079"/>
          </a:xfrm>
        </p:spPr>
        <p:txBody>
          <a:bodyPr/>
          <a:lstStyle/>
          <a:p>
            <a:pPr marL="0" indent="0">
              <a:buNone/>
            </a:pPr>
            <a:r>
              <a:rPr lang="en-US" dirty="0" smtClean="0"/>
              <a:t>Experiencing a course with a screen reader.</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052" y="2307389"/>
            <a:ext cx="5204588" cy="292779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070" y="2311509"/>
            <a:ext cx="5197265" cy="2923674"/>
          </a:xfrm>
          <a:prstGeom prst="rect">
            <a:avLst/>
          </a:prstGeom>
        </p:spPr>
      </p:pic>
    </p:spTree>
    <p:custDataLst>
      <p:tags r:id="rId1"/>
    </p:custDataLst>
    <p:extLst>
      <p:ext uri="{BB962C8B-B14F-4D97-AF65-F5344CB8AC3E}">
        <p14:creationId xmlns:p14="http://schemas.microsoft.com/office/powerpoint/2010/main" val="19252516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Acuity Impairment Tools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793" y="1085521"/>
            <a:ext cx="5987143" cy="5013940"/>
          </a:xfrm>
          <a:prstGeom prst="rect">
            <a:avLst/>
          </a:prstGeom>
          <a:ln w="15875">
            <a:solidFill>
              <a:srgbClr val="1A829A"/>
            </a:solidFill>
          </a:ln>
        </p:spPr>
      </p:pic>
      <p:sp>
        <p:nvSpPr>
          <p:cNvPr id="4" name="Rectangle 3"/>
          <p:cNvSpPr/>
          <p:nvPr/>
        </p:nvSpPr>
        <p:spPr>
          <a:xfrm>
            <a:off x="286165" y="2770972"/>
            <a:ext cx="5339300" cy="2585323"/>
          </a:xfrm>
          <a:prstGeom prst="rect">
            <a:avLst/>
          </a:prstGeom>
        </p:spPr>
        <p:txBody>
          <a:bodyPr wrap="square">
            <a:spAutoFit/>
          </a:bodyPr>
          <a:lstStyle/>
          <a:p>
            <a:r>
              <a:rPr lang="en-US" dirty="0"/>
              <a:t>What is NVDA?</a:t>
            </a:r>
          </a:p>
          <a:p>
            <a:endParaRPr lang="en-US" dirty="0"/>
          </a:p>
          <a:p>
            <a:r>
              <a:rPr lang="en-US" dirty="0"/>
              <a:t>NVDA (</a:t>
            </a:r>
            <a:r>
              <a:rPr lang="en-US" dirty="0" err="1"/>
              <a:t>NonVisual</a:t>
            </a:r>
            <a:r>
              <a:rPr lang="en-US" dirty="0"/>
              <a:t> Desktop Access) is a free “screen reader” which enables blind and vision impaired people to use computers</a:t>
            </a:r>
            <a:r>
              <a:rPr lang="en-US" dirty="0" smtClean="0"/>
              <a:t>.</a:t>
            </a:r>
          </a:p>
          <a:p>
            <a:endParaRPr lang="en-US" dirty="0"/>
          </a:p>
          <a:p>
            <a:r>
              <a:rPr lang="en-US" dirty="0"/>
              <a:t>NVDA can also convert the text into braille if the computer user owns a device called a “braille </a:t>
            </a:r>
            <a:r>
              <a:rPr lang="en-US" dirty="0" smtClean="0"/>
              <a:t>display.”</a:t>
            </a:r>
            <a:endParaRPr lang="en-US" dirty="0"/>
          </a:p>
        </p:txBody>
      </p:sp>
      <p:pic>
        <p:nvPicPr>
          <p:cNvPr id="9" name="Picture 8"/>
          <p:cNvPicPr>
            <a:picLocks noChangeAspect="1"/>
          </p:cNvPicPr>
          <p:nvPr/>
        </p:nvPicPr>
        <p:blipFill>
          <a:blip r:embed="rId5"/>
          <a:stretch>
            <a:fillRect/>
          </a:stretch>
        </p:blipFill>
        <p:spPr>
          <a:xfrm>
            <a:off x="286165" y="1346820"/>
            <a:ext cx="1256159" cy="1256159"/>
          </a:xfrm>
          <a:prstGeom prst="rect">
            <a:avLst/>
          </a:prstGeom>
        </p:spPr>
      </p:pic>
      <p:sp>
        <p:nvSpPr>
          <p:cNvPr id="10" name="Rectangle 9"/>
          <p:cNvSpPr/>
          <p:nvPr/>
        </p:nvSpPr>
        <p:spPr>
          <a:xfrm>
            <a:off x="1542324" y="5550292"/>
            <a:ext cx="3869136" cy="369332"/>
          </a:xfrm>
          <a:prstGeom prst="rect">
            <a:avLst/>
          </a:prstGeom>
        </p:spPr>
        <p:txBody>
          <a:bodyPr wrap="none">
            <a:spAutoFit/>
          </a:bodyPr>
          <a:lstStyle/>
          <a:p>
            <a:r>
              <a:rPr lang="en-US" dirty="0">
                <a:hlinkClick r:id="rId6"/>
              </a:rPr>
              <a:t>https://www.nvaccess.org/download</a:t>
            </a:r>
            <a:r>
              <a:rPr lang="en-US" dirty="0"/>
              <a:t>/</a:t>
            </a:r>
          </a:p>
        </p:txBody>
      </p:sp>
    </p:spTree>
    <p:custDataLst>
      <p:tags r:id="rId1"/>
    </p:custDataLst>
    <p:extLst>
      <p:ext uri="{BB962C8B-B14F-4D97-AF65-F5344CB8AC3E}">
        <p14:creationId xmlns:p14="http://schemas.microsoft.com/office/powerpoint/2010/main" val="234500024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Design PD</a:t>
            </a:r>
            <a:endParaRPr lang="en-US" dirty="0"/>
          </a:p>
        </p:txBody>
      </p:sp>
      <p:sp>
        <p:nvSpPr>
          <p:cNvPr id="3" name="Content Placeholder 2"/>
          <p:cNvSpPr>
            <a:spLocks noGrp="1"/>
          </p:cNvSpPr>
          <p:nvPr>
            <p:ph idx="1"/>
          </p:nvPr>
        </p:nvSpPr>
        <p:spPr>
          <a:xfrm>
            <a:off x="827055" y="1481220"/>
            <a:ext cx="10571570" cy="567110"/>
          </a:xfrm>
        </p:spPr>
        <p:txBody>
          <a:bodyPr/>
          <a:lstStyle/>
          <a:p>
            <a:pPr marL="0" indent="0">
              <a:buNone/>
            </a:pPr>
            <a:r>
              <a:rPr lang="en-US" dirty="0" smtClean="0"/>
              <a:t>How does color affect learning?</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691" y="2520688"/>
            <a:ext cx="5079503" cy="285742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9523" y="2555996"/>
            <a:ext cx="5016738" cy="2822121"/>
          </a:xfrm>
          <a:prstGeom prst="rect">
            <a:avLst/>
          </a:prstGeom>
        </p:spPr>
      </p:pic>
    </p:spTree>
    <p:custDataLst>
      <p:tags r:id="rId1"/>
    </p:custDataLst>
    <p:extLst>
      <p:ext uri="{BB962C8B-B14F-4D97-AF65-F5344CB8AC3E}">
        <p14:creationId xmlns:p14="http://schemas.microsoft.com/office/powerpoint/2010/main" val="888028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Impairment Tool</a:t>
            </a:r>
            <a:endParaRPr lang="en-US" dirty="0"/>
          </a:p>
        </p:txBody>
      </p:sp>
      <p:sp>
        <p:nvSpPr>
          <p:cNvPr id="3" name="Content Placeholder 2"/>
          <p:cNvSpPr>
            <a:spLocks noGrp="1"/>
          </p:cNvSpPr>
          <p:nvPr>
            <p:ph idx="1"/>
          </p:nvPr>
        </p:nvSpPr>
        <p:spPr>
          <a:xfrm>
            <a:off x="799070" y="1309816"/>
            <a:ext cx="10967814" cy="4032205"/>
          </a:xfrm>
        </p:spPr>
        <p:txBody>
          <a:bodyPr>
            <a:normAutofit/>
          </a:bodyPr>
          <a:lstStyle/>
          <a:p>
            <a:pPr marL="0" indent="0">
              <a:buNone/>
            </a:pPr>
            <a:r>
              <a:rPr lang="en-US" dirty="0" smtClean="0"/>
              <a:t>Along with </a:t>
            </a:r>
            <a:r>
              <a:rPr lang="en-US" dirty="0" smtClean="0"/>
              <a:t>a </a:t>
            </a:r>
            <a:r>
              <a:rPr lang="en-US" dirty="0" smtClean="0"/>
              <a:t>new sense of awareness, Color Oracle was a huge help!</a:t>
            </a:r>
          </a:p>
          <a:p>
            <a:pPr marL="0" indent="0">
              <a:buNone/>
            </a:pPr>
            <a:endParaRPr lang="en-US" dirty="0"/>
          </a:p>
          <a:p>
            <a:pPr marL="0" indent="0">
              <a:buNone/>
            </a:pPr>
            <a:r>
              <a:rPr lang="en-US" dirty="0"/>
              <a:t>Color Oracle is a </a:t>
            </a:r>
            <a:r>
              <a:rPr lang="en-US" b="1" i="1" dirty="0">
                <a:solidFill>
                  <a:srgbClr val="FF0000"/>
                </a:solidFill>
              </a:rPr>
              <a:t>free</a:t>
            </a:r>
            <a:r>
              <a:rPr lang="en-US" b="1" dirty="0">
                <a:solidFill>
                  <a:srgbClr val="FF0000"/>
                </a:solidFill>
              </a:rPr>
              <a:t> </a:t>
            </a:r>
            <a:r>
              <a:rPr lang="en-US" dirty="0"/>
              <a:t>color blindness simulator for </a:t>
            </a:r>
            <a:r>
              <a:rPr lang="en-US" dirty="0" smtClean="0"/>
              <a:t>Windows, </a:t>
            </a:r>
            <a:r>
              <a:rPr lang="en-US" dirty="0"/>
              <a:t>Mac and Linux. It takes the guesswork out of designing for color blindness by showing you in real time what people with common color vision impairments will see</a:t>
            </a:r>
            <a:r>
              <a:rPr lang="en-US" dirty="0" smtClean="0"/>
              <a:t>.</a:t>
            </a:r>
          </a:p>
          <a:p>
            <a:pPr marL="0" indent="0">
              <a:buNone/>
            </a:pPr>
            <a:endParaRPr lang="en-US" dirty="0"/>
          </a:p>
          <a:p>
            <a:pPr marL="0" indent="0">
              <a:buNone/>
            </a:pPr>
            <a:r>
              <a:rPr lang="en-US" dirty="0">
                <a:hlinkClick r:id="rId4"/>
              </a:rPr>
              <a:t>http://colororacle.org/</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3550" y="3908603"/>
            <a:ext cx="1528011" cy="1528011"/>
          </a:xfrm>
          <a:prstGeom prst="rect">
            <a:avLst/>
          </a:prstGeom>
        </p:spPr>
      </p:pic>
    </p:spTree>
    <p:custDataLst>
      <p:tags r:id="rId1"/>
    </p:custDataLst>
    <p:extLst>
      <p:ext uri="{BB962C8B-B14F-4D97-AF65-F5344CB8AC3E}">
        <p14:creationId xmlns:p14="http://schemas.microsoft.com/office/powerpoint/2010/main" val="80267054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Color Impairment</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24" y="1968716"/>
            <a:ext cx="5825445" cy="327705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8490" y="1968716"/>
            <a:ext cx="5825446" cy="3277052"/>
          </a:xfrm>
          <a:prstGeom prst="rect">
            <a:avLst/>
          </a:prstGeom>
        </p:spPr>
      </p:pic>
      <p:sp>
        <p:nvSpPr>
          <p:cNvPr id="6" name="TextBox 5"/>
          <p:cNvSpPr txBox="1"/>
          <p:nvPr/>
        </p:nvSpPr>
        <p:spPr>
          <a:xfrm>
            <a:off x="221745" y="1209525"/>
            <a:ext cx="10089318" cy="523220"/>
          </a:xfrm>
          <a:prstGeom prst="rect">
            <a:avLst/>
          </a:prstGeom>
          <a:noFill/>
        </p:spPr>
        <p:txBody>
          <a:bodyPr wrap="square" rtlCol="0">
            <a:spAutoFit/>
          </a:bodyPr>
          <a:lstStyle/>
          <a:p>
            <a:r>
              <a:rPr lang="en-US" sz="2800" dirty="0" smtClean="0"/>
              <a:t>Look what we learned in just one little experiment!</a:t>
            </a:r>
            <a:endParaRPr lang="en-US" sz="2800" dirty="0"/>
          </a:p>
        </p:txBody>
      </p:sp>
      <p:sp>
        <p:nvSpPr>
          <p:cNvPr id="3" name="Left-Right Arrow 2"/>
          <p:cNvSpPr/>
          <p:nvPr/>
        </p:nvSpPr>
        <p:spPr>
          <a:xfrm>
            <a:off x="4320271" y="3425295"/>
            <a:ext cx="4784817" cy="36389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1544" y="5512392"/>
            <a:ext cx="10436773" cy="461665"/>
          </a:xfrm>
          <a:prstGeom prst="rect">
            <a:avLst/>
          </a:prstGeom>
          <a:noFill/>
        </p:spPr>
        <p:txBody>
          <a:bodyPr wrap="square" rtlCol="0">
            <a:spAutoFit/>
          </a:bodyPr>
          <a:lstStyle/>
          <a:p>
            <a:r>
              <a:rPr lang="en-US" sz="2400" dirty="0" smtClean="0"/>
              <a:t> </a:t>
            </a:r>
            <a:r>
              <a:rPr lang="en-US" sz="2400" i="1" dirty="0" smtClean="0"/>
              <a:t>Rest assured, - and + </a:t>
            </a:r>
            <a:r>
              <a:rPr lang="en-US" sz="2400" i="1" dirty="0"/>
              <a:t>icons were </a:t>
            </a:r>
            <a:r>
              <a:rPr lang="en-US" sz="2400" i="1" dirty="0" smtClean="0"/>
              <a:t>included to </a:t>
            </a:r>
            <a:r>
              <a:rPr lang="en-US" sz="2400" i="1" dirty="0"/>
              <a:t>add meaning for these students.</a:t>
            </a:r>
          </a:p>
        </p:txBody>
      </p:sp>
    </p:spTree>
    <p:custDataLst>
      <p:tags r:id="rId1"/>
    </p:custDataLst>
    <p:extLst>
      <p:ext uri="{BB962C8B-B14F-4D97-AF65-F5344CB8AC3E}">
        <p14:creationId xmlns:p14="http://schemas.microsoft.com/office/powerpoint/2010/main" val="1050989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Design PD</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421" y="2189747"/>
            <a:ext cx="5817515" cy="32725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488" y="2189747"/>
            <a:ext cx="5731964" cy="3224464"/>
          </a:xfrm>
          <a:prstGeom prst="rect">
            <a:avLst/>
          </a:prstGeom>
        </p:spPr>
      </p:pic>
      <p:sp>
        <p:nvSpPr>
          <p:cNvPr id="6" name="TextBox 5"/>
          <p:cNvSpPr txBox="1"/>
          <p:nvPr/>
        </p:nvSpPr>
        <p:spPr>
          <a:xfrm>
            <a:off x="281641" y="1320040"/>
            <a:ext cx="11285621" cy="523220"/>
          </a:xfrm>
          <a:prstGeom prst="rect">
            <a:avLst/>
          </a:prstGeom>
          <a:noFill/>
        </p:spPr>
        <p:txBody>
          <a:bodyPr wrap="square" rtlCol="0">
            <a:spAutoFit/>
          </a:bodyPr>
          <a:lstStyle/>
          <a:p>
            <a:r>
              <a:rPr lang="en-US" sz="2800" dirty="0" smtClean="0"/>
              <a:t>What happens if </a:t>
            </a:r>
            <a:r>
              <a:rPr lang="en-US" sz="2800" dirty="0" smtClean="0"/>
              <a:t>you tab </a:t>
            </a:r>
            <a:r>
              <a:rPr lang="en-US" sz="2800" dirty="0" smtClean="0"/>
              <a:t>through </a:t>
            </a:r>
            <a:r>
              <a:rPr lang="en-US" sz="2800" dirty="0" smtClean="0"/>
              <a:t>a </a:t>
            </a:r>
            <a:r>
              <a:rPr lang="en-US" sz="2800" dirty="0" smtClean="0"/>
              <a:t>course without using your hands?</a:t>
            </a:r>
            <a:endParaRPr lang="en-US" sz="2800" dirty="0"/>
          </a:p>
        </p:txBody>
      </p:sp>
    </p:spTree>
    <p:custDataLst>
      <p:tags r:id="rId1"/>
    </p:custDataLst>
    <p:extLst>
      <p:ext uri="{BB962C8B-B14F-4D97-AF65-F5344CB8AC3E}">
        <p14:creationId xmlns:p14="http://schemas.microsoft.com/office/powerpoint/2010/main" val="386350475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77" y="37801"/>
            <a:ext cx="11782191" cy="963826"/>
          </a:xfrm>
        </p:spPr>
        <p:txBody>
          <a:bodyPr/>
          <a:lstStyle/>
          <a:p>
            <a:r>
              <a:rPr lang="en-US" dirty="0" smtClean="0"/>
              <a:t>Motor Impairment Challenges &amp; Solutions</a:t>
            </a:r>
            <a:endParaRPr lang="en-US" dirty="0"/>
          </a:p>
        </p:txBody>
      </p:sp>
      <p:sp>
        <p:nvSpPr>
          <p:cNvPr id="6" name="TextBox 5"/>
          <p:cNvSpPr txBox="1"/>
          <p:nvPr/>
        </p:nvSpPr>
        <p:spPr>
          <a:xfrm>
            <a:off x="233777" y="1279366"/>
            <a:ext cx="7627961" cy="584775"/>
          </a:xfrm>
          <a:prstGeom prst="rect">
            <a:avLst/>
          </a:prstGeom>
          <a:noFill/>
        </p:spPr>
        <p:txBody>
          <a:bodyPr wrap="square" rtlCol="0">
            <a:spAutoFit/>
          </a:bodyPr>
          <a:lstStyle/>
          <a:p>
            <a:r>
              <a:rPr lang="en-US" sz="3200" dirty="0" smtClean="0"/>
              <a:t>What did we learn</a:t>
            </a:r>
            <a:r>
              <a:rPr lang="en-US" sz="3200" dirty="0" smtClean="0"/>
              <a:t>? Tab order is important.</a:t>
            </a:r>
            <a:endParaRPr lang="en-US" sz="3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781" y="1880851"/>
            <a:ext cx="8284941" cy="4110807"/>
          </a:xfrm>
          <a:prstGeom prst="rect">
            <a:avLst/>
          </a:prstGeom>
          <a:solidFill>
            <a:srgbClr val="FF0000"/>
          </a:solidFill>
          <a:ln w="15875">
            <a:solidFill>
              <a:srgbClr val="135E6F"/>
            </a:solidFill>
          </a:ln>
        </p:spPr>
      </p:pic>
      <p:sp>
        <p:nvSpPr>
          <p:cNvPr id="10" name="Right Arrow 9"/>
          <p:cNvSpPr/>
          <p:nvPr/>
        </p:nvSpPr>
        <p:spPr>
          <a:xfrm rot="10800000">
            <a:off x="5951739" y="1856907"/>
            <a:ext cx="1371600" cy="2590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982085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8.4</a:t>
            </a:r>
            <a:endParaRPr lang="en-US" dirty="0"/>
          </a:p>
        </p:txBody>
      </p:sp>
      <p:sp>
        <p:nvSpPr>
          <p:cNvPr id="3" name="Content Placeholder 2"/>
          <p:cNvSpPr>
            <a:spLocks noGrp="1"/>
          </p:cNvSpPr>
          <p:nvPr>
            <p:ph idx="1"/>
          </p:nvPr>
        </p:nvSpPr>
        <p:spPr>
          <a:xfrm>
            <a:off x="678754" y="1309816"/>
            <a:ext cx="10571570" cy="544666"/>
          </a:xfrm>
        </p:spPr>
        <p:txBody>
          <a:bodyPr/>
          <a:lstStyle/>
          <a:p>
            <a:pPr marL="0" indent="0">
              <a:buNone/>
            </a:pPr>
            <a:r>
              <a:rPr lang="en-US" i="1" dirty="0" smtClean="0"/>
              <a:t>8.4 The </a:t>
            </a:r>
            <a:r>
              <a:rPr lang="en-US" i="1" dirty="0"/>
              <a:t>course design facilitates readability.</a:t>
            </a:r>
          </a:p>
        </p:txBody>
      </p:sp>
      <p:pic>
        <p:nvPicPr>
          <p:cNvPr id="4" name="Picture 3"/>
          <p:cNvPicPr>
            <a:picLocks noChangeAspect="1"/>
          </p:cNvPicPr>
          <p:nvPr/>
        </p:nvPicPr>
        <p:blipFill>
          <a:blip r:embed="rId4"/>
          <a:stretch>
            <a:fillRect/>
          </a:stretch>
        </p:blipFill>
        <p:spPr>
          <a:xfrm>
            <a:off x="221745" y="1711402"/>
            <a:ext cx="3381375" cy="13525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27" y="2727452"/>
            <a:ext cx="6459265" cy="308727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7876" y="1678718"/>
            <a:ext cx="4906060" cy="185763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7876" y="3180394"/>
            <a:ext cx="4906060" cy="2889665"/>
          </a:xfrm>
          <a:prstGeom prst="rect">
            <a:avLst/>
          </a:prstGeom>
        </p:spPr>
      </p:pic>
      <p:sp>
        <p:nvSpPr>
          <p:cNvPr id="5" name="Rectangle 4"/>
          <p:cNvSpPr/>
          <p:nvPr/>
        </p:nvSpPr>
        <p:spPr>
          <a:xfrm>
            <a:off x="337736" y="2019964"/>
            <a:ext cx="6366871" cy="3880828"/>
          </a:xfrm>
          <a:prstGeom prst="rect">
            <a:avLst/>
          </a:prstGeom>
          <a:solidFill>
            <a:schemeClr val="bg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97876" y="1855239"/>
            <a:ext cx="4906060" cy="4214820"/>
          </a:xfrm>
          <a:prstGeom prst="rect">
            <a:avLst/>
          </a:prstGeom>
          <a:solidFill>
            <a:schemeClr val="bg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85706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pPr marL="0" indent="0">
              <a:buNone/>
            </a:pPr>
            <a:r>
              <a:rPr lang="en-US" b="1" u="sng" dirty="0" smtClean="0"/>
              <a:t>Description:</a:t>
            </a:r>
          </a:p>
          <a:p>
            <a:pPr marL="0" indent="0">
              <a:buNone/>
            </a:pPr>
            <a:r>
              <a:rPr lang="en-US" dirty="0" smtClean="0"/>
              <a:t>This </a:t>
            </a:r>
            <a:r>
              <a:rPr lang="en-US" dirty="0"/>
              <a:t>session will offer a quick presentation on the hints, tips, and tricks that one organization has gleaned on its journey to accessibility</a:t>
            </a:r>
            <a:r>
              <a:rPr lang="en-US" dirty="0" smtClean="0"/>
              <a:t>.</a:t>
            </a:r>
          </a:p>
          <a:p>
            <a:pPr marL="0" indent="0">
              <a:buNone/>
            </a:pPr>
            <a:endParaRPr lang="en-US" dirty="0"/>
          </a:p>
          <a:p>
            <a:pPr marL="0" indent="0">
              <a:buNone/>
            </a:pPr>
            <a:r>
              <a:rPr lang="en-US" b="1" u="sng" dirty="0" smtClean="0"/>
              <a:t>Objective:</a:t>
            </a:r>
          </a:p>
          <a:p>
            <a:pPr marL="0" indent="0">
              <a:buNone/>
            </a:pPr>
            <a:r>
              <a:rPr lang="en-US" dirty="0"/>
              <a:t>Discover free or low-cost tools and techniques that will help design teams build accessible courses.</a:t>
            </a:r>
          </a:p>
        </p:txBody>
      </p:sp>
    </p:spTree>
    <p:custDataLst>
      <p:tags r:id="rId1"/>
    </p:custDataLst>
    <p:extLst>
      <p:ext uri="{BB962C8B-B14F-4D97-AF65-F5344CB8AC3E}">
        <p14:creationId xmlns:p14="http://schemas.microsoft.com/office/powerpoint/2010/main" val="24980050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207" y="1893910"/>
            <a:ext cx="4614033" cy="4219751"/>
          </a:xfrm>
          <a:prstGeom prst="rect">
            <a:avLst/>
          </a:prstGeom>
        </p:spPr>
      </p:pic>
      <p:sp>
        <p:nvSpPr>
          <p:cNvPr id="2" name="Title 1"/>
          <p:cNvSpPr>
            <a:spLocks noGrp="1"/>
          </p:cNvSpPr>
          <p:nvPr>
            <p:ph type="title"/>
          </p:nvPr>
        </p:nvSpPr>
        <p:spPr/>
        <p:txBody>
          <a:bodyPr/>
          <a:lstStyle/>
          <a:p>
            <a:r>
              <a:rPr lang="en-US" dirty="0" smtClean="0"/>
              <a:t>Standard 8.5</a:t>
            </a:r>
            <a:endParaRPr lang="en-US" dirty="0"/>
          </a:p>
        </p:txBody>
      </p:sp>
      <p:sp>
        <p:nvSpPr>
          <p:cNvPr id="3" name="Content Placeholder 2"/>
          <p:cNvSpPr>
            <a:spLocks noGrp="1"/>
          </p:cNvSpPr>
          <p:nvPr>
            <p:ph idx="1"/>
          </p:nvPr>
        </p:nvSpPr>
        <p:spPr>
          <a:xfrm>
            <a:off x="799070" y="1309816"/>
            <a:ext cx="11204866" cy="4467583"/>
          </a:xfrm>
        </p:spPr>
        <p:txBody>
          <a:bodyPr/>
          <a:lstStyle/>
          <a:p>
            <a:pPr marL="0" indent="0">
              <a:buNone/>
            </a:pPr>
            <a:r>
              <a:rPr lang="en-US" i="1" dirty="0" smtClean="0"/>
              <a:t>8.5 Course </a:t>
            </a:r>
            <a:r>
              <a:rPr lang="en-US" i="1" dirty="0"/>
              <a:t>multimedia facilitate ease of use</a:t>
            </a:r>
            <a:r>
              <a:rPr lang="en-US" i="1" dirty="0" smtClean="0"/>
              <a:t>.</a:t>
            </a:r>
            <a:br>
              <a:rPr lang="en-US" i="1" dirty="0" smtClean="0"/>
            </a:br>
            <a:endParaRPr lang="en-US" i="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4680" y="2052023"/>
            <a:ext cx="1655563" cy="1655563"/>
          </a:xfrm>
          <a:prstGeom prst="rect">
            <a:avLst/>
          </a:prstGeom>
        </p:spPr>
      </p:pic>
      <p:sp>
        <p:nvSpPr>
          <p:cNvPr id="10" name="Rectangle 9"/>
          <p:cNvSpPr/>
          <p:nvPr/>
        </p:nvSpPr>
        <p:spPr>
          <a:xfrm>
            <a:off x="6771154" y="3708934"/>
            <a:ext cx="6096000" cy="369332"/>
          </a:xfrm>
          <a:prstGeom prst="rect">
            <a:avLst/>
          </a:prstGeom>
        </p:spPr>
        <p:txBody>
          <a:bodyPr>
            <a:spAutoFit/>
          </a:bodyPr>
          <a:lstStyle/>
          <a:p>
            <a:r>
              <a:rPr lang="en-US" dirty="0" smtClean="0"/>
              <a:t>Text </a:t>
            </a:r>
            <a:r>
              <a:rPr lang="en-US" dirty="0"/>
              <a:t>to Speech in 47 Voices and 24 Languages</a:t>
            </a:r>
          </a:p>
        </p:txBody>
      </p:sp>
      <p:pic>
        <p:nvPicPr>
          <p:cNvPr id="5" name="Picture 4"/>
          <p:cNvPicPr>
            <a:picLocks noChangeAspect="1"/>
          </p:cNvPicPr>
          <p:nvPr/>
        </p:nvPicPr>
        <p:blipFill>
          <a:blip r:embed="rId6"/>
          <a:stretch>
            <a:fillRect/>
          </a:stretch>
        </p:blipFill>
        <p:spPr>
          <a:xfrm>
            <a:off x="1139061" y="1893909"/>
            <a:ext cx="4679179" cy="4219751"/>
          </a:xfrm>
          <a:prstGeom prst="rect">
            <a:avLst/>
          </a:prstGeom>
        </p:spPr>
      </p:pic>
      <p:pic>
        <p:nvPicPr>
          <p:cNvPr id="6" name="Picture 5"/>
          <p:cNvPicPr>
            <a:picLocks noChangeAspect="1"/>
          </p:cNvPicPr>
          <p:nvPr/>
        </p:nvPicPr>
        <p:blipFill>
          <a:blip r:embed="rId6"/>
          <a:stretch>
            <a:fillRect/>
          </a:stretch>
        </p:blipFill>
        <p:spPr>
          <a:xfrm>
            <a:off x="6771154" y="1893909"/>
            <a:ext cx="4631953" cy="2613546"/>
          </a:xfrm>
          <a:prstGeom prst="rect">
            <a:avLst/>
          </a:prstGeom>
        </p:spPr>
      </p:pic>
      <p:pic>
        <p:nvPicPr>
          <p:cNvPr id="4" name="Picture 3"/>
          <p:cNvPicPr>
            <a:picLocks noChangeAspect="1"/>
          </p:cNvPicPr>
          <p:nvPr/>
        </p:nvPicPr>
        <p:blipFill>
          <a:blip r:embed="rId7"/>
          <a:stretch>
            <a:fillRect/>
          </a:stretch>
        </p:blipFill>
        <p:spPr>
          <a:xfrm>
            <a:off x="121855" y="1893910"/>
            <a:ext cx="1496203" cy="1163713"/>
          </a:xfrm>
          <a:prstGeom prst="rect">
            <a:avLst/>
          </a:prstGeom>
        </p:spPr>
      </p:pic>
    </p:spTree>
    <p:custDataLst>
      <p:tags r:id="rId1"/>
    </p:custDataLst>
    <p:extLst>
      <p:ext uri="{BB962C8B-B14F-4D97-AF65-F5344CB8AC3E}">
        <p14:creationId xmlns:p14="http://schemas.microsoft.com/office/powerpoint/2010/main" val="3372726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K-12 Standard 8 – Accessibility &amp; Usability</a:t>
            </a:r>
            <a:endParaRPr lang="en-US" dirty="0"/>
          </a:p>
        </p:txBody>
      </p:sp>
      <p:sp>
        <p:nvSpPr>
          <p:cNvPr id="5" name="TextBox 4"/>
          <p:cNvSpPr txBox="1"/>
          <p:nvPr/>
        </p:nvSpPr>
        <p:spPr>
          <a:xfrm>
            <a:off x="221745" y="1268406"/>
            <a:ext cx="11655020" cy="4154984"/>
          </a:xfrm>
          <a:prstGeom prst="rect">
            <a:avLst/>
          </a:prstGeom>
          <a:noFill/>
        </p:spPr>
        <p:txBody>
          <a:bodyPr wrap="square" rtlCol="0">
            <a:spAutoFit/>
          </a:bodyPr>
          <a:lstStyle/>
          <a:p>
            <a:pPr lvl="1"/>
            <a:r>
              <a:rPr lang="en-US" sz="2400" dirty="0" smtClean="0"/>
              <a:t>8.1 Navigation throughout the course is logical, consistent, efficient, and intuitive.</a:t>
            </a:r>
            <a:br>
              <a:rPr lang="en-US" sz="2400" dirty="0" smtClean="0"/>
            </a:br>
            <a:endParaRPr lang="en-US" sz="2400" dirty="0" smtClean="0"/>
          </a:p>
          <a:p>
            <a:pPr lvl="1"/>
            <a:r>
              <a:rPr lang="en-US" sz="2400" dirty="0" smtClean="0"/>
              <a:t>8.2 Information is provided about the accessibility of all technologies required in the course.</a:t>
            </a:r>
            <a:br>
              <a:rPr lang="en-US" sz="2400" dirty="0" smtClean="0"/>
            </a:br>
            <a:endParaRPr lang="en-US" sz="2400" dirty="0" smtClean="0"/>
          </a:p>
          <a:p>
            <a:pPr lvl="1"/>
            <a:r>
              <a:rPr lang="en-US" sz="2400" dirty="0" smtClean="0"/>
              <a:t>8.3 The course provides alternative formations of course materials that meet the needs of diverse learners in order to accommodate alternative means of access.</a:t>
            </a:r>
            <a:br>
              <a:rPr lang="en-US" sz="2400" dirty="0" smtClean="0"/>
            </a:br>
            <a:endParaRPr lang="en-US" sz="2400" dirty="0" smtClean="0"/>
          </a:p>
          <a:p>
            <a:pPr lvl="1"/>
            <a:r>
              <a:rPr lang="en-US" sz="2400" dirty="0" smtClean="0"/>
              <a:t>8.4 The course design facilitates readability.</a:t>
            </a:r>
            <a:br>
              <a:rPr lang="en-US" sz="2400" dirty="0" smtClean="0"/>
            </a:br>
            <a:endParaRPr lang="en-US" sz="2400" dirty="0" smtClean="0"/>
          </a:p>
          <a:p>
            <a:pPr lvl="1"/>
            <a:r>
              <a:rPr lang="en-US" sz="2400" dirty="0" smtClean="0"/>
              <a:t>8.5 Course multimedia facilitate ease of use.</a:t>
            </a: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821" y="4396957"/>
            <a:ext cx="2065826" cy="1547375"/>
          </a:xfrm>
          <a:prstGeom prst="rect">
            <a:avLst/>
          </a:prstGeom>
        </p:spPr>
      </p:pic>
    </p:spTree>
    <p:custDataLst>
      <p:tags r:id="rId1"/>
    </p:custDataLst>
    <p:extLst>
      <p:ext uri="{BB962C8B-B14F-4D97-AF65-F5344CB8AC3E}">
        <p14:creationId xmlns:p14="http://schemas.microsoft.com/office/powerpoint/2010/main" val="18713011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400307" y="1762467"/>
            <a:ext cx="7679229" cy="4344744"/>
          </a:xfrm>
          <a:prstGeom prst="rect">
            <a:avLst/>
          </a:prstGeom>
        </p:spPr>
      </p:pic>
      <p:sp>
        <p:nvSpPr>
          <p:cNvPr id="2" name="Title 1"/>
          <p:cNvSpPr>
            <a:spLocks noGrp="1"/>
          </p:cNvSpPr>
          <p:nvPr>
            <p:ph type="title"/>
          </p:nvPr>
        </p:nvSpPr>
        <p:spPr/>
        <p:txBody>
          <a:bodyPr>
            <a:noAutofit/>
          </a:bodyPr>
          <a:lstStyle/>
          <a:p>
            <a:r>
              <a:rPr lang="en-US" sz="4000" dirty="0" smtClean="0"/>
              <a:t>Standard 8.1</a:t>
            </a:r>
            <a:endParaRPr lang="en-US" sz="4000" dirty="0"/>
          </a:p>
        </p:txBody>
      </p:sp>
      <p:sp>
        <p:nvSpPr>
          <p:cNvPr id="3" name="Content Placeholder 2"/>
          <p:cNvSpPr>
            <a:spLocks noGrp="1"/>
          </p:cNvSpPr>
          <p:nvPr>
            <p:ph idx="1"/>
          </p:nvPr>
        </p:nvSpPr>
        <p:spPr>
          <a:xfrm>
            <a:off x="433954" y="1251285"/>
            <a:ext cx="10936686" cy="818148"/>
          </a:xfrm>
        </p:spPr>
        <p:txBody>
          <a:bodyPr>
            <a:normAutofit lnSpcReduction="10000"/>
          </a:bodyPr>
          <a:lstStyle/>
          <a:p>
            <a:pPr marL="0" indent="0">
              <a:buNone/>
            </a:pPr>
            <a:r>
              <a:rPr lang="en-US" i="1" dirty="0" smtClean="0"/>
              <a:t>8.1 Navigation </a:t>
            </a:r>
            <a:r>
              <a:rPr lang="en-US" i="1" dirty="0"/>
              <a:t>throughout the course is logical, consistent, efficient, and intuitive.</a:t>
            </a:r>
            <a:endParaRPr lang="en-US" i="1" dirty="0" smtClean="0"/>
          </a:p>
          <a:p>
            <a:pPr marL="0" indent="0">
              <a:buNone/>
            </a:pP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460" y="2089387"/>
            <a:ext cx="1539316" cy="39978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0307" y="1762467"/>
            <a:ext cx="1204530" cy="434698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1043" y="3728139"/>
            <a:ext cx="4353533" cy="82879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5725" y="4922954"/>
            <a:ext cx="6138211" cy="85387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2297" y="1843871"/>
            <a:ext cx="1522235" cy="1468957"/>
          </a:xfrm>
          <a:prstGeom prst="rect">
            <a:avLst/>
          </a:prstGeom>
        </p:spPr>
      </p:pic>
      <p:pic>
        <p:nvPicPr>
          <p:cNvPr id="15" name="Picture 14"/>
          <p:cNvPicPr>
            <a:picLocks noChangeAspect="1"/>
          </p:cNvPicPr>
          <p:nvPr/>
        </p:nvPicPr>
        <p:blipFill>
          <a:blip r:embed="rId10"/>
          <a:stretch>
            <a:fillRect/>
          </a:stretch>
        </p:blipFill>
        <p:spPr>
          <a:xfrm rot="21334850">
            <a:off x="2248634" y="2325943"/>
            <a:ext cx="1416878" cy="1090996"/>
          </a:xfrm>
          <a:prstGeom prst="rect">
            <a:avLst/>
          </a:prstGeom>
        </p:spPr>
      </p:pic>
      <p:sp>
        <p:nvSpPr>
          <p:cNvPr id="4" name="Rectangle 3"/>
          <p:cNvSpPr/>
          <p:nvPr/>
        </p:nvSpPr>
        <p:spPr>
          <a:xfrm>
            <a:off x="432460" y="2069433"/>
            <a:ext cx="3552497" cy="39978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176246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Standard 8.1</a:t>
            </a:r>
            <a:endParaRPr lang="en-US" sz="4000" dirty="0"/>
          </a:p>
        </p:txBody>
      </p:sp>
      <p:pic>
        <p:nvPicPr>
          <p:cNvPr id="9" name="Picture 8"/>
          <p:cNvPicPr>
            <a:picLocks noChangeAspect="1"/>
          </p:cNvPicPr>
          <p:nvPr/>
        </p:nvPicPr>
        <p:blipFill>
          <a:blip r:embed="rId4"/>
          <a:stretch>
            <a:fillRect/>
          </a:stretch>
        </p:blipFill>
        <p:spPr>
          <a:xfrm>
            <a:off x="107221" y="1204445"/>
            <a:ext cx="6005619" cy="2266544"/>
          </a:xfrm>
          <a:prstGeom prst="rect">
            <a:avLst/>
          </a:prstGeom>
          <a:ln w="15875">
            <a:solidFill>
              <a:srgbClr val="135E6F"/>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336" y="1739013"/>
            <a:ext cx="5217565" cy="3925733"/>
          </a:xfrm>
          <a:prstGeom prst="rect">
            <a:avLst/>
          </a:prstGeom>
          <a:ln w="15875">
            <a:solidFill>
              <a:srgbClr val="1A829A"/>
            </a:solid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0854" y="3206974"/>
            <a:ext cx="4541146" cy="2783283"/>
          </a:xfrm>
          <a:prstGeom prst="rect">
            <a:avLst/>
          </a:prstGeom>
          <a:ln w="15875">
            <a:solidFill>
              <a:srgbClr val="1A829A"/>
            </a:solidFill>
          </a:ln>
        </p:spPr>
      </p:pic>
    </p:spTree>
    <p:custDataLst>
      <p:tags r:id="rId1"/>
    </p:custDataLst>
    <p:extLst>
      <p:ext uri="{BB962C8B-B14F-4D97-AF65-F5344CB8AC3E}">
        <p14:creationId xmlns:p14="http://schemas.microsoft.com/office/powerpoint/2010/main" val="34005635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Standard 8.2</a:t>
            </a:r>
            <a:endParaRPr lang="en-US" sz="4000" dirty="0"/>
          </a:p>
        </p:txBody>
      </p:sp>
      <p:sp>
        <p:nvSpPr>
          <p:cNvPr id="3" name="Content Placeholder 2"/>
          <p:cNvSpPr>
            <a:spLocks noGrp="1"/>
          </p:cNvSpPr>
          <p:nvPr>
            <p:ph idx="1"/>
          </p:nvPr>
        </p:nvSpPr>
        <p:spPr>
          <a:xfrm>
            <a:off x="558438" y="1430133"/>
            <a:ext cx="10571570" cy="785530"/>
          </a:xfrm>
        </p:spPr>
        <p:txBody>
          <a:bodyPr>
            <a:normAutofit lnSpcReduction="10000"/>
          </a:bodyPr>
          <a:lstStyle/>
          <a:p>
            <a:pPr marL="0" indent="0">
              <a:buNone/>
            </a:pPr>
            <a:r>
              <a:rPr lang="en-US" i="1" dirty="0" smtClean="0"/>
              <a:t>8.2 Information </a:t>
            </a:r>
            <a:r>
              <a:rPr lang="en-US" i="1" dirty="0"/>
              <a:t>is provided about the accessibility of all technologies required in the course</a:t>
            </a:r>
            <a:r>
              <a:rPr lang="en-US" i="1" dirty="0" smtClean="0"/>
              <a:t>.</a:t>
            </a:r>
          </a:p>
        </p:txBody>
      </p:sp>
      <p:pic>
        <p:nvPicPr>
          <p:cNvPr id="8" name="Picture 7"/>
          <p:cNvPicPr>
            <a:picLocks noChangeAspect="1"/>
          </p:cNvPicPr>
          <p:nvPr/>
        </p:nvPicPr>
        <p:blipFill>
          <a:blip r:embed="rId4"/>
          <a:stretch>
            <a:fillRect/>
          </a:stretch>
        </p:blipFill>
        <p:spPr>
          <a:xfrm>
            <a:off x="860173" y="2306918"/>
            <a:ext cx="9968099" cy="3701996"/>
          </a:xfrm>
          <a:prstGeom prst="rect">
            <a:avLst/>
          </a:prstGeom>
        </p:spPr>
      </p:pic>
    </p:spTree>
    <p:custDataLst>
      <p:tags r:id="rId1"/>
    </p:custDataLst>
    <p:extLst>
      <p:ext uri="{BB962C8B-B14F-4D97-AF65-F5344CB8AC3E}">
        <p14:creationId xmlns:p14="http://schemas.microsoft.com/office/powerpoint/2010/main" val="11361362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Standard 8.2</a:t>
            </a:r>
            <a:endParaRPr lang="en-US" sz="4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4" y="1467333"/>
            <a:ext cx="11560712" cy="4056389"/>
          </a:xfrm>
          <a:prstGeom prst="rect">
            <a:avLst/>
          </a:prstGeom>
          <a:ln w="15875">
            <a:solidFill>
              <a:srgbClr val="1A829A"/>
            </a:solidFill>
          </a:ln>
        </p:spPr>
      </p:pic>
    </p:spTree>
    <p:custDataLst>
      <p:tags r:id="rId1"/>
    </p:custDataLst>
    <p:extLst>
      <p:ext uri="{BB962C8B-B14F-4D97-AF65-F5344CB8AC3E}">
        <p14:creationId xmlns:p14="http://schemas.microsoft.com/office/powerpoint/2010/main" val="153067995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04084" y="3165332"/>
            <a:ext cx="2866291" cy="41323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Standard 8.2</a:t>
            </a:r>
            <a:endParaRPr lang="en-US" sz="4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45" y="1225481"/>
            <a:ext cx="9136083" cy="4292940"/>
          </a:xfrm>
          <a:prstGeom prst="rect">
            <a:avLst/>
          </a:prstGeom>
          <a:ln w="15875">
            <a:solidFill>
              <a:srgbClr val="1A829A"/>
            </a:solidFill>
          </a:ln>
          <a:effectLst>
            <a:outerShdw blurRad="50800" dist="50800" dir="5400000" algn="ctr" rotWithShape="0">
              <a:srgbClr val="000000">
                <a:alpha val="0"/>
              </a:srgbClr>
            </a:outerShdw>
          </a:effectLst>
        </p:spPr>
      </p:pic>
      <p:sp>
        <p:nvSpPr>
          <p:cNvPr id="6" name="Rounded Rectangle 5"/>
          <p:cNvSpPr/>
          <p:nvPr/>
        </p:nvSpPr>
        <p:spPr>
          <a:xfrm>
            <a:off x="6304084" y="3165332"/>
            <a:ext cx="2866291" cy="246185"/>
          </a:xfrm>
          <a:prstGeom prst="round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3133" y="2323407"/>
            <a:ext cx="4282751" cy="3659102"/>
          </a:xfrm>
          <a:prstGeom prst="rect">
            <a:avLst/>
          </a:prstGeom>
          <a:ln w="19050">
            <a:solidFill>
              <a:srgbClr val="1A829A"/>
            </a:solidFill>
          </a:ln>
        </p:spPr>
      </p:pic>
    </p:spTree>
    <p:custDataLst>
      <p:tags r:id="rId1"/>
    </p:custDataLst>
    <p:extLst>
      <p:ext uri="{BB962C8B-B14F-4D97-AF65-F5344CB8AC3E}">
        <p14:creationId xmlns:p14="http://schemas.microsoft.com/office/powerpoint/2010/main" val="3485255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9" y="0"/>
            <a:ext cx="11782191" cy="963826"/>
          </a:xfrm>
        </p:spPr>
        <p:txBody>
          <a:bodyPr>
            <a:noAutofit/>
          </a:bodyPr>
          <a:lstStyle/>
          <a:p>
            <a:r>
              <a:rPr lang="en-US" sz="4000" dirty="0" smtClean="0"/>
              <a:t> Standard 8.3</a:t>
            </a:r>
            <a:endParaRPr lang="en-US" sz="4000" dirty="0"/>
          </a:p>
        </p:txBody>
      </p:sp>
      <p:sp>
        <p:nvSpPr>
          <p:cNvPr id="3" name="Content Placeholder 2"/>
          <p:cNvSpPr>
            <a:spLocks noGrp="1"/>
          </p:cNvSpPr>
          <p:nvPr>
            <p:ph idx="1"/>
          </p:nvPr>
        </p:nvSpPr>
        <p:spPr>
          <a:xfrm>
            <a:off x="799070" y="1309817"/>
            <a:ext cx="10571570" cy="1275122"/>
          </a:xfrm>
        </p:spPr>
        <p:txBody>
          <a:bodyPr>
            <a:normAutofit/>
          </a:bodyPr>
          <a:lstStyle/>
          <a:p>
            <a:pPr marL="0" indent="0">
              <a:buNone/>
            </a:pPr>
            <a:r>
              <a:rPr lang="en-US" i="1" dirty="0" smtClean="0"/>
              <a:t>8.3 The </a:t>
            </a:r>
            <a:r>
              <a:rPr lang="en-US" i="1" dirty="0"/>
              <a:t>course provides alternative formations of course materials that meet the needs of diverse learners in order to accommodate alternative means of access</a:t>
            </a:r>
            <a:r>
              <a:rPr lang="en-US" i="1" dirty="0" smtClean="0"/>
              <a:t>.</a:t>
            </a:r>
          </a:p>
        </p:txBody>
      </p:sp>
      <p:pic>
        <p:nvPicPr>
          <p:cNvPr id="5" name="Picture 4"/>
          <p:cNvPicPr>
            <a:picLocks noChangeAspect="1"/>
          </p:cNvPicPr>
          <p:nvPr/>
        </p:nvPicPr>
        <p:blipFill>
          <a:blip r:embed="rId4"/>
          <a:stretch>
            <a:fillRect/>
          </a:stretch>
        </p:blipFill>
        <p:spPr>
          <a:xfrm>
            <a:off x="1389185" y="2862598"/>
            <a:ext cx="1988176" cy="2987696"/>
          </a:xfrm>
          <a:prstGeom prst="rect">
            <a:avLst/>
          </a:prstGeom>
        </p:spPr>
      </p:pic>
      <p:pic>
        <p:nvPicPr>
          <p:cNvPr id="6" name="Picture 5"/>
          <p:cNvPicPr>
            <a:picLocks noChangeAspect="1"/>
          </p:cNvPicPr>
          <p:nvPr/>
        </p:nvPicPr>
        <p:blipFill>
          <a:blip r:embed="rId5"/>
          <a:stretch>
            <a:fillRect/>
          </a:stretch>
        </p:blipFill>
        <p:spPr>
          <a:xfrm>
            <a:off x="4470532" y="2930930"/>
            <a:ext cx="2143125" cy="21431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4390" y="2874834"/>
            <a:ext cx="3438520" cy="1934308"/>
          </a:xfrm>
          <a:prstGeom prst="rect">
            <a:avLst/>
          </a:prstGeom>
        </p:spPr>
      </p:pic>
      <p:sp>
        <p:nvSpPr>
          <p:cNvPr id="4" name="TextBox 3"/>
          <p:cNvSpPr txBox="1"/>
          <p:nvPr/>
        </p:nvSpPr>
        <p:spPr>
          <a:xfrm>
            <a:off x="4470532" y="5235380"/>
            <a:ext cx="2389001" cy="369332"/>
          </a:xfrm>
          <a:prstGeom prst="rect">
            <a:avLst/>
          </a:prstGeom>
          <a:noFill/>
        </p:spPr>
        <p:txBody>
          <a:bodyPr wrap="square" rtlCol="0">
            <a:spAutoFit/>
          </a:bodyPr>
          <a:lstStyle/>
          <a:p>
            <a:r>
              <a:rPr lang="en-US" dirty="0" smtClean="0"/>
              <a:t>UX Design Techniques</a:t>
            </a:r>
            <a:endParaRPr lang="en-US" dirty="0"/>
          </a:p>
        </p:txBody>
      </p:sp>
    </p:spTree>
    <p:custDataLst>
      <p:tags r:id="rId1"/>
    </p:custDataLst>
    <p:extLst>
      <p:ext uri="{BB962C8B-B14F-4D97-AF65-F5344CB8AC3E}">
        <p14:creationId xmlns:p14="http://schemas.microsoft.com/office/powerpoint/2010/main" val="5237926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9550</TotalTime>
  <Words>1365</Words>
  <Application>Microsoft Office PowerPoint</Application>
  <PresentationFormat>Widescreen</PresentationFormat>
  <Paragraphs>109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Franklin Gothic Book</vt:lpstr>
      <vt:lpstr>Franklin Gothic Medium</vt:lpstr>
      <vt:lpstr>Office Theme</vt:lpstr>
      <vt:lpstr>Fast Track to K-12 Standard 8 Alignment</vt:lpstr>
      <vt:lpstr>Welcome</vt:lpstr>
      <vt:lpstr>K-12 Standard 8 – Accessibility &amp; Usability</vt:lpstr>
      <vt:lpstr>Standard 8.1</vt:lpstr>
      <vt:lpstr>Standard 8.1</vt:lpstr>
      <vt:lpstr>Standard 8.2</vt:lpstr>
      <vt:lpstr>Standard 8.2</vt:lpstr>
      <vt:lpstr>Standard 8.2</vt:lpstr>
      <vt:lpstr> Standard 8.3</vt:lpstr>
      <vt:lpstr>Instructional Design PD</vt:lpstr>
      <vt:lpstr>Auditory Impairment Tool</vt:lpstr>
      <vt:lpstr>Instructional Design PD</vt:lpstr>
      <vt:lpstr>Acuity Impairment Tools</vt:lpstr>
      <vt:lpstr>Instructional Design PD</vt:lpstr>
      <vt:lpstr>Color Impairment Tool</vt:lpstr>
      <vt:lpstr>Vision Color Impairment</vt:lpstr>
      <vt:lpstr>Instructional Design PD</vt:lpstr>
      <vt:lpstr>Motor Impairment Challenges &amp; Solutions</vt:lpstr>
      <vt:lpstr>Standard 8.4</vt:lpstr>
      <vt:lpstr>Standard 8.5</vt:lpstr>
    </vt:vector>
  </TitlesOfParts>
  <Company>Michigan Virtual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Allen</dc:creator>
  <cp:lastModifiedBy>Kristi Peacock</cp:lastModifiedBy>
  <cp:revision>119</cp:revision>
  <dcterms:created xsi:type="dcterms:W3CDTF">2017-06-07T15:51:24Z</dcterms:created>
  <dcterms:modified xsi:type="dcterms:W3CDTF">2017-09-08T19:37:08Z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B5BD442B-F6CB-4064-9387-481AF7A29B4C</vt:lpwstr>
  </property>
  <property fmtid="{D5CDD505-2E9C-101B-9397-08002B2CF9AE}" pid="3" name="ArticulatePath">
    <vt:lpwstr>MV-Template-16-9</vt:lpwstr>
  </property>
</Properties>
</file>