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78" r:id="rId4"/>
    <p:sldMasterId id="2147483690" r:id="rId5"/>
  </p:sldMasterIdLst>
  <p:notesMasterIdLst>
    <p:notesMasterId r:id="rId26"/>
  </p:notesMasterIdLst>
  <p:sldIdLst>
    <p:sldId id="257" r:id="rId6"/>
    <p:sldId id="319" r:id="rId7"/>
    <p:sldId id="258" r:id="rId8"/>
    <p:sldId id="312" r:id="rId9"/>
    <p:sldId id="317" r:id="rId10"/>
    <p:sldId id="306" r:id="rId11"/>
    <p:sldId id="307" r:id="rId12"/>
    <p:sldId id="308" r:id="rId13"/>
    <p:sldId id="318" r:id="rId14"/>
    <p:sldId id="313" r:id="rId15"/>
    <p:sldId id="260" r:id="rId16"/>
    <p:sldId id="301" r:id="rId17"/>
    <p:sldId id="305" r:id="rId18"/>
    <p:sldId id="320" r:id="rId19"/>
    <p:sldId id="309" r:id="rId20"/>
    <p:sldId id="310" r:id="rId21"/>
    <p:sldId id="311" r:id="rId22"/>
    <p:sldId id="314" r:id="rId23"/>
    <p:sldId id="287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2" d="100"/>
          <a:sy n="62" d="100"/>
        </p:scale>
        <p:origin x="96" y="66"/>
      </p:cViewPr>
      <p:guideLst/>
    </p:cSldViewPr>
  </p:slideViewPr>
  <p:outlineViewPr>
    <p:cViewPr>
      <p:scale>
        <a:sx n="33" d="100"/>
        <a:sy n="33" d="100"/>
      </p:scale>
      <p:origin x="0" y="-57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Sheet1!$H$68:$J$68</c:f>
              <c:strCache>
                <c:ptCount val="3"/>
                <c:pt idx="0">
                  <c:v>K</c:v>
                </c:pt>
                <c:pt idx="1">
                  <c:v>A</c:v>
                </c:pt>
                <c:pt idx="2">
                  <c:v>S</c:v>
                </c:pt>
              </c:strCache>
            </c:strRef>
          </c:cat>
          <c:val>
            <c:numRef>
              <c:f>Sheet1!$H$69:$J$69</c:f>
              <c:numCache>
                <c:formatCode>0.00%</c:formatCode>
                <c:ptCount val="3"/>
                <c:pt idx="0">
                  <c:v>0.29224904701397714</c:v>
                </c:pt>
                <c:pt idx="1">
                  <c:v>0.64167725540025411</c:v>
                </c:pt>
                <c:pt idx="2">
                  <c:v>6.607369758576874E-2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19050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AC8D2-9387-4E05-BE00-AB0625FB709D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D2F4BE8-255B-48E5-B323-5E8F52070DE2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6864E3A5-D1AC-4DF6-864E-9D0CA7899536}" type="parTrans" cxnId="{2EABB5E7-E2DA-4B86-A808-8939E746DC3F}">
      <dgm:prSet/>
      <dgm:spPr/>
      <dgm:t>
        <a:bodyPr/>
        <a:lstStyle/>
        <a:p>
          <a:endParaRPr lang="en-US"/>
        </a:p>
      </dgm:t>
    </dgm:pt>
    <dgm:pt modelId="{B5710097-4EEA-47D5-A20A-5552B1BC5B38}" type="sibTrans" cxnId="{2EABB5E7-E2DA-4B86-A808-8939E746DC3F}">
      <dgm:prSet/>
      <dgm:spPr/>
      <dgm:t>
        <a:bodyPr/>
        <a:lstStyle/>
        <a:p>
          <a:endParaRPr lang="en-US"/>
        </a:p>
      </dgm:t>
    </dgm:pt>
    <dgm:pt modelId="{303CEDCA-AC9A-4424-9950-6DF229DEE2BA}">
      <dgm:prSet phldrT="[Text]"/>
      <dgm:spPr/>
      <dgm:t>
        <a:bodyPr/>
        <a:lstStyle/>
        <a:p>
          <a:r>
            <a:rPr lang="en-US" dirty="0" smtClean="0"/>
            <a:t>CTU Mission</a:t>
          </a:r>
          <a:endParaRPr lang="en-US" dirty="0"/>
        </a:p>
      </dgm:t>
    </dgm:pt>
    <dgm:pt modelId="{FF706365-5B13-4C28-8285-A5A4DA7B42DC}" type="parTrans" cxnId="{38C04608-48C1-4CEB-9D2A-D703F5FBAA6A}">
      <dgm:prSet/>
      <dgm:spPr/>
      <dgm:t>
        <a:bodyPr/>
        <a:lstStyle/>
        <a:p>
          <a:endParaRPr lang="en-US"/>
        </a:p>
      </dgm:t>
    </dgm:pt>
    <dgm:pt modelId="{C95307C6-856E-4B17-BBA3-7215D31E98AB}" type="sibTrans" cxnId="{38C04608-48C1-4CEB-9D2A-D703F5FBAA6A}">
      <dgm:prSet/>
      <dgm:spPr/>
      <dgm:t>
        <a:bodyPr/>
        <a:lstStyle/>
        <a:p>
          <a:endParaRPr lang="en-US"/>
        </a:p>
      </dgm:t>
    </dgm:pt>
    <dgm:pt modelId="{30602C74-E5A4-4C8C-9F99-8FAA5147CF17}">
      <dgm:prSet phldrT="[Text]"/>
      <dgm:spPr/>
      <dgm:t>
        <a:bodyPr/>
        <a:lstStyle/>
        <a:p>
          <a:r>
            <a:rPr lang="en-US" dirty="0" smtClean="0"/>
            <a:t>Accrediting Body Standards</a:t>
          </a:r>
          <a:endParaRPr lang="en-US" dirty="0"/>
        </a:p>
      </dgm:t>
    </dgm:pt>
    <dgm:pt modelId="{0C2A2AC2-505F-448B-B102-828778A532C4}" type="parTrans" cxnId="{B0B4EC0E-8F33-47AC-9D70-0B1EC461BF7B}">
      <dgm:prSet/>
      <dgm:spPr/>
      <dgm:t>
        <a:bodyPr/>
        <a:lstStyle/>
        <a:p>
          <a:endParaRPr lang="en-US"/>
        </a:p>
      </dgm:t>
    </dgm:pt>
    <dgm:pt modelId="{C44A22CE-BA8E-4D03-9F42-11124A926BFF}" type="sibTrans" cxnId="{B0B4EC0E-8F33-47AC-9D70-0B1EC461BF7B}">
      <dgm:prSet/>
      <dgm:spPr/>
      <dgm:t>
        <a:bodyPr/>
        <a:lstStyle/>
        <a:p>
          <a:endParaRPr lang="en-US"/>
        </a:p>
      </dgm:t>
    </dgm:pt>
    <dgm:pt modelId="{E9DC369D-5039-4385-A4D0-DA6AA6B988F7}">
      <dgm:prSet phldrT="[Text]"/>
      <dgm:spPr/>
      <dgm:t>
        <a:bodyPr/>
        <a:lstStyle/>
        <a:p>
          <a:r>
            <a:rPr lang="en-US" dirty="0" smtClean="0"/>
            <a:t>CoBM Mission</a:t>
          </a:r>
          <a:endParaRPr lang="en-US" dirty="0"/>
        </a:p>
      </dgm:t>
    </dgm:pt>
    <dgm:pt modelId="{571C3193-BFAE-4566-B6F4-1F6092132881}" type="parTrans" cxnId="{EEAC6720-8690-4D8F-8430-1698DD807B7D}">
      <dgm:prSet/>
      <dgm:spPr/>
      <dgm:t>
        <a:bodyPr/>
        <a:lstStyle/>
        <a:p>
          <a:endParaRPr lang="en-US"/>
        </a:p>
      </dgm:t>
    </dgm:pt>
    <dgm:pt modelId="{ABE9D68E-6A58-49CE-B13F-E8FBEA29C62D}" type="sibTrans" cxnId="{EEAC6720-8690-4D8F-8430-1698DD807B7D}">
      <dgm:prSet/>
      <dgm:spPr/>
      <dgm:t>
        <a:bodyPr/>
        <a:lstStyle/>
        <a:p>
          <a:endParaRPr lang="en-US"/>
        </a:p>
      </dgm:t>
    </dgm:pt>
    <dgm:pt modelId="{14021E85-FCEC-400D-B5D3-ECA6FE32AC6D}">
      <dgm:prSet phldrT="[Text]"/>
      <dgm:spPr/>
      <dgm:t>
        <a:bodyPr/>
        <a:lstStyle/>
        <a:p>
          <a:r>
            <a:rPr lang="en-US" dirty="0" smtClean="0"/>
            <a:t>Undergraduate Outcomes</a:t>
          </a:r>
          <a:endParaRPr lang="en-US" dirty="0"/>
        </a:p>
      </dgm:t>
    </dgm:pt>
    <dgm:pt modelId="{27FE5774-28A7-4579-BFBD-E52F379C49D7}" type="parTrans" cxnId="{FDC4A64D-868A-4E9C-972D-993579FB2F0E}">
      <dgm:prSet/>
      <dgm:spPr/>
      <dgm:t>
        <a:bodyPr/>
        <a:lstStyle/>
        <a:p>
          <a:endParaRPr lang="en-US"/>
        </a:p>
      </dgm:t>
    </dgm:pt>
    <dgm:pt modelId="{3560950E-EC0E-4AD6-9ECD-593496145109}" type="sibTrans" cxnId="{FDC4A64D-868A-4E9C-972D-993579FB2F0E}">
      <dgm:prSet/>
      <dgm:spPr/>
      <dgm:t>
        <a:bodyPr/>
        <a:lstStyle/>
        <a:p>
          <a:endParaRPr lang="en-US"/>
        </a:p>
      </dgm:t>
    </dgm:pt>
    <dgm:pt modelId="{AEFEF3EC-07C7-454B-9185-84FAAB4F6AA5}">
      <dgm:prSet phldrT="[Text]"/>
      <dgm:spPr/>
      <dgm:t>
        <a:bodyPr/>
        <a:lstStyle/>
        <a:p>
          <a:r>
            <a:rPr lang="en-US" dirty="0" smtClean="0"/>
            <a:t>Program Outcomes</a:t>
          </a:r>
          <a:endParaRPr lang="en-US" dirty="0"/>
        </a:p>
      </dgm:t>
    </dgm:pt>
    <dgm:pt modelId="{C18FBB7C-FBFF-44B2-9809-CE8F6AE17195}" type="parTrans" cxnId="{C778FB04-A079-4562-9B0F-C332D1694189}">
      <dgm:prSet/>
      <dgm:spPr/>
      <dgm:t>
        <a:bodyPr/>
        <a:lstStyle/>
        <a:p>
          <a:endParaRPr lang="en-US"/>
        </a:p>
      </dgm:t>
    </dgm:pt>
    <dgm:pt modelId="{1C01F7DC-1EF4-4897-B866-2D2333D234F1}" type="sibTrans" cxnId="{C778FB04-A079-4562-9B0F-C332D1694189}">
      <dgm:prSet/>
      <dgm:spPr/>
      <dgm:t>
        <a:bodyPr/>
        <a:lstStyle/>
        <a:p>
          <a:endParaRPr lang="en-US"/>
        </a:p>
      </dgm:t>
    </dgm:pt>
    <dgm:pt modelId="{F1670073-E265-440E-BC3F-5D4263A1252B}">
      <dgm:prSet phldrT="[Text]"/>
      <dgm:spPr/>
      <dgm:t>
        <a:bodyPr/>
        <a:lstStyle/>
        <a:p>
          <a:r>
            <a:rPr lang="en-US" dirty="0" smtClean="0"/>
            <a:t>Industry Standards</a:t>
          </a:r>
          <a:endParaRPr lang="en-US" dirty="0"/>
        </a:p>
      </dgm:t>
    </dgm:pt>
    <dgm:pt modelId="{05E72A20-C57C-41E1-A6DE-BE7726FE4C51}" type="parTrans" cxnId="{38378CFB-2A4B-45B3-B42E-18AFAF36BFDE}">
      <dgm:prSet/>
      <dgm:spPr/>
      <dgm:t>
        <a:bodyPr/>
        <a:lstStyle/>
        <a:p>
          <a:endParaRPr lang="en-US"/>
        </a:p>
      </dgm:t>
    </dgm:pt>
    <dgm:pt modelId="{E83278CC-2203-4B61-BC1F-6CEE2D11F1A2}" type="sibTrans" cxnId="{38378CFB-2A4B-45B3-B42E-18AFAF36BFDE}">
      <dgm:prSet/>
      <dgm:spPr/>
      <dgm:t>
        <a:bodyPr/>
        <a:lstStyle/>
        <a:p>
          <a:endParaRPr lang="en-US"/>
        </a:p>
      </dgm:t>
    </dgm:pt>
    <dgm:pt modelId="{AA871BD2-0A6D-40C6-994C-5D5A458C8106}" type="pres">
      <dgm:prSet presAssocID="{AA5AC8D2-9387-4E05-BE00-AB0625FB70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9C5D1-FFD6-409F-B1BC-9458A80180DC}" type="pres">
      <dgm:prSet presAssocID="{5D2F4BE8-255B-48E5-B323-5E8F52070DE2}" presName="centerShape" presStyleLbl="node0" presStyleIdx="0" presStyleCnt="1"/>
      <dgm:spPr/>
      <dgm:t>
        <a:bodyPr/>
        <a:lstStyle/>
        <a:p>
          <a:endParaRPr lang="en-US"/>
        </a:p>
      </dgm:t>
    </dgm:pt>
    <dgm:pt modelId="{AE55CC7D-2C2A-44FA-8D9A-2FDF4AA718BE}" type="pres">
      <dgm:prSet presAssocID="{303CEDCA-AC9A-4424-9950-6DF229DEE2B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A5281-6ED7-4046-99FF-E249976CE301}" type="pres">
      <dgm:prSet presAssocID="{303CEDCA-AC9A-4424-9950-6DF229DEE2BA}" presName="dummy" presStyleCnt="0"/>
      <dgm:spPr/>
    </dgm:pt>
    <dgm:pt modelId="{79CB9EBD-D815-4427-BC6B-6A78CA17259A}" type="pres">
      <dgm:prSet presAssocID="{C95307C6-856E-4B17-BBA3-7215D31E98A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309D7FC-3FA7-4CF9-B890-B0204C1224DC}" type="pres">
      <dgm:prSet presAssocID="{E9DC369D-5039-4385-A4D0-DA6AA6B988F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A3252-097E-402C-A29A-61FA759CFC4C}" type="pres">
      <dgm:prSet presAssocID="{E9DC369D-5039-4385-A4D0-DA6AA6B988F7}" presName="dummy" presStyleCnt="0"/>
      <dgm:spPr/>
    </dgm:pt>
    <dgm:pt modelId="{9E3BEC6C-2F66-4D8D-860A-E95503B23F3F}" type="pres">
      <dgm:prSet presAssocID="{ABE9D68E-6A58-49CE-B13F-E8FBEA29C62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5619D97-0176-4598-ACBC-38CC6958EF99}" type="pres">
      <dgm:prSet presAssocID="{14021E85-FCEC-400D-B5D3-ECA6FE32AC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A18AF-A859-481B-9988-58B2F57F2306}" type="pres">
      <dgm:prSet presAssocID="{14021E85-FCEC-400D-B5D3-ECA6FE32AC6D}" presName="dummy" presStyleCnt="0"/>
      <dgm:spPr/>
    </dgm:pt>
    <dgm:pt modelId="{52012826-AC82-424E-981B-03C1C40C4CB0}" type="pres">
      <dgm:prSet presAssocID="{3560950E-EC0E-4AD6-9ECD-59349614510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67BF0F0-3826-443D-A5E8-AADA54731499}" type="pres">
      <dgm:prSet presAssocID="{AEFEF3EC-07C7-454B-9185-84FAAB4F6AA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3AC0A-9976-4831-B1C1-2AF25438B8E5}" type="pres">
      <dgm:prSet presAssocID="{AEFEF3EC-07C7-454B-9185-84FAAB4F6AA5}" presName="dummy" presStyleCnt="0"/>
      <dgm:spPr/>
    </dgm:pt>
    <dgm:pt modelId="{59785EBF-F42F-4D78-A69E-B49F157F764F}" type="pres">
      <dgm:prSet presAssocID="{1C01F7DC-1EF4-4897-B866-2D2333D234F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8D4BBA7-E4F6-4D6C-9835-ED8161EEDA09}" type="pres">
      <dgm:prSet presAssocID="{F1670073-E265-440E-BC3F-5D4263A125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08DBE-6545-446F-9C84-93B820FB03F9}" type="pres">
      <dgm:prSet presAssocID="{F1670073-E265-440E-BC3F-5D4263A1252B}" presName="dummy" presStyleCnt="0"/>
      <dgm:spPr/>
    </dgm:pt>
    <dgm:pt modelId="{39079E13-350E-4B8E-A45B-137D806F213A}" type="pres">
      <dgm:prSet presAssocID="{E83278CC-2203-4B61-BC1F-6CEE2D11F1A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689A639-936C-4A1C-BAF1-3051EE3A7ECB}" type="pres">
      <dgm:prSet presAssocID="{30602C74-E5A4-4C8C-9F99-8FAA5147CF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5545-3C70-4BE1-8BC6-1B3FF8FDF596}" type="pres">
      <dgm:prSet presAssocID="{30602C74-E5A4-4C8C-9F99-8FAA5147CF17}" presName="dummy" presStyleCnt="0"/>
      <dgm:spPr/>
    </dgm:pt>
    <dgm:pt modelId="{0B74D403-3AE8-49A2-AB9D-F05938865A76}" type="pres">
      <dgm:prSet presAssocID="{C44A22CE-BA8E-4D03-9F42-11124A926BFF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32017EA-B9BC-4492-AADD-CD76513238F5}" type="presOf" srcId="{C95307C6-856E-4B17-BBA3-7215D31E98AB}" destId="{79CB9EBD-D815-4427-BC6B-6A78CA17259A}" srcOrd="0" destOrd="0" presId="urn:microsoft.com/office/officeart/2005/8/layout/radial6"/>
    <dgm:cxn modelId="{AB572C48-11CC-48D7-93BF-B8657B97A888}" type="presOf" srcId="{14021E85-FCEC-400D-B5D3-ECA6FE32AC6D}" destId="{F5619D97-0176-4598-ACBC-38CC6958EF99}" srcOrd="0" destOrd="0" presId="urn:microsoft.com/office/officeart/2005/8/layout/radial6"/>
    <dgm:cxn modelId="{5FCE0EEE-7C77-4849-9D57-25306EBFF11C}" type="presOf" srcId="{AEFEF3EC-07C7-454B-9185-84FAAB4F6AA5}" destId="{F67BF0F0-3826-443D-A5E8-AADA54731499}" srcOrd="0" destOrd="0" presId="urn:microsoft.com/office/officeart/2005/8/layout/radial6"/>
    <dgm:cxn modelId="{38C04608-48C1-4CEB-9D2A-D703F5FBAA6A}" srcId="{5D2F4BE8-255B-48E5-B323-5E8F52070DE2}" destId="{303CEDCA-AC9A-4424-9950-6DF229DEE2BA}" srcOrd="0" destOrd="0" parTransId="{FF706365-5B13-4C28-8285-A5A4DA7B42DC}" sibTransId="{C95307C6-856E-4B17-BBA3-7215D31E98AB}"/>
    <dgm:cxn modelId="{38378CFB-2A4B-45B3-B42E-18AFAF36BFDE}" srcId="{5D2F4BE8-255B-48E5-B323-5E8F52070DE2}" destId="{F1670073-E265-440E-BC3F-5D4263A1252B}" srcOrd="4" destOrd="0" parTransId="{05E72A20-C57C-41E1-A6DE-BE7726FE4C51}" sibTransId="{E83278CC-2203-4B61-BC1F-6CEE2D11F1A2}"/>
    <dgm:cxn modelId="{F1339ADC-4987-453B-93FA-2F1B1F3F6BE3}" type="presOf" srcId="{C44A22CE-BA8E-4D03-9F42-11124A926BFF}" destId="{0B74D403-3AE8-49A2-AB9D-F05938865A76}" srcOrd="0" destOrd="0" presId="urn:microsoft.com/office/officeart/2005/8/layout/radial6"/>
    <dgm:cxn modelId="{B0B4EC0E-8F33-47AC-9D70-0B1EC461BF7B}" srcId="{5D2F4BE8-255B-48E5-B323-5E8F52070DE2}" destId="{30602C74-E5A4-4C8C-9F99-8FAA5147CF17}" srcOrd="5" destOrd="0" parTransId="{0C2A2AC2-505F-448B-B102-828778A532C4}" sibTransId="{C44A22CE-BA8E-4D03-9F42-11124A926BFF}"/>
    <dgm:cxn modelId="{EEAC6720-8690-4D8F-8430-1698DD807B7D}" srcId="{5D2F4BE8-255B-48E5-B323-5E8F52070DE2}" destId="{E9DC369D-5039-4385-A4D0-DA6AA6B988F7}" srcOrd="1" destOrd="0" parTransId="{571C3193-BFAE-4566-B6F4-1F6092132881}" sibTransId="{ABE9D68E-6A58-49CE-B13F-E8FBEA29C62D}"/>
    <dgm:cxn modelId="{0AC39807-66F0-49A1-97FC-1D88B6C9252D}" type="presOf" srcId="{5D2F4BE8-255B-48E5-B323-5E8F52070DE2}" destId="{DC19C5D1-FFD6-409F-B1BC-9458A80180DC}" srcOrd="0" destOrd="0" presId="urn:microsoft.com/office/officeart/2005/8/layout/radial6"/>
    <dgm:cxn modelId="{FDC4A64D-868A-4E9C-972D-993579FB2F0E}" srcId="{5D2F4BE8-255B-48E5-B323-5E8F52070DE2}" destId="{14021E85-FCEC-400D-B5D3-ECA6FE32AC6D}" srcOrd="2" destOrd="0" parTransId="{27FE5774-28A7-4579-BFBD-E52F379C49D7}" sibTransId="{3560950E-EC0E-4AD6-9ECD-593496145109}"/>
    <dgm:cxn modelId="{658EDE2E-EBDE-484A-A4AB-FAF826EEFC24}" type="presOf" srcId="{AA5AC8D2-9387-4E05-BE00-AB0625FB709D}" destId="{AA871BD2-0A6D-40C6-994C-5D5A458C8106}" srcOrd="0" destOrd="0" presId="urn:microsoft.com/office/officeart/2005/8/layout/radial6"/>
    <dgm:cxn modelId="{8C3569F4-C1D9-4DEB-90F9-AB8B2F84C8B5}" type="presOf" srcId="{303CEDCA-AC9A-4424-9950-6DF229DEE2BA}" destId="{AE55CC7D-2C2A-44FA-8D9A-2FDF4AA718BE}" srcOrd="0" destOrd="0" presId="urn:microsoft.com/office/officeart/2005/8/layout/radial6"/>
    <dgm:cxn modelId="{A1BC2919-E85E-4BC0-845A-1C3099B3DCA1}" type="presOf" srcId="{30602C74-E5A4-4C8C-9F99-8FAA5147CF17}" destId="{D689A639-936C-4A1C-BAF1-3051EE3A7ECB}" srcOrd="0" destOrd="0" presId="urn:microsoft.com/office/officeart/2005/8/layout/radial6"/>
    <dgm:cxn modelId="{1711E82E-2B5E-4C58-A177-2928080A4184}" type="presOf" srcId="{1C01F7DC-1EF4-4897-B866-2D2333D234F1}" destId="{59785EBF-F42F-4D78-A69E-B49F157F764F}" srcOrd="0" destOrd="0" presId="urn:microsoft.com/office/officeart/2005/8/layout/radial6"/>
    <dgm:cxn modelId="{2EABB5E7-E2DA-4B86-A808-8939E746DC3F}" srcId="{AA5AC8D2-9387-4E05-BE00-AB0625FB709D}" destId="{5D2F4BE8-255B-48E5-B323-5E8F52070DE2}" srcOrd="0" destOrd="0" parTransId="{6864E3A5-D1AC-4DF6-864E-9D0CA7899536}" sibTransId="{B5710097-4EEA-47D5-A20A-5552B1BC5B38}"/>
    <dgm:cxn modelId="{C778FB04-A079-4562-9B0F-C332D1694189}" srcId="{5D2F4BE8-255B-48E5-B323-5E8F52070DE2}" destId="{AEFEF3EC-07C7-454B-9185-84FAAB4F6AA5}" srcOrd="3" destOrd="0" parTransId="{C18FBB7C-FBFF-44B2-9809-CE8F6AE17195}" sibTransId="{1C01F7DC-1EF4-4897-B866-2D2333D234F1}"/>
    <dgm:cxn modelId="{475B6A78-97AD-42B9-9DC6-7A371F9924DF}" type="presOf" srcId="{3560950E-EC0E-4AD6-9ECD-593496145109}" destId="{52012826-AC82-424E-981B-03C1C40C4CB0}" srcOrd="0" destOrd="0" presId="urn:microsoft.com/office/officeart/2005/8/layout/radial6"/>
    <dgm:cxn modelId="{07FF5C6D-6E3C-4735-9671-522E16585237}" type="presOf" srcId="{ABE9D68E-6A58-49CE-B13F-E8FBEA29C62D}" destId="{9E3BEC6C-2F66-4D8D-860A-E95503B23F3F}" srcOrd="0" destOrd="0" presId="urn:microsoft.com/office/officeart/2005/8/layout/radial6"/>
    <dgm:cxn modelId="{C8929474-9F1E-4506-875D-2AFF331E5A92}" type="presOf" srcId="{E9DC369D-5039-4385-A4D0-DA6AA6B988F7}" destId="{3309D7FC-3FA7-4CF9-B890-B0204C1224DC}" srcOrd="0" destOrd="0" presId="urn:microsoft.com/office/officeart/2005/8/layout/radial6"/>
    <dgm:cxn modelId="{0B76E05A-9678-435C-9BA3-FCD43BF1B219}" type="presOf" srcId="{F1670073-E265-440E-BC3F-5D4263A1252B}" destId="{B8D4BBA7-E4F6-4D6C-9835-ED8161EEDA09}" srcOrd="0" destOrd="0" presId="urn:microsoft.com/office/officeart/2005/8/layout/radial6"/>
    <dgm:cxn modelId="{B8216E2C-7F5E-4A87-A278-20D1B5CA49FF}" type="presOf" srcId="{E83278CC-2203-4B61-BC1F-6CEE2D11F1A2}" destId="{39079E13-350E-4B8E-A45B-137D806F213A}" srcOrd="0" destOrd="0" presId="urn:microsoft.com/office/officeart/2005/8/layout/radial6"/>
    <dgm:cxn modelId="{9430A1F4-97B1-45EF-969E-2225E80D6E9F}" type="presParOf" srcId="{AA871BD2-0A6D-40C6-994C-5D5A458C8106}" destId="{DC19C5D1-FFD6-409F-B1BC-9458A80180DC}" srcOrd="0" destOrd="0" presId="urn:microsoft.com/office/officeart/2005/8/layout/radial6"/>
    <dgm:cxn modelId="{67C5716A-6A1C-4FB8-82FF-DDB70D091AC3}" type="presParOf" srcId="{AA871BD2-0A6D-40C6-994C-5D5A458C8106}" destId="{AE55CC7D-2C2A-44FA-8D9A-2FDF4AA718BE}" srcOrd="1" destOrd="0" presId="urn:microsoft.com/office/officeart/2005/8/layout/radial6"/>
    <dgm:cxn modelId="{C8C19BC8-CFAA-4BE5-B11F-34EF37687CD7}" type="presParOf" srcId="{AA871BD2-0A6D-40C6-994C-5D5A458C8106}" destId="{26DA5281-6ED7-4046-99FF-E249976CE301}" srcOrd="2" destOrd="0" presId="urn:microsoft.com/office/officeart/2005/8/layout/radial6"/>
    <dgm:cxn modelId="{F40BE06E-C8BE-472E-8E55-5D534C4B9A6D}" type="presParOf" srcId="{AA871BD2-0A6D-40C6-994C-5D5A458C8106}" destId="{79CB9EBD-D815-4427-BC6B-6A78CA17259A}" srcOrd="3" destOrd="0" presId="urn:microsoft.com/office/officeart/2005/8/layout/radial6"/>
    <dgm:cxn modelId="{CFA1E877-7735-4D77-82A5-3748456403FE}" type="presParOf" srcId="{AA871BD2-0A6D-40C6-994C-5D5A458C8106}" destId="{3309D7FC-3FA7-4CF9-B890-B0204C1224DC}" srcOrd="4" destOrd="0" presId="urn:microsoft.com/office/officeart/2005/8/layout/radial6"/>
    <dgm:cxn modelId="{8ACAB237-B5C1-4F95-A0F4-20E213D19955}" type="presParOf" srcId="{AA871BD2-0A6D-40C6-994C-5D5A458C8106}" destId="{CDCA3252-097E-402C-A29A-61FA759CFC4C}" srcOrd="5" destOrd="0" presId="urn:microsoft.com/office/officeart/2005/8/layout/radial6"/>
    <dgm:cxn modelId="{8E050D68-4004-4606-93F8-97B46B861907}" type="presParOf" srcId="{AA871BD2-0A6D-40C6-994C-5D5A458C8106}" destId="{9E3BEC6C-2F66-4D8D-860A-E95503B23F3F}" srcOrd="6" destOrd="0" presId="urn:microsoft.com/office/officeart/2005/8/layout/radial6"/>
    <dgm:cxn modelId="{CD193BD4-D590-4797-921A-701F4FEB1525}" type="presParOf" srcId="{AA871BD2-0A6D-40C6-994C-5D5A458C8106}" destId="{F5619D97-0176-4598-ACBC-38CC6958EF99}" srcOrd="7" destOrd="0" presId="urn:microsoft.com/office/officeart/2005/8/layout/radial6"/>
    <dgm:cxn modelId="{4AE241BB-0435-40FF-B079-DB426C39DE3E}" type="presParOf" srcId="{AA871BD2-0A6D-40C6-994C-5D5A458C8106}" destId="{071A18AF-A859-481B-9988-58B2F57F2306}" srcOrd="8" destOrd="0" presId="urn:microsoft.com/office/officeart/2005/8/layout/radial6"/>
    <dgm:cxn modelId="{C0634BFB-4DD2-4BBB-9A3D-48A8CD26CCD7}" type="presParOf" srcId="{AA871BD2-0A6D-40C6-994C-5D5A458C8106}" destId="{52012826-AC82-424E-981B-03C1C40C4CB0}" srcOrd="9" destOrd="0" presId="urn:microsoft.com/office/officeart/2005/8/layout/radial6"/>
    <dgm:cxn modelId="{A72BFBC9-2FF0-4A04-BC79-BD10AF319E4D}" type="presParOf" srcId="{AA871BD2-0A6D-40C6-994C-5D5A458C8106}" destId="{F67BF0F0-3826-443D-A5E8-AADA54731499}" srcOrd="10" destOrd="0" presId="urn:microsoft.com/office/officeart/2005/8/layout/radial6"/>
    <dgm:cxn modelId="{FDFEB096-3E22-47B3-AABB-81E3345595A7}" type="presParOf" srcId="{AA871BD2-0A6D-40C6-994C-5D5A458C8106}" destId="{A1C3AC0A-9976-4831-B1C1-2AF25438B8E5}" srcOrd="11" destOrd="0" presId="urn:microsoft.com/office/officeart/2005/8/layout/radial6"/>
    <dgm:cxn modelId="{42F5DB4D-802E-4EF6-BDD3-F29055B19A0F}" type="presParOf" srcId="{AA871BD2-0A6D-40C6-994C-5D5A458C8106}" destId="{59785EBF-F42F-4D78-A69E-B49F157F764F}" srcOrd="12" destOrd="0" presId="urn:microsoft.com/office/officeart/2005/8/layout/radial6"/>
    <dgm:cxn modelId="{90EF881E-BD5E-4998-B68D-DBB0BD5787B5}" type="presParOf" srcId="{AA871BD2-0A6D-40C6-994C-5D5A458C8106}" destId="{B8D4BBA7-E4F6-4D6C-9835-ED8161EEDA09}" srcOrd="13" destOrd="0" presId="urn:microsoft.com/office/officeart/2005/8/layout/radial6"/>
    <dgm:cxn modelId="{9C07E9F7-6BFF-48E4-AB82-A85A3B31FD72}" type="presParOf" srcId="{AA871BD2-0A6D-40C6-994C-5D5A458C8106}" destId="{ABC08DBE-6545-446F-9C84-93B820FB03F9}" srcOrd="14" destOrd="0" presId="urn:microsoft.com/office/officeart/2005/8/layout/radial6"/>
    <dgm:cxn modelId="{B890AC46-987B-4AE6-B483-1AD783EF0D3B}" type="presParOf" srcId="{AA871BD2-0A6D-40C6-994C-5D5A458C8106}" destId="{39079E13-350E-4B8E-A45B-137D806F213A}" srcOrd="15" destOrd="0" presId="urn:microsoft.com/office/officeart/2005/8/layout/radial6"/>
    <dgm:cxn modelId="{FBCD5505-D7BE-45C6-8652-528520CCF2FE}" type="presParOf" srcId="{AA871BD2-0A6D-40C6-994C-5D5A458C8106}" destId="{D689A639-936C-4A1C-BAF1-3051EE3A7ECB}" srcOrd="16" destOrd="0" presId="urn:microsoft.com/office/officeart/2005/8/layout/radial6"/>
    <dgm:cxn modelId="{E6815E03-3E9E-4FA7-9F11-B667F76D0DD2}" type="presParOf" srcId="{AA871BD2-0A6D-40C6-994C-5D5A458C8106}" destId="{78B65545-3C70-4BE1-8BC6-1B3FF8FDF596}" srcOrd="17" destOrd="0" presId="urn:microsoft.com/office/officeart/2005/8/layout/radial6"/>
    <dgm:cxn modelId="{8F2948DE-E671-4E81-99E3-1F6DF56E3731}" type="presParOf" srcId="{AA871BD2-0A6D-40C6-994C-5D5A458C8106}" destId="{0B74D403-3AE8-49A2-AB9D-F05938865A7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4D403-3AE8-49A2-AB9D-F05938865A76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12600000"/>
            <a:gd name="adj2" fmla="val 16200000"/>
            <a:gd name="adj3" fmla="val 451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79E13-350E-4B8E-A45B-137D806F213A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9000000"/>
            <a:gd name="adj2" fmla="val 12600000"/>
            <a:gd name="adj3" fmla="val 4511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85EBF-F42F-4D78-A69E-B49F157F764F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5400000"/>
            <a:gd name="adj2" fmla="val 9000000"/>
            <a:gd name="adj3" fmla="val 4511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12826-AC82-424E-981B-03C1C40C4CB0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1800000"/>
            <a:gd name="adj2" fmla="val 5400000"/>
            <a:gd name="adj3" fmla="val 4511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3BEC6C-2F66-4D8D-860A-E95503B23F3F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19800000"/>
            <a:gd name="adj2" fmla="val 1800000"/>
            <a:gd name="adj3" fmla="val 4511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B9EBD-D815-4427-BC6B-6A78CA17259A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16200000"/>
            <a:gd name="adj2" fmla="val 19800000"/>
            <a:gd name="adj3" fmla="val 451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9C5D1-FFD6-409F-B1BC-9458A80180DC}">
      <dsp:nvSpPr>
        <dsp:cNvPr id="0" name=""/>
        <dsp:cNvSpPr/>
      </dsp:nvSpPr>
      <dsp:spPr>
        <a:xfrm>
          <a:off x="1643979" y="1937677"/>
          <a:ext cx="2056278" cy="20562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Assessment</a:t>
          </a:r>
          <a:endParaRPr lang="en-US" sz="2200" kern="1200" dirty="0"/>
        </a:p>
      </dsp:txBody>
      <dsp:txXfrm>
        <a:off x="1945114" y="2238812"/>
        <a:ext cx="1454008" cy="1454008"/>
      </dsp:txXfrm>
    </dsp:sp>
    <dsp:sp modelId="{AE55CC7D-2C2A-44FA-8D9A-2FDF4AA718BE}">
      <dsp:nvSpPr>
        <dsp:cNvPr id="0" name=""/>
        <dsp:cNvSpPr/>
      </dsp:nvSpPr>
      <dsp:spPr>
        <a:xfrm>
          <a:off x="1952420" y="622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CTU Mission</a:t>
          </a:r>
          <a:endParaRPr lang="en-US" sz="1200" kern="1200" dirty="0"/>
        </a:p>
      </dsp:txBody>
      <dsp:txXfrm>
        <a:off x="2163215" y="211417"/>
        <a:ext cx="1017805" cy="1017805"/>
      </dsp:txXfrm>
    </dsp:sp>
    <dsp:sp modelId="{3309D7FC-3FA7-4CF9-B890-B0204C1224DC}">
      <dsp:nvSpPr>
        <dsp:cNvPr id="0" name=""/>
        <dsp:cNvSpPr/>
      </dsp:nvSpPr>
      <dsp:spPr>
        <a:xfrm>
          <a:off x="3897077" y="1123370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CoBM Mission</a:t>
          </a:r>
          <a:endParaRPr lang="en-US" sz="1200" kern="1200" dirty="0"/>
        </a:p>
      </dsp:txBody>
      <dsp:txXfrm>
        <a:off x="4107872" y="1334165"/>
        <a:ext cx="1017805" cy="1017805"/>
      </dsp:txXfrm>
    </dsp:sp>
    <dsp:sp modelId="{F5619D97-0176-4598-ACBC-38CC6958EF99}">
      <dsp:nvSpPr>
        <dsp:cNvPr id="0" name=""/>
        <dsp:cNvSpPr/>
      </dsp:nvSpPr>
      <dsp:spPr>
        <a:xfrm>
          <a:off x="3897077" y="3368867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Undergraduate Outcomes</a:t>
          </a:r>
          <a:endParaRPr lang="en-US" sz="1200" kern="1200" dirty="0"/>
        </a:p>
      </dsp:txBody>
      <dsp:txXfrm>
        <a:off x="4107872" y="3579662"/>
        <a:ext cx="1017805" cy="1017805"/>
      </dsp:txXfrm>
    </dsp:sp>
    <dsp:sp modelId="{F67BF0F0-3826-443D-A5E8-AADA54731499}">
      <dsp:nvSpPr>
        <dsp:cNvPr id="0" name=""/>
        <dsp:cNvSpPr/>
      </dsp:nvSpPr>
      <dsp:spPr>
        <a:xfrm>
          <a:off x="1952420" y="4491615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 Outcomes</a:t>
          </a:r>
          <a:endParaRPr lang="en-US" sz="1200" kern="1200" dirty="0"/>
        </a:p>
      </dsp:txBody>
      <dsp:txXfrm>
        <a:off x="2163215" y="4702410"/>
        <a:ext cx="1017805" cy="1017805"/>
      </dsp:txXfrm>
    </dsp:sp>
    <dsp:sp modelId="{B8D4BBA7-E4F6-4D6C-9835-ED8161EEDA09}">
      <dsp:nvSpPr>
        <dsp:cNvPr id="0" name=""/>
        <dsp:cNvSpPr/>
      </dsp:nvSpPr>
      <dsp:spPr>
        <a:xfrm>
          <a:off x="7763" y="3368867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Industry Standards</a:t>
          </a:r>
          <a:endParaRPr lang="en-US" sz="1200" kern="1200" dirty="0"/>
        </a:p>
      </dsp:txBody>
      <dsp:txXfrm>
        <a:off x="218558" y="3579662"/>
        <a:ext cx="1017805" cy="1017805"/>
      </dsp:txXfrm>
    </dsp:sp>
    <dsp:sp modelId="{D689A639-936C-4A1C-BAF1-3051EE3A7ECB}">
      <dsp:nvSpPr>
        <dsp:cNvPr id="0" name=""/>
        <dsp:cNvSpPr/>
      </dsp:nvSpPr>
      <dsp:spPr>
        <a:xfrm>
          <a:off x="7763" y="1123370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Accrediting Body Standards</a:t>
          </a:r>
          <a:endParaRPr lang="en-US" sz="1200" kern="1200" dirty="0"/>
        </a:p>
      </dsp:txBody>
      <dsp:txXfrm>
        <a:off x="218558" y="1334165"/>
        <a:ext cx="1017805" cy="101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A7C40-D293-4E66-9F03-D8468120B09A}" type="datetimeFigureOut">
              <a:rPr lang="en-US" smtClean="0"/>
              <a:t>8/28/2017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F2972-50D2-4A28-8C4F-570D55AE1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3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F2972-50D2-4A28-8C4F-570D55AE13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192" y="457200"/>
            <a:ext cx="493485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92" y="2057400"/>
            <a:ext cx="493485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666893" y="987426"/>
            <a:ext cx="500259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457200"/>
            <a:ext cx="493485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66893" y="987426"/>
            <a:ext cx="500259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92" y="2057400"/>
            <a:ext cx="493485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03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192" y="457200"/>
            <a:ext cx="493485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92" y="2057400"/>
            <a:ext cx="493485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666893" y="987426"/>
            <a:ext cx="500259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6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457200"/>
            <a:ext cx="493485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66893" y="987426"/>
            <a:ext cx="500259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92" y="2057400"/>
            <a:ext cx="493485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53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73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9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007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74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30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09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92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0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588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540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513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609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39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0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34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3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0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47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518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366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9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4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13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39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03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114D-A4C6-F94E-963F-A1D986531A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1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08" r:id="rId3"/>
    <p:sldLayoutId id="2147483709" r:id="rId4"/>
    <p:sldLayoutId id="2147483710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C000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568571"/>
            <a:ext cx="10315976" cy="20715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To Know Where You Are, It Helps to Know Where You Were: Why Maps Are Vital for Sound Assessment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090" y="3112640"/>
            <a:ext cx="9603346" cy="1429380"/>
          </a:xfrm>
        </p:spPr>
        <p:txBody>
          <a:bodyPr>
            <a:noAutofit/>
          </a:bodyPr>
          <a:lstStyle/>
          <a:p>
            <a:r>
              <a:rPr lang="en-US" b="1" dirty="0" smtClean="0"/>
              <a:t>QM Connect Conference</a:t>
            </a:r>
          </a:p>
          <a:p>
            <a:r>
              <a:rPr lang="en-US" b="1" dirty="0" smtClean="0"/>
              <a:t>Forth Worth, Texas</a:t>
            </a:r>
          </a:p>
          <a:p>
            <a:r>
              <a:rPr lang="en-US" b="1" dirty="0" smtClean="0"/>
              <a:t>September 26, 2017</a:t>
            </a:r>
          </a:p>
          <a:p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4486" y="47361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Melissa Williams, </a:t>
            </a:r>
            <a:r>
              <a:rPr lang="en-US" dirty="0" smtClean="0">
                <a:solidFill>
                  <a:schemeClr val="bg1"/>
                </a:solidFill>
              </a:rPr>
              <a:t>DM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Program Director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College of Business and Management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Colorado Technical 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0354" y="47165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Peggy Simpson, </a:t>
            </a:r>
            <a:r>
              <a:rPr lang="en-US" dirty="0" err="1">
                <a:solidFill>
                  <a:schemeClr val="bg1"/>
                </a:solidFill>
              </a:rPr>
              <a:t>EdD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(in absentia)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Director of Academic Assessment</a:t>
            </a:r>
          </a:p>
          <a:p>
            <a:r>
              <a:rPr lang="en-US" dirty="0">
                <a:solidFill>
                  <a:schemeClr val="bg1"/>
                </a:solidFill>
              </a:rPr>
              <a:t>Colorado Technical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7013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193184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5" y="193184"/>
            <a:ext cx="5731098" cy="666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C0000"/>
                </a:solidFill>
              </a:rPr>
              <a:t>Mapping Components</a:t>
            </a:r>
          </a:p>
          <a:p>
            <a:pPr marL="0" indent="0">
              <a:buNone/>
            </a:pPr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Bloom’s Leveling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Course Categorization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Program Outcomes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Concentration Outcomes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GenEd Outcomes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Professional Standards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Accreditation Standards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“Keeping Count”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1687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 flipH="1">
            <a:off x="4915436" y="3229997"/>
            <a:ext cx="4801048" cy="227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828" y="229802"/>
            <a:ext cx="11023972" cy="90907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CTU Curriculum Mapping Components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82304"/>
              </p:ext>
            </p:extLst>
          </p:nvPr>
        </p:nvGraphicFramePr>
        <p:xfrm>
          <a:off x="360952" y="1634061"/>
          <a:ext cx="3793455" cy="2581150"/>
        </p:xfrm>
        <a:graphic>
          <a:graphicData uri="http://schemas.openxmlformats.org/drawingml/2006/table">
            <a:tbl>
              <a:tblPr/>
              <a:tblGrid>
                <a:gridCol w="1589830"/>
                <a:gridCol w="2203625"/>
              </a:tblGrid>
              <a:tr h="597132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 Name/Concentration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University Dean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3402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Professional Standards Source derived from: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878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Accreditation Standards Source derived from: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Completed by: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Approved by: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Approval Date: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Version: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Submission Date: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0952" y="1203803"/>
            <a:ext cx="3793455" cy="3731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Governance/Approval Tracking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47457"/>
              </p:ext>
            </p:extLst>
          </p:nvPr>
        </p:nvGraphicFramePr>
        <p:xfrm>
          <a:off x="6004820" y="1711093"/>
          <a:ext cx="5808192" cy="1600200"/>
        </p:xfrm>
        <a:graphic>
          <a:graphicData uri="http://schemas.openxmlformats.org/drawingml/2006/table">
            <a:tbl>
              <a:tblPr/>
              <a:tblGrid>
                <a:gridCol w="1667724"/>
                <a:gridCol w="566671"/>
                <a:gridCol w="682580"/>
                <a:gridCol w="682580"/>
                <a:gridCol w="850006"/>
                <a:gridCol w="631065"/>
                <a:gridCol w="727566"/>
              </a:tblGrid>
              <a:tr h="59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Blooms Taxonomy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 Total Outcomes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Outcomes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Learning Outcomes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Standards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Accred. Standards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Knowledge, Comprehension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Application, Analysis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Synthesis, Evaluation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0800000" flipV="1">
            <a:off x="7910714" y="1283191"/>
            <a:ext cx="390229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Keeping Count—Degree Levelling Tool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1549"/>
              </p:ext>
            </p:extLst>
          </p:nvPr>
        </p:nvGraphicFramePr>
        <p:xfrm>
          <a:off x="424958" y="4508994"/>
          <a:ext cx="4787900" cy="634365"/>
        </p:xfrm>
        <a:graphic>
          <a:graphicData uri="http://schemas.openxmlformats.org/drawingml/2006/table">
            <a:tbl>
              <a:tblPr/>
              <a:tblGrid>
                <a:gridCol w="2002906"/>
                <a:gridCol w="2784994"/>
              </a:tblGrid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Programmatic Outcomes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(Sub-Competency)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424659"/>
              </p:ext>
            </p:extLst>
          </p:nvPr>
        </p:nvGraphicFramePr>
        <p:xfrm>
          <a:off x="329828" y="5527195"/>
          <a:ext cx="4787900" cy="662940"/>
        </p:xfrm>
        <a:graphic>
          <a:graphicData uri="http://schemas.openxmlformats.org/drawingml/2006/table">
            <a:tbl>
              <a:tblPr/>
              <a:tblGrid>
                <a:gridCol w="2002906"/>
                <a:gridCol w="2784994"/>
              </a:tblGrid>
              <a:tr h="4095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(GenEd) Learning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(Sub-Competency)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90885"/>
              </p:ext>
            </p:extLst>
          </p:nvPr>
        </p:nvGraphicFramePr>
        <p:xfrm>
          <a:off x="6349913" y="4832733"/>
          <a:ext cx="4787900" cy="750570"/>
        </p:xfrm>
        <a:graphic>
          <a:graphicData uri="http://schemas.openxmlformats.org/drawingml/2006/table">
            <a:tbl>
              <a:tblPr/>
              <a:tblGrid>
                <a:gridCol w="2006600"/>
                <a:gridCol w="2781300"/>
              </a:tblGrid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Standards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Project Management Institute-Global Accreditation Center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(Sub-Competency)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97516"/>
              </p:ext>
            </p:extLst>
          </p:nvPr>
        </p:nvGraphicFramePr>
        <p:xfrm>
          <a:off x="7102093" y="5814850"/>
          <a:ext cx="4787900" cy="750570"/>
        </p:xfrm>
        <a:graphic>
          <a:graphicData uri="http://schemas.openxmlformats.org/drawingml/2006/table">
            <a:tbl>
              <a:tblPr/>
              <a:tblGrid>
                <a:gridCol w="2006600"/>
                <a:gridCol w="2781300"/>
              </a:tblGrid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Accreditation Standards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ACBSP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(Sub-Competency)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5043948" y="3268672"/>
            <a:ext cx="4128583" cy="1192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496043" y="3311293"/>
            <a:ext cx="1180546" cy="1612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1165476" y="3323775"/>
            <a:ext cx="477027" cy="2491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6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3093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77220"/>
              </p:ext>
            </p:extLst>
          </p:nvPr>
        </p:nvGraphicFramePr>
        <p:xfrm>
          <a:off x="2222725" y="1310184"/>
          <a:ext cx="7740142" cy="3712192"/>
        </p:xfrm>
        <a:graphic>
          <a:graphicData uri="http://schemas.openxmlformats.org/drawingml/2006/table">
            <a:tbl>
              <a:tblPr/>
              <a:tblGrid>
                <a:gridCol w="1945108"/>
                <a:gridCol w="659092"/>
                <a:gridCol w="982420"/>
                <a:gridCol w="1019727"/>
                <a:gridCol w="1106776"/>
                <a:gridCol w="957550"/>
                <a:gridCol w="1069469"/>
              </a:tblGrid>
              <a:tr h="92755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Science in Project Management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27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Blooms Taxonomy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 Total Outcomes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Outcomes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Learning Outcomes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Standards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Accred. Standards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219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Knowledge, Comprehension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397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Application, Analysis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954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Synthesis, Evaluation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7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BSPM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Bloom's Leveling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 &amp;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GenEd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444914"/>
              </p:ext>
            </p:extLst>
          </p:nvPr>
        </p:nvGraphicFramePr>
        <p:xfrm>
          <a:off x="1128736" y="1954314"/>
          <a:ext cx="9209995" cy="414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5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Map—BSPM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16" y="96591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5" y="193184"/>
            <a:ext cx="5731098" cy="666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C0000"/>
                </a:solidFill>
              </a:rPr>
              <a:t>Assessment Planning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Identify Points of Assessment throughout program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Identify </a:t>
            </a:r>
            <a:r>
              <a:rPr lang="en-US" dirty="0">
                <a:solidFill>
                  <a:srgbClr val="CC0000"/>
                </a:solidFill>
              </a:rPr>
              <a:t>Assessment measures </a:t>
            </a:r>
            <a:endParaRPr lang="en-US" dirty="0" smtClean="0">
              <a:solidFill>
                <a:srgbClr val="CC0000"/>
              </a:solidFill>
            </a:endParaRP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Direct Measures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Indirect Measures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Supportive Measures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30272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Guide:  Sample Types of Assessment Evidence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7991593"/>
              </p:ext>
            </p:extLst>
          </p:nvPr>
        </p:nvGraphicFramePr>
        <p:xfrm>
          <a:off x="1340370" y="1209568"/>
          <a:ext cx="10013430" cy="512537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926193"/>
                <a:gridCol w="2749427"/>
                <a:gridCol w="3337810"/>
              </a:tblGrid>
              <a:tr h="4465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Direct Evidence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Indirect Evidence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Supportive Evidence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54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Student Work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Alumni, </a:t>
                      </a:r>
                      <a:r>
                        <a:rPr lang="en-US" sz="1600" b="1" kern="800" baseline="0" dirty="0" smtClean="0">
                          <a:effectLst/>
                        </a:rPr>
                        <a:t>Employer</a:t>
                      </a:r>
                      <a:r>
                        <a:rPr lang="en-US" sz="1600" b="1" kern="800" baseline="0" dirty="0">
                          <a:effectLst/>
                        </a:rPr>
                        <a:t>, and </a:t>
                      </a:r>
                      <a:r>
                        <a:rPr lang="en-US" sz="1600" b="1" kern="800" baseline="0" dirty="0" smtClean="0">
                          <a:effectLst/>
                        </a:rPr>
                        <a:t>Student Surveys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Enrollment </a:t>
                      </a:r>
                      <a:r>
                        <a:rPr lang="en-US" sz="1600" b="1" kern="800" baseline="0" dirty="0" smtClean="0">
                          <a:effectLst/>
                        </a:rPr>
                        <a:t>Trends/Retention </a:t>
                      </a:r>
                      <a:r>
                        <a:rPr lang="en-US" sz="1600" b="1" kern="800" baseline="0" dirty="0">
                          <a:effectLst/>
                        </a:rPr>
                        <a:t>and </a:t>
                      </a:r>
                      <a:r>
                        <a:rPr lang="en-US" sz="1600" b="1" kern="800" baseline="0" dirty="0" smtClean="0">
                          <a:effectLst/>
                        </a:rPr>
                        <a:t>Transfer </a:t>
                      </a:r>
                      <a:r>
                        <a:rPr lang="en-US" sz="1600" b="1" kern="800" baseline="0" dirty="0">
                          <a:effectLst/>
                        </a:rPr>
                        <a:t>I</a:t>
                      </a:r>
                      <a:r>
                        <a:rPr lang="en-US" sz="1600" b="1" kern="800" baseline="0" dirty="0" smtClean="0">
                          <a:effectLst/>
                        </a:rPr>
                        <a:t>nfo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357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 smtClean="0">
                          <a:effectLst/>
                        </a:rPr>
                        <a:t>Project/Activity </a:t>
                      </a:r>
                      <a:r>
                        <a:rPr lang="en-US" sz="1600" b="1" kern="800" baseline="0" dirty="0">
                          <a:effectLst/>
                        </a:rPr>
                        <a:t>from </a:t>
                      </a:r>
                      <a:r>
                        <a:rPr lang="en-US" sz="1600" b="1" kern="800" baseline="0" dirty="0" smtClean="0">
                          <a:effectLst/>
                        </a:rPr>
                        <a:t>Capstone </a:t>
                      </a:r>
                      <a:r>
                        <a:rPr lang="en-US" sz="1600" b="1" kern="800" baseline="0" dirty="0">
                          <a:effectLst/>
                        </a:rPr>
                        <a:t>E</a:t>
                      </a:r>
                      <a:r>
                        <a:rPr lang="en-US" sz="1600" b="1" kern="800" baseline="0" dirty="0" smtClean="0">
                          <a:effectLst/>
                        </a:rPr>
                        <a:t>xperience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 smtClean="0">
                          <a:effectLst/>
                        </a:rPr>
                        <a:t>Instructor/Faculty Surveys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Time to Degree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Portfolio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Exit </a:t>
                      </a:r>
                      <a:r>
                        <a:rPr lang="en-US" sz="1600" b="1" kern="800" baseline="0" dirty="0" smtClean="0">
                          <a:effectLst/>
                        </a:rPr>
                        <a:t>Interviews</a:t>
                      </a: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SAT, ACT, GRE, GMAT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Standardized </a:t>
                      </a:r>
                      <a:r>
                        <a:rPr lang="en-US" sz="1600" b="1" kern="800" baseline="0" dirty="0" smtClean="0">
                          <a:effectLst/>
                        </a:rPr>
                        <a:t>Tests</a:t>
                      </a:r>
                      <a:endParaRPr lang="en-US" sz="1600" b="1" kern="800" baseline="0" dirty="0">
                        <a:effectLst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Focus </a:t>
                      </a:r>
                      <a:r>
                        <a:rPr lang="en-US" sz="1600" b="1" kern="800" baseline="0" dirty="0" smtClean="0">
                          <a:effectLst/>
                        </a:rPr>
                        <a:t>Groups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 smtClean="0">
                          <a:effectLst/>
                        </a:rPr>
                        <a:t>GPA</a:t>
                      </a: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735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National Licensure/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 smtClean="0">
                          <a:effectLst/>
                        </a:rPr>
                        <a:t>Certification</a:t>
                      </a:r>
                      <a:r>
                        <a:rPr lang="en-US" sz="1600" b="1" kern="800" baseline="0" dirty="0">
                          <a:effectLst/>
                        </a:rPr>
                        <a:t>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P</a:t>
                      </a:r>
                      <a:r>
                        <a:rPr lang="en-US" sz="1600" b="1" kern="800" baseline="0" dirty="0" smtClean="0">
                          <a:effectLst/>
                        </a:rPr>
                        <a:t>rofessional </a:t>
                      </a:r>
                      <a:r>
                        <a:rPr lang="en-US" sz="1600" b="1" kern="800" baseline="0" dirty="0">
                          <a:effectLst/>
                        </a:rPr>
                        <a:t>E</a:t>
                      </a:r>
                      <a:r>
                        <a:rPr lang="en-US" sz="1600" b="1" kern="800" baseline="0" dirty="0" smtClean="0">
                          <a:effectLst/>
                        </a:rPr>
                        <a:t>xam </a:t>
                      </a:r>
                      <a:r>
                        <a:rPr lang="en-US" sz="1600" b="1" kern="800" baseline="0" dirty="0">
                          <a:effectLst/>
                        </a:rPr>
                        <a:t>R</a:t>
                      </a:r>
                      <a:r>
                        <a:rPr lang="en-US" sz="1600" b="1" kern="800" baseline="0" dirty="0" smtClean="0">
                          <a:effectLst/>
                        </a:rPr>
                        <a:t>esults </a:t>
                      </a: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Graduate </a:t>
                      </a:r>
                      <a:r>
                        <a:rPr lang="en-US" sz="1600" b="1" kern="800" baseline="0" dirty="0" smtClean="0">
                          <a:effectLst/>
                        </a:rPr>
                        <a:t>Follow-up Studies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Graduation Rates/ Transfer </a:t>
                      </a:r>
                      <a:r>
                        <a:rPr lang="en-US" sz="1600" b="1" kern="800" baseline="0" dirty="0" smtClean="0">
                          <a:effectLst/>
                        </a:rPr>
                        <a:t>Rates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1371600" marR="0" indent="-1371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54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Essay </a:t>
                      </a:r>
                      <a:r>
                        <a:rPr lang="en-US" sz="1600" b="1" kern="800" baseline="0" dirty="0" smtClean="0">
                          <a:effectLst/>
                        </a:rPr>
                        <a:t>Questions </a:t>
                      </a:r>
                      <a:r>
                        <a:rPr lang="en-US" sz="1600" b="1" kern="800" baseline="0" dirty="0">
                          <a:effectLst/>
                        </a:rPr>
                        <a:t>with </a:t>
                      </a:r>
                      <a:r>
                        <a:rPr lang="en-US" sz="1600" b="1" kern="800" baseline="0" dirty="0" smtClean="0">
                          <a:effectLst/>
                        </a:rPr>
                        <a:t>Blind </a:t>
                      </a:r>
                      <a:r>
                        <a:rPr lang="en-US" sz="1600" b="1" kern="800" baseline="0" dirty="0">
                          <a:effectLst/>
                        </a:rPr>
                        <a:t>S</a:t>
                      </a:r>
                      <a:r>
                        <a:rPr lang="en-US" sz="1600" b="1" kern="800" baseline="0" dirty="0" smtClean="0">
                          <a:effectLst/>
                        </a:rPr>
                        <a:t>coring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External or </a:t>
                      </a:r>
                      <a:r>
                        <a:rPr lang="en-US" sz="1600" b="1" kern="800" baseline="0" dirty="0" smtClean="0">
                          <a:effectLst/>
                        </a:rPr>
                        <a:t>Peer Review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Placement Data (</a:t>
                      </a:r>
                      <a:r>
                        <a:rPr lang="en-US" sz="1600" b="1" kern="800" baseline="0" dirty="0" smtClean="0">
                          <a:effectLst/>
                        </a:rPr>
                        <a:t>Job/Graduate School)</a:t>
                      </a: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Reflection </a:t>
                      </a:r>
                      <a:r>
                        <a:rPr lang="en-US" sz="1600" b="1" kern="800" baseline="0" dirty="0" smtClean="0">
                          <a:effectLst/>
                        </a:rPr>
                        <a:t>Papers</a:t>
                      </a:r>
                      <a:endParaRPr lang="en-US" sz="1600" b="1" kern="800" baseline="0" dirty="0">
                        <a:effectLst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Student </a:t>
                      </a:r>
                      <a:r>
                        <a:rPr lang="en-US" sz="1600" b="1" kern="800" baseline="0" dirty="0" smtClean="0">
                          <a:effectLst/>
                        </a:rPr>
                        <a:t>Publication</a:t>
                      </a:r>
                      <a:endParaRPr lang="en-US" sz="1600" b="1" kern="800" baseline="0" dirty="0">
                        <a:effectLst/>
                      </a:endParaRPr>
                    </a:p>
                  </a:txBody>
                  <a:tcPr marL="62980" marR="62980" marT="0" marB="0"/>
                </a:tc>
              </a:tr>
              <a:tr h="54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Qualitative </a:t>
                      </a:r>
                      <a:r>
                        <a:rPr lang="en-US" sz="1600" b="1" kern="800" baseline="0" dirty="0" smtClean="0">
                          <a:effectLst/>
                        </a:rPr>
                        <a:t>(Internal/External</a:t>
                      </a:r>
                      <a:r>
                        <a:rPr lang="en-US" sz="1600" b="1" kern="800" baseline="0" dirty="0">
                          <a:effectLst/>
                        </a:rPr>
                        <a:t>) </a:t>
                      </a:r>
                      <a:r>
                        <a:rPr lang="en-US" sz="1600" b="1" kern="800" baseline="0" dirty="0" smtClean="0">
                          <a:effectLst/>
                        </a:rPr>
                        <a:t>Juried  Reviews </a:t>
                      </a:r>
                      <a:r>
                        <a:rPr lang="en-US" sz="1600" b="1" kern="800" baseline="0" dirty="0">
                          <a:effectLst/>
                        </a:rPr>
                        <a:t>of </a:t>
                      </a:r>
                      <a:r>
                        <a:rPr lang="en-US" sz="1600" b="1" kern="800" baseline="0" dirty="0" smtClean="0">
                          <a:effectLst/>
                        </a:rPr>
                        <a:t>Comprehensive Projects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Curriculum </a:t>
                      </a:r>
                      <a:r>
                        <a:rPr lang="en-US" sz="1600" b="1" kern="800" baseline="0" dirty="0" smtClean="0">
                          <a:effectLst/>
                        </a:rPr>
                        <a:t>Analysis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54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External </a:t>
                      </a:r>
                      <a:r>
                        <a:rPr lang="en-US" sz="1600" b="1" kern="800" baseline="0" dirty="0" smtClean="0">
                          <a:effectLst/>
                        </a:rPr>
                        <a:t>Evaluation </a:t>
                      </a:r>
                      <a:r>
                        <a:rPr lang="en-US" sz="1600" b="1" kern="800" baseline="0" dirty="0">
                          <a:effectLst/>
                        </a:rPr>
                        <a:t>of </a:t>
                      </a:r>
                      <a:r>
                        <a:rPr lang="en-US" sz="1600" b="1" kern="800" baseline="0" dirty="0" smtClean="0">
                          <a:effectLst/>
                        </a:rPr>
                        <a:t>Performance </a:t>
                      </a:r>
                      <a:r>
                        <a:rPr lang="en-US" sz="1600" b="1" kern="800" baseline="0" dirty="0">
                          <a:effectLst/>
                        </a:rPr>
                        <a:t>during </a:t>
                      </a:r>
                      <a:r>
                        <a:rPr lang="en-US" sz="1600" b="1" kern="800" baseline="0" dirty="0" smtClean="0">
                          <a:effectLst/>
                        </a:rPr>
                        <a:t>Internship </a:t>
                      </a:r>
                      <a:r>
                        <a:rPr lang="en-US" sz="1600" b="1" kern="800" baseline="0" dirty="0">
                          <a:effectLst/>
                        </a:rPr>
                        <a:t>E</a:t>
                      </a:r>
                      <a:r>
                        <a:rPr lang="en-US" sz="1600" b="1" kern="800" baseline="0" dirty="0" smtClean="0">
                          <a:effectLst/>
                        </a:rPr>
                        <a:t>xperiences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Syllabus </a:t>
                      </a:r>
                      <a:r>
                        <a:rPr lang="en-US" sz="1600" b="1" kern="800" baseline="0" dirty="0" smtClean="0">
                          <a:effectLst/>
                        </a:rPr>
                        <a:t>Analysis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Oral </a:t>
                      </a:r>
                      <a:r>
                        <a:rPr lang="en-US" sz="1600" b="1" dirty="0" smtClean="0">
                          <a:effectLst/>
                        </a:rPr>
                        <a:t>Presentations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Faculty/Student Ratios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1371600" marR="0" indent="-1371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Diversity of </a:t>
                      </a:r>
                      <a:r>
                        <a:rPr lang="en-US" sz="1600" b="1" dirty="0" smtClean="0">
                          <a:effectLst/>
                        </a:rPr>
                        <a:t>Student Body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257057-8984-4B95-8F34-412B2AE3BD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193184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5" y="193184"/>
            <a:ext cx="5731098" cy="66648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Constituent Consults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University Academic Assessment Committee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College Academic Leadership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General Education Academic Leadership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Provost Council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Considerations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Mission Driven</a:t>
            </a:r>
          </a:p>
          <a:p>
            <a:pPr lvl="2"/>
            <a:r>
              <a:rPr lang="en-US" dirty="0" smtClean="0">
                <a:solidFill>
                  <a:srgbClr val="CC0000"/>
                </a:solidFill>
              </a:rPr>
              <a:t>Industry Relevant</a:t>
            </a:r>
          </a:p>
          <a:p>
            <a:pPr lvl="2"/>
            <a:r>
              <a:rPr lang="en-US" dirty="0" smtClean="0">
                <a:solidFill>
                  <a:srgbClr val="CC0000"/>
                </a:solidFill>
              </a:rPr>
              <a:t>Programmatic Accreditation (when applicable)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19661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654" y="3043002"/>
            <a:ext cx="3116389" cy="47241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ts val="684"/>
              </a:lnSpc>
              <a:spcBef>
                <a:spcPts val="84"/>
              </a:spcBef>
            </a:pPr>
            <a:r>
              <a:rPr sz="1200" b="1" u="sng" spc="-4" dirty="0">
                <a:solidFill>
                  <a:srgbClr val="FFFFFF"/>
                </a:solidFill>
                <a:latin typeface="Tahoma"/>
                <a:cs typeface="Tahoma"/>
              </a:rPr>
              <a:t>Course Number</a:t>
            </a:r>
            <a:r>
              <a:rPr sz="1200" b="1" spc="-4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200" b="1" spc="-3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" dirty="0" smtClean="0">
                <a:solidFill>
                  <a:srgbClr val="FFFFFF"/>
                </a:solidFill>
                <a:latin typeface="Tahoma"/>
                <a:cs typeface="Tahoma"/>
              </a:rPr>
              <a:t>PM430</a:t>
            </a:r>
            <a:endParaRPr lang="en-US" sz="1200" b="1" spc="-9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1206">
              <a:lnSpc>
                <a:spcPts val="684"/>
              </a:lnSpc>
              <a:spcBef>
                <a:spcPts val="84"/>
              </a:spcBef>
            </a:pP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1206">
              <a:lnSpc>
                <a:spcPts val="684"/>
              </a:lnSpc>
            </a:pPr>
            <a:r>
              <a:rPr sz="1200" b="1" u="sng" spc="-4" dirty="0">
                <a:solidFill>
                  <a:srgbClr val="FFFFFF"/>
                </a:solidFill>
                <a:latin typeface="Tahoma"/>
                <a:cs typeface="Tahoma"/>
              </a:rPr>
              <a:t>Course Name</a:t>
            </a:r>
            <a:r>
              <a:rPr sz="1200" b="1" spc="-4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1200" b="1" spc="-9" dirty="0">
                <a:solidFill>
                  <a:srgbClr val="FFFFFF"/>
                </a:solidFill>
                <a:latin typeface="Tahoma"/>
                <a:cs typeface="Tahoma"/>
              </a:rPr>
              <a:t>Project </a:t>
            </a:r>
            <a:r>
              <a:rPr sz="1200" b="1" spc="-4" dirty="0">
                <a:solidFill>
                  <a:srgbClr val="FFFFFF"/>
                </a:solidFill>
                <a:latin typeface="Tahoma"/>
                <a:cs typeface="Tahoma"/>
              </a:rPr>
              <a:t>Management </a:t>
            </a:r>
            <a:endParaRPr lang="en-US" sz="1200" b="1" spc="-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1206">
              <a:lnSpc>
                <a:spcPts val="684"/>
              </a:lnSpc>
            </a:pPr>
            <a:endParaRPr lang="en-US" sz="1200" b="1" spc="-4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1206">
              <a:lnSpc>
                <a:spcPts val="684"/>
              </a:lnSpc>
            </a:pPr>
            <a:r>
              <a:rPr sz="1200" b="1" spc="-4" dirty="0" smtClean="0">
                <a:solidFill>
                  <a:srgbClr val="FFFFFF"/>
                </a:solidFill>
                <a:latin typeface="Tahoma"/>
                <a:cs typeface="Tahoma"/>
              </a:rPr>
              <a:t>Capstone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648" y="1854512"/>
            <a:ext cx="2797316" cy="55788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3448">
              <a:spcBef>
                <a:spcPts val="110"/>
              </a:spcBef>
            </a:pPr>
            <a:r>
              <a:rPr sz="1200" b="1" u="sng" spc="9" dirty="0">
                <a:solidFill>
                  <a:schemeClr val="bg1"/>
                </a:solidFill>
                <a:latin typeface="Tahoma"/>
                <a:cs typeface="Tahoma"/>
              </a:rPr>
              <a:t>Common Assessment</a:t>
            </a:r>
            <a:r>
              <a:rPr sz="1200" b="1" u="sng" spc="-44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200" b="1" u="sng" spc="4" dirty="0">
                <a:solidFill>
                  <a:schemeClr val="bg1"/>
                </a:solidFill>
                <a:latin typeface="Tahoma"/>
                <a:cs typeface="Tahoma"/>
              </a:rPr>
              <a:t>Rubric</a:t>
            </a:r>
            <a:endParaRPr sz="12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1206" marR="136159">
              <a:lnSpc>
                <a:spcPts val="635"/>
              </a:lnSpc>
              <a:spcBef>
                <a:spcPts val="777"/>
              </a:spcBef>
            </a:pPr>
            <a:r>
              <a:rPr sz="1200" b="1" spc="-9" dirty="0">
                <a:solidFill>
                  <a:schemeClr val="bg1"/>
                </a:solidFill>
                <a:latin typeface="Tahoma"/>
                <a:cs typeface="Tahoma"/>
              </a:rPr>
              <a:t>Program/Concentration:</a:t>
            </a:r>
            <a:r>
              <a:rPr sz="1200" b="1" spc="146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200" b="1" spc="-9" dirty="0" smtClean="0">
                <a:solidFill>
                  <a:schemeClr val="bg1"/>
                </a:solidFill>
                <a:latin typeface="Tahoma"/>
                <a:cs typeface="Tahoma"/>
              </a:rPr>
              <a:t>BS-PM  </a:t>
            </a:r>
            <a:endParaRPr lang="en-US" sz="1200" b="1" spc="-9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1206" marR="136159">
              <a:lnSpc>
                <a:spcPts val="635"/>
              </a:lnSpc>
              <a:spcBef>
                <a:spcPts val="777"/>
              </a:spcBef>
            </a:pPr>
            <a:r>
              <a:rPr sz="1200" b="1" spc="-4" dirty="0" smtClean="0">
                <a:solidFill>
                  <a:schemeClr val="bg1"/>
                </a:solidFill>
                <a:latin typeface="Tahoma"/>
                <a:cs typeface="Tahoma"/>
              </a:rPr>
              <a:t>Artifact</a:t>
            </a:r>
            <a:r>
              <a:rPr sz="1200" b="1" spc="-4" dirty="0">
                <a:solidFill>
                  <a:schemeClr val="bg1"/>
                </a:solidFill>
                <a:latin typeface="Tahoma"/>
                <a:cs typeface="Tahoma"/>
              </a:rPr>
              <a:t>:</a:t>
            </a:r>
            <a:r>
              <a:rPr sz="1200" b="1" spc="-71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200" b="1" spc="-9" dirty="0">
                <a:solidFill>
                  <a:schemeClr val="bg1"/>
                </a:solidFill>
                <a:latin typeface="Tahoma"/>
                <a:cs typeface="Tahoma"/>
              </a:rPr>
              <a:t>IP5</a:t>
            </a:r>
            <a:endParaRPr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58021"/>
              </p:ext>
            </p:extLst>
          </p:nvPr>
        </p:nvGraphicFramePr>
        <p:xfrm>
          <a:off x="3521123" y="984558"/>
          <a:ext cx="8308320" cy="5617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912"/>
                <a:gridCol w="1057796"/>
                <a:gridCol w="741447"/>
                <a:gridCol w="889737"/>
                <a:gridCol w="1245630"/>
                <a:gridCol w="1186315"/>
                <a:gridCol w="1117112"/>
                <a:gridCol w="1181371"/>
              </a:tblGrid>
              <a:tr h="441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ts val="595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LMS</a:t>
                      </a:r>
                      <a:r>
                        <a:rPr sz="500" b="1" u="sng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Titles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1681" marB="0"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Program</a:t>
                      </a:r>
                      <a:r>
                        <a:rPr sz="500" b="1" u="sng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Competencies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No</a:t>
                      </a:r>
                      <a:r>
                        <a:rPr sz="500" b="1" u="sng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Assignment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Unacceptable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Minima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Competent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Effective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Mastery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LMS</a:t>
                      </a:r>
                      <a:r>
                        <a:rPr sz="6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Headers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5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Competencies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200660" marR="190500" algn="ctr">
                        <a:lnSpc>
                          <a:spcPct val="106200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demonstrated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assignment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PERSONAL LEADER</a:t>
                      </a:r>
                      <a:r>
                        <a:rPr sz="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STYLE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63500">
                        <a:lnSpc>
                          <a:spcPct val="108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Assess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personal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leadership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style  and adapt to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needs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of situations,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employees,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co‐workers.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65405" algn="just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leadership styles while  showing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minimal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personal application to  adapt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in a general</a:t>
                      </a:r>
                      <a:r>
                        <a:rPr sz="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sense.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86360" indent="-635">
                        <a:lnSpc>
                          <a:spcPct val="108000"/>
                        </a:lnSpc>
                        <a:spcBef>
                          <a:spcPts val="27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Can identify various leadership styles  with some personal application and  adaptability for various situations and  personnel.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081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28270">
                        <a:lnSpc>
                          <a:spcPct val="108000"/>
                        </a:lnSpc>
                        <a:spcBef>
                          <a:spcPts val="27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Can demonstrate and compare  various personal leadership styles  dependent upon situation and  personnel.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081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3556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Not only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employs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various  leadership styles, but also develops  various strategies for</a:t>
                      </a:r>
                      <a:r>
                        <a:rPr sz="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consideration.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393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IMPACT GLOBAL</a:t>
                      </a:r>
                      <a:r>
                        <a:rPr sz="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MARKET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8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Evaluate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the impact that a</a:t>
                      </a:r>
                      <a:r>
                        <a:rPr sz="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global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46990" indent="-635">
                        <a:lnSpc>
                          <a:spcPct val="108000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marketplace and economy has on  project management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(PM)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practices, human resources, and  strategic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making.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698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Discusses basic concepts toward making  decisions for 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global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environment.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illustrates the global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impact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practices, human  resources, and strategic decision</a:t>
                      </a:r>
                      <a:r>
                        <a:rPr sz="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making.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7048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Formulates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 with  some application of global concepts  and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principles.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9906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Evaluates and applies concepts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principles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through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effective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demonstration of global influence on  strategic</a:t>
                      </a:r>
                      <a:r>
                        <a:rPr sz="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93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ALIGN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ORG</a:t>
                      </a:r>
                      <a:r>
                        <a:rPr sz="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STRATEGY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699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Discover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how project managers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align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organizational strategy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with  leadership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stakeholder needs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to satisfy project</a:t>
                      </a:r>
                      <a:r>
                        <a:rPr sz="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requirements.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 indent="-63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57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Explains the basic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role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 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managers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aligning organizational strategy  toward project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requirements.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635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Demonstrates awareness of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  manager’s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role in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aligning organizational  strategy with leadership and stakeholder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needs.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8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Outlines numerous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examples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how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2476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managers align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organizational  strategy with leadership and  stakeholder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needs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to satisfy project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needs.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1239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Insightfully discusses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evidence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effective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 manager assistance  within organizational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strategy.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38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APPLY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PMBOK</a:t>
                      </a:r>
                      <a:r>
                        <a:rPr sz="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GUIDE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4604">
                        <a:lnSpc>
                          <a:spcPct val="108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Apply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appropriate PMBOK Guide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knowledge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areas to project  situations and work</a:t>
                      </a:r>
                      <a:r>
                        <a:rPr sz="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environments.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7780" indent="-63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Can describe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in general terms,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PMBOK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Guide knowledge areas to project  situations and work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environments.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747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vague/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weak application of  appropriate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PMBOK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Guide knowledge  areas to project situations and work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333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Formulates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precise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use of  appropriate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PMBOK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Guide knowledge  areas to project situations and work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Formulates, with justification,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clear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appropriate application of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PMBOK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Guide  knowledge areas to project situations  and work</a:t>
                      </a:r>
                      <a:r>
                        <a:rPr sz="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93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DEFINE</a:t>
                      </a:r>
                      <a:r>
                        <a:rPr sz="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PM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8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Define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 project, project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52069">
                        <a:lnSpc>
                          <a:spcPct val="108000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management, and type of project  structures, project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life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cycle  phases,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knowledge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areas, and  process.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34925" indent="-635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Generally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describes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project,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PM,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type of  project structures, 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life cycle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phases, knowledge areas, and</a:t>
                      </a:r>
                      <a:r>
                        <a:rPr sz="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process.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90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Explains and connects the various  terminology specific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 outlined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objective.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3683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Formulates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clear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precise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use of  the terminology specific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  outlined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objective.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27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Not only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explains  terminology discussed, but provides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new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information for</a:t>
                      </a:r>
                      <a:r>
                        <a:rPr sz="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consideration.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30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MANAGE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ORG</a:t>
                      </a:r>
                      <a:r>
                        <a:rPr sz="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PROGRAMS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810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Explain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management and  integration of organizational  programs and project</a:t>
                      </a:r>
                      <a:r>
                        <a:rPr sz="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portfolios.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5811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984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44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basic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integration of organizational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programs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project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portfolios.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5565" algn="just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some of the most important  dynamics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regarding 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integration, but does not apply</a:t>
                      </a:r>
                      <a:r>
                        <a:rPr sz="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them.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587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Explains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integration  of organizational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programs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project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portfolios.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5016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Adapts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evaluates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understanding of  various worldviews and individual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experiences.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45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CONT.</a:t>
                      </a:r>
                      <a:r>
                        <a:rPr sz="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IMPROVEMENT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5143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Identify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tools,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principles,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  techniques of continuous process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improvement.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5811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984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8740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Recognizes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various tools, principles, and  techniques of continuous process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improvement.</a:t>
                      </a: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587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Provides a 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application of tools,  principles, and techniques of continuous  process</a:t>
                      </a:r>
                      <a:r>
                        <a:rPr sz="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improvement.</a:t>
                      </a: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1747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Differentiates between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 tools,  principles, and techniques of  continuous process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improvement.</a:t>
                      </a: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88595" algn="just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Assesses the tools, principles, and  techniques of continuous process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improvement.</a:t>
                      </a: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38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PROACTIVE</a:t>
                      </a:r>
                      <a:r>
                        <a:rPr sz="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PLANNING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37465" algn="just">
                        <a:lnSpc>
                          <a:spcPct val="108000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Create 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implement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 proactive  risk management and quality plan  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contingency</a:t>
                      </a:r>
                      <a:r>
                        <a:rPr sz="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plans.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06680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some/ most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elements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proactive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risk 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quality  plan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contingency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plans.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Creates basic proactive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risk management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quality plan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develop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contingency plans; though the plans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are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missing some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details.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698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Creates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implements 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proactive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risk 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quality plan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contingency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plans.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905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Creates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implements 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proactive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risk  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quality plan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contingency plans, with clarity  an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efficie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8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ANALYZE/MANAGE</a:t>
                      </a:r>
                      <a:r>
                        <a:rPr sz="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SCOPE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5715">
                        <a:lnSpc>
                          <a:spcPct val="108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Analyze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project scope 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identify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project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tasks and stakeholders;  manage scope</a:t>
                      </a:r>
                      <a:r>
                        <a:rPr sz="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 indent="-63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8890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identification of project scope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tasks and stakeholders; with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limited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ability to manage scope</a:t>
                      </a:r>
                      <a:r>
                        <a:rPr sz="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651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Explains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some of the most  important project scope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tasks  and stakeholders; shows ability to  manage scope 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425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Analyzes project scope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tasks and stakeholders;  manages scope 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651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Analyzes and assesses project scope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tasks and  stakeholders; manages scope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480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PROF.</a:t>
                      </a:r>
                      <a:r>
                        <a:rPr sz="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DEVELOPMENT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7145" algn="just">
                        <a:lnSpc>
                          <a:spcPct val="108000"/>
                        </a:lnSpc>
                        <a:spcBef>
                          <a:spcPts val="360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Employ skills,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habits, and practices  that inspire personal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improvement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 professional</a:t>
                      </a:r>
                      <a:r>
                        <a:rPr sz="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  <a:spcBef>
                          <a:spcPts val="360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 indent="-635">
                        <a:lnSpc>
                          <a:spcPct val="108000"/>
                        </a:lnSpc>
                        <a:spcBef>
                          <a:spcPts val="360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76835">
                        <a:lnSpc>
                          <a:spcPct val="108000"/>
                        </a:lnSpc>
                        <a:spcBef>
                          <a:spcPts val="36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various skills, habits, and  practices toward personal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professional</a:t>
                      </a:r>
                      <a:r>
                        <a:rPr sz="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209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Applies some of the most important  skills, habits, and practices that inspire  personal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professional  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4699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Selects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appropriate skills, habits, and  practices that inspire personal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professional  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57785" indent="-635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Creates strategies toward stronger use  of skills, habits, and practices that  inspire personal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professional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</a:tr>
              <a:tr h="406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COMMUNICATION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0955">
                        <a:lnSpc>
                          <a:spcPct val="108000"/>
                        </a:lnSpc>
                        <a:spcBef>
                          <a:spcPts val="315"/>
                        </a:spcBef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Communicate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effectively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by  responding to and composing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written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documents and presenting  to various</a:t>
                      </a:r>
                      <a:r>
                        <a:rPr sz="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audiences.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529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8000"/>
                        </a:lnSpc>
                        <a:spcBef>
                          <a:spcPts val="31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Applies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effective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communication strategies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responding to and composing  documents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presenting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to various  audiences.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529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123189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a clear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focus on discussion  throughout most all written  documentation.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1454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Composes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clear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effective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documentation and presentation  materials for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varied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audiences.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Able to summarize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main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points and  positions within various documents and  presentations.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</a:tr>
              <a:tr h="38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TECHNOLOGY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6286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Employ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appropriate technology  tools, programs, 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information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execute decision‐making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  so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400" b="1" spc="0" dirty="0">
                          <a:latin typeface="Calibri"/>
                          <a:cs typeface="Calibri"/>
                        </a:rPr>
                        <a:t> p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b="1" spc="0" dirty="0">
                          <a:latin typeface="Calibri"/>
                          <a:cs typeface="Calibri"/>
                        </a:rPr>
                        <a:t>ob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lem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8509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Shows ability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employ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appropriate  technology tools, programs, and  information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execute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 and solve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problems.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048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Selects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uses the appropriate  technology tools, programs, and  information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execute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 and solve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problems.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3335" indent="-63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Prepares well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planned material using  the appropriate technology tools,  programs, and information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execute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and solve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problems.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6034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Justifies the use of appropriate  technology tools, programs, and  information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execute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 and solve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problems.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</a:tr>
              <a:tr h="233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ETHICAL DECISION</a:t>
                      </a:r>
                      <a:r>
                        <a:rPr sz="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MAKING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65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Demonstrate ethical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decision‐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250190">
                        <a:lnSpc>
                          <a:spcPct val="108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making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as a student and a  professional.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65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student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303530" indent="-63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submission</a:t>
                      </a:r>
                      <a:r>
                        <a:rPr sz="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65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8260">
                        <a:lnSpc>
                          <a:spcPct val="108000"/>
                        </a:lnSpc>
                        <a:spcBef>
                          <a:spcPts val="24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identification of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ethical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  making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present.</a:t>
                      </a:r>
                    </a:p>
                  </a:txBody>
                  <a:tcPr marL="0" marR="0" marT="268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4930">
                        <a:lnSpc>
                          <a:spcPct val="108000"/>
                        </a:lnSpc>
                        <a:spcBef>
                          <a:spcPts val="24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Models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 most important aspects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ethical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65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Demonstrates compliance with</a:t>
                      </a:r>
                      <a:r>
                        <a:rPr sz="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ethical</a:t>
                      </a:r>
                    </a:p>
                    <a:p>
                      <a:pPr marL="6985" marR="9398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as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student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professional.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2860">
                        <a:lnSpc>
                          <a:spcPct val="108000"/>
                        </a:lnSpc>
                        <a:spcBef>
                          <a:spcPts val="24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Argues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 necessity of ethical decision‐  making as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student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professional.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05648" y="873658"/>
            <a:ext cx="1688044" cy="700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15" b="8485"/>
          <a:stretch/>
        </p:blipFill>
        <p:spPr>
          <a:xfrm>
            <a:off x="0" y="-62494"/>
            <a:ext cx="12192000" cy="6400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044" y="559641"/>
            <a:ext cx="45200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Degree Levels for appropriate Degree Differentiation Rigor</a:t>
            </a: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Programmatic Assessment Strategies to encourage programmatic assessment for early and mid-point and end-points in programs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199" y="2032248"/>
            <a:ext cx="8095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Upon completion of this session, participants will be able to: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Describe the relationship between curriculum mapping and assessment as it applies to quality assurance of program content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958" y="111679"/>
            <a:ext cx="9850244" cy="63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13" y="199623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91092" y="457200"/>
            <a:ext cx="4962293" cy="63004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University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Mission 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Colorado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Technical University's mission is to provide </a:t>
            </a: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</a:rPr>
              <a:t>industry relevant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higher education to a diverse student population through innovative technology and experienced faculty, </a:t>
            </a: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</a:rPr>
              <a:t>enabling the pursuit of personal and professional goals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29880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65" y="185975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0648" y="457200"/>
            <a:ext cx="5881352" cy="630043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College of Business and Management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20+ concentrations/ programs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Degree Levels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Associates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Bachelors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Masters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Doctoral (DM, DBA, DCS)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CTU maintains ~23,000 students (campuses &amp; online)</a:t>
            </a:r>
          </a:p>
          <a:p>
            <a:pPr lvl="1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2053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136723"/>
              </p:ext>
            </p:extLst>
          </p:nvPr>
        </p:nvGraphicFramePr>
        <p:xfrm>
          <a:off x="6583905" y="687530"/>
          <a:ext cx="5344237" cy="593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65" y="259733"/>
            <a:ext cx="4932091" cy="768163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376809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180304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0496" y="0"/>
            <a:ext cx="5769735" cy="6757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C0000"/>
                </a:solidFill>
              </a:rPr>
              <a:t>BSPM Program </a:t>
            </a:r>
            <a:r>
              <a:rPr lang="en-US" sz="2400" b="1" dirty="0" smtClean="0">
                <a:solidFill>
                  <a:srgbClr val="CC0000"/>
                </a:solidFill>
              </a:rPr>
              <a:t>Outcomes</a:t>
            </a:r>
            <a:endParaRPr lang="en-US" sz="2400" dirty="0">
              <a:solidFill>
                <a:srgbClr val="CC0000"/>
              </a:solidFill>
            </a:endParaRPr>
          </a:p>
          <a:p>
            <a:r>
              <a:rPr lang="en-US" sz="1800" b="1" dirty="0">
                <a:solidFill>
                  <a:srgbClr val="CC0000"/>
                </a:solidFill>
              </a:rPr>
              <a:t>Assess</a:t>
            </a:r>
            <a:r>
              <a:rPr lang="en-US" sz="1800" dirty="0">
                <a:solidFill>
                  <a:srgbClr val="CC0000"/>
                </a:solidFill>
              </a:rPr>
              <a:t> personal leadership style and adapt to needs of situations, employees, and co-workers.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Evaluate</a:t>
            </a:r>
            <a:r>
              <a:rPr lang="en-US" sz="1800" dirty="0">
                <a:solidFill>
                  <a:srgbClr val="CC0000"/>
                </a:solidFill>
              </a:rPr>
              <a:t> the impact that a global marketplace and economy has on project management practices, human resources, and strategic decision making.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Discover</a:t>
            </a:r>
            <a:r>
              <a:rPr lang="en-US" sz="1800" dirty="0">
                <a:solidFill>
                  <a:srgbClr val="CC0000"/>
                </a:solidFill>
              </a:rPr>
              <a:t> how project managers align organizational strategy with leadership and stakeholder needs to satisfy project requirements.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Apply</a:t>
            </a:r>
            <a:r>
              <a:rPr lang="en-US" sz="1800" dirty="0">
                <a:solidFill>
                  <a:srgbClr val="CC0000"/>
                </a:solidFill>
              </a:rPr>
              <a:t> appropriate PMBOK Guide knowledge areas to project situations and work environments.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Define</a:t>
            </a:r>
            <a:r>
              <a:rPr lang="en-US" sz="1800" dirty="0">
                <a:solidFill>
                  <a:srgbClr val="CC0000"/>
                </a:solidFill>
              </a:rPr>
              <a:t> a project, project management, and type of project structures, project life cycle phases, knowledge areas, and process.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Explain</a:t>
            </a:r>
            <a:r>
              <a:rPr lang="en-US" sz="1800" dirty="0">
                <a:solidFill>
                  <a:srgbClr val="CC0000"/>
                </a:solidFill>
              </a:rPr>
              <a:t> management and integration of organizational programs and project portfolios.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Identify</a:t>
            </a:r>
            <a:r>
              <a:rPr lang="en-US" sz="1800" dirty="0">
                <a:solidFill>
                  <a:srgbClr val="CC0000"/>
                </a:solidFill>
              </a:rPr>
              <a:t> tools, principles, and techniques of continuous process improvement.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Create and implement </a:t>
            </a:r>
            <a:r>
              <a:rPr lang="en-US" sz="1800" dirty="0">
                <a:solidFill>
                  <a:srgbClr val="CC0000"/>
                </a:solidFill>
              </a:rPr>
              <a:t>a proactive risk management and quality plan and develop contingency plans.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Analyze</a:t>
            </a:r>
            <a:r>
              <a:rPr lang="en-US" sz="1800" dirty="0">
                <a:solidFill>
                  <a:srgbClr val="CC0000"/>
                </a:solidFill>
              </a:rPr>
              <a:t> project scope and identify project key tasks and stakeholders; manage scope </a:t>
            </a:r>
            <a:r>
              <a:rPr lang="en-US" sz="1800" dirty="0" smtClean="0">
                <a:solidFill>
                  <a:srgbClr val="CC0000"/>
                </a:solidFill>
              </a:rPr>
              <a:t>changes</a:t>
            </a:r>
            <a:endParaRPr lang="en-US" sz="1800" dirty="0">
              <a:solidFill>
                <a:srgbClr val="CC000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29045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13" y="122349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0648" y="231820"/>
            <a:ext cx="5442737" cy="6525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CC0000"/>
                </a:solidFill>
              </a:rPr>
              <a:t>Undergraduate General Education Outcomes</a:t>
            </a:r>
            <a:endParaRPr lang="en-US" sz="35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CC0000"/>
                </a:solidFill>
              </a:rPr>
              <a:t>Upon completion of their undergraduate degree at Colorado Technical University, graduates will have acquired a range of </a:t>
            </a:r>
            <a:r>
              <a:rPr lang="en-US" sz="1800" b="1" dirty="0">
                <a:solidFill>
                  <a:srgbClr val="CC0000"/>
                </a:solidFill>
              </a:rPr>
              <a:t>critical thinking skills </a:t>
            </a:r>
            <a:r>
              <a:rPr lang="en-US" sz="1800" dirty="0">
                <a:solidFill>
                  <a:srgbClr val="CC0000"/>
                </a:solidFill>
              </a:rPr>
              <a:t>allowing them to: 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Employ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>
                <a:solidFill>
                  <a:srgbClr val="CC0000"/>
                </a:solidFill>
              </a:rPr>
              <a:t>skills, habits, and practices that inspire </a:t>
            </a:r>
            <a:r>
              <a:rPr lang="en-US" sz="1800" i="1" u="sng" dirty="0">
                <a:solidFill>
                  <a:srgbClr val="CC0000"/>
                </a:solidFill>
              </a:rPr>
              <a:t>personal improvement and professional development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Communicate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>
                <a:solidFill>
                  <a:srgbClr val="CC0000"/>
                </a:solidFill>
              </a:rPr>
              <a:t>effectively by responding to and composing written documents and presenting to various audiences 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Compute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i="1" u="sng" dirty="0">
                <a:solidFill>
                  <a:srgbClr val="CC0000"/>
                </a:solidFill>
              </a:rPr>
              <a:t>quantitative</a:t>
            </a:r>
            <a:r>
              <a:rPr lang="en-US" sz="1800" dirty="0">
                <a:solidFill>
                  <a:srgbClr val="CC0000"/>
                </a:solidFill>
              </a:rPr>
              <a:t> and </a:t>
            </a:r>
            <a:r>
              <a:rPr lang="en-US" sz="1800" i="1" u="sng" dirty="0">
                <a:solidFill>
                  <a:srgbClr val="CC0000"/>
                </a:solidFill>
              </a:rPr>
              <a:t>qualitative</a:t>
            </a:r>
            <a:r>
              <a:rPr lang="en-US" sz="1800" dirty="0">
                <a:solidFill>
                  <a:srgbClr val="CC0000"/>
                </a:solidFill>
              </a:rPr>
              <a:t> information using appropriate methods of </a:t>
            </a:r>
            <a:r>
              <a:rPr lang="en-US" sz="1800" i="1" u="sng" dirty="0">
                <a:solidFill>
                  <a:srgbClr val="CC0000"/>
                </a:solidFill>
              </a:rPr>
              <a:t>analysis</a:t>
            </a:r>
            <a:r>
              <a:rPr lang="en-US" sz="1800" dirty="0">
                <a:solidFill>
                  <a:srgbClr val="CC0000"/>
                </a:solidFill>
              </a:rPr>
              <a:t> and examine how the </a:t>
            </a:r>
            <a:r>
              <a:rPr lang="en-US" sz="1800" i="1" u="sng" dirty="0">
                <a:solidFill>
                  <a:srgbClr val="CC0000"/>
                </a:solidFill>
              </a:rPr>
              <a:t>sciences</a:t>
            </a:r>
            <a:r>
              <a:rPr lang="en-US" sz="1800" dirty="0">
                <a:solidFill>
                  <a:srgbClr val="CC0000"/>
                </a:solidFill>
              </a:rPr>
              <a:t> impact the </a:t>
            </a:r>
            <a:r>
              <a:rPr lang="en-US" sz="1800" i="1" u="sng" dirty="0">
                <a:solidFill>
                  <a:srgbClr val="CC0000"/>
                </a:solidFill>
              </a:rPr>
              <a:t>global</a:t>
            </a:r>
            <a:r>
              <a:rPr lang="en-US" sz="1800" dirty="0">
                <a:solidFill>
                  <a:srgbClr val="CC0000"/>
                </a:solidFill>
              </a:rPr>
              <a:t> community 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Employ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>
                <a:solidFill>
                  <a:srgbClr val="CC0000"/>
                </a:solidFill>
              </a:rPr>
              <a:t>appropriate </a:t>
            </a:r>
            <a:r>
              <a:rPr lang="en-US" sz="1800" i="1" u="sng" dirty="0">
                <a:solidFill>
                  <a:srgbClr val="CC0000"/>
                </a:solidFill>
              </a:rPr>
              <a:t>technology t</a:t>
            </a:r>
            <a:r>
              <a:rPr lang="en-US" sz="1800" dirty="0">
                <a:solidFill>
                  <a:srgbClr val="CC0000"/>
                </a:solidFill>
              </a:rPr>
              <a:t>ools, programs, and information to execute decision-making and solve problems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Explore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i="1" u="sng" dirty="0">
                <a:solidFill>
                  <a:srgbClr val="CC0000"/>
                </a:solidFill>
              </a:rPr>
              <a:t>cultural implications </a:t>
            </a:r>
            <a:r>
              <a:rPr lang="en-US" sz="1800" dirty="0">
                <a:solidFill>
                  <a:srgbClr val="CC0000"/>
                </a:solidFill>
              </a:rPr>
              <a:t>to encourage effective interactions with those who differ in beliefs, behaviors, values, or views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Demonstrate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i="1" u="sng" dirty="0">
                <a:solidFill>
                  <a:srgbClr val="CC0000"/>
                </a:solidFill>
              </a:rPr>
              <a:t>ethical decision-making </a:t>
            </a:r>
            <a:r>
              <a:rPr lang="en-US" sz="1800" dirty="0">
                <a:solidFill>
                  <a:srgbClr val="CC0000"/>
                </a:solidFill>
              </a:rPr>
              <a:t>as a student and a professional</a:t>
            </a:r>
            <a:endParaRPr lang="en-US" sz="1800" dirty="0">
              <a:solidFill>
                <a:srgbClr val="CC0000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39404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44" y="0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4" y="193184"/>
            <a:ext cx="5945745" cy="66648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C0000"/>
                </a:solidFill>
              </a:rPr>
              <a:t>Accreditation Standards	ACBSP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CC0000"/>
                </a:solidFill>
              </a:rPr>
              <a:t> Professional Component	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A. </a:t>
            </a:r>
            <a:r>
              <a:rPr lang="en-US" sz="4000" dirty="0" smtClean="0">
                <a:solidFill>
                  <a:srgbClr val="CC0000"/>
                </a:solidFill>
              </a:rPr>
              <a:t>  Accounting    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B. </a:t>
            </a:r>
            <a:r>
              <a:rPr lang="en-US" sz="4000" dirty="0" smtClean="0">
                <a:solidFill>
                  <a:srgbClr val="CC0000"/>
                </a:solidFill>
              </a:rPr>
              <a:t>  Computer </a:t>
            </a:r>
            <a:r>
              <a:rPr lang="en-US" sz="4000" dirty="0">
                <a:solidFill>
                  <a:srgbClr val="CC0000"/>
                </a:solidFill>
              </a:rPr>
              <a:t>information applications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C. </a:t>
            </a:r>
            <a:r>
              <a:rPr lang="en-US" sz="4000" dirty="0" smtClean="0">
                <a:solidFill>
                  <a:srgbClr val="CC0000"/>
                </a:solidFill>
              </a:rPr>
              <a:t> Quantitative </a:t>
            </a:r>
            <a:r>
              <a:rPr lang="en-US" sz="4000" dirty="0">
                <a:solidFill>
                  <a:srgbClr val="CC0000"/>
                </a:solidFill>
              </a:rPr>
              <a:t>methods of analysis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D. </a:t>
            </a:r>
            <a:r>
              <a:rPr lang="en-US" sz="4000" dirty="0" smtClean="0">
                <a:solidFill>
                  <a:srgbClr val="CC0000"/>
                </a:solidFill>
              </a:rPr>
              <a:t> Principles </a:t>
            </a:r>
            <a:r>
              <a:rPr lang="en-US" sz="4000" dirty="0">
                <a:solidFill>
                  <a:srgbClr val="CC0000"/>
                </a:solidFill>
              </a:rPr>
              <a:t>of economics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E</a:t>
            </a:r>
            <a:r>
              <a:rPr lang="en-US" sz="4000" dirty="0" smtClean="0">
                <a:solidFill>
                  <a:srgbClr val="CC0000"/>
                </a:solidFill>
              </a:rPr>
              <a:t>. Business </a:t>
            </a:r>
            <a:r>
              <a:rPr lang="en-US" sz="4000" dirty="0">
                <a:solidFill>
                  <a:srgbClr val="CC0000"/>
                </a:solidFill>
              </a:rPr>
              <a:t>in society - the international environment, </a:t>
            </a:r>
            <a:r>
              <a:rPr lang="en-US" sz="4000" dirty="0" smtClean="0">
                <a:solidFill>
                  <a:srgbClr val="CC0000"/>
                </a:solidFill>
              </a:rPr>
              <a:t>legal/political         environment</a:t>
            </a:r>
            <a:r>
              <a:rPr lang="en-US" sz="4000" dirty="0">
                <a:solidFill>
                  <a:srgbClr val="CC0000"/>
                </a:solidFill>
              </a:rPr>
              <a:t>, and ethical business behavior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F. </a:t>
            </a:r>
            <a:r>
              <a:rPr lang="en-US" sz="4000" dirty="0" smtClean="0">
                <a:solidFill>
                  <a:srgbClr val="CC0000"/>
                </a:solidFill>
              </a:rPr>
              <a:t>  Marketing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CC0000"/>
                </a:solidFill>
              </a:rPr>
              <a:t>G.  Entrepreneurship/free </a:t>
            </a:r>
            <a:r>
              <a:rPr lang="en-US" sz="4000" dirty="0">
                <a:solidFill>
                  <a:srgbClr val="CC0000"/>
                </a:solidFill>
              </a:rPr>
              <a:t>enterprise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smtClean="0">
                <a:solidFill>
                  <a:srgbClr val="CC0000"/>
                </a:solidFill>
              </a:rPr>
              <a:t>H.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smtClean="0">
                <a:solidFill>
                  <a:srgbClr val="CC0000"/>
                </a:solidFill>
              </a:rPr>
              <a:t> Finance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 I. </a:t>
            </a:r>
            <a:r>
              <a:rPr lang="en-US" sz="4000" dirty="0" smtClean="0">
                <a:solidFill>
                  <a:srgbClr val="CC0000"/>
                </a:solidFill>
              </a:rPr>
              <a:t>  Management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CC0000"/>
                </a:solidFill>
              </a:rPr>
              <a:t>Business Major Component</a:t>
            </a:r>
            <a:r>
              <a:rPr lang="en-US" sz="3600" b="1" dirty="0">
                <a:solidFill>
                  <a:srgbClr val="CC0000"/>
                </a:solidFill>
              </a:rPr>
              <a:t>	</a:t>
            </a:r>
            <a:endParaRPr lang="en-US" sz="3600" dirty="0">
              <a:solidFill>
                <a:srgbClr val="CC0000"/>
              </a:solidFill>
            </a:endParaRPr>
          </a:p>
          <a:p>
            <a:pPr lvl="0"/>
            <a:r>
              <a:rPr lang="en-US" sz="4000" dirty="0">
                <a:solidFill>
                  <a:srgbClr val="CC0000"/>
                </a:solidFill>
              </a:rPr>
              <a:t>Areas of specialization that build and/or organize knowledge dealing with specific aspects of business and its environment with interactions between these elements</a:t>
            </a:r>
          </a:p>
          <a:p>
            <a:pPr lvl="0"/>
            <a:r>
              <a:rPr lang="en-US" sz="4000" dirty="0">
                <a:solidFill>
                  <a:srgbClr val="CC0000"/>
                </a:solidFill>
              </a:rPr>
              <a:t>The ability to increase knowledge, understanding, and skills in prerequisite and concurrent courses and to integrate and apply these gains to subsequent business courses in the major </a:t>
            </a:r>
          </a:p>
          <a:p>
            <a:pPr lvl="0"/>
            <a:r>
              <a:rPr lang="en-US" sz="4000" dirty="0">
                <a:solidFill>
                  <a:srgbClr val="CC0000"/>
                </a:solidFill>
              </a:rPr>
              <a:t>The depth and breadth of knowledge, understanding, and skills in the content area of specialization beyond that which is in the professional component</a:t>
            </a:r>
          </a:p>
          <a:p>
            <a:pPr lvl="0"/>
            <a:r>
              <a:rPr lang="en-US" sz="4000" dirty="0">
                <a:solidFill>
                  <a:srgbClr val="CC0000"/>
                </a:solidFill>
              </a:rPr>
              <a:t>Application of knowledge that is utilized by internships, field experiences and cooperative education, simulations, and/or similar activities which enhance the professional education experience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11574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44" y="0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4" y="193184"/>
            <a:ext cx="5945745" cy="66648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C0000"/>
                </a:solidFill>
              </a:rPr>
              <a:t>Project </a:t>
            </a:r>
            <a:r>
              <a:rPr lang="en-US" sz="4000" b="1" dirty="0">
                <a:solidFill>
                  <a:srgbClr val="CC0000"/>
                </a:solidFill>
              </a:rPr>
              <a:t>Management Institute-Global Accreditation </a:t>
            </a:r>
            <a:r>
              <a:rPr lang="en-US" sz="4000" b="1" dirty="0" smtClean="0">
                <a:solidFill>
                  <a:srgbClr val="CC0000"/>
                </a:solidFill>
              </a:rPr>
              <a:t>Center</a:t>
            </a:r>
          </a:p>
          <a:p>
            <a:pPr marL="0" indent="0">
              <a:buNone/>
            </a:pPr>
            <a:endParaRPr lang="en-US" sz="4000" b="1" dirty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Project Selection and Initiation 	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Project </a:t>
            </a:r>
            <a:r>
              <a:rPr lang="en-US" sz="4000" dirty="0">
                <a:solidFill>
                  <a:srgbClr val="CC0000"/>
                </a:solidFill>
              </a:rPr>
              <a:t>Planning </a:t>
            </a:r>
            <a:endParaRPr lang="en-US" sz="4000" dirty="0" smtClean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Project </a:t>
            </a:r>
            <a:r>
              <a:rPr lang="en-US" sz="4000" dirty="0">
                <a:solidFill>
                  <a:srgbClr val="CC0000"/>
                </a:solidFill>
              </a:rPr>
              <a:t>Execution and Control 	</a:t>
            </a:r>
            <a:endParaRPr lang="en-US" sz="4000" dirty="0" smtClean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Project </a:t>
            </a:r>
            <a:r>
              <a:rPr lang="en-US" sz="4000" dirty="0">
                <a:solidFill>
                  <a:srgbClr val="CC0000"/>
                </a:solidFill>
              </a:rPr>
              <a:t>Close 	</a:t>
            </a:r>
            <a:endParaRPr lang="en-US" sz="4000" dirty="0" smtClean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Ethics </a:t>
            </a:r>
            <a:r>
              <a:rPr lang="en-US" sz="4000" dirty="0">
                <a:solidFill>
                  <a:srgbClr val="CC0000"/>
                </a:solidFill>
              </a:rPr>
              <a:t>and Professional Responsibility 	</a:t>
            </a:r>
            <a:endParaRPr lang="en-US" sz="4000" dirty="0" smtClean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Talent </a:t>
            </a:r>
            <a:r>
              <a:rPr lang="en-US" sz="4000" dirty="0">
                <a:solidFill>
                  <a:srgbClr val="CC0000"/>
                </a:solidFill>
              </a:rPr>
              <a:t>Triangle</a:t>
            </a:r>
            <a:r>
              <a:rPr lang="en-US" sz="4000" b="1" dirty="0">
                <a:solidFill>
                  <a:srgbClr val="CC0000"/>
                </a:solidFill>
              </a:rPr>
              <a:t>	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14733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SE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HAL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d HAL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 SE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ay FU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2407</Words>
  <Application>Microsoft Office PowerPoint</Application>
  <PresentationFormat>Widescreen</PresentationFormat>
  <Paragraphs>618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Tahoma</vt:lpstr>
      <vt:lpstr>Times New Roman</vt:lpstr>
      <vt:lpstr>Red SEAL</vt:lpstr>
      <vt:lpstr>Red HALF</vt:lpstr>
      <vt:lpstr>1_Red HALF</vt:lpstr>
      <vt:lpstr>White SEAL</vt:lpstr>
      <vt:lpstr>Gray FULL</vt:lpstr>
      <vt:lpstr>To Know Where You Are, It Helps to Know Where You Were: Why Maps Are Vital for Sound Assessment</vt:lpstr>
      <vt:lpstr>Objectives</vt:lpstr>
      <vt:lpstr>Agenda</vt:lpstr>
      <vt:lpstr>Agenda</vt:lpstr>
      <vt:lpstr>PowerPoint Presentation</vt:lpstr>
      <vt:lpstr>Agenda</vt:lpstr>
      <vt:lpstr>Agenda</vt:lpstr>
      <vt:lpstr>Agenda</vt:lpstr>
      <vt:lpstr>Agenda</vt:lpstr>
      <vt:lpstr>Agenda</vt:lpstr>
      <vt:lpstr>CTU Curriculum Mapping Components</vt:lpstr>
      <vt:lpstr>PowerPoint Presentation</vt:lpstr>
      <vt:lpstr>BSPM Bloom's Leveling  Program &amp; GenEd</vt:lpstr>
      <vt:lpstr>Competency Map—BSPM  </vt:lpstr>
      <vt:lpstr>Agenda</vt:lpstr>
      <vt:lpstr>Guide:  Sample Types of Assessment Evidence</vt:lpstr>
      <vt:lpstr>Agenda</vt:lpstr>
      <vt:lpstr>PowerPoint Presentation</vt:lpstr>
      <vt:lpstr>PowerPoint Presentation</vt:lpstr>
      <vt:lpstr>PowerPoint Presentation</vt:lpstr>
    </vt:vector>
  </TitlesOfParts>
  <Company>Career Education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…TRAINING Colorado Technical University</dc:title>
  <dc:creator>Evan Brown</dc:creator>
  <cp:lastModifiedBy>Melissa Williams</cp:lastModifiedBy>
  <cp:revision>69</cp:revision>
  <dcterms:created xsi:type="dcterms:W3CDTF">2017-02-08T19:18:25Z</dcterms:created>
  <dcterms:modified xsi:type="dcterms:W3CDTF">2017-08-28T19:17:59Z</dcterms:modified>
</cp:coreProperties>
</file>