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y="6858000" cx="12192000"/>
  <p:notesSz cx="6858000" cy="9144000"/>
  <p:embeddedFontLst>
    <p:embeddedFont>
      <p:font typeface="Lato"/>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99302E4-CC66-42C9-82A0-8C300D184E43}">
  <a:tblStyle styleId="{699302E4-CC66-42C9-82A0-8C300D184E4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CBCD722-4D27-44E5-9EDB-CC5D425FBE47}"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B684E74-955B-4474-8D98-3C0D26E420F6}"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Lato-regular.fntdata"/><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Lato-italic.fntdata"/><Relationship Id="rId21" Type="http://schemas.openxmlformats.org/officeDocument/2006/relationships/slide" Target="slides/slide14.xml"/><Relationship Id="rId65" Type="http://schemas.openxmlformats.org/officeDocument/2006/relationships/font" Target="fonts/Lato-bold.fntdata"/><Relationship Id="rId24" Type="http://schemas.openxmlformats.org/officeDocument/2006/relationships/slide" Target="slides/slide17.xml"/><Relationship Id="rId23" Type="http://schemas.openxmlformats.org/officeDocument/2006/relationships/slide" Target="slides/slide16.xml"/><Relationship Id="rId67" Type="http://schemas.openxmlformats.org/officeDocument/2006/relationships/font" Target="fonts/Lato-bold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Required Slide</a:t>
            </a:r>
            <a:endParaRPr/>
          </a:p>
        </p:txBody>
      </p:sp>
      <p:sp>
        <p:nvSpPr>
          <p:cNvPr id="149" name="Google Shape;1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229b42ff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229b42ffa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link to google sheet</a:t>
            </a:r>
            <a:endParaRPr/>
          </a:p>
        </p:txBody>
      </p:sp>
      <p:sp>
        <p:nvSpPr>
          <p:cNvPr id="224" name="Google Shape;224;g7229b42ffa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d2ef6f8db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d2ef6f8db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5d2ef6f8db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d2ef6f8db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d2ef6f8d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5d2ef6f8db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d0c8fbd78_7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5d0c8fbd78_7_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81a2ba87dd_6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1a2ba87dd_6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total of 226 QA-related trainings at CSUF as of March 2020. This includes 156 faculty members (both lecturers and tenure-track/tenured). There are 15 Certified peer reviewers for QM and 1 Master Reviewer. 11 courses have been formally QM-certified till now. The CSU system offers a QOLT program for assisting with the design and delivery of online, hybrid and blended courses. 8 courses at CSUF have gone through the QOLT review.</a:t>
            </a:r>
            <a:endParaRPr/>
          </a:p>
        </p:txBody>
      </p:sp>
      <p:sp>
        <p:nvSpPr>
          <p:cNvPr id="250" name="Google Shape;250;g81a2ba87dd_6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81a2ba87dd_6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1a2ba87dd_6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Beside QA trainings, many other professional development training workshops are held at CSUF through OET which are focused on online, hybrid and blended courses. There are working groups of faculty who have completed any QA training to meet regularly and share ideas, networking events, Lunch &amp; learn events. TOP - Teaching Online certificate program (4 modules), OER, blended/flipped, accessibility offered through OET. There are also certification programs focused on accessibility/UDL and OER/ALS.</a:t>
            </a:r>
            <a:endParaRPr/>
          </a:p>
        </p:txBody>
      </p:sp>
      <p:sp>
        <p:nvSpPr>
          <p:cNvPr id="258" name="Google Shape;258;g81a2ba87dd_6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d0c8fbd78_7_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Results are generally positive (6-point Likert scale) from the 25-item student survey that are administered through the CSU CO. Highest mean: Course overview and introduction; Lowest mean: Technology for teaching and learning. The overall mean score was 4.71 from a sample of 27 students.</a:t>
            </a:r>
            <a:endParaRPr/>
          </a:p>
        </p:txBody>
      </p:sp>
      <p:sp>
        <p:nvSpPr>
          <p:cNvPr id="265" name="Google Shape;265;g5d0c8fbd78_7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d0c8fbd78_7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Results are generally positive (6-point Likert scale) from the 25-item student survey that are administered through the CSU CO just like the previous academic year. Highest mean: Course overview and introduction (same as before); Lowest mean: Facilitation and Instruction (different). The overall mean score was 4.48 from a sample of 66 students. The mean values are generally lower from last year although still shows significant positive feedback from students.</a:t>
            </a:r>
            <a:endParaRPr/>
          </a:p>
        </p:txBody>
      </p:sp>
      <p:sp>
        <p:nvSpPr>
          <p:cNvPr id="272" name="Google Shape;272;g5d0c8fbd78_7_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d0c8fbd78_1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d0c8fbd78_1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These are data collected from our first campus study done in 2017 and it covered data collected from courses offered in Summer 2016 - Spring 2017. We compare the DFW rates (students who obtained D, F, W grades in courses and will need to repeat them) across courses taught by faculty with QM training and those taught by faculty with no QA-related training. It is seen here that these rates are lower for faculty with QM training. A statistically significant difference (p-value &lt; 0.0001) was observed for Fall 2016 and Spring 2017 data; however, the sample sizes were quite different and hence the difference effects were seen to be only moderate.</a:t>
            </a:r>
            <a:endParaRPr/>
          </a:p>
        </p:txBody>
      </p:sp>
      <p:sp>
        <p:nvSpPr>
          <p:cNvPr id="280" name="Google Shape;280;g5d0c8fbd78_1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81a2ba87dd_15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81a2ba87dd_15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These are data collected from Fall 2018 - Fall 2019 (we don’t collect summer data anymore). </a:t>
            </a:r>
            <a:r>
              <a:rPr lang="en-US"/>
              <a:t>Data from campus were not collected in Fall 2017 and Spring 2018.</a:t>
            </a:r>
            <a:endParaRPr/>
          </a:p>
          <a:p>
            <a:pPr indent="0" lvl="0" marL="0" rtl="0" algn="l">
              <a:spcBef>
                <a:spcPts val="0"/>
              </a:spcBef>
              <a:spcAft>
                <a:spcPts val="0"/>
              </a:spcAft>
              <a:buNone/>
            </a:pPr>
            <a:r>
              <a:rPr lang="en-US"/>
              <a:t>[Read what’s on the slide mainly]. Sometimes, the type of course plays a bigger role in determining the course grades, so different trends are observed.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 (will mention if needed/asked):</a:t>
            </a:r>
            <a:endParaRPr/>
          </a:p>
          <a:p>
            <a:pPr indent="0" lvl="0" marL="0" rtl="0" algn="l">
              <a:spcBef>
                <a:spcPts val="0"/>
              </a:spcBef>
              <a:spcAft>
                <a:spcPts val="0"/>
              </a:spcAft>
              <a:buNone/>
            </a:pPr>
            <a:r>
              <a:rPr lang="en-US"/>
              <a:t>F18 totals: 16184, 3433, 365, 188</a:t>
            </a:r>
            <a:endParaRPr/>
          </a:p>
          <a:p>
            <a:pPr indent="0" lvl="0" marL="0" rtl="0" algn="l">
              <a:spcBef>
                <a:spcPts val="0"/>
              </a:spcBef>
              <a:spcAft>
                <a:spcPts val="0"/>
              </a:spcAft>
              <a:buNone/>
            </a:pPr>
            <a:r>
              <a:rPr lang="en-US"/>
              <a:t>S19 totals: 16370, 4004, 461, 209</a:t>
            </a:r>
            <a:endParaRPr/>
          </a:p>
          <a:p>
            <a:pPr indent="0" lvl="0" marL="0" rtl="0" algn="l">
              <a:spcBef>
                <a:spcPts val="0"/>
              </a:spcBef>
              <a:spcAft>
                <a:spcPts val="0"/>
              </a:spcAft>
              <a:buNone/>
            </a:pPr>
            <a:r>
              <a:rPr lang="en-US"/>
              <a:t>F19 totals: 17062, 4555, 592, 77</a:t>
            </a:r>
            <a:endParaRPr/>
          </a:p>
        </p:txBody>
      </p:sp>
      <p:sp>
        <p:nvSpPr>
          <p:cNvPr id="291" name="Google Shape;291;g81a2ba87dd_15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229b42ff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229b42ffa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7229b42ffa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d0c8fbd78_7_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graph demonstrates the DFW rates for URM students which are compared across courses taught by QM-trained faculty and non-QA-trained faculty between Summer 2016 and Spring 2017. </a:t>
            </a:r>
            <a:r>
              <a:rPr lang="en-US"/>
              <a:t> It is seen here that these rates are lower for faculty with QM training. A statistically significant difference (p-value &lt; 0.0001) was observed for all the three semesters; however, the sample sizes were quite different and hence the difference effects were seen to be only moderate.</a:t>
            </a:r>
            <a:endParaRPr/>
          </a:p>
          <a:p>
            <a:pPr indent="0" lvl="0" marL="0" rtl="0" algn="l">
              <a:spcBef>
                <a:spcPts val="0"/>
              </a:spcBef>
              <a:spcAft>
                <a:spcPts val="0"/>
              </a:spcAft>
              <a:buNone/>
            </a:pPr>
            <a:r>
              <a:t/>
            </a:r>
            <a:endParaRPr/>
          </a:p>
        </p:txBody>
      </p:sp>
      <p:sp>
        <p:nvSpPr>
          <p:cNvPr id="299" name="Google Shape;299;g5d0c8fbd78_7_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81a2ba87dd_1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1a2ba87dd_1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graph demonstrates the DFW rates for URM students which are compared across courses taught by QM-trained faculty and non-QA-trained faculty between Fall 2018 and Fall 2019 (excluding summer). </a:t>
            </a:r>
            <a:r>
              <a:rPr lang="en-US"/>
              <a:t>Only the Fall 2018 data showed statistically significant difference at the 5% level of significance. in Spring 2019, the rates were slightly higher for QM-trained faculty; however, the difference was not statistically significant.</a:t>
            </a:r>
            <a:endParaRPr/>
          </a:p>
        </p:txBody>
      </p:sp>
      <p:sp>
        <p:nvSpPr>
          <p:cNvPr id="310" name="Google Shape;310;g81a2ba87dd_1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81a2ba87dd_15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81a2ba87dd_15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graph demonstrates the DFW rates for first generation students which are compared across courses taught by QM-trained faculty and non-QA-trained faculty between Fall 2018 and Fall 2019 (excluding summer). </a:t>
            </a:r>
            <a:r>
              <a:rPr lang="en-US"/>
              <a:t>T</a:t>
            </a:r>
            <a:r>
              <a:rPr lang="en-US"/>
              <a:t>he Fall 2018 and Fall 2019 data showed statistically significant differences at the 5% level of significance. </a:t>
            </a:r>
            <a:endParaRPr/>
          </a:p>
        </p:txBody>
      </p:sp>
      <p:sp>
        <p:nvSpPr>
          <p:cNvPr id="320" name="Google Shape;320;g81a2ba87dd_15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d0c8fbd78_7_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2017-18, a small group of faculty who had a QM-certified course on campus participated in a campus study where they responded to a detailed questionnaire on their whole QM experience, the changes they have made to their courses, and general reflections about their own professional development in the process. This is what 3 members (who responded to the survey) said: [read from the slide].</a:t>
            </a:r>
            <a:endParaRPr/>
          </a:p>
        </p:txBody>
      </p:sp>
      <p:sp>
        <p:nvSpPr>
          <p:cNvPr id="326" name="Google Shape;326;g5d0c8fbd78_7_1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d0c8fbd78_7_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2018 - 19 the survey developed by the CSU CO was used to obtain faculty feedback. 13 faculty participated in the academic year. Two of the questions on the survey were these - [Read from the slide].</a:t>
            </a:r>
            <a:endParaRPr/>
          </a:p>
        </p:txBody>
      </p:sp>
      <p:sp>
        <p:nvSpPr>
          <p:cNvPr id="332" name="Google Shape;332;g5d0c8fbd78_7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81a2ba87dd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81a2ba87dd_6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a:t>These are the top QA topics that faculty found useful and the top pedagogical methods they implemented after the QA training.</a:t>
            </a:r>
            <a:endParaRPr/>
          </a:p>
          <a:p>
            <a:pPr indent="-304800" lvl="0" marL="457200" rtl="0" algn="l">
              <a:lnSpc>
                <a:spcPct val="90000"/>
              </a:lnSpc>
              <a:spcBef>
                <a:spcPts val="1000"/>
              </a:spcBef>
              <a:spcAft>
                <a:spcPts val="0"/>
              </a:spcAft>
              <a:buClr>
                <a:schemeClr val="dk1"/>
              </a:buClr>
              <a:buSzPts val="1200"/>
              <a:buChar char="•"/>
            </a:pPr>
            <a:r>
              <a:rPr lang="en-US"/>
              <a:t>Since one of the main QA topics was “student interaction”, it seemed logical that most faculty made use of Discussion Topics/Forums to further improve their online teaching practice</a:t>
            </a:r>
            <a:endParaRPr/>
          </a:p>
          <a:p>
            <a:pPr indent="-304800" lvl="0" marL="457200" rtl="0" algn="l">
              <a:lnSpc>
                <a:spcPct val="90000"/>
              </a:lnSpc>
              <a:spcBef>
                <a:spcPts val="0"/>
              </a:spcBef>
              <a:spcAft>
                <a:spcPts val="0"/>
              </a:spcAft>
              <a:buClr>
                <a:schemeClr val="dk1"/>
              </a:buClr>
              <a:buSzPts val="1200"/>
              <a:buChar char="•"/>
            </a:pPr>
            <a:r>
              <a:rPr lang="en-US"/>
              <a:t>Similarly more faculty focused on developing rubrics properly to facilitate student learning and assessment</a:t>
            </a:r>
            <a:endParaRPr/>
          </a:p>
          <a:p>
            <a:pPr indent="-304800" lvl="0" marL="457200" rtl="0" algn="l">
              <a:lnSpc>
                <a:spcPct val="90000"/>
              </a:lnSpc>
              <a:spcBef>
                <a:spcPts val="0"/>
              </a:spcBef>
              <a:spcAft>
                <a:spcPts val="0"/>
              </a:spcAft>
              <a:buClr>
                <a:schemeClr val="dk1"/>
              </a:buClr>
              <a:buSzPts val="1200"/>
              <a:buChar char="•"/>
            </a:pPr>
            <a:r>
              <a:rPr lang="en-US"/>
              <a:t> Active learning strategies are also important in an online learning environment - the more resources and materials the instructor can provide for this purpose, the better the learning experience will be for students</a:t>
            </a:r>
            <a:endParaRPr/>
          </a:p>
        </p:txBody>
      </p:sp>
      <p:sp>
        <p:nvSpPr>
          <p:cNvPr id="340" name="Google Shape;340;g81a2ba87dd_6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d0c8fbd78_7_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 snapshot of the  background of faculty who taught at least one online course in AY 2018-19. There were over 300 such faculty members; however, only 156 responded. These data were obtained via a separate survey sent out by me through campus IT.</a:t>
            </a:r>
            <a:endParaRPr/>
          </a:p>
        </p:txBody>
      </p:sp>
      <p:sp>
        <p:nvSpPr>
          <p:cNvPr id="348" name="Google Shape;348;g5d0c8fbd78_7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5d0244fa56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d0244fa56_1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lang="en-US" sz="1600">
                <a:highlight>
                  <a:srgbClr val="FFFF00"/>
                </a:highlight>
                <a:latin typeface="Times New Roman"/>
                <a:ea typeface="Times New Roman"/>
                <a:cs typeface="Times New Roman"/>
                <a:sym typeface="Times New Roman"/>
              </a:rPr>
              <a:t>CSU</a:t>
            </a:r>
            <a:r>
              <a:rPr lang="en-US" sz="1600">
                <a:latin typeface="Times New Roman"/>
                <a:ea typeface="Times New Roman"/>
                <a:cs typeface="Times New Roman"/>
                <a:sym typeface="Times New Roman"/>
              </a:rPr>
              <a:t> Bakersfield is one of the first 4 CSU campuses that participated in the Quality Assurance project led by our CO.</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81a2ba87dd_2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1a2ba87dd_27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lang="en-US" sz="1600">
                <a:highlight>
                  <a:srgbClr val="FFFF00"/>
                </a:highlight>
                <a:latin typeface="Times New Roman"/>
                <a:ea typeface="Times New Roman"/>
                <a:cs typeface="Times New Roman"/>
                <a:sym typeface="Times New Roman"/>
              </a:rPr>
              <a:t>Thus</a:t>
            </a:r>
            <a:r>
              <a:rPr lang="en-US" sz="1600">
                <a:latin typeface="Times New Roman"/>
                <a:ea typeface="Times New Roman"/>
                <a:cs typeface="Times New Roman"/>
                <a:sym typeface="Times New Roman"/>
              </a:rPr>
              <a:t>, we acted together as a university system.  As shown in this slide, faculty announcement was made for online QA training from CO.</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64" name="Google Shape;364;g81a2ba87dd_27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81a2ba87dd_27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81a2ba87dd_27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lang="en-US" sz="1600">
                <a:highlight>
                  <a:srgbClr val="FFFF00"/>
                </a:highlight>
                <a:latin typeface="Times New Roman"/>
                <a:ea typeface="Times New Roman"/>
                <a:cs typeface="Times New Roman"/>
                <a:sym typeface="Times New Roman"/>
              </a:rPr>
              <a:t>In</a:t>
            </a:r>
            <a:r>
              <a:rPr lang="en-US" sz="1600">
                <a:latin typeface="Times New Roman"/>
                <a:ea typeface="Times New Roman"/>
                <a:cs typeface="Times New Roman"/>
                <a:sym typeface="Times New Roman"/>
              </a:rPr>
              <a:t> addition, workshops are offered locally at CSUB to facilitate adoption of the QM rubric.</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71" name="Google Shape;371;g81a2ba87dd_27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81a2ba87dd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1a2ba87dd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81a2ba87dd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81a2ba87dd_27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81a2ba87dd_27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lang="en-US" sz="1600">
                <a:highlight>
                  <a:srgbClr val="FFFF00"/>
                </a:highlight>
                <a:latin typeface="Times New Roman"/>
                <a:ea typeface="Times New Roman"/>
                <a:cs typeface="Times New Roman"/>
                <a:sym typeface="Times New Roman"/>
              </a:rPr>
              <a:t>The</a:t>
            </a:r>
            <a:r>
              <a:rPr lang="en-US" sz="1600">
                <a:latin typeface="Times New Roman"/>
                <a:ea typeface="Times New Roman"/>
                <a:cs typeface="Times New Roman"/>
                <a:sym typeface="Times New Roman"/>
              </a:rPr>
              <a:t> campus authority is designated by </a:t>
            </a:r>
            <a:r>
              <a:rPr lang="en-US" sz="1600" u="sng">
                <a:latin typeface="Times New Roman"/>
                <a:ea typeface="Times New Roman"/>
                <a:cs typeface="Times New Roman"/>
                <a:sym typeface="Times New Roman"/>
              </a:rPr>
              <a:t>online senate resolution</a:t>
            </a:r>
            <a:r>
              <a:rPr lang="en-US" sz="1600">
                <a:latin typeface="Times New Roman"/>
                <a:ea typeface="Times New Roman"/>
                <a:cs typeface="Times New Roman"/>
                <a:sym typeface="Times New Roman"/>
              </a:rPr>
              <a:t> for online and hybrid courses. -- We are also engaged in ongoing improvement.  For instance, we are about to update the stipulation to </a:t>
            </a:r>
            <a:r>
              <a:rPr lang="en-US" sz="1600" u="sng">
                <a:latin typeface="Times New Roman"/>
                <a:ea typeface="Times New Roman"/>
                <a:cs typeface="Times New Roman"/>
                <a:sym typeface="Times New Roman"/>
              </a:rPr>
              <a:t>reflect transition of the LMS</a:t>
            </a:r>
            <a:r>
              <a:rPr lang="en-US" sz="1600">
                <a:latin typeface="Times New Roman"/>
                <a:ea typeface="Times New Roman"/>
                <a:cs typeface="Times New Roman"/>
                <a:sym typeface="Times New Roman"/>
              </a:rPr>
              <a:t> from Bb to Canvas</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78" name="Google Shape;378;g81a2ba87dd_27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81a2ba87dd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81a2ba87dd_2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lang="en-US" sz="1600">
                <a:highlight>
                  <a:srgbClr val="FFFF00"/>
                </a:highlight>
                <a:latin typeface="Times New Roman"/>
                <a:ea typeface="Times New Roman"/>
                <a:cs typeface="Times New Roman"/>
                <a:sym typeface="Times New Roman"/>
              </a:rPr>
              <a:t>At</a:t>
            </a:r>
            <a:r>
              <a:rPr lang="en-US" sz="1600">
                <a:latin typeface="Times New Roman"/>
                <a:ea typeface="Times New Roman"/>
                <a:cs typeface="Times New Roman"/>
                <a:sym typeface="Times New Roman"/>
              </a:rPr>
              <a:t> the school level, due to subject competency, NSME faculty were more familiar with technology, and they have more attendees at the initial workshops in 2017.  Eventually, by 2019, </a:t>
            </a:r>
            <a:r>
              <a:rPr lang="en-US" sz="1600" u="sng">
                <a:latin typeface="Times New Roman"/>
                <a:ea typeface="Times New Roman"/>
                <a:cs typeface="Times New Roman"/>
                <a:sym typeface="Times New Roman"/>
              </a:rPr>
              <a:t>the number of attendees</a:t>
            </a:r>
            <a:r>
              <a:rPr lang="en-US" sz="1600">
                <a:latin typeface="Times New Roman"/>
                <a:ea typeface="Times New Roman"/>
                <a:cs typeface="Times New Roman"/>
                <a:sym typeface="Times New Roman"/>
              </a:rPr>
              <a:t> is proportional to </a:t>
            </a:r>
            <a:r>
              <a:rPr lang="en-US" sz="1600" u="sng">
                <a:latin typeface="Times New Roman"/>
                <a:ea typeface="Times New Roman"/>
                <a:cs typeface="Times New Roman"/>
                <a:sym typeface="Times New Roman"/>
              </a:rPr>
              <a:t>the student enrollment figures</a:t>
            </a:r>
            <a:r>
              <a:rPr lang="en-US" sz="1600">
                <a:latin typeface="Times New Roman"/>
                <a:ea typeface="Times New Roman"/>
                <a:cs typeface="Times New Roman"/>
                <a:sym typeface="Times New Roman"/>
              </a:rPr>
              <a:t> in each school.  Hence, the policy has filtered through instructor preparation over time.</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85" name="Google Shape;385;g81a2ba87dd_2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81a2ba87dd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81a2ba87dd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To</a:t>
            </a:r>
            <a:r>
              <a:rPr lang="en-US" sz="1600">
                <a:latin typeface="Arial"/>
                <a:ea typeface="Arial"/>
                <a:cs typeface="Arial"/>
                <a:sym typeface="Arial"/>
              </a:rPr>
              <a:t> date, a total of 430 instructors completed QA training.  In Academic Year 2019-2020, the majority of online students are enrolled in courses taught by instructors with the training.</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394" name="Google Shape;394;g81a2ba87dd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81a2ba87dd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81a2ba87dd_2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As</a:t>
            </a:r>
            <a:r>
              <a:rPr lang="en-US" sz="1600">
                <a:latin typeface="Arial"/>
                <a:ea typeface="Arial"/>
                <a:cs typeface="Arial"/>
                <a:sym typeface="Arial"/>
              </a:rPr>
              <a:t> a result, significant difference has been found in student GPA outcomes between QA-trained and yet-to-be-trained instructors.  </a:t>
            </a:r>
            <a:r>
              <a:rPr lang="en-US" sz="1600" u="sng">
                <a:latin typeface="Arial"/>
                <a:ea typeface="Arial"/>
                <a:cs typeface="Arial"/>
                <a:sym typeface="Arial"/>
              </a:rPr>
              <a:t>The decimal point in df</a:t>
            </a:r>
            <a:r>
              <a:rPr lang="en-US" sz="1600">
                <a:latin typeface="Arial"/>
                <a:ea typeface="Arial"/>
                <a:cs typeface="Arial"/>
                <a:sym typeface="Arial"/>
              </a:rPr>
              <a:t> was caused by rejection of the null hypothesis in Levene’s equal variance test</a:t>
            </a:r>
            <a:endParaRPr sz="1600">
              <a:latin typeface="Arial"/>
              <a:ea typeface="Arial"/>
              <a:cs typeface="Arial"/>
              <a:sym typeface="Arial"/>
            </a:endParaRPr>
          </a:p>
          <a:p>
            <a:pPr indent="0" lvl="0" marL="0" rtl="0" algn="l">
              <a:lnSpc>
                <a:spcPct val="150000"/>
              </a:lnSpc>
              <a:spcBef>
                <a:spcPts val="0"/>
              </a:spcBef>
              <a:spcAft>
                <a:spcPts val="0"/>
              </a:spcAft>
              <a:buClr>
                <a:schemeClr val="dk1"/>
              </a:buClr>
              <a:buSzPts val="1100"/>
              <a:buFont typeface="Arial"/>
              <a:buNone/>
            </a:pPr>
            <a:r>
              <a:rPr lang="en-US" sz="1600">
                <a:latin typeface="Arial"/>
                <a:ea typeface="Arial"/>
                <a:cs typeface="Arial"/>
                <a:sym typeface="Arial"/>
              </a:rPr>
              <a:t> </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402" name="Google Shape;402;g81a2ba87dd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81a2ba87dd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81a2ba87dd_2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The</a:t>
            </a:r>
            <a:r>
              <a:rPr lang="en-US" sz="1600">
                <a:latin typeface="Arial"/>
                <a:ea typeface="Arial"/>
                <a:cs typeface="Arial"/>
                <a:sym typeface="Arial"/>
              </a:rPr>
              <a:t> result also confirmed significant reduction of DWF grades in Chi-Square test.  </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410" name="Google Shape;410;g81a2ba87dd_2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81a2ba87dd_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81a2ba87dd_9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Altogether</a:t>
            </a:r>
            <a:r>
              <a:rPr lang="en-US" sz="1600">
                <a:latin typeface="Arial"/>
                <a:ea typeface="Arial"/>
                <a:cs typeface="Arial"/>
                <a:sym typeface="Arial"/>
              </a:rPr>
              <a:t>, we found that instructors </a:t>
            </a:r>
            <a:r>
              <a:rPr lang="en-US" sz="1600" u="sng">
                <a:latin typeface="Arial"/>
                <a:ea typeface="Arial"/>
                <a:cs typeface="Arial"/>
                <a:sym typeface="Arial"/>
              </a:rPr>
              <a:t>completing CSU QA professional development</a:t>
            </a:r>
            <a:r>
              <a:rPr lang="en-US" sz="1600">
                <a:latin typeface="Arial"/>
                <a:ea typeface="Arial"/>
                <a:cs typeface="Arial"/>
                <a:sym typeface="Arial"/>
              </a:rPr>
              <a:t> are more able (than non-trained peers) to design and deliver online courses more effectively.</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419" name="Google Shape;419;g81a2ba87dd_9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81a2ba87dd_9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81a2ba87dd_9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a:highlight>
                  <a:srgbClr val="FFFF00"/>
                </a:highlight>
                <a:latin typeface="Arial"/>
                <a:ea typeface="Arial"/>
                <a:cs typeface="Arial"/>
                <a:sym typeface="Arial"/>
              </a:rPr>
              <a:t>We</a:t>
            </a:r>
            <a:r>
              <a:rPr lang="en-US">
                <a:latin typeface="Arial"/>
                <a:ea typeface="Arial"/>
                <a:cs typeface="Arial"/>
                <a:sym typeface="Arial"/>
              </a:rPr>
              <a:t> used a new R package, quanteda, to handle the text analytics.  Most frequently-used words </a:t>
            </a:r>
            <a:r>
              <a:rPr lang="en-US" u="sng">
                <a:latin typeface="Arial"/>
                <a:ea typeface="Arial"/>
                <a:cs typeface="Arial"/>
                <a:sym typeface="Arial"/>
              </a:rPr>
              <a:t>in the 2019 survey of CSUB students</a:t>
            </a:r>
            <a:r>
              <a:rPr lang="en-US">
                <a:latin typeface="Arial"/>
                <a:ea typeface="Arial"/>
                <a:cs typeface="Arial"/>
                <a:sym typeface="Arial"/>
              </a:rPr>
              <a:t> show more focus on learning tasks, such as </a:t>
            </a:r>
            <a:r>
              <a:rPr lang="en-US" u="sng">
                <a:latin typeface="Arial"/>
                <a:ea typeface="Arial"/>
                <a:cs typeface="Arial"/>
                <a:sym typeface="Arial"/>
              </a:rPr>
              <a:t>course assignment</a:t>
            </a:r>
            <a:r>
              <a:rPr lang="en-US">
                <a:latin typeface="Arial"/>
                <a:ea typeface="Arial"/>
                <a:cs typeface="Arial"/>
                <a:sym typeface="Arial"/>
              </a:rPr>
              <a:t>, </a:t>
            </a:r>
            <a:r>
              <a:rPr lang="en-US" u="sng">
                <a:latin typeface="Arial"/>
                <a:ea typeface="Arial"/>
                <a:cs typeface="Arial"/>
                <a:sym typeface="Arial"/>
              </a:rPr>
              <a:t>grading</a:t>
            </a:r>
            <a:r>
              <a:rPr lang="en-US">
                <a:latin typeface="Arial"/>
                <a:ea typeface="Arial"/>
                <a:cs typeface="Arial"/>
                <a:sym typeface="Arial"/>
              </a:rPr>
              <a:t>, </a:t>
            </a:r>
            <a:r>
              <a:rPr lang="en-US" u="sng">
                <a:latin typeface="Arial"/>
                <a:ea typeface="Arial"/>
                <a:cs typeface="Arial"/>
                <a:sym typeface="Arial"/>
              </a:rPr>
              <a:t>discussion</a:t>
            </a:r>
            <a:r>
              <a:rPr lang="en-US">
                <a:latin typeface="Arial"/>
                <a:ea typeface="Arial"/>
                <a:cs typeface="Arial"/>
                <a:sym typeface="Arial"/>
              </a:rPr>
              <a:t>, </a:t>
            </a:r>
            <a:r>
              <a:rPr lang="en-US" u="sng">
                <a:latin typeface="Arial"/>
                <a:ea typeface="Arial"/>
                <a:cs typeface="Arial"/>
                <a:sym typeface="Arial"/>
              </a:rPr>
              <a:t>canvas setting</a:t>
            </a:r>
            <a:r>
              <a:rPr lang="en-US">
                <a:latin typeface="Arial"/>
                <a:ea typeface="Arial"/>
                <a:cs typeface="Arial"/>
                <a:sym typeface="Arial"/>
              </a:rPr>
              <a:t>, and </a:t>
            </a:r>
            <a:r>
              <a:rPr lang="en-US" u="sng">
                <a:latin typeface="Arial"/>
                <a:ea typeface="Arial"/>
                <a:cs typeface="Arial"/>
                <a:sym typeface="Arial"/>
              </a:rPr>
              <a:t>learning materials</a:t>
            </a:r>
            <a:r>
              <a:rPr lang="en-US">
                <a:latin typeface="Arial"/>
                <a:ea typeface="Arial"/>
                <a:cs typeface="Arial"/>
                <a:sym typeface="Arial"/>
              </a:rPr>
              <a:t>.  Students also expressed positive sentiments, including </a:t>
            </a:r>
            <a:r>
              <a:rPr lang="en-US" u="sng">
                <a:latin typeface="Arial"/>
                <a:ea typeface="Arial"/>
                <a:cs typeface="Arial"/>
                <a:sym typeface="Arial"/>
              </a:rPr>
              <a:t>great feedback</a:t>
            </a:r>
            <a:r>
              <a:rPr lang="en-US">
                <a:latin typeface="Arial"/>
                <a:ea typeface="Arial"/>
                <a:cs typeface="Arial"/>
                <a:sym typeface="Arial"/>
              </a:rPr>
              <a:t> and </a:t>
            </a:r>
            <a:r>
              <a:rPr lang="en-US" u="sng">
                <a:latin typeface="Arial"/>
                <a:ea typeface="Arial"/>
                <a:cs typeface="Arial"/>
                <a:sym typeface="Arial"/>
              </a:rPr>
              <a:t>timely help</a:t>
            </a:r>
            <a:r>
              <a:rPr lang="en-US">
                <a:latin typeface="Arial"/>
                <a:ea typeface="Arial"/>
                <a:cs typeface="Arial"/>
                <a:sym typeface="Arial"/>
              </a:rPr>
              <a:t> from online learning.</a:t>
            </a:r>
            <a:endParaRPr>
              <a:latin typeface="Arial"/>
              <a:ea typeface="Arial"/>
              <a:cs typeface="Arial"/>
              <a:sym typeface="Arial"/>
            </a:endParaRPr>
          </a:p>
          <a:p>
            <a:pPr indent="0" lvl="0" marL="0" rtl="0" algn="l">
              <a:spcBef>
                <a:spcPts val="0"/>
              </a:spcBef>
              <a:spcAft>
                <a:spcPts val="0"/>
              </a:spcAft>
              <a:buNone/>
            </a:pPr>
            <a:r>
              <a:t/>
            </a:r>
            <a:endParaRPr/>
          </a:p>
        </p:txBody>
      </p:sp>
      <p:sp>
        <p:nvSpPr>
          <p:cNvPr id="426" name="Google Shape;426;g81a2ba87dd_9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81a2ba87dd_9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81a2ba87dd_9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Lexical</a:t>
            </a:r>
            <a:r>
              <a:rPr lang="en-US" sz="1600">
                <a:latin typeface="Arial"/>
                <a:ea typeface="Arial"/>
                <a:cs typeface="Arial"/>
                <a:sym typeface="Arial"/>
              </a:rPr>
              <a:t> dispersion plot was created to document </a:t>
            </a:r>
            <a:r>
              <a:rPr lang="en-US" sz="1600" u="sng">
                <a:latin typeface="Arial"/>
                <a:ea typeface="Arial"/>
                <a:cs typeface="Arial"/>
                <a:sym typeface="Arial"/>
              </a:rPr>
              <a:t>the relative location in the student responses</a:t>
            </a:r>
            <a:r>
              <a:rPr lang="en-US" sz="1600">
                <a:latin typeface="Arial"/>
                <a:ea typeface="Arial"/>
                <a:cs typeface="Arial"/>
                <a:sym typeface="Arial"/>
              </a:rPr>
              <a:t> that contains these positive words, such as </a:t>
            </a:r>
            <a:r>
              <a:rPr i="1" lang="en-US" sz="1600">
                <a:latin typeface="Arial"/>
                <a:ea typeface="Arial"/>
                <a:cs typeface="Arial"/>
                <a:sym typeface="Arial"/>
              </a:rPr>
              <a:t>great, enjoy, appreciate, clear, good, </a:t>
            </a:r>
            <a:r>
              <a:rPr lang="en-US" sz="1600">
                <a:latin typeface="Arial"/>
                <a:ea typeface="Arial"/>
                <a:cs typeface="Arial"/>
                <a:sym typeface="Arial"/>
              </a:rPr>
              <a:t>and</a:t>
            </a:r>
            <a:r>
              <a:rPr i="1" lang="en-US" sz="1600">
                <a:latin typeface="Arial"/>
                <a:ea typeface="Arial"/>
                <a:cs typeface="Arial"/>
                <a:sym typeface="Arial"/>
              </a:rPr>
              <a:t> helpful</a:t>
            </a:r>
            <a:r>
              <a:rPr lang="en-US" sz="1600">
                <a:latin typeface="Arial"/>
                <a:ea typeface="Arial"/>
                <a:cs typeface="Arial"/>
                <a:sym typeface="Arial"/>
              </a:rPr>
              <a:t>.   </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434" name="Google Shape;434;g81a2ba87dd_9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81a2ba87dd_9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81a2ba87dd_9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We</a:t>
            </a:r>
            <a:r>
              <a:rPr lang="en-US" sz="1600">
                <a:latin typeface="Arial"/>
                <a:ea typeface="Arial"/>
                <a:cs typeface="Arial"/>
                <a:sym typeface="Arial"/>
              </a:rPr>
              <a:t> also contrasted the results </a:t>
            </a:r>
            <a:r>
              <a:rPr lang="en-US" sz="1600" u="sng">
                <a:latin typeface="Arial"/>
                <a:ea typeface="Arial"/>
                <a:cs typeface="Arial"/>
                <a:sym typeface="Arial"/>
              </a:rPr>
              <a:t>on time dimension</a:t>
            </a:r>
            <a:r>
              <a:rPr lang="en-US" sz="1600">
                <a:latin typeface="Arial"/>
                <a:ea typeface="Arial"/>
                <a:cs typeface="Arial"/>
                <a:sym typeface="Arial"/>
              </a:rPr>
              <a:t> to reveal new findings.  In particular, the keyness plot included a keyword </a:t>
            </a:r>
            <a:r>
              <a:rPr i="1" lang="en-US" sz="1600">
                <a:latin typeface="Arial"/>
                <a:ea typeface="Arial"/>
                <a:cs typeface="Arial"/>
                <a:sym typeface="Arial"/>
              </a:rPr>
              <a:t>canvas</a:t>
            </a:r>
            <a:r>
              <a:rPr lang="en-US" sz="1600">
                <a:latin typeface="Arial"/>
                <a:ea typeface="Arial"/>
                <a:cs typeface="Arial"/>
                <a:sym typeface="Arial"/>
              </a:rPr>
              <a:t>, which was never mentioned in the baseline reference data from past.</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442" name="Google Shape;442;g81a2ba87dd_9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81a2ba87dd_9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81a2ba87dd_9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400">
                <a:highlight>
                  <a:srgbClr val="FFFF00"/>
                </a:highlight>
                <a:latin typeface="Arial"/>
                <a:ea typeface="Arial"/>
                <a:cs typeface="Arial"/>
                <a:sym typeface="Arial"/>
              </a:rPr>
              <a:t>With</a:t>
            </a:r>
            <a:r>
              <a:rPr lang="en-US" sz="1400">
                <a:latin typeface="Arial"/>
                <a:ea typeface="Arial"/>
                <a:cs typeface="Arial"/>
                <a:sym typeface="Arial"/>
              </a:rPr>
              <a:t> the quanteda software to stem the key word to reduce the data sparsity, we examined the word cloud plot </a:t>
            </a:r>
            <a:r>
              <a:rPr lang="en-US" sz="1400" u="sng">
                <a:latin typeface="Arial"/>
                <a:ea typeface="Arial"/>
                <a:cs typeface="Arial"/>
                <a:sym typeface="Arial"/>
              </a:rPr>
              <a:t>on the share of words across three years</a:t>
            </a:r>
            <a:r>
              <a:rPr lang="en-US" sz="1400">
                <a:latin typeface="Arial"/>
                <a:ea typeface="Arial"/>
                <a:cs typeface="Arial"/>
                <a:sym typeface="Arial"/>
              </a:rPr>
              <a:t>.  In 2017, not all faculty had the QM training, which highlighted the factor of course organization; In 2018, students considered assignment as an important component.  In 2019, respondents more frequently mentioned the LMS change to canvas!</a:t>
            </a:r>
            <a:endParaRPr sz="1400">
              <a:latin typeface="Arial"/>
              <a:ea typeface="Arial"/>
              <a:cs typeface="Arial"/>
              <a:sym typeface="Arial"/>
            </a:endParaRPr>
          </a:p>
          <a:p>
            <a:pPr indent="0" lvl="0" marL="0" rtl="0" algn="l">
              <a:spcBef>
                <a:spcPts val="0"/>
              </a:spcBef>
              <a:spcAft>
                <a:spcPts val="0"/>
              </a:spcAft>
              <a:buNone/>
            </a:pPr>
            <a:r>
              <a:t/>
            </a:r>
            <a:endParaRPr/>
          </a:p>
        </p:txBody>
      </p:sp>
      <p:sp>
        <p:nvSpPr>
          <p:cNvPr id="450" name="Google Shape;450;g81a2ba87dd_9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d2ef6f8d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d2ef6f8d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5d2ef6f8d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81a2ba87dd_9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81a2ba87dd_9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a:highlight>
                  <a:srgbClr val="FFFF00"/>
                </a:highlight>
                <a:latin typeface="Arial"/>
                <a:ea typeface="Arial"/>
                <a:cs typeface="Arial"/>
                <a:sym typeface="Arial"/>
              </a:rPr>
              <a:t>Distribution</a:t>
            </a:r>
            <a:r>
              <a:rPr lang="en-US">
                <a:latin typeface="Arial"/>
                <a:ea typeface="Arial"/>
                <a:cs typeface="Arial"/>
                <a:sym typeface="Arial"/>
              </a:rPr>
              <a:t> of frequently-used words also varied across three survey categories.  The first category on </a:t>
            </a:r>
            <a:r>
              <a:rPr lang="en-US" u="sng">
                <a:latin typeface="Arial"/>
                <a:ea typeface="Arial"/>
                <a:cs typeface="Arial"/>
                <a:sym typeface="Arial"/>
              </a:rPr>
              <a:t>Student Engagement</a:t>
            </a:r>
            <a:r>
              <a:rPr lang="en-US">
                <a:latin typeface="Arial"/>
                <a:ea typeface="Arial"/>
                <a:cs typeface="Arial"/>
                <a:sym typeface="Arial"/>
              </a:rPr>
              <a:t> pertains to Questions 1-9 on </a:t>
            </a:r>
            <a:r>
              <a:rPr lang="en-US" u="sng">
                <a:latin typeface="Arial"/>
                <a:ea typeface="Arial"/>
                <a:cs typeface="Arial"/>
                <a:sym typeface="Arial"/>
              </a:rPr>
              <a:t>Course Overview</a:t>
            </a:r>
            <a:r>
              <a:rPr lang="en-US">
                <a:latin typeface="Arial"/>
                <a:ea typeface="Arial"/>
                <a:cs typeface="Arial"/>
                <a:sym typeface="Arial"/>
              </a:rPr>
              <a:t> and </a:t>
            </a:r>
            <a:r>
              <a:rPr lang="en-US" u="sng">
                <a:latin typeface="Arial"/>
                <a:ea typeface="Arial"/>
                <a:cs typeface="Arial"/>
                <a:sym typeface="Arial"/>
              </a:rPr>
              <a:t>Introduction of Evaluation</a:t>
            </a:r>
            <a:r>
              <a:rPr lang="en-US">
                <a:latin typeface="Arial"/>
                <a:ea typeface="Arial"/>
                <a:cs typeface="Arial"/>
                <a:sym typeface="Arial"/>
              </a:rPr>
              <a:t>; The second category deals with Questions 10-18 on </a:t>
            </a:r>
            <a:r>
              <a:rPr lang="en-US" u="sng">
                <a:latin typeface="Arial"/>
                <a:ea typeface="Arial"/>
                <a:cs typeface="Arial"/>
                <a:sym typeface="Arial"/>
              </a:rPr>
              <a:t>Online Education</a:t>
            </a:r>
            <a:r>
              <a:rPr lang="en-US">
                <a:latin typeface="Arial"/>
                <a:ea typeface="Arial"/>
                <a:cs typeface="Arial"/>
                <a:sym typeface="Arial"/>
              </a:rPr>
              <a:t>.  </a:t>
            </a:r>
            <a:r>
              <a:rPr lang="en-US" u="sng">
                <a:latin typeface="Arial"/>
                <a:ea typeface="Arial"/>
                <a:cs typeface="Arial"/>
                <a:sym typeface="Arial"/>
              </a:rPr>
              <a:t>The final comment part</a:t>
            </a:r>
            <a:r>
              <a:rPr lang="en-US">
                <a:latin typeface="Arial"/>
                <a:ea typeface="Arial"/>
                <a:cs typeface="Arial"/>
                <a:sym typeface="Arial"/>
              </a:rPr>
              <a:t> is focused on supporting resources.  In comparison, a great course overview or introduction is reflected by clarity (see the plot for Q1-9).  Detailed instruction features, such as discussion, feedback, online materials, and class access, are more reflected in Q10-18 and final comment sections.  </a:t>
            </a:r>
            <a:endParaRPr>
              <a:latin typeface="Arial"/>
              <a:ea typeface="Arial"/>
              <a:cs typeface="Arial"/>
              <a:sym typeface="Arial"/>
            </a:endParaRPr>
          </a:p>
          <a:p>
            <a:pPr indent="0" lvl="0" marL="0" rtl="0" algn="l">
              <a:spcBef>
                <a:spcPts val="0"/>
              </a:spcBef>
              <a:spcAft>
                <a:spcPts val="0"/>
              </a:spcAft>
              <a:buNone/>
            </a:pPr>
            <a:r>
              <a:t/>
            </a:r>
            <a:endParaRPr/>
          </a:p>
        </p:txBody>
      </p:sp>
      <p:sp>
        <p:nvSpPr>
          <p:cNvPr id="458" name="Google Shape;458;g81a2ba87dd_9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81a2ba87dd_9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81a2ba87dd_9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600">
                <a:highlight>
                  <a:srgbClr val="FFFF00"/>
                </a:highlight>
                <a:latin typeface="Arial"/>
                <a:ea typeface="Arial"/>
                <a:cs typeface="Arial"/>
                <a:sym typeface="Arial"/>
              </a:rPr>
              <a:t>The</a:t>
            </a:r>
            <a:r>
              <a:rPr lang="en-US" sz="1600">
                <a:latin typeface="Arial"/>
                <a:ea typeface="Arial"/>
                <a:cs typeface="Arial"/>
                <a:sym typeface="Arial"/>
              </a:rPr>
              <a:t> response clustering is also confirmed by dendrogram.  The responses in Q10-18 and final comment are clustered with less distance than the responses from Questions 1-9.  </a:t>
            </a:r>
            <a:endParaRPr sz="1600">
              <a:latin typeface="Arial"/>
              <a:ea typeface="Arial"/>
              <a:cs typeface="Arial"/>
              <a:sym typeface="Arial"/>
            </a:endParaRPr>
          </a:p>
          <a:p>
            <a:pPr indent="0" lvl="0" marL="0" rtl="0" algn="l">
              <a:spcBef>
                <a:spcPts val="0"/>
              </a:spcBef>
              <a:spcAft>
                <a:spcPts val="0"/>
              </a:spcAft>
              <a:buNone/>
            </a:pPr>
            <a:r>
              <a:t/>
            </a:r>
            <a:endParaRPr/>
          </a:p>
        </p:txBody>
      </p:sp>
      <p:sp>
        <p:nvSpPr>
          <p:cNvPr id="466" name="Google Shape;466;g81a2ba87dd_9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81a2ba87dd_9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81a2ba87dd_9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r>
              <a:rPr lang="en-US">
                <a:highlight>
                  <a:srgbClr val="FFFF00"/>
                </a:highlight>
                <a:latin typeface="Times New Roman"/>
                <a:ea typeface="Times New Roman"/>
                <a:cs typeface="Times New Roman"/>
                <a:sym typeface="Times New Roman"/>
              </a:rPr>
              <a:t>We</a:t>
            </a:r>
            <a:r>
              <a:rPr lang="en-US">
                <a:latin typeface="Times New Roman"/>
                <a:ea typeface="Times New Roman"/>
                <a:cs typeface="Times New Roman"/>
                <a:sym typeface="Times New Roman"/>
              </a:rPr>
              <a:t> further aggregated </a:t>
            </a:r>
            <a:r>
              <a:rPr lang="en-US" u="sng">
                <a:latin typeface="Times New Roman"/>
                <a:ea typeface="Times New Roman"/>
                <a:cs typeface="Times New Roman"/>
                <a:sym typeface="Times New Roman"/>
              </a:rPr>
              <a:t>macro structure of word connections</a:t>
            </a:r>
            <a:r>
              <a:rPr lang="en-US">
                <a:latin typeface="Times New Roman"/>
                <a:ea typeface="Times New Roman"/>
                <a:cs typeface="Times New Roman"/>
                <a:sym typeface="Times New Roman"/>
              </a:rPr>
              <a:t> across the survey sections.  Because teaching is under faculty control, the plot shows the strongest connection between professor and course.  </a:t>
            </a:r>
            <a:r>
              <a:rPr lang="en-US" u="sng">
                <a:latin typeface="Times New Roman"/>
                <a:ea typeface="Times New Roman"/>
                <a:cs typeface="Times New Roman"/>
                <a:sym typeface="Times New Roman"/>
              </a:rPr>
              <a:t>Student great feelings</a:t>
            </a:r>
            <a:r>
              <a:rPr lang="en-US">
                <a:latin typeface="Times New Roman"/>
                <a:ea typeface="Times New Roman"/>
                <a:cs typeface="Times New Roman"/>
                <a:sym typeface="Times New Roman"/>
              </a:rPr>
              <a:t> are also linked to these core components in the plot.  Instead of claiming what works, we should emphasize on what works for whom and in which context.  Thus, assignments, feedback, and students are related to </a:t>
            </a:r>
            <a:r>
              <a:rPr lang="en-US" u="sng">
                <a:latin typeface="Times New Roman"/>
                <a:ea typeface="Times New Roman"/>
                <a:cs typeface="Times New Roman"/>
                <a:sym typeface="Times New Roman"/>
              </a:rPr>
              <a:t>relatively thick links</a:t>
            </a:r>
            <a:r>
              <a:rPr lang="en-US">
                <a:latin typeface="Times New Roman"/>
                <a:ea typeface="Times New Roman"/>
                <a:cs typeface="Times New Roman"/>
                <a:sym typeface="Times New Roman"/>
              </a:rPr>
              <a:t> to the course component.  In this regard, our results echoed importance of the eight general standards of QM, particularly standard 3 on Assessment, Standard 5 on Interaction, and standard  7 on Learner Support.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474" name="Google Shape;474;g81a2ba87dd_9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81a2ba87d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81a2ba87dd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Introduction</a:t>
            </a:r>
            <a:endParaRPr/>
          </a:p>
          <a:p>
            <a:pPr indent="-317500" lvl="0" marL="457200" rtl="0" algn="l">
              <a:spcBef>
                <a:spcPts val="0"/>
              </a:spcBef>
              <a:spcAft>
                <a:spcPts val="0"/>
              </a:spcAft>
              <a:buSzPts val="1400"/>
              <a:buChar char="●"/>
            </a:pPr>
            <a:r>
              <a:rPr lang="en-US"/>
              <a:t>Focus on policy that drove training and the results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827ad2e2a4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827ad2e2a4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Policy that drove training</a:t>
            </a:r>
            <a:endParaRPr/>
          </a:p>
          <a:p>
            <a:pPr indent="-317500" lvl="0" marL="457200" rtl="0" algn="l">
              <a:spcBef>
                <a:spcPts val="0"/>
              </a:spcBef>
              <a:spcAft>
                <a:spcPts val="0"/>
              </a:spcAft>
              <a:buSzPts val="1400"/>
              <a:buChar char="●"/>
            </a:pPr>
            <a:r>
              <a:rPr lang="en-US"/>
              <a:t>B is the section of the policy that defines course categories</a:t>
            </a:r>
            <a:endParaRPr/>
          </a:p>
          <a:p>
            <a:pPr indent="-317500" lvl="0" marL="457200" rtl="0" algn="l">
              <a:spcBef>
                <a:spcPts val="0"/>
              </a:spcBef>
              <a:spcAft>
                <a:spcPts val="0"/>
              </a:spcAft>
              <a:buSzPts val="1400"/>
              <a:buChar char="●"/>
            </a:pPr>
            <a:r>
              <a:rPr lang="en-US"/>
              <a:t>Tagged in PeopleSoft</a:t>
            </a:r>
            <a:endParaRPr/>
          </a:p>
        </p:txBody>
      </p:sp>
      <p:sp>
        <p:nvSpPr>
          <p:cNvPr id="488" name="Google Shape;488;g827ad2e2a4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827ad2e2a4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827ad2e2a4_1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Fresno State specific trainings</a:t>
            </a:r>
            <a:endParaRPr/>
          </a:p>
          <a:p>
            <a:pPr indent="-317500" lvl="0" marL="457200" rtl="0" algn="l">
              <a:spcBef>
                <a:spcPts val="0"/>
              </a:spcBef>
              <a:spcAft>
                <a:spcPts val="0"/>
              </a:spcAft>
              <a:buSzPts val="1400"/>
              <a:buChar char="●"/>
            </a:pPr>
            <a:r>
              <a:rPr lang="en-US"/>
              <a:t>Reach out to faculty who have online courses tagged and have not been trained</a:t>
            </a:r>
            <a:endParaRPr/>
          </a:p>
        </p:txBody>
      </p:sp>
      <p:sp>
        <p:nvSpPr>
          <p:cNvPr id="496" name="Google Shape;496;g827ad2e2a4_1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827ca2dfc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827ca2dfc0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Just in time resources</a:t>
            </a:r>
            <a:endParaRPr/>
          </a:p>
          <a:p>
            <a:pPr indent="-317500" lvl="0" marL="457200" rtl="0" algn="l">
              <a:spcBef>
                <a:spcPts val="0"/>
              </a:spcBef>
              <a:spcAft>
                <a:spcPts val="0"/>
              </a:spcAft>
              <a:buSzPts val="1400"/>
              <a:buChar char="●"/>
            </a:pPr>
            <a:r>
              <a:rPr lang="en-US"/>
              <a:t>Brief desctiption of the templates</a:t>
            </a:r>
            <a:endParaRPr/>
          </a:p>
          <a:p>
            <a:pPr indent="-317500" lvl="0" marL="457200" rtl="0" algn="l">
              <a:spcBef>
                <a:spcPts val="0"/>
              </a:spcBef>
              <a:spcAft>
                <a:spcPts val="0"/>
              </a:spcAft>
              <a:buSzPts val="1400"/>
              <a:buChar char="●"/>
            </a:pPr>
            <a:r>
              <a:rPr lang="en-US"/>
              <a:t>Aligned to the QLT Rubric</a:t>
            </a:r>
            <a:endParaRPr/>
          </a:p>
        </p:txBody>
      </p:sp>
      <p:sp>
        <p:nvSpPr>
          <p:cNvPr id="505" name="Google Shape;505;g827ca2dfc0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g827ad2e2a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827ad2e2a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Accessibility integrated into all training</a:t>
            </a:r>
            <a:endParaRPr/>
          </a:p>
          <a:p>
            <a:pPr indent="-317500" lvl="0" marL="457200" rtl="0" algn="l">
              <a:spcBef>
                <a:spcPts val="0"/>
              </a:spcBef>
              <a:spcAft>
                <a:spcPts val="0"/>
              </a:spcAft>
              <a:buSzPts val="1400"/>
              <a:buChar char="●"/>
            </a:pPr>
            <a:r>
              <a:rPr lang="en-US"/>
              <a:t>Ally numbers</a:t>
            </a:r>
            <a:endParaRPr/>
          </a:p>
        </p:txBody>
      </p:sp>
      <p:sp>
        <p:nvSpPr>
          <p:cNvPr id="514" name="Google Shape;514;g827ad2e2a4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827ca2dfc0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827ca2dfc0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Move from Canvas to Blackboard - Canvas Certificates</a:t>
            </a:r>
            <a:endParaRPr/>
          </a:p>
          <a:p>
            <a:pPr indent="-317500" lvl="1" marL="914400" rtl="0" algn="l">
              <a:spcBef>
                <a:spcPts val="0"/>
              </a:spcBef>
              <a:spcAft>
                <a:spcPts val="0"/>
              </a:spcAft>
              <a:buSzPts val="1400"/>
              <a:buChar char="○"/>
            </a:pPr>
            <a:r>
              <a:rPr lang="en-US"/>
              <a:t>number of trainings</a:t>
            </a:r>
            <a:endParaRPr/>
          </a:p>
          <a:p>
            <a:pPr indent="-317500" lvl="0" marL="457200" rtl="0" algn="l">
              <a:spcBef>
                <a:spcPts val="0"/>
              </a:spcBef>
              <a:spcAft>
                <a:spcPts val="0"/>
              </a:spcAft>
              <a:buSzPts val="1400"/>
              <a:buChar char="●"/>
            </a:pPr>
            <a:r>
              <a:rPr lang="en-US"/>
              <a:t>UDL</a:t>
            </a:r>
            <a:endParaRPr/>
          </a:p>
          <a:p>
            <a:pPr indent="-317500" lvl="0" marL="457200" rtl="0" algn="l">
              <a:spcBef>
                <a:spcPts val="0"/>
              </a:spcBef>
              <a:spcAft>
                <a:spcPts val="0"/>
              </a:spcAft>
              <a:buSzPts val="1400"/>
              <a:buChar char="●"/>
            </a:pPr>
            <a:r>
              <a:rPr lang="en-US"/>
              <a:t>OER</a:t>
            </a:r>
            <a:endParaRPr/>
          </a:p>
          <a:p>
            <a:pPr indent="-317500" lvl="0" marL="457200" rtl="0" algn="l">
              <a:spcBef>
                <a:spcPts val="0"/>
              </a:spcBef>
              <a:spcAft>
                <a:spcPts val="0"/>
              </a:spcAft>
              <a:buSzPts val="1400"/>
              <a:buChar char="●"/>
            </a:pPr>
            <a:r>
              <a:rPr lang="en-US"/>
              <a:t>DISCOVERe</a:t>
            </a:r>
            <a:endParaRPr/>
          </a:p>
        </p:txBody>
      </p:sp>
      <p:sp>
        <p:nvSpPr>
          <p:cNvPr id="522" name="Google Shape;522;g827ca2dfc0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827ca2dfc0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827ca2dfc0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Communication</a:t>
            </a:r>
            <a:endParaRPr/>
          </a:p>
          <a:p>
            <a:pPr indent="-317500" lvl="0" marL="457200" rtl="0" algn="l">
              <a:spcBef>
                <a:spcPts val="0"/>
              </a:spcBef>
              <a:spcAft>
                <a:spcPts val="0"/>
              </a:spcAft>
              <a:buSzPts val="1400"/>
              <a:buChar char="●"/>
            </a:pPr>
            <a:r>
              <a:rPr lang="en-US"/>
              <a:t>Number of department trainings</a:t>
            </a:r>
            <a:endParaRPr/>
          </a:p>
          <a:p>
            <a:pPr indent="0" lvl="0" marL="0" rtl="0" algn="l">
              <a:spcBef>
                <a:spcPts val="0"/>
              </a:spcBef>
              <a:spcAft>
                <a:spcPts val="0"/>
              </a:spcAft>
              <a:buNone/>
            </a:pPr>
            <a:r>
              <a:t/>
            </a:r>
            <a:endParaRPr/>
          </a:p>
        </p:txBody>
      </p:sp>
      <p:sp>
        <p:nvSpPr>
          <p:cNvPr id="531" name="Google Shape;531;g827ca2dfc0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d2ef6f8db_5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d2ef6f8db_5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827ad2e2a4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827ad2e2a4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Rise in number of trained faculty/resulting in participation in SQuAIR</a:t>
            </a:r>
            <a:endParaRPr/>
          </a:p>
          <a:p>
            <a:pPr indent="-317500" lvl="0" marL="457200" rtl="0" algn="l">
              <a:spcBef>
                <a:spcPts val="0"/>
              </a:spcBef>
              <a:spcAft>
                <a:spcPts val="0"/>
              </a:spcAft>
              <a:buSzPts val="1400"/>
              <a:buChar char="●"/>
            </a:pPr>
            <a:r>
              <a:rPr lang="en-US"/>
              <a:t>Looking at Fall 2019</a:t>
            </a:r>
            <a:endParaRPr/>
          </a:p>
          <a:p>
            <a:pPr indent="0" lvl="0" marL="457200" rtl="0" algn="l">
              <a:spcBef>
                <a:spcPts val="0"/>
              </a:spcBef>
              <a:spcAft>
                <a:spcPts val="0"/>
              </a:spcAft>
              <a:buNone/>
            </a:pPr>
            <a:r>
              <a:t/>
            </a:r>
            <a:endParaRPr/>
          </a:p>
        </p:txBody>
      </p:sp>
      <p:sp>
        <p:nvSpPr>
          <p:cNvPr id="538" name="Google Shape;538;g827ad2e2a4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827ca2dfc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827ca2dfc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Fall 2019 Student Comments</a:t>
            </a:r>
            <a:endParaRPr/>
          </a:p>
          <a:p>
            <a:pPr indent="-317500" lvl="0" marL="457200" rtl="0" algn="l">
              <a:spcBef>
                <a:spcPts val="0"/>
              </a:spcBef>
              <a:spcAft>
                <a:spcPts val="0"/>
              </a:spcAft>
              <a:buSzPts val="1400"/>
              <a:buChar char="●"/>
            </a:pPr>
            <a:r>
              <a:rPr lang="en-US"/>
              <a:t>How the comments are an indicator of training and align with SQuAIR data</a:t>
            </a:r>
            <a:endParaRPr/>
          </a:p>
        </p:txBody>
      </p:sp>
      <p:sp>
        <p:nvSpPr>
          <p:cNvPr id="546" name="Google Shape;546;g827ca2dfc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827ca2dfc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827ca2dfc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Current data on formal course reviews at Fresno State</a:t>
            </a:r>
            <a:endParaRPr/>
          </a:p>
          <a:p>
            <a:pPr indent="-317500" lvl="0" marL="457200" rtl="0" algn="l">
              <a:spcBef>
                <a:spcPts val="0"/>
              </a:spcBef>
              <a:spcAft>
                <a:spcPts val="0"/>
              </a:spcAft>
              <a:buSzPts val="1400"/>
              <a:buChar char="●"/>
            </a:pPr>
            <a:r>
              <a:rPr lang="en-US"/>
              <a:t>3 courses identified based on SQuAIR data</a:t>
            </a:r>
            <a:endParaRPr/>
          </a:p>
          <a:p>
            <a:pPr indent="0" lvl="0" marL="457200" rtl="0" algn="l">
              <a:spcBef>
                <a:spcPts val="0"/>
              </a:spcBef>
              <a:spcAft>
                <a:spcPts val="0"/>
              </a:spcAft>
              <a:buNone/>
            </a:pPr>
            <a:r>
              <a:t/>
            </a:r>
            <a:endParaRPr/>
          </a:p>
        </p:txBody>
      </p:sp>
      <p:sp>
        <p:nvSpPr>
          <p:cNvPr id="553" name="Google Shape;553;g827ca2dfc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g827ca2dfc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827ca2dfc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04800" lvl="0" marL="457200" rtl="0" algn="l">
              <a:lnSpc>
                <a:spcPct val="90000"/>
              </a:lnSpc>
              <a:spcBef>
                <a:spcPts val="1000"/>
              </a:spcBef>
              <a:spcAft>
                <a:spcPts val="0"/>
              </a:spcAft>
              <a:buClr>
                <a:schemeClr val="dk1"/>
              </a:buClr>
              <a:buSzPts val="1200"/>
              <a:buChar char="•"/>
            </a:pPr>
            <a:r>
              <a:rPr lang="en-US"/>
              <a:t>Brief description of course review process and new subcommittee</a:t>
            </a:r>
            <a:endParaRPr/>
          </a:p>
          <a:p>
            <a:pPr indent="-304800" lvl="0" marL="457200" rtl="0" algn="l">
              <a:lnSpc>
                <a:spcPct val="90000"/>
              </a:lnSpc>
              <a:spcBef>
                <a:spcPts val="0"/>
              </a:spcBef>
              <a:spcAft>
                <a:spcPts val="0"/>
              </a:spcAft>
              <a:buClr>
                <a:schemeClr val="dk1"/>
              </a:buClr>
              <a:buSzPts val="1200"/>
              <a:buChar char="•"/>
            </a:pPr>
            <a:r>
              <a:rPr lang="en-US"/>
              <a:t>Faculty Fellow and ID’s </a:t>
            </a:r>
            <a:endParaRPr/>
          </a:p>
          <a:p>
            <a:pPr indent="-304800" lvl="0" marL="457200" rtl="0" algn="l">
              <a:lnSpc>
                <a:spcPct val="90000"/>
              </a:lnSpc>
              <a:spcBef>
                <a:spcPts val="0"/>
              </a:spcBef>
              <a:spcAft>
                <a:spcPts val="0"/>
              </a:spcAft>
              <a:buClr>
                <a:schemeClr val="dk1"/>
              </a:buClr>
              <a:buSzPts val="1200"/>
              <a:buChar char="•"/>
            </a:pPr>
            <a:r>
              <a:rPr lang="en-US"/>
              <a:t>APM 206 Sub-committee</a:t>
            </a:r>
            <a:endParaRPr/>
          </a:p>
          <a:p>
            <a:pPr indent="-304800" lvl="0" marL="457200" rtl="0" algn="l">
              <a:lnSpc>
                <a:spcPct val="90000"/>
              </a:lnSpc>
              <a:spcBef>
                <a:spcPts val="0"/>
              </a:spcBef>
              <a:spcAft>
                <a:spcPts val="0"/>
              </a:spcAft>
              <a:buClr>
                <a:schemeClr val="dk1"/>
              </a:buClr>
              <a:buSzPts val="1200"/>
              <a:buChar char="•"/>
            </a:pPr>
            <a:r>
              <a:rPr lang="en-US"/>
              <a:t>One Faculty from each College</a:t>
            </a:r>
            <a:endParaRPr/>
          </a:p>
          <a:p>
            <a:pPr indent="-304800" lvl="1" marL="914400" rtl="0" algn="l">
              <a:lnSpc>
                <a:spcPct val="90000"/>
              </a:lnSpc>
              <a:spcBef>
                <a:spcPts val="0"/>
              </a:spcBef>
              <a:spcAft>
                <a:spcPts val="0"/>
              </a:spcAft>
              <a:buClr>
                <a:schemeClr val="dk1"/>
              </a:buClr>
              <a:buSzPts val="1200"/>
              <a:buChar char="•"/>
            </a:pPr>
            <a:r>
              <a:rPr lang="en-US"/>
              <a:t>QLT trained</a:t>
            </a:r>
            <a:endParaRPr/>
          </a:p>
          <a:p>
            <a:pPr indent="0" lvl="0" marL="0" rtl="0" algn="l">
              <a:spcBef>
                <a:spcPts val="0"/>
              </a:spcBef>
              <a:spcAft>
                <a:spcPts val="0"/>
              </a:spcAft>
              <a:buNone/>
            </a:pPr>
            <a:r>
              <a:t/>
            </a:r>
            <a:endParaRPr/>
          </a:p>
        </p:txBody>
      </p:sp>
      <p:sp>
        <p:nvSpPr>
          <p:cNvPr id="563" name="Google Shape;563;g827ca2dfc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827ca2dfc0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827ca2dfc0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Culture Shift</a:t>
            </a:r>
            <a:endParaRPr/>
          </a:p>
          <a:p>
            <a:pPr indent="-317500" lvl="0" marL="457200" rtl="0" algn="l">
              <a:spcBef>
                <a:spcPts val="0"/>
              </a:spcBef>
              <a:spcAft>
                <a:spcPts val="0"/>
              </a:spcAft>
              <a:buSzPts val="1400"/>
              <a:buChar char="●"/>
            </a:pPr>
            <a:r>
              <a:rPr lang="en-US"/>
              <a:t>Collaboration and networking in the CFE as a result of trainig</a:t>
            </a:r>
            <a:endParaRPr/>
          </a:p>
        </p:txBody>
      </p:sp>
      <p:sp>
        <p:nvSpPr>
          <p:cNvPr id="570" name="Google Shape;570;g827ca2dfc0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4" name="Shape 574"/>
        <p:cNvGrpSpPr/>
        <p:nvPr/>
      </p:nvGrpSpPr>
      <p:grpSpPr>
        <a:xfrm>
          <a:off x="0" y="0"/>
          <a:ext cx="0" cy="0"/>
          <a:chOff x="0" y="0"/>
          <a:chExt cx="0" cy="0"/>
        </a:xfrm>
      </p:grpSpPr>
      <p:sp>
        <p:nvSpPr>
          <p:cNvPr id="575" name="Google Shape;575;g827ca2dfc0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827ca2dfc0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Quotes</a:t>
            </a:r>
            <a:endParaRPr/>
          </a:p>
          <a:p>
            <a:pPr indent="-317500" lvl="0" marL="457200" rtl="0" algn="l">
              <a:spcBef>
                <a:spcPts val="0"/>
              </a:spcBef>
              <a:spcAft>
                <a:spcPts val="0"/>
              </a:spcAft>
              <a:buSzPts val="1400"/>
              <a:buChar char="●"/>
            </a:pPr>
            <a:r>
              <a:rPr lang="en-US"/>
              <a:t>Next steps/ data driven from OIE</a:t>
            </a:r>
            <a:endParaRPr/>
          </a:p>
        </p:txBody>
      </p:sp>
      <p:sp>
        <p:nvSpPr>
          <p:cNvPr id="577" name="Google Shape;577;g827ca2dfc0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g5d0244fa56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5d0244fa5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d2ef6f8db_5_1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d2ef6f8db_5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d0244fa5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d0244fa56_1_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5d0244fa5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5d0244fa56_1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d2ef6f8d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d2ef6f8db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5d2ef6f8db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 name="Shape 14"/>
        <p:cNvGrpSpPr/>
        <p:nvPr/>
      </p:nvGrpSpPr>
      <p:grpSpPr>
        <a:xfrm>
          <a:off x="0" y="0"/>
          <a:ext cx="0" cy="0"/>
          <a:chOff x="0" y="0"/>
          <a:chExt cx="0" cy="0"/>
        </a:xfrm>
      </p:grpSpPr>
      <p:sp>
        <p:nvSpPr>
          <p:cNvPr id="15" name="Google Shape;15;p2"/>
          <p:cNvSpPr txBox="1"/>
          <p:nvPr>
            <p:ph type="title"/>
          </p:nvPr>
        </p:nvSpPr>
        <p:spPr>
          <a:xfrm>
            <a:off x="838200" y="539783"/>
            <a:ext cx="8685944"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body"/>
          </p:nvPr>
        </p:nvSpPr>
        <p:spPr>
          <a:xfrm>
            <a:off x="838200" y="1959187"/>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2"/>
          <p:cNvSpPr/>
          <p:nvPr/>
        </p:nvSpPr>
        <p:spPr>
          <a:xfrm>
            <a:off x="136850" y="112700"/>
            <a:ext cx="3960300" cy="627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5" name="Shape 75"/>
        <p:cNvGrpSpPr/>
        <p:nvPr/>
      </p:nvGrpSpPr>
      <p:grpSpPr>
        <a:xfrm>
          <a:off x="0" y="0"/>
          <a:ext cx="0" cy="0"/>
          <a:chOff x="0" y="0"/>
          <a:chExt cx="0" cy="0"/>
        </a:xfrm>
      </p:grpSpPr>
      <p:sp>
        <p:nvSpPr>
          <p:cNvPr id="76" name="Google Shape;76;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4" name="Google Shape;84;p12"/>
          <p:cNvPicPr preferRelativeResize="0"/>
          <p:nvPr/>
        </p:nvPicPr>
        <p:blipFill rotWithShape="1">
          <a:blip r:embed="rId2">
            <a:alphaModFix/>
          </a:blip>
          <a:srcRect b="0" l="0" r="0" t="0"/>
          <a:stretch/>
        </p:blipFill>
        <p:spPr>
          <a:xfrm>
            <a:off x="9529590" y="0"/>
            <a:ext cx="2662410" cy="9318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
        <p:nvSpPr>
          <p:cNvPr id="86" name="Google Shape;8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9" name="Shape 89"/>
        <p:cNvGrpSpPr/>
        <p:nvPr/>
      </p:nvGrpSpPr>
      <p:grpSpPr>
        <a:xfrm>
          <a:off x="0" y="0"/>
          <a:ext cx="0" cy="0"/>
          <a:chOff x="0" y="0"/>
          <a:chExt cx="0" cy="0"/>
        </a:xfrm>
      </p:grpSpPr>
      <p:sp>
        <p:nvSpPr>
          <p:cNvPr id="90" name="Google Shape;90;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2" name="Google Shape;92;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6" name="Shape 96"/>
        <p:cNvGrpSpPr/>
        <p:nvPr/>
      </p:nvGrpSpPr>
      <p:grpSpPr>
        <a:xfrm>
          <a:off x="0" y="0"/>
          <a:ext cx="0" cy="0"/>
          <a:chOff x="0" y="0"/>
          <a:chExt cx="0" cy="0"/>
        </a:xfrm>
      </p:grpSpPr>
      <p:sp>
        <p:nvSpPr>
          <p:cNvPr id="97" name="Google Shape;97;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9" name="Google Shape;99;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0" name="Google Shape;10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3" name="Shape 103"/>
        <p:cNvGrpSpPr/>
        <p:nvPr/>
      </p:nvGrpSpPr>
      <p:grpSpPr>
        <a:xfrm>
          <a:off x="0" y="0"/>
          <a:ext cx="0" cy="0"/>
          <a:chOff x="0" y="0"/>
          <a:chExt cx="0" cy="0"/>
        </a:xfrm>
      </p:grpSpPr>
      <p:sp>
        <p:nvSpPr>
          <p:cNvPr id="104" name="Google Shape;10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9" name="Shape 109"/>
        <p:cNvGrpSpPr/>
        <p:nvPr/>
      </p:nvGrpSpPr>
      <p:grpSpPr>
        <a:xfrm>
          <a:off x="0" y="0"/>
          <a:ext cx="0" cy="0"/>
          <a:chOff x="0" y="0"/>
          <a:chExt cx="0" cy="0"/>
        </a:xfrm>
      </p:grpSpPr>
      <p:sp>
        <p:nvSpPr>
          <p:cNvPr id="110" name="Google Shape;110;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0" name="Shape 120"/>
        <p:cNvGrpSpPr/>
        <p:nvPr/>
      </p:nvGrpSpPr>
      <p:grpSpPr>
        <a:xfrm>
          <a:off x="0" y="0"/>
          <a:ext cx="0" cy="0"/>
          <a:chOff x="0" y="0"/>
          <a:chExt cx="0" cy="0"/>
        </a:xfrm>
      </p:grpSpPr>
      <p:sp>
        <p:nvSpPr>
          <p:cNvPr id="121" name="Google Shape;121;p19"/>
          <p:cNvSpPr txBox="1"/>
          <p:nvPr>
            <p:ph type="ctrTitle"/>
          </p:nvPr>
        </p:nvSpPr>
        <p:spPr>
          <a:xfrm>
            <a:off x="914400" y="2111123"/>
            <a:ext cx="10363200" cy="1546500"/>
          </a:xfrm>
          <a:prstGeom prst="rect">
            <a:avLst/>
          </a:prstGeom>
          <a:noFill/>
          <a:ln>
            <a:noFill/>
          </a:ln>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1900"/>
              <a:buFont typeface="Arial"/>
              <a:buNone/>
              <a:defRPr b="1" i="0" sz="6400" u="none" cap="none" strike="noStrike">
                <a:solidFill>
                  <a:schemeClr val="dk1"/>
                </a:solidFill>
                <a:latin typeface="Arial"/>
                <a:ea typeface="Arial"/>
                <a:cs typeface="Arial"/>
                <a:sym typeface="Arial"/>
              </a:defRPr>
            </a:lvl1pPr>
            <a:lvl2pPr indent="0" lvl="1" algn="ctr">
              <a:spcBef>
                <a:spcPts val="0"/>
              </a:spcBef>
              <a:spcAft>
                <a:spcPts val="0"/>
              </a:spcAft>
              <a:buClr>
                <a:schemeClr val="dk1"/>
              </a:buClr>
              <a:buSzPts val="1900"/>
              <a:buFont typeface="Arial"/>
              <a:buNone/>
              <a:defRPr b="1" sz="6400">
                <a:solidFill>
                  <a:schemeClr val="dk1"/>
                </a:solidFill>
              </a:defRPr>
            </a:lvl2pPr>
            <a:lvl3pPr indent="0" lvl="2" algn="ctr">
              <a:spcBef>
                <a:spcPts val="0"/>
              </a:spcBef>
              <a:spcAft>
                <a:spcPts val="0"/>
              </a:spcAft>
              <a:buClr>
                <a:schemeClr val="dk1"/>
              </a:buClr>
              <a:buSzPts val="1900"/>
              <a:buFont typeface="Arial"/>
              <a:buNone/>
              <a:defRPr b="1" sz="6400">
                <a:solidFill>
                  <a:schemeClr val="dk1"/>
                </a:solidFill>
              </a:defRPr>
            </a:lvl3pPr>
            <a:lvl4pPr indent="0" lvl="3" algn="ctr">
              <a:spcBef>
                <a:spcPts val="0"/>
              </a:spcBef>
              <a:spcAft>
                <a:spcPts val="0"/>
              </a:spcAft>
              <a:buClr>
                <a:schemeClr val="dk1"/>
              </a:buClr>
              <a:buSzPts val="1900"/>
              <a:buFont typeface="Arial"/>
              <a:buNone/>
              <a:defRPr b="1" sz="6400">
                <a:solidFill>
                  <a:schemeClr val="dk1"/>
                </a:solidFill>
              </a:defRPr>
            </a:lvl4pPr>
            <a:lvl5pPr indent="0" lvl="4" algn="ctr">
              <a:spcBef>
                <a:spcPts val="0"/>
              </a:spcBef>
              <a:spcAft>
                <a:spcPts val="0"/>
              </a:spcAft>
              <a:buClr>
                <a:schemeClr val="dk1"/>
              </a:buClr>
              <a:buSzPts val="1900"/>
              <a:buFont typeface="Arial"/>
              <a:buNone/>
              <a:defRPr b="1" sz="6400">
                <a:solidFill>
                  <a:schemeClr val="dk1"/>
                </a:solidFill>
              </a:defRPr>
            </a:lvl5pPr>
            <a:lvl6pPr indent="0" lvl="5" algn="ctr">
              <a:spcBef>
                <a:spcPts val="0"/>
              </a:spcBef>
              <a:spcAft>
                <a:spcPts val="0"/>
              </a:spcAft>
              <a:buClr>
                <a:schemeClr val="dk1"/>
              </a:buClr>
              <a:buSzPts val="1900"/>
              <a:buFont typeface="Arial"/>
              <a:buNone/>
              <a:defRPr b="1" sz="6400">
                <a:solidFill>
                  <a:schemeClr val="dk1"/>
                </a:solidFill>
              </a:defRPr>
            </a:lvl6pPr>
            <a:lvl7pPr indent="0" lvl="6" algn="ctr">
              <a:spcBef>
                <a:spcPts val="0"/>
              </a:spcBef>
              <a:spcAft>
                <a:spcPts val="0"/>
              </a:spcAft>
              <a:buClr>
                <a:schemeClr val="dk1"/>
              </a:buClr>
              <a:buSzPts val="1900"/>
              <a:buFont typeface="Arial"/>
              <a:buNone/>
              <a:defRPr b="1" sz="6400">
                <a:solidFill>
                  <a:schemeClr val="dk1"/>
                </a:solidFill>
              </a:defRPr>
            </a:lvl7pPr>
            <a:lvl8pPr indent="0" lvl="7" algn="ctr">
              <a:spcBef>
                <a:spcPts val="0"/>
              </a:spcBef>
              <a:spcAft>
                <a:spcPts val="0"/>
              </a:spcAft>
              <a:buClr>
                <a:schemeClr val="dk1"/>
              </a:buClr>
              <a:buSzPts val="1900"/>
              <a:buFont typeface="Arial"/>
              <a:buNone/>
              <a:defRPr b="1" sz="6400">
                <a:solidFill>
                  <a:schemeClr val="dk1"/>
                </a:solidFill>
              </a:defRPr>
            </a:lvl8pPr>
            <a:lvl9pPr indent="0" lvl="8" algn="ctr">
              <a:spcBef>
                <a:spcPts val="0"/>
              </a:spcBef>
              <a:spcAft>
                <a:spcPts val="0"/>
              </a:spcAft>
              <a:buClr>
                <a:schemeClr val="dk1"/>
              </a:buClr>
              <a:buSzPts val="1900"/>
              <a:buFont typeface="Arial"/>
              <a:buNone/>
              <a:defRPr b="1" sz="6400">
                <a:solidFill>
                  <a:schemeClr val="dk1"/>
                </a:solidFill>
              </a:defRPr>
            </a:lvl9pPr>
          </a:lstStyle>
          <a:p/>
        </p:txBody>
      </p:sp>
      <p:sp>
        <p:nvSpPr>
          <p:cNvPr id="122" name="Google Shape;122;p19"/>
          <p:cNvSpPr txBox="1"/>
          <p:nvPr>
            <p:ph idx="1" type="subTitle"/>
          </p:nvPr>
        </p:nvSpPr>
        <p:spPr>
          <a:xfrm>
            <a:off x="914400" y="4929737"/>
            <a:ext cx="10363200" cy="1046400"/>
          </a:xfrm>
          <a:prstGeom prst="rect">
            <a:avLst/>
          </a:prstGeom>
          <a:noFill/>
          <a:ln>
            <a:noFill/>
          </a:ln>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1pPr>
            <a:lvl2pPr indent="0" lvl="1" marL="6096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2pPr>
            <a:lvl3pPr indent="0" lvl="2" marL="12192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3pPr>
            <a:lvl4pPr indent="0" lvl="3" marL="18288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4pPr>
            <a:lvl5pPr indent="0" lvl="4" marL="24384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5pPr>
            <a:lvl6pPr indent="0" lvl="5" marL="30480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6pPr>
            <a:lvl7pPr indent="0" lvl="6" marL="36576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7pPr>
            <a:lvl8pPr indent="0" lvl="7" marL="42672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8pPr>
            <a:lvl9pPr indent="0" lvl="8" marL="4876800" marR="0" rtl="0" algn="ctr">
              <a:lnSpc>
                <a:spcPct val="100000"/>
              </a:lnSpc>
              <a:spcBef>
                <a:spcPts val="0"/>
              </a:spcBef>
              <a:spcAft>
                <a:spcPts val="0"/>
              </a:spcAft>
              <a:buClr>
                <a:schemeClr val="dk2"/>
              </a:buClr>
              <a:buSzPts val="1900"/>
              <a:buFont typeface="Arial"/>
              <a:buNone/>
              <a:defRPr b="0" i="0" sz="4000" u="none" cap="none" strike="noStrike">
                <a:solidFill>
                  <a:schemeClr val="dk2"/>
                </a:solidFill>
                <a:latin typeface="Arial"/>
                <a:ea typeface="Arial"/>
                <a:cs typeface="Arial"/>
                <a:sym typeface="Arial"/>
              </a:defRPr>
            </a:lvl9pPr>
          </a:lstStyle>
          <a:p/>
        </p:txBody>
      </p:sp>
      <p:sp>
        <p:nvSpPr>
          <p:cNvPr id="123" name="Google Shape;123;p19"/>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4" name="Google Shape;124;p19"/>
          <p:cNvPicPr preferRelativeResize="0"/>
          <p:nvPr/>
        </p:nvPicPr>
        <p:blipFill rotWithShape="1">
          <a:blip r:embed="rId2">
            <a:alphaModFix/>
          </a:blip>
          <a:srcRect b="0" l="0" r="0" t="0"/>
          <a:stretch/>
        </p:blipFill>
        <p:spPr>
          <a:xfrm>
            <a:off x="0" y="2172725"/>
            <a:ext cx="12192000" cy="2438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25" name="Shape 125"/>
        <p:cNvGrpSpPr/>
        <p:nvPr/>
      </p:nvGrpSpPr>
      <p:grpSpPr>
        <a:xfrm>
          <a:off x="0" y="0"/>
          <a:ext cx="0" cy="0"/>
          <a:chOff x="0" y="0"/>
          <a:chExt cx="0" cy="0"/>
        </a:xfrm>
      </p:grpSpPr>
      <p:sp>
        <p:nvSpPr>
          <p:cNvPr id="126" name="Google Shape;126;p20"/>
          <p:cNvSpPr txBox="1"/>
          <p:nvPr>
            <p:ph type="title"/>
          </p:nvPr>
        </p:nvSpPr>
        <p:spPr>
          <a:xfrm>
            <a:off x="609600" y="924762"/>
            <a:ext cx="10972800" cy="1143000"/>
          </a:xfrm>
          <a:prstGeom prst="rect">
            <a:avLst/>
          </a:prstGeom>
          <a:noFill/>
          <a:ln>
            <a:noFill/>
          </a:ln>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1900"/>
              <a:buFont typeface="Arial"/>
              <a:buNone/>
              <a:defRPr b="1" i="0" sz="4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900"/>
              <a:buFont typeface="Arial"/>
              <a:buNone/>
              <a:defRPr b="1" sz="4800">
                <a:solidFill>
                  <a:schemeClr val="dk1"/>
                </a:solidFill>
              </a:defRPr>
            </a:lvl2pPr>
            <a:lvl3pPr indent="0" lvl="2">
              <a:spcBef>
                <a:spcPts val="0"/>
              </a:spcBef>
              <a:spcAft>
                <a:spcPts val="0"/>
              </a:spcAft>
              <a:buClr>
                <a:schemeClr val="dk1"/>
              </a:buClr>
              <a:buSzPts val="1900"/>
              <a:buFont typeface="Arial"/>
              <a:buNone/>
              <a:defRPr b="1" sz="4800">
                <a:solidFill>
                  <a:schemeClr val="dk1"/>
                </a:solidFill>
              </a:defRPr>
            </a:lvl3pPr>
            <a:lvl4pPr indent="0" lvl="3">
              <a:spcBef>
                <a:spcPts val="0"/>
              </a:spcBef>
              <a:spcAft>
                <a:spcPts val="0"/>
              </a:spcAft>
              <a:buClr>
                <a:schemeClr val="dk1"/>
              </a:buClr>
              <a:buSzPts val="1900"/>
              <a:buFont typeface="Arial"/>
              <a:buNone/>
              <a:defRPr b="1" sz="4800">
                <a:solidFill>
                  <a:schemeClr val="dk1"/>
                </a:solidFill>
              </a:defRPr>
            </a:lvl4pPr>
            <a:lvl5pPr indent="0" lvl="4">
              <a:spcBef>
                <a:spcPts val="0"/>
              </a:spcBef>
              <a:spcAft>
                <a:spcPts val="0"/>
              </a:spcAft>
              <a:buClr>
                <a:schemeClr val="dk1"/>
              </a:buClr>
              <a:buSzPts val="1900"/>
              <a:buFont typeface="Arial"/>
              <a:buNone/>
              <a:defRPr b="1" sz="4800">
                <a:solidFill>
                  <a:schemeClr val="dk1"/>
                </a:solidFill>
              </a:defRPr>
            </a:lvl5pPr>
            <a:lvl6pPr indent="0" lvl="5">
              <a:spcBef>
                <a:spcPts val="0"/>
              </a:spcBef>
              <a:spcAft>
                <a:spcPts val="0"/>
              </a:spcAft>
              <a:buClr>
                <a:schemeClr val="dk1"/>
              </a:buClr>
              <a:buSzPts val="1900"/>
              <a:buFont typeface="Arial"/>
              <a:buNone/>
              <a:defRPr b="1" sz="4800">
                <a:solidFill>
                  <a:schemeClr val="dk1"/>
                </a:solidFill>
              </a:defRPr>
            </a:lvl6pPr>
            <a:lvl7pPr indent="0" lvl="6">
              <a:spcBef>
                <a:spcPts val="0"/>
              </a:spcBef>
              <a:spcAft>
                <a:spcPts val="0"/>
              </a:spcAft>
              <a:buClr>
                <a:schemeClr val="dk1"/>
              </a:buClr>
              <a:buSzPts val="1900"/>
              <a:buFont typeface="Arial"/>
              <a:buNone/>
              <a:defRPr b="1" sz="4800">
                <a:solidFill>
                  <a:schemeClr val="dk1"/>
                </a:solidFill>
              </a:defRPr>
            </a:lvl7pPr>
            <a:lvl8pPr indent="0" lvl="7">
              <a:spcBef>
                <a:spcPts val="0"/>
              </a:spcBef>
              <a:spcAft>
                <a:spcPts val="0"/>
              </a:spcAft>
              <a:buClr>
                <a:schemeClr val="dk1"/>
              </a:buClr>
              <a:buSzPts val="1900"/>
              <a:buFont typeface="Arial"/>
              <a:buNone/>
              <a:defRPr b="1" sz="4800">
                <a:solidFill>
                  <a:schemeClr val="dk1"/>
                </a:solidFill>
              </a:defRPr>
            </a:lvl8pPr>
            <a:lvl9pPr indent="0" lvl="8">
              <a:spcBef>
                <a:spcPts val="0"/>
              </a:spcBef>
              <a:spcAft>
                <a:spcPts val="0"/>
              </a:spcAft>
              <a:buClr>
                <a:schemeClr val="dk1"/>
              </a:buClr>
              <a:buSzPts val="1900"/>
              <a:buFont typeface="Arial"/>
              <a:buNone/>
              <a:defRPr b="1" sz="4800">
                <a:solidFill>
                  <a:schemeClr val="dk1"/>
                </a:solidFill>
              </a:defRPr>
            </a:lvl9pPr>
          </a:lstStyle>
          <a:p/>
        </p:txBody>
      </p:sp>
      <p:sp>
        <p:nvSpPr>
          <p:cNvPr id="127" name="Google Shape;127;p20"/>
          <p:cNvSpPr txBox="1"/>
          <p:nvPr>
            <p:ph idx="1" type="body"/>
          </p:nvPr>
        </p:nvSpPr>
        <p:spPr>
          <a:xfrm>
            <a:off x="609600" y="1600200"/>
            <a:ext cx="10972800" cy="49677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0"/>
              </a:spcBef>
              <a:spcAft>
                <a:spcPts val="0"/>
              </a:spcAft>
              <a:buClr>
                <a:schemeClr val="dk1"/>
              </a:buClr>
              <a:buSzPts val="1900"/>
              <a:buFont typeface="Arial"/>
              <a:buNone/>
              <a:defRPr b="0"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128" name="Google Shape;128;p20"/>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29" name="Shape 129"/>
        <p:cNvGrpSpPr/>
        <p:nvPr/>
      </p:nvGrpSpPr>
      <p:grpSpPr>
        <a:xfrm>
          <a:off x="0" y="0"/>
          <a:ext cx="0" cy="0"/>
          <a:chOff x="0" y="0"/>
          <a:chExt cx="0" cy="0"/>
        </a:xfrm>
      </p:grpSpPr>
      <p:sp>
        <p:nvSpPr>
          <p:cNvPr id="130" name="Google Shape;130;p21"/>
          <p:cNvSpPr txBox="1"/>
          <p:nvPr>
            <p:ph type="title"/>
          </p:nvPr>
        </p:nvSpPr>
        <p:spPr>
          <a:xfrm>
            <a:off x="609600" y="924762"/>
            <a:ext cx="10972800" cy="1143000"/>
          </a:xfrm>
          <a:prstGeom prst="rect">
            <a:avLst/>
          </a:prstGeom>
          <a:noFill/>
          <a:ln>
            <a:noFill/>
          </a:ln>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1900"/>
              <a:buFont typeface="Arial"/>
              <a:buNone/>
              <a:defRPr b="1" i="0" sz="4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900"/>
              <a:buFont typeface="Arial"/>
              <a:buNone/>
              <a:defRPr b="1" sz="4800">
                <a:solidFill>
                  <a:schemeClr val="dk1"/>
                </a:solidFill>
              </a:defRPr>
            </a:lvl2pPr>
            <a:lvl3pPr indent="0" lvl="2">
              <a:spcBef>
                <a:spcPts val="0"/>
              </a:spcBef>
              <a:spcAft>
                <a:spcPts val="0"/>
              </a:spcAft>
              <a:buClr>
                <a:schemeClr val="dk1"/>
              </a:buClr>
              <a:buSzPts val="1900"/>
              <a:buFont typeface="Arial"/>
              <a:buNone/>
              <a:defRPr b="1" sz="4800">
                <a:solidFill>
                  <a:schemeClr val="dk1"/>
                </a:solidFill>
              </a:defRPr>
            </a:lvl3pPr>
            <a:lvl4pPr indent="0" lvl="3">
              <a:spcBef>
                <a:spcPts val="0"/>
              </a:spcBef>
              <a:spcAft>
                <a:spcPts val="0"/>
              </a:spcAft>
              <a:buClr>
                <a:schemeClr val="dk1"/>
              </a:buClr>
              <a:buSzPts val="1900"/>
              <a:buFont typeface="Arial"/>
              <a:buNone/>
              <a:defRPr b="1" sz="4800">
                <a:solidFill>
                  <a:schemeClr val="dk1"/>
                </a:solidFill>
              </a:defRPr>
            </a:lvl4pPr>
            <a:lvl5pPr indent="0" lvl="4">
              <a:spcBef>
                <a:spcPts val="0"/>
              </a:spcBef>
              <a:spcAft>
                <a:spcPts val="0"/>
              </a:spcAft>
              <a:buClr>
                <a:schemeClr val="dk1"/>
              </a:buClr>
              <a:buSzPts val="1900"/>
              <a:buFont typeface="Arial"/>
              <a:buNone/>
              <a:defRPr b="1" sz="4800">
                <a:solidFill>
                  <a:schemeClr val="dk1"/>
                </a:solidFill>
              </a:defRPr>
            </a:lvl5pPr>
            <a:lvl6pPr indent="0" lvl="5">
              <a:spcBef>
                <a:spcPts val="0"/>
              </a:spcBef>
              <a:spcAft>
                <a:spcPts val="0"/>
              </a:spcAft>
              <a:buClr>
                <a:schemeClr val="dk1"/>
              </a:buClr>
              <a:buSzPts val="1900"/>
              <a:buFont typeface="Arial"/>
              <a:buNone/>
              <a:defRPr b="1" sz="4800">
                <a:solidFill>
                  <a:schemeClr val="dk1"/>
                </a:solidFill>
              </a:defRPr>
            </a:lvl6pPr>
            <a:lvl7pPr indent="0" lvl="6">
              <a:spcBef>
                <a:spcPts val="0"/>
              </a:spcBef>
              <a:spcAft>
                <a:spcPts val="0"/>
              </a:spcAft>
              <a:buClr>
                <a:schemeClr val="dk1"/>
              </a:buClr>
              <a:buSzPts val="1900"/>
              <a:buFont typeface="Arial"/>
              <a:buNone/>
              <a:defRPr b="1" sz="4800">
                <a:solidFill>
                  <a:schemeClr val="dk1"/>
                </a:solidFill>
              </a:defRPr>
            </a:lvl7pPr>
            <a:lvl8pPr indent="0" lvl="7">
              <a:spcBef>
                <a:spcPts val="0"/>
              </a:spcBef>
              <a:spcAft>
                <a:spcPts val="0"/>
              </a:spcAft>
              <a:buClr>
                <a:schemeClr val="dk1"/>
              </a:buClr>
              <a:buSzPts val="1900"/>
              <a:buFont typeface="Arial"/>
              <a:buNone/>
              <a:defRPr b="1" sz="4800">
                <a:solidFill>
                  <a:schemeClr val="dk1"/>
                </a:solidFill>
              </a:defRPr>
            </a:lvl8pPr>
            <a:lvl9pPr indent="0" lvl="8">
              <a:spcBef>
                <a:spcPts val="0"/>
              </a:spcBef>
              <a:spcAft>
                <a:spcPts val="0"/>
              </a:spcAft>
              <a:buClr>
                <a:schemeClr val="dk1"/>
              </a:buClr>
              <a:buSzPts val="1900"/>
              <a:buFont typeface="Arial"/>
              <a:buNone/>
              <a:defRPr b="1" sz="4800">
                <a:solidFill>
                  <a:schemeClr val="dk1"/>
                </a:solidFill>
              </a:defRPr>
            </a:lvl9pPr>
          </a:lstStyle>
          <a:p/>
        </p:txBody>
      </p:sp>
      <p:sp>
        <p:nvSpPr>
          <p:cNvPr id="131" name="Google Shape;131;p21"/>
          <p:cNvSpPr txBox="1"/>
          <p:nvPr>
            <p:ph idx="1" type="body"/>
          </p:nvPr>
        </p:nvSpPr>
        <p:spPr>
          <a:xfrm>
            <a:off x="609600" y="1600200"/>
            <a:ext cx="5326000" cy="49677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0"/>
              </a:spcBef>
              <a:spcAft>
                <a:spcPts val="0"/>
              </a:spcAft>
              <a:buClr>
                <a:schemeClr val="dk1"/>
              </a:buClr>
              <a:buSzPts val="1900"/>
              <a:buFont typeface="Arial"/>
              <a:buNone/>
              <a:defRPr b="0"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132" name="Google Shape;132;p21"/>
          <p:cNvSpPr txBox="1"/>
          <p:nvPr>
            <p:ph idx="2" type="body"/>
          </p:nvPr>
        </p:nvSpPr>
        <p:spPr>
          <a:xfrm>
            <a:off x="6256364" y="1600200"/>
            <a:ext cx="5326000" cy="49677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0"/>
              </a:spcBef>
              <a:spcAft>
                <a:spcPts val="0"/>
              </a:spcAft>
              <a:buClr>
                <a:schemeClr val="dk1"/>
              </a:buClr>
              <a:buSzPts val="1900"/>
              <a:buFont typeface="Arial"/>
              <a:buNone/>
              <a:defRPr b="0" i="0" sz="4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133" name="Google Shape;133;p21"/>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qa logo-banner-svelte.png" id="134" name="Google Shape;134;p21"/>
          <p:cNvPicPr preferRelativeResize="0"/>
          <p:nvPr/>
        </p:nvPicPr>
        <p:blipFill rotWithShape="1">
          <a:blip r:embed="rId2">
            <a:alphaModFix/>
          </a:blip>
          <a:srcRect b="0" l="0" r="0" t="0"/>
          <a:stretch/>
        </p:blipFill>
        <p:spPr>
          <a:xfrm>
            <a:off x="0" y="76204"/>
            <a:ext cx="6078447" cy="114299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5" name="Shape 135"/>
        <p:cNvGrpSpPr/>
        <p:nvPr/>
      </p:nvGrpSpPr>
      <p:grpSpPr>
        <a:xfrm>
          <a:off x="0" y="0"/>
          <a:ext cx="0" cy="0"/>
          <a:chOff x="0" y="0"/>
          <a:chExt cx="0" cy="0"/>
        </a:xfrm>
      </p:grpSpPr>
      <p:sp>
        <p:nvSpPr>
          <p:cNvPr id="136" name="Google Shape;136;p22"/>
          <p:cNvSpPr txBox="1"/>
          <p:nvPr>
            <p:ph type="title"/>
          </p:nvPr>
        </p:nvSpPr>
        <p:spPr>
          <a:xfrm>
            <a:off x="609600" y="924762"/>
            <a:ext cx="10972800" cy="1143000"/>
          </a:xfrm>
          <a:prstGeom prst="rect">
            <a:avLst/>
          </a:prstGeom>
          <a:noFill/>
          <a:ln>
            <a:noFill/>
          </a:ln>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1900"/>
              <a:buFont typeface="Arial"/>
              <a:buNone/>
              <a:defRPr b="1" i="0" sz="4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900"/>
              <a:buFont typeface="Arial"/>
              <a:buNone/>
              <a:defRPr b="1" sz="4800">
                <a:solidFill>
                  <a:schemeClr val="dk1"/>
                </a:solidFill>
              </a:defRPr>
            </a:lvl2pPr>
            <a:lvl3pPr indent="0" lvl="2">
              <a:spcBef>
                <a:spcPts val="0"/>
              </a:spcBef>
              <a:spcAft>
                <a:spcPts val="0"/>
              </a:spcAft>
              <a:buClr>
                <a:schemeClr val="dk1"/>
              </a:buClr>
              <a:buSzPts val="1900"/>
              <a:buFont typeface="Arial"/>
              <a:buNone/>
              <a:defRPr b="1" sz="4800">
                <a:solidFill>
                  <a:schemeClr val="dk1"/>
                </a:solidFill>
              </a:defRPr>
            </a:lvl3pPr>
            <a:lvl4pPr indent="0" lvl="3">
              <a:spcBef>
                <a:spcPts val="0"/>
              </a:spcBef>
              <a:spcAft>
                <a:spcPts val="0"/>
              </a:spcAft>
              <a:buClr>
                <a:schemeClr val="dk1"/>
              </a:buClr>
              <a:buSzPts val="1900"/>
              <a:buFont typeface="Arial"/>
              <a:buNone/>
              <a:defRPr b="1" sz="4800">
                <a:solidFill>
                  <a:schemeClr val="dk1"/>
                </a:solidFill>
              </a:defRPr>
            </a:lvl4pPr>
            <a:lvl5pPr indent="0" lvl="4">
              <a:spcBef>
                <a:spcPts val="0"/>
              </a:spcBef>
              <a:spcAft>
                <a:spcPts val="0"/>
              </a:spcAft>
              <a:buClr>
                <a:schemeClr val="dk1"/>
              </a:buClr>
              <a:buSzPts val="1900"/>
              <a:buFont typeface="Arial"/>
              <a:buNone/>
              <a:defRPr b="1" sz="4800">
                <a:solidFill>
                  <a:schemeClr val="dk1"/>
                </a:solidFill>
              </a:defRPr>
            </a:lvl5pPr>
            <a:lvl6pPr indent="0" lvl="5">
              <a:spcBef>
                <a:spcPts val="0"/>
              </a:spcBef>
              <a:spcAft>
                <a:spcPts val="0"/>
              </a:spcAft>
              <a:buClr>
                <a:schemeClr val="dk1"/>
              </a:buClr>
              <a:buSzPts val="1900"/>
              <a:buFont typeface="Arial"/>
              <a:buNone/>
              <a:defRPr b="1" sz="4800">
                <a:solidFill>
                  <a:schemeClr val="dk1"/>
                </a:solidFill>
              </a:defRPr>
            </a:lvl6pPr>
            <a:lvl7pPr indent="0" lvl="6">
              <a:spcBef>
                <a:spcPts val="0"/>
              </a:spcBef>
              <a:spcAft>
                <a:spcPts val="0"/>
              </a:spcAft>
              <a:buClr>
                <a:schemeClr val="dk1"/>
              </a:buClr>
              <a:buSzPts val="1900"/>
              <a:buFont typeface="Arial"/>
              <a:buNone/>
              <a:defRPr b="1" sz="4800">
                <a:solidFill>
                  <a:schemeClr val="dk1"/>
                </a:solidFill>
              </a:defRPr>
            </a:lvl7pPr>
            <a:lvl8pPr indent="0" lvl="7">
              <a:spcBef>
                <a:spcPts val="0"/>
              </a:spcBef>
              <a:spcAft>
                <a:spcPts val="0"/>
              </a:spcAft>
              <a:buClr>
                <a:schemeClr val="dk1"/>
              </a:buClr>
              <a:buSzPts val="1900"/>
              <a:buFont typeface="Arial"/>
              <a:buNone/>
              <a:defRPr b="1" sz="4800">
                <a:solidFill>
                  <a:schemeClr val="dk1"/>
                </a:solidFill>
              </a:defRPr>
            </a:lvl8pPr>
            <a:lvl9pPr indent="0" lvl="8">
              <a:spcBef>
                <a:spcPts val="0"/>
              </a:spcBef>
              <a:spcAft>
                <a:spcPts val="0"/>
              </a:spcAft>
              <a:buClr>
                <a:schemeClr val="dk1"/>
              </a:buClr>
              <a:buSzPts val="1900"/>
              <a:buFont typeface="Arial"/>
              <a:buNone/>
              <a:defRPr b="1" sz="4800">
                <a:solidFill>
                  <a:schemeClr val="dk1"/>
                </a:solidFill>
              </a:defRPr>
            </a:lvl9pPr>
          </a:lstStyle>
          <a:p/>
        </p:txBody>
      </p:sp>
      <p:sp>
        <p:nvSpPr>
          <p:cNvPr id="137" name="Google Shape;137;p22"/>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qa logo-banner-svelte.png" id="138" name="Google Shape;138;p22"/>
          <p:cNvPicPr preferRelativeResize="0"/>
          <p:nvPr/>
        </p:nvPicPr>
        <p:blipFill rotWithShape="1">
          <a:blip r:embed="rId2">
            <a:alphaModFix/>
          </a:blip>
          <a:srcRect b="0" l="0" r="0" t="0"/>
          <a:stretch/>
        </p:blipFill>
        <p:spPr>
          <a:xfrm>
            <a:off x="0" y="76204"/>
            <a:ext cx="6078447" cy="11429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 name="Shape 18"/>
        <p:cNvGrpSpPr/>
        <p:nvPr/>
      </p:nvGrpSpPr>
      <p:grpSpPr>
        <a:xfrm>
          <a:off x="0" y="0"/>
          <a:ext cx="0" cy="0"/>
          <a:chOff x="0" y="0"/>
          <a:chExt cx="0" cy="0"/>
        </a:xfrm>
      </p:grpSpPr>
      <p:sp>
        <p:nvSpPr>
          <p:cNvPr id="19" name="Google Shape;19;p3"/>
          <p:cNvSpPr txBox="1"/>
          <p:nvPr>
            <p:ph type="title"/>
          </p:nvPr>
        </p:nvSpPr>
        <p:spPr>
          <a:xfrm>
            <a:off x="838200" y="529509"/>
            <a:ext cx="7545512"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838200" y="1969461"/>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2" type="body"/>
          </p:nvPr>
        </p:nvSpPr>
        <p:spPr>
          <a:xfrm>
            <a:off x="6172200" y="1969461"/>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p:nvPr/>
        </p:nvSpPr>
        <p:spPr>
          <a:xfrm>
            <a:off x="136850" y="112700"/>
            <a:ext cx="3960300" cy="627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139" name="Shape 139"/>
        <p:cNvGrpSpPr/>
        <p:nvPr/>
      </p:nvGrpSpPr>
      <p:grpSpPr>
        <a:xfrm>
          <a:off x="0" y="0"/>
          <a:ext cx="0" cy="0"/>
          <a:chOff x="0" y="0"/>
          <a:chExt cx="0" cy="0"/>
        </a:xfrm>
      </p:grpSpPr>
      <p:sp>
        <p:nvSpPr>
          <p:cNvPr id="140" name="Google Shape;140;p23"/>
          <p:cNvSpPr txBox="1"/>
          <p:nvPr>
            <p:ph idx="1" type="body"/>
          </p:nvPr>
        </p:nvSpPr>
        <p:spPr>
          <a:xfrm>
            <a:off x="609600" y="5875078"/>
            <a:ext cx="10972800" cy="692700"/>
          </a:xfrm>
          <a:prstGeom prst="rect">
            <a:avLst/>
          </a:prstGeom>
          <a:noFill/>
          <a:ln>
            <a:noFill/>
          </a:ln>
        </p:spPr>
        <p:txBody>
          <a:bodyPr anchorCtr="0" anchor="t" bIns="121900" lIns="121900" spcFirstLastPara="1" rIns="121900" wrap="square" tIns="121900">
            <a:noAutofit/>
          </a:bodyPr>
          <a:lstStyle>
            <a:lvl1pPr indent="-228600" lvl="0" marL="457200" marR="0" rtl="0" algn="ctr">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60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2pPr>
            <a:lvl3pPr indent="-228600" lvl="2" marL="1371600" marR="0" rtl="0" algn="l">
              <a:lnSpc>
                <a:spcPct val="100000"/>
              </a:lnSpc>
              <a:spcBef>
                <a:spcPts val="60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3pPr>
            <a:lvl4pPr indent="-228600" lvl="3" marL="18288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indent="-228600" lvl="5" marL="27432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indent="-228600" lvl="6" marL="32004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indent="-228600" lvl="7" marL="36576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indent="-228600" lvl="8" marL="41148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141" name="Google Shape;141;p23"/>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qa logo-banner-svelte.png" id="142" name="Google Shape;142;p23"/>
          <p:cNvPicPr preferRelativeResize="0"/>
          <p:nvPr/>
        </p:nvPicPr>
        <p:blipFill rotWithShape="1">
          <a:blip r:embed="rId2">
            <a:alphaModFix/>
          </a:blip>
          <a:srcRect b="0" l="0" r="0" t="0"/>
          <a:stretch/>
        </p:blipFill>
        <p:spPr>
          <a:xfrm>
            <a:off x="0" y="76204"/>
            <a:ext cx="6078447" cy="11429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3" name="Shape 143"/>
        <p:cNvGrpSpPr/>
        <p:nvPr/>
      </p:nvGrpSpPr>
      <p:grpSpPr>
        <a:xfrm>
          <a:off x="0" y="0"/>
          <a:ext cx="0" cy="0"/>
          <a:chOff x="0" y="0"/>
          <a:chExt cx="0" cy="0"/>
        </a:xfrm>
      </p:grpSpPr>
      <p:sp>
        <p:nvSpPr>
          <p:cNvPr id="144" name="Google Shape;144;p24"/>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qa logo-banner-svelte.png" id="145" name="Google Shape;145;p24"/>
          <p:cNvPicPr preferRelativeResize="0"/>
          <p:nvPr/>
        </p:nvPicPr>
        <p:blipFill rotWithShape="1">
          <a:blip r:embed="rId2">
            <a:alphaModFix/>
          </a:blip>
          <a:srcRect b="0" l="0" r="0" t="0"/>
          <a:stretch/>
        </p:blipFill>
        <p:spPr>
          <a:xfrm>
            <a:off x="0" y="76204"/>
            <a:ext cx="6078447" cy="11429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3" name="Shape 23"/>
        <p:cNvGrpSpPr/>
        <p:nvPr/>
      </p:nvGrpSpPr>
      <p:grpSpPr>
        <a:xfrm>
          <a:off x="0" y="0"/>
          <a:ext cx="0" cy="0"/>
          <a:chOff x="0" y="0"/>
          <a:chExt cx="0" cy="0"/>
        </a:xfrm>
      </p:grpSpPr>
      <p:sp>
        <p:nvSpPr>
          <p:cNvPr id="24" name="Google Shape;24;p4"/>
          <p:cNvSpPr txBox="1"/>
          <p:nvPr>
            <p:ph type="title"/>
          </p:nvPr>
        </p:nvSpPr>
        <p:spPr>
          <a:xfrm>
            <a:off x="839788" y="508961"/>
            <a:ext cx="8602163"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4"/>
          <p:cNvSpPr txBox="1"/>
          <p:nvPr>
            <p:ph idx="2" type="body"/>
          </p:nvPr>
        </p:nvSpPr>
        <p:spPr>
          <a:xfrm>
            <a:off x="839788" y="2648911"/>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4"/>
          <p:cNvSpPr txBox="1"/>
          <p:nvPr>
            <p:ph idx="4" type="body"/>
          </p:nvPr>
        </p:nvSpPr>
        <p:spPr>
          <a:xfrm>
            <a:off x="6172200" y="2648911"/>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 name="Google Shape;29;p4"/>
          <p:cNvPicPr preferRelativeResize="0"/>
          <p:nvPr/>
        </p:nvPicPr>
        <p:blipFill rotWithShape="1">
          <a:blip r:embed="rId2">
            <a:alphaModFix/>
          </a:blip>
          <a:srcRect b="0" l="0" r="0" t="0"/>
          <a:stretch/>
        </p:blipFill>
        <p:spPr>
          <a:xfrm>
            <a:off x="277486" y="226527"/>
            <a:ext cx="3647991" cy="456504"/>
          </a:xfrm>
          <a:prstGeom prst="rect">
            <a:avLst/>
          </a:prstGeom>
          <a:noFill/>
          <a:ln>
            <a:noFill/>
          </a:ln>
        </p:spPr>
      </p:pic>
      <p:sp>
        <p:nvSpPr>
          <p:cNvPr id="30" name="Google Shape;30;p4"/>
          <p:cNvSpPr/>
          <p:nvPr/>
        </p:nvSpPr>
        <p:spPr>
          <a:xfrm>
            <a:off x="136850" y="112700"/>
            <a:ext cx="3960300" cy="627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p5"/>
          <p:cNvSpPr txBox="1"/>
          <p:nvPr>
            <p:ph type="title"/>
          </p:nvPr>
        </p:nvSpPr>
        <p:spPr>
          <a:xfrm>
            <a:off x="415600" y="593367"/>
            <a:ext cx="11360800" cy="763600"/>
          </a:xfrm>
          <a:prstGeom prst="rect">
            <a:avLst/>
          </a:prstGeom>
        </p:spPr>
        <p:txBody>
          <a:bodyPr anchorCtr="0" anchor="ctr" bIns="121900" lIns="121900" spcFirstLastPara="1" rIns="121900" wrap="square" tIns="121900">
            <a:noAutofit/>
          </a:bodyPr>
          <a:lstStyle>
            <a:lvl1pPr lvl="0">
              <a:spcBef>
                <a:spcPts val="0"/>
              </a:spcBef>
              <a:spcAft>
                <a:spcPts val="0"/>
              </a:spcAft>
              <a:buSzPts val="1900"/>
              <a:buNone/>
              <a:defRPr sz="1900"/>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p:txBody>
      </p:sp>
      <p:sp>
        <p:nvSpPr>
          <p:cNvPr id="33" name="Google Shape;33;p5"/>
          <p:cNvSpPr txBox="1"/>
          <p:nvPr>
            <p:ph idx="1" type="body"/>
          </p:nvPr>
        </p:nvSpPr>
        <p:spPr>
          <a:xfrm>
            <a:off x="415600" y="1536633"/>
            <a:ext cx="11360800" cy="4555200"/>
          </a:xfrm>
          <a:prstGeom prst="rect">
            <a:avLst/>
          </a:prstGeom>
        </p:spPr>
        <p:txBody>
          <a:bodyPr anchorCtr="0" anchor="t" bIns="121900" lIns="121900" spcFirstLastPara="1" rIns="121900" wrap="square" tIns="121900">
            <a:noAutofit/>
          </a:bodyPr>
          <a:lstStyle>
            <a:lvl1pPr indent="-349250" lvl="0" marL="457200">
              <a:spcBef>
                <a:spcPts val="1000"/>
              </a:spcBef>
              <a:spcAft>
                <a:spcPts val="0"/>
              </a:spcAft>
              <a:buSzPts val="1900"/>
              <a:buChar char="•"/>
              <a:defRPr sz="1900"/>
            </a:lvl1pPr>
            <a:lvl2pPr indent="-349250" lvl="1" marL="914400">
              <a:spcBef>
                <a:spcPts val="500"/>
              </a:spcBef>
              <a:spcAft>
                <a:spcPts val="0"/>
              </a:spcAft>
              <a:buSzPts val="1900"/>
              <a:buChar char="•"/>
              <a:defRPr sz="1900"/>
            </a:lvl2pPr>
            <a:lvl3pPr indent="-349250" lvl="2" marL="1371600">
              <a:spcBef>
                <a:spcPts val="500"/>
              </a:spcBef>
              <a:spcAft>
                <a:spcPts val="0"/>
              </a:spcAft>
              <a:buSzPts val="1900"/>
              <a:buChar char="•"/>
              <a:defRPr sz="1900"/>
            </a:lvl3pPr>
            <a:lvl4pPr indent="-349250" lvl="3" marL="1828800">
              <a:spcBef>
                <a:spcPts val="500"/>
              </a:spcBef>
              <a:spcAft>
                <a:spcPts val="0"/>
              </a:spcAft>
              <a:buSzPts val="1900"/>
              <a:buChar char="•"/>
              <a:defRPr sz="1900"/>
            </a:lvl4pPr>
            <a:lvl5pPr indent="-349250" lvl="4" marL="2286000">
              <a:spcBef>
                <a:spcPts val="500"/>
              </a:spcBef>
              <a:spcAft>
                <a:spcPts val="0"/>
              </a:spcAft>
              <a:buSzPts val="1900"/>
              <a:buChar char="•"/>
              <a:defRPr sz="1900"/>
            </a:lvl5pPr>
            <a:lvl6pPr indent="-349250" lvl="5" marL="2743200">
              <a:spcBef>
                <a:spcPts val="500"/>
              </a:spcBef>
              <a:spcAft>
                <a:spcPts val="0"/>
              </a:spcAft>
              <a:buSzPts val="1900"/>
              <a:buChar char="•"/>
              <a:defRPr sz="1900"/>
            </a:lvl6pPr>
            <a:lvl7pPr indent="-349250" lvl="6" marL="3200400">
              <a:spcBef>
                <a:spcPts val="500"/>
              </a:spcBef>
              <a:spcAft>
                <a:spcPts val="0"/>
              </a:spcAft>
              <a:buSzPts val="1900"/>
              <a:buChar char="•"/>
              <a:defRPr sz="1900"/>
            </a:lvl7pPr>
            <a:lvl8pPr indent="-349250" lvl="7" marL="3657600">
              <a:spcBef>
                <a:spcPts val="500"/>
              </a:spcBef>
              <a:spcAft>
                <a:spcPts val="0"/>
              </a:spcAft>
              <a:buSzPts val="1900"/>
              <a:buChar char="•"/>
              <a:defRPr sz="1900"/>
            </a:lvl8pPr>
            <a:lvl9pPr indent="-349250" lvl="8" marL="4114800">
              <a:spcBef>
                <a:spcPts val="500"/>
              </a:spcBef>
              <a:spcAft>
                <a:spcPts val="0"/>
              </a:spcAft>
              <a:buSzPts val="1900"/>
              <a:buChar char="•"/>
              <a:defRPr sz="1900"/>
            </a:lvl9pPr>
          </a:lstStyle>
          <a:p/>
        </p:txBody>
      </p:sp>
      <p:sp>
        <p:nvSpPr>
          <p:cNvPr id="34" name="Google Shape;34;p5"/>
          <p:cNvSpPr/>
          <p:nvPr/>
        </p:nvSpPr>
        <p:spPr>
          <a:xfrm>
            <a:off x="136850" y="112700"/>
            <a:ext cx="3960300" cy="627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6" name="Google Shape;46;p7"/>
          <p:cNvPicPr preferRelativeResize="0"/>
          <p:nvPr/>
        </p:nvPicPr>
        <p:blipFill rotWithShape="1">
          <a:blip r:embed="rId2">
            <a:alphaModFix/>
          </a:blip>
          <a:srcRect b="0" l="0" r="0" t="0"/>
          <a:stretch/>
        </p:blipFill>
        <p:spPr>
          <a:xfrm>
            <a:off x="9529590" y="0"/>
            <a:ext cx="2662410" cy="9318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7" name="Shape 47"/>
        <p:cNvGrpSpPr/>
        <p:nvPr/>
      </p:nvGrpSpPr>
      <p:grpSpPr>
        <a:xfrm>
          <a:off x="0" y="0"/>
          <a:ext cx="0" cy="0"/>
          <a:chOff x="0" y="0"/>
          <a:chExt cx="0" cy="0"/>
        </a:xfrm>
      </p:grpSpPr>
      <p:sp>
        <p:nvSpPr>
          <p:cNvPr id="48" name="Google Shape;4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8"/>
          <p:cNvPicPr preferRelativeResize="0"/>
          <p:nvPr/>
        </p:nvPicPr>
        <p:blipFill rotWithShape="1">
          <a:blip r:embed="rId2">
            <a:alphaModFix/>
          </a:blip>
          <a:srcRect b="0" l="0" r="0" t="0"/>
          <a:stretch/>
        </p:blipFill>
        <p:spPr>
          <a:xfrm>
            <a:off x="9529590" y="0"/>
            <a:ext cx="2662410" cy="9318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0" name="Shape 60"/>
        <p:cNvGrpSpPr/>
        <p:nvPr/>
      </p:nvGrpSpPr>
      <p:grpSpPr>
        <a:xfrm>
          <a:off x="0" y="0"/>
          <a:ext cx="0" cy="0"/>
          <a:chOff x="0" y="0"/>
          <a:chExt cx="0" cy="0"/>
        </a:xfrm>
      </p:grpSpPr>
      <p:sp>
        <p:nvSpPr>
          <p:cNvPr id="61" name="Google Shape;61;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6" name="Google Shape;66;p10"/>
          <p:cNvPicPr preferRelativeResize="0"/>
          <p:nvPr/>
        </p:nvPicPr>
        <p:blipFill rotWithShape="1">
          <a:blip r:embed="rId2">
            <a:alphaModFix/>
          </a:blip>
          <a:srcRect b="0" l="0" r="0" t="0"/>
          <a:stretch/>
        </p:blipFill>
        <p:spPr>
          <a:xfrm>
            <a:off x="9529590" y="0"/>
            <a:ext cx="2662410" cy="93184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p11"/>
          <p:cNvPicPr preferRelativeResize="0"/>
          <p:nvPr/>
        </p:nvPicPr>
        <p:blipFill rotWithShape="1">
          <a:blip r:embed="rId2">
            <a:alphaModFix/>
          </a:blip>
          <a:srcRect b="0" l="0" r="0" t="0"/>
          <a:stretch/>
        </p:blipFill>
        <p:spPr>
          <a:xfrm>
            <a:off x="9529590" y="0"/>
            <a:ext cx="2662410" cy="9318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4.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529509"/>
            <a:ext cx="8490735"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959187"/>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a:blip r:embed="rId1">
            <a:alphaModFix/>
          </a:blip>
          <a:stretch>
            <a:fillRect/>
          </a:stretch>
        </p:blipFill>
        <p:spPr>
          <a:xfrm>
            <a:off x="10096925" y="0"/>
            <a:ext cx="2095075" cy="1126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609600" y="924762"/>
            <a:ext cx="10972800" cy="1143000"/>
          </a:xfrm>
          <a:prstGeom prst="rect">
            <a:avLst/>
          </a:prstGeom>
          <a:noFill/>
          <a:ln>
            <a:noFill/>
          </a:ln>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1900"/>
              <a:buFont typeface="Arial"/>
              <a:buNone/>
              <a:defRPr b="1" i="0" sz="4800" u="none" cap="none" strike="noStrike">
                <a:solidFill>
                  <a:schemeClr val="dk1"/>
                </a:solidFill>
                <a:latin typeface="Arial"/>
                <a:ea typeface="Arial"/>
                <a:cs typeface="Arial"/>
                <a:sym typeface="Arial"/>
              </a:defRPr>
            </a:lvl1pPr>
            <a:lvl2pPr indent="0" lvl="1">
              <a:spcBef>
                <a:spcPts val="0"/>
              </a:spcBef>
              <a:spcAft>
                <a:spcPts val="0"/>
              </a:spcAft>
              <a:buClr>
                <a:schemeClr val="dk1"/>
              </a:buClr>
              <a:buSzPts val="1900"/>
              <a:buFont typeface="Arial"/>
              <a:buNone/>
              <a:defRPr b="1" sz="4800">
                <a:solidFill>
                  <a:schemeClr val="dk1"/>
                </a:solidFill>
              </a:defRPr>
            </a:lvl2pPr>
            <a:lvl3pPr indent="0" lvl="2">
              <a:spcBef>
                <a:spcPts val="0"/>
              </a:spcBef>
              <a:spcAft>
                <a:spcPts val="0"/>
              </a:spcAft>
              <a:buClr>
                <a:schemeClr val="dk1"/>
              </a:buClr>
              <a:buSzPts val="1900"/>
              <a:buFont typeface="Arial"/>
              <a:buNone/>
              <a:defRPr b="1" sz="4800">
                <a:solidFill>
                  <a:schemeClr val="dk1"/>
                </a:solidFill>
              </a:defRPr>
            </a:lvl3pPr>
            <a:lvl4pPr indent="0" lvl="3">
              <a:spcBef>
                <a:spcPts val="0"/>
              </a:spcBef>
              <a:spcAft>
                <a:spcPts val="0"/>
              </a:spcAft>
              <a:buClr>
                <a:schemeClr val="dk1"/>
              </a:buClr>
              <a:buSzPts val="1900"/>
              <a:buFont typeface="Arial"/>
              <a:buNone/>
              <a:defRPr b="1" sz="4800">
                <a:solidFill>
                  <a:schemeClr val="dk1"/>
                </a:solidFill>
              </a:defRPr>
            </a:lvl4pPr>
            <a:lvl5pPr indent="0" lvl="4">
              <a:spcBef>
                <a:spcPts val="0"/>
              </a:spcBef>
              <a:spcAft>
                <a:spcPts val="0"/>
              </a:spcAft>
              <a:buClr>
                <a:schemeClr val="dk1"/>
              </a:buClr>
              <a:buSzPts val="1900"/>
              <a:buFont typeface="Arial"/>
              <a:buNone/>
              <a:defRPr b="1" sz="4800">
                <a:solidFill>
                  <a:schemeClr val="dk1"/>
                </a:solidFill>
              </a:defRPr>
            </a:lvl5pPr>
            <a:lvl6pPr indent="0" lvl="5">
              <a:spcBef>
                <a:spcPts val="0"/>
              </a:spcBef>
              <a:spcAft>
                <a:spcPts val="0"/>
              </a:spcAft>
              <a:buClr>
                <a:schemeClr val="dk1"/>
              </a:buClr>
              <a:buSzPts val="1900"/>
              <a:buFont typeface="Arial"/>
              <a:buNone/>
              <a:defRPr b="1" sz="4800">
                <a:solidFill>
                  <a:schemeClr val="dk1"/>
                </a:solidFill>
              </a:defRPr>
            </a:lvl6pPr>
            <a:lvl7pPr indent="0" lvl="6">
              <a:spcBef>
                <a:spcPts val="0"/>
              </a:spcBef>
              <a:spcAft>
                <a:spcPts val="0"/>
              </a:spcAft>
              <a:buClr>
                <a:schemeClr val="dk1"/>
              </a:buClr>
              <a:buSzPts val="1900"/>
              <a:buFont typeface="Arial"/>
              <a:buNone/>
              <a:defRPr b="1" sz="4800">
                <a:solidFill>
                  <a:schemeClr val="dk1"/>
                </a:solidFill>
              </a:defRPr>
            </a:lvl7pPr>
            <a:lvl8pPr indent="0" lvl="7">
              <a:spcBef>
                <a:spcPts val="0"/>
              </a:spcBef>
              <a:spcAft>
                <a:spcPts val="0"/>
              </a:spcAft>
              <a:buClr>
                <a:schemeClr val="dk1"/>
              </a:buClr>
              <a:buSzPts val="1900"/>
              <a:buFont typeface="Arial"/>
              <a:buNone/>
              <a:defRPr b="1" sz="4800">
                <a:solidFill>
                  <a:schemeClr val="dk1"/>
                </a:solidFill>
              </a:defRPr>
            </a:lvl8pPr>
            <a:lvl9pPr indent="0" lvl="8">
              <a:spcBef>
                <a:spcPts val="0"/>
              </a:spcBef>
              <a:spcAft>
                <a:spcPts val="0"/>
              </a:spcAft>
              <a:buClr>
                <a:schemeClr val="dk1"/>
              </a:buClr>
              <a:buSzPts val="1900"/>
              <a:buFont typeface="Arial"/>
              <a:buNone/>
              <a:defRPr b="1" sz="4800">
                <a:solidFill>
                  <a:schemeClr val="dk1"/>
                </a:solidFill>
              </a:defRPr>
            </a:lvl9pPr>
          </a:lstStyle>
          <a:p/>
        </p:txBody>
      </p:sp>
      <p:sp>
        <p:nvSpPr>
          <p:cNvPr id="117" name="Google Shape;117;p18"/>
          <p:cNvSpPr txBox="1"/>
          <p:nvPr>
            <p:ph idx="1" type="body"/>
          </p:nvPr>
        </p:nvSpPr>
        <p:spPr>
          <a:xfrm>
            <a:off x="609600" y="1600200"/>
            <a:ext cx="10972800" cy="49677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800"/>
              </a:spcBef>
              <a:spcAft>
                <a:spcPts val="0"/>
              </a:spcAft>
              <a:buClr>
                <a:schemeClr val="dk1"/>
              </a:buClr>
              <a:buSzPts val="1900"/>
              <a:buFont typeface="Arial"/>
              <a:buNone/>
              <a:defRPr b="0" i="0" sz="4000" u="none" cap="none" strike="noStrike">
                <a:solidFill>
                  <a:schemeClr val="dk1"/>
                </a:solidFill>
                <a:latin typeface="Arial"/>
                <a:ea typeface="Arial"/>
                <a:cs typeface="Arial"/>
                <a:sym typeface="Arial"/>
              </a:defRPr>
            </a:lvl1pPr>
            <a:lvl2pPr indent="-228600" lvl="1" marL="914400" marR="0" rtl="0" algn="l">
              <a:lnSpc>
                <a:spcPct val="100000"/>
              </a:lnSpc>
              <a:spcBef>
                <a:spcPts val="60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2pPr>
            <a:lvl3pPr indent="-228600" lvl="2" marL="1371600" marR="0" rtl="0" algn="l">
              <a:lnSpc>
                <a:spcPct val="100000"/>
              </a:lnSpc>
              <a:spcBef>
                <a:spcPts val="600"/>
              </a:spcBef>
              <a:spcAft>
                <a:spcPts val="0"/>
              </a:spcAft>
              <a:buClr>
                <a:schemeClr val="dk1"/>
              </a:buClr>
              <a:buSzPts val="1900"/>
              <a:buFont typeface="Arial"/>
              <a:buNone/>
              <a:defRPr b="0" i="0" sz="3200" u="none" cap="none" strike="noStrike">
                <a:solidFill>
                  <a:schemeClr val="dk1"/>
                </a:solidFill>
                <a:latin typeface="Arial"/>
                <a:ea typeface="Arial"/>
                <a:cs typeface="Arial"/>
                <a:sym typeface="Arial"/>
              </a:defRPr>
            </a:lvl3pPr>
            <a:lvl4pPr indent="-228600" lvl="3" marL="18288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5pPr>
            <a:lvl6pPr indent="-228600" lvl="5" marL="27432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6pPr>
            <a:lvl7pPr indent="-228600" lvl="6" marL="32004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7pPr>
            <a:lvl8pPr indent="-228600" lvl="7" marL="36576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8pPr>
            <a:lvl9pPr indent="-228600" lvl="8" marL="4114800" marR="0" rtl="0" algn="l">
              <a:lnSpc>
                <a:spcPct val="100000"/>
              </a:lnSpc>
              <a:spcBef>
                <a:spcPts val="500"/>
              </a:spcBef>
              <a:spcAft>
                <a:spcPts val="0"/>
              </a:spcAft>
              <a:buClr>
                <a:schemeClr val="dk1"/>
              </a:buClr>
              <a:buSzPts val="1900"/>
              <a:buFont typeface="Arial"/>
              <a:buNone/>
              <a:defRPr b="0" i="0" sz="2400" u="none" cap="none" strike="noStrike">
                <a:solidFill>
                  <a:schemeClr val="dk1"/>
                </a:solidFill>
                <a:latin typeface="Arial"/>
                <a:ea typeface="Arial"/>
                <a:cs typeface="Arial"/>
                <a:sym typeface="Arial"/>
              </a:defRPr>
            </a:lvl9pPr>
          </a:lstStyle>
          <a:p/>
        </p:txBody>
      </p:sp>
      <p:sp>
        <p:nvSpPr>
          <p:cNvPr id="118" name="Google Shape;118;p18"/>
          <p:cNvSpPr txBox="1"/>
          <p:nvPr>
            <p:ph idx="12" type="sldNum"/>
          </p:nvPr>
        </p:nvSpPr>
        <p:spPr>
          <a:xfrm>
            <a:off x="11409054" y="6333134"/>
            <a:ext cx="731599" cy="524699"/>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Font typeface="Arial"/>
              <a:buNone/>
              <a:defRPr b="0" i="0" sz="1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9" name="Google Shape;119;p18"/>
          <p:cNvCxnSpPr/>
          <p:nvPr/>
        </p:nvCxnSpPr>
        <p:spPr>
          <a:xfrm>
            <a:off x="-13967" y="-10475"/>
            <a:ext cx="12234000" cy="10500"/>
          </a:xfrm>
          <a:prstGeom prst="straightConnector1">
            <a:avLst/>
          </a:prstGeom>
          <a:noFill/>
          <a:ln cap="flat" cmpd="sng" w="114300">
            <a:solidFill>
              <a:schemeClr val="dk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45.png"/><Relationship Id="rId6"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tiny.cc/csu-qa.eports" TargetMode="External"/><Relationship Id="rId4" Type="http://schemas.openxmlformats.org/officeDocument/2006/relationships/hyperlink" Target="http://tiny.cc/qa-plc" TargetMode="External"/><Relationship Id="rId5"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docs.google.com/viewerng/viewer?url=http://www.csub.edu/tlc/_files/_Spring_2014_PDFs/Requirement%2520to%2520Teach%2520Online%2520or%2520Hybrid%2520Classes%2520for%2520CS.pdf" TargetMode="Externa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3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6.png"/><Relationship Id="rId4" Type="http://schemas.openxmlformats.org/officeDocument/2006/relationships/image" Target="../media/image57.png"/><Relationship Id="rId5"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4.png"/><Relationship Id="rId4" Type="http://schemas.openxmlformats.org/officeDocument/2006/relationships/image" Target="../media/image4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tableau.fresnostate.edu/views/SQuAIRStudentSurvey/SQuAIRStudentSurvey?:isGuestRedirectFromVizportal=y&amp;:embed=y" TargetMode="Externa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1.png"/><Relationship Id="rId4" Type="http://schemas.openxmlformats.org/officeDocument/2006/relationships/image" Target="../media/image40.png"/><Relationship Id="rId5"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4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mailto:askylar@calstate.edu" TargetMode="External"/><Relationship Id="rId4" Type="http://schemas.openxmlformats.org/officeDocument/2006/relationships/hyperlink" Target="mailto:smitra@fullerton.edu" TargetMode="External"/><Relationship Id="rId5" Type="http://schemas.openxmlformats.org/officeDocument/2006/relationships/hyperlink" Target="mailto:mbennett@mail.fresnostate.edu" TargetMode="External"/><Relationship Id="rId6" Type="http://schemas.openxmlformats.org/officeDocument/2006/relationships/hyperlink" Target="mailto:jwang@csub.edu" TargetMode="External"/><Relationship Id="rId7" Type="http://schemas.openxmlformats.org/officeDocument/2006/relationships/hyperlink" Target="http://qa.csuproject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hyperlink" Target="http://tiny.cc/certified-courses" TargetMode="External"/><Relationship Id="rId5" Type="http://schemas.openxmlformats.org/officeDocument/2006/relationships/image" Target="../media/image20.png"/><Relationship Id="rId6"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nvSpPr>
        <p:spPr>
          <a:xfrm>
            <a:off x="0" y="1486625"/>
            <a:ext cx="11855100" cy="1497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800"/>
              </a:spcBef>
              <a:spcAft>
                <a:spcPts val="600"/>
              </a:spcAft>
              <a:buClr>
                <a:schemeClr val="dk1"/>
              </a:buClr>
              <a:buSzPts val="1100"/>
              <a:buFont typeface="Arial"/>
              <a:buNone/>
            </a:pPr>
            <a:r>
              <a:rPr b="1" i="1" lang="en-US" sz="3000">
                <a:solidFill>
                  <a:schemeClr val="dk1"/>
                </a:solidFill>
              </a:rPr>
              <a:t>Impact of QM Professional Development and Course Certification on Teaching Performance and Student Success</a:t>
            </a:r>
            <a:endParaRPr b="1" i="1" sz="3000"/>
          </a:p>
        </p:txBody>
      </p:sp>
      <p:sp>
        <p:nvSpPr>
          <p:cNvPr id="152" name="Google Shape;152;p25"/>
          <p:cNvSpPr txBox="1"/>
          <p:nvPr/>
        </p:nvSpPr>
        <p:spPr>
          <a:xfrm>
            <a:off x="903250" y="3569725"/>
            <a:ext cx="4789500" cy="10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666666"/>
                </a:solidFill>
              </a:rPr>
              <a:t>Ashley Skylar</a:t>
            </a:r>
            <a:r>
              <a:rPr lang="en-US" sz="1800">
                <a:solidFill>
                  <a:srgbClr val="666666"/>
                </a:solidFill>
              </a:rPr>
              <a:t>, Ph.D. </a:t>
            </a:r>
            <a:endParaRPr sz="1800">
              <a:solidFill>
                <a:srgbClr val="666666"/>
              </a:solidFill>
            </a:endParaRPr>
          </a:p>
          <a:p>
            <a:pPr indent="0" lvl="0" marL="0" marR="0" rtl="0" algn="l">
              <a:spcBef>
                <a:spcPts val="0"/>
              </a:spcBef>
              <a:spcAft>
                <a:spcPts val="0"/>
              </a:spcAft>
              <a:buNone/>
            </a:pPr>
            <a:r>
              <a:rPr lang="en-US" sz="1800">
                <a:solidFill>
                  <a:srgbClr val="666666"/>
                </a:solidFill>
              </a:rPr>
              <a:t>Quality Assurance Blended-Online Program</a:t>
            </a:r>
            <a:endParaRPr sz="1800">
              <a:solidFill>
                <a:srgbClr val="666666"/>
              </a:solidFill>
            </a:endParaRPr>
          </a:p>
          <a:p>
            <a:pPr indent="0" lvl="0" marL="0" marR="0" rtl="0" algn="l">
              <a:spcBef>
                <a:spcPts val="0"/>
              </a:spcBef>
              <a:spcAft>
                <a:spcPts val="0"/>
              </a:spcAft>
              <a:buNone/>
            </a:pPr>
            <a:r>
              <a:rPr lang="en-US" sz="1800">
                <a:solidFill>
                  <a:srgbClr val="666666"/>
                </a:solidFill>
              </a:rPr>
              <a:t>CSU Office of the Chancellor</a:t>
            </a:r>
            <a:endParaRPr sz="1800">
              <a:solidFill>
                <a:srgbClr val="666666"/>
              </a:solidFill>
            </a:endParaRPr>
          </a:p>
        </p:txBody>
      </p:sp>
      <p:sp>
        <p:nvSpPr>
          <p:cNvPr id="153" name="Google Shape;153;p25"/>
          <p:cNvSpPr txBox="1"/>
          <p:nvPr/>
        </p:nvSpPr>
        <p:spPr>
          <a:xfrm>
            <a:off x="903250" y="4938375"/>
            <a:ext cx="53415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666666"/>
                </a:solidFill>
              </a:rPr>
              <a:t>Mary Bennett</a:t>
            </a:r>
            <a:endParaRPr b="1" sz="1800">
              <a:solidFill>
                <a:srgbClr val="666666"/>
              </a:solidFill>
            </a:endParaRPr>
          </a:p>
          <a:p>
            <a:pPr indent="0" lvl="0" marL="0" marR="0" rtl="0" algn="l">
              <a:spcBef>
                <a:spcPts val="0"/>
              </a:spcBef>
              <a:spcAft>
                <a:spcPts val="0"/>
              </a:spcAft>
              <a:buNone/>
            </a:pPr>
            <a:r>
              <a:rPr lang="en-US" sz="1800">
                <a:solidFill>
                  <a:srgbClr val="666666"/>
                </a:solidFill>
                <a:highlight>
                  <a:srgbClr val="FCFCFC"/>
                </a:highlight>
              </a:rPr>
              <a:t>Instructional Designer</a:t>
            </a:r>
            <a:endParaRPr sz="1800">
              <a:solidFill>
                <a:srgbClr val="666666"/>
              </a:solidFill>
              <a:highlight>
                <a:srgbClr val="FCFCFC"/>
              </a:highlight>
            </a:endParaRPr>
          </a:p>
          <a:p>
            <a:pPr indent="0" lvl="0" marL="0" marR="0" rtl="0" algn="l">
              <a:spcBef>
                <a:spcPts val="0"/>
              </a:spcBef>
              <a:spcAft>
                <a:spcPts val="0"/>
              </a:spcAft>
              <a:buNone/>
            </a:pPr>
            <a:r>
              <a:rPr lang="en-US" sz="1800">
                <a:solidFill>
                  <a:srgbClr val="666666"/>
                </a:solidFill>
                <a:highlight>
                  <a:srgbClr val="FCFCFC"/>
                </a:highlight>
              </a:rPr>
              <a:t>Center for Faculty Excellence</a:t>
            </a:r>
            <a:endParaRPr sz="1800">
              <a:solidFill>
                <a:srgbClr val="666666"/>
              </a:solidFill>
              <a:highlight>
                <a:srgbClr val="FCFCFC"/>
              </a:highlight>
            </a:endParaRPr>
          </a:p>
          <a:p>
            <a:pPr indent="0" lvl="0" marL="0" marR="0" rtl="0" algn="l">
              <a:spcBef>
                <a:spcPts val="0"/>
              </a:spcBef>
              <a:spcAft>
                <a:spcPts val="0"/>
              </a:spcAft>
              <a:buNone/>
            </a:pPr>
            <a:r>
              <a:rPr lang="en-US" sz="1800">
                <a:solidFill>
                  <a:srgbClr val="666666"/>
                </a:solidFill>
              </a:rPr>
              <a:t>Fresno State University</a:t>
            </a:r>
            <a:endParaRPr sz="1800">
              <a:solidFill>
                <a:srgbClr val="666666"/>
              </a:solidFill>
            </a:endParaRPr>
          </a:p>
        </p:txBody>
      </p:sp>
      <p:sp>
        <p:nvSpPr>
          <p:cNvPr id="154" name="Google Shape;154;p25"/>
          <p:cNvSpPr txBox="1"/>
          <p:nvPr/>
        </p:nvSpPr>
        <p:spPr>
          <a:xfrm>
            <a:off x="6386925" y="3655875"/>
            <a:ext cx="51993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666666"/>
                </a:solidFill>
              </a:rPr>
              <a:t>Jianjun Wang</a:t>
            </a:r>
            <a:r>
              <a:rPr lang="en-US" sz="1800">
                <a:solidFill>
                  <a:srgbClr val="666666"/>
                </a:solidFill>
              </a:rPr>
              <a:t>, Ph.D.</a:t>
            </a:r>
            <a:r>
              <a:rPr lang="en-US" sz="1800">
                <a:solidFill>
                  <a:srgbClr val="666666"/>
                </a:solidFill>
              </a:rPr>
              <a:t> </a:t>
            </a:r>
            <a:endParaRPr sz="1800">
              <a:solidFill>
                <a:srgbClr val="666666"/>
              </a:solidFill>
            </a:endParaRPr>
          </a:p>
          <a:p>
            <a:pPr indent="0" lvl="0" marL="0" marR="0" rtl="0" algn="l">
              <a:spcBef>
                <a:spcPts val="0"/>
              </a:spcBef>
              <a:spcAft>
                <a:spcPts val="0"/>
              </a:spcAft>
              <a:buNone/>
            </a:pPr>
            <a:r>
              <a:rPr lang="en-US" sz="1800">
                <a:solidFill>
                  <a:srgbClr val="666666"/>
                </a:solidFill>
                <a:highlight>
                  <a:srgbClr val="FCFCFC"/>
                </a:highlight>
              </a:rPr>
              <a:t>Professor, Statistics &amp; Research</a:t>
            </a:r>
            <a:endParaRPr sz="1800">
              <a:solidFill>
                <a:srgbClr val="666666"/>
              </a:solidFill>
            </a:endParaRPr>
          </a:p>
          <a:p>
            <a:pPr indent="0" lvl="0" marL="0" marR="0" rtl="0" algn="l">
              <a:spcBef>
                <a:spcPts val="0"/>
              </a:spcBef>
              <a:spcAft>
                <a:spcPts val="0"/>
              </a:spcAft>
              <a:buNone/>
            </a:pPr>
            <a:r>
              <a:rPr lang="en-US" sz="1800">
                <a:solidFill>
                  <a:srgbClr val="666666"/>
                </a:solidFill>
              </a:rPr>
              <a:t>CSU Bakersfield</a:t>
            </a:r>
            <a:endParaRPr sz="1800">
              <a:solidFill>
                <a:srgbClr val="666666"/>
              </a:solidFill>
            </a:endParaRPr>
          </a:p>
        </p:txBody>
      </p:sp>
      <p:sp>
        <p:nvSpPr>
          <p:cNvPr id="155" name="Google Shape;155;p25"/>
          <p:cNvSpPr txBox="1"/>
          <p:nvPr/>
        </p:nvSpPr>
        <p:spPr>
          <a:xfrm>
            <a:off x="6315825" y="5007300"/>
            <a:ext cx="53415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666666"/>
                </a:solidFill>
              </a:rPr>
              <a:t>Sinjini Mitra</a:t>
            </a:r>
            <a:r>
              <a:rPr lang="en-US" sz="1800">
                <a:solidFill>
                  <a:srgbClr val="666666"/>
                </a:solidFill>
              </a:rPr>
              <a:t>, Ph.D.</a:t>
            </a:r>
            <a:endParaRPr sz="1800">
              <a:solidFill>
                <a:srgbClr val="666666"/>
              </a:solidFill>
            </a:endParaRPr>
          </a:p>
          <a:p>
            <a:pPr indent="0" lvl="0" marL="0" marR="0" rtl="0" algn="l">
              <a:spcBef>
                <a:spcPts val="0"/>
              </a:spcBef>
              <a:spcAft>
                <a:spcPts val="0"/>
              </a:spcAft>
              <a:buNone/>
            </a:pPr>
            <a:r>
              <a:rPr lang="en-US" sz="1800">
                <a:solidFill>
                  <a:srgbClr val="666666"/>
                </a:solidFill>
                <a:highlight>
                  <a:srgbClr val="FCFCFC"/>
                </a:highlight>
              </a:rPr>
              <a:t>Associate Professor, Information Systems and Decision Sciences</a:t>
            </a:r>
            <a:endParaRPr sz="1800">
              <a:solidFill>
                <a:srgbClr val="666666"/>
              </a:solidFill>
            </a:endParaRPr>
          </a:p>
          <a:p>
            <a:pPr indent="0" lvl="0" marL="0" marR="0" rtl="0" algn="l">
              <a:spcBef>
                <a:spcPts val="0"/>
              </a:spcBef>
              <a:spcAft>
                <a:spcPts val="0"/>
              </a:spcAft>
              <a:buNone/>
            </a:pPr>
            <a:r>
              <a:rPr lang="en-US" sz="1800">
                <a:solidFill>
                  <a:srgbClr val="666666"/>
                </a:solidFill>
              </a:rPr>
              <a:t>CSU Fullerton</a:t>
            </a:r>
            <a:endParaRPr sz="1800">
              <a:solidFill>
                <a:srgbClr val="6666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graphicFrame>
        <p:nvGraphicFramePr>
          <p:cNvPr descr="Results of a 25 item survey completed  by 3,746 students broken up into 4 areas - course overview &amp; introduction overall avg. 4.53; materials, facilitation &amp; interactions overall avg. 4.38; objectives &amp; assessments overall avg. 4.44; and tools, support resources, &amp; accessibility overall avg. 4.41 with avg. across all 25 items 4.42" id="226" name="Google Shape;226;p34" title="Results of a 25 item survey completed  by 3,746 students "/>
          <p:cNvGraphicFramePr/>
          <p:nvPr/>
        </p:nvGraphicFramePr>
        <p:xfrm>
          <a:off x="807375" y="132355"/>
          <a:ext cx="3000000" cy="3000000"/>
        </p:xfrm>
        <a:graphic>
          <a:graphicData uri="http://schemas.openxmlformats.org/drawingml/2006/table">
            <a:tbl>
              <a:tblPr>
                <a:noFill/>
                <a:tableStyleId>{699302E4-CC66-42C9-82A0-8C300D184E43}</a:tableStyleId>
              </a:tblPr>
              <a:tblGrid>
                <a:gridCol w="4038975"/>
                <a:gridCol w="605225"/>
                <a:gridCol w="3829000"/>
                <a:gridCol w="914025"/>
              </a:tblGrid>
              <a:tr h="351775">
                <a:tc gridSpan="4">
                  <a:txBody>
                    <a:bodyPr/>
                    <a:lstStyle/>
                    <a:p>
                      <a:pPr indent="0" lvl="0" marL="0" rtl="0" algn="ctr">
                        <a:lnSpc>
                          <a:spcPct val="115000"/>
                        </a:lnSpc>
                        <a:spcBef>
                          <a:spcPts val="0"/>
                        </a:spcBef>
                        <a:spcAft>
                          <a:spcPts val="0"/>
                        </a:spcAft>
                        <a:buNone/>
                      </a:pPr>
                      <a:r>
                        <a:rPr b="1" lang="en-US" sz="1200"/>
                        <a:t>Student Feedback Survey Aligned with Essential CSU QLT &amp; QM Standards</a:t>
                      </a:r>
                      <a:endParaRPr b="1" sz="12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hMerge="1"/>
                <a:tc hMerge="1"/>
                <a:tc hMerge="1"/>
              </a:tr>
              <a:tr h="351775">
                <a:tc>
                  <a:txBody>
                    <a:bodyPr/>
                    <a:lstStyle/>
                    <a:p>
                      <a:pPr indent="0" lvl="0" marL="0" rtl="0" algn="l">
                        <a:lnSpc>
                          <a:spcPct val="115000"/>
                        </a:lnSpc>
                        <a:spcBef>
                          <a:spcPts val="0"/>
                        </a:spcBef>
                        <a:spcAft>
                          <a:spcPts val="0"/>
                        </a:spcAft>
                        <a:buNone/>
                      </a:pPr>
                      <a:r>
                        <a:rPr b="1" lang="en-US" sz="1000"/>
                        <a:t>COURSE OVERVIEW &amp; INTRODUCTION</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US" sz="1200"/>
                        <a:t>4.53</a:t>
                      </a:r>
                      <a:endParaRPr b="1"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US" sz="1000"/>
                        <a:t>OBJECTIVES &amp; ASSESSMENT</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US" sz="1200"/>
                        <a:t>4.44</a:t>
                      </a:r>
                      <a:endParaRPr b="1"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97675">
                <a:tc>
                  <a:txBody>
                    <a:bodyPr/>
                    <a:lstStyle/>
                    <a:p>
                      <a:pPr indent="0" lvl="0" marL="0" rtl="0" algn="l">
                        <a:lnSpc>
                          <a:spcPct val="115000"/>
                        </a:lnSpc>
                        <a:spcBef>
                          <a:spcPts val="0"/>
                        </a:spcBef>
                        <a:spcAft>
                          <a:spcPts val="0"/>
                        </a:spcAft>
                        <a:buNone/>
                      </a:pPr>
                      <a:r>
                        <a:rPr lang="en-US" sz="1000"/>
                        <a:t>(1) Detailed instructions for getting started</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4.52</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(5) Measurable course level &amp; module objectives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4.46</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(2) Detailed information about the instructor</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4.48</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(6) Relationship between objectives &amp; activities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4.31</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(3) Purpose of course &amp; prerequisite knowledge</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4.54</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(7) Descriptive criteria provided for assessments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4.43</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(4) Academic integrity &amp; institutional policies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4.58</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(8) Course grading policy clearly defined</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4.55</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41200">
                <a:tc>
                  <a:txBody>
                    <a:bodyPr/>
                    <a:lstStyle/>
                    <a:p>
                      <a:pPr indent="0" lvl="0" marL="0" rtl="0" algn="l">
                        <a:lnSpc>
                          <a:spcPct val="115000"/>
                        </a:lnSpc>
                        <a:spcBef>
                          <a:spcPts val="0"/>
                        </a:spcBef>
                        <a:spcAft>
                          <a:spcPts val="0"/>
                        </a:spcAft>
                        <a:buNone/>
                      </a:pPr>
                      <a:r>
                        <a:rPr b="1" lang="en-US" sz="1000"/>
                        <a:t>MATERIALS, FACILITATION, INTERACTION,</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US" sz="1200"/>
                        <a:t>4.38</a:t>
                      </a:r>
                      <a:endParaRPr b="1"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US" sz="1000"/>
                        <a:t>TOOLS, SUPPORT RESOURCES, ACCESSIBILITY</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US" sz="1200"/>
                        <a:t>4.41</a:t>
                      </a:r>
                      <a:endParaRPr b="1" sz="12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97675">
                <a:tc>
                  <a:txBody>
                    <a:bodyPr/>
                    <a:lstStyle/>
                    <a:p>
                      <a:pPr indent="0" lvl="0" marL="0" rtl="0" algn="l">
                        <a:lnSpc>
                          <a:spcPct val="115000"/>
                        </a:lnSpc>
                        <a:spcBef>
                          <a:spcPts val="0"/>
                        </a:spcBef>
                        <a:spcAft>
                          <a:spcPts val="0"/>
                        </a:spcAft>
                        <a:buNone/>
                      </a:pPr>
                      <a:r>
                        <a:rPr lang="en-US" sz="1000"/>
                        <a:t>(9) Feedback from instructor &amp; self-check progress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4.39</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(19) Variety of technology tools to engage students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4.23</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(10) Adequate notice to acquire course materials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4.55</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(20) Clear info. to acquire or access technologies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4.3</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(11) Variety of course material types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4.49</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(21) Instructions for accessing technical support</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(12) Material supported the course content/topics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4.49</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(22) Instructions for accessing academic support</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4.44</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541200">
                <a:tc>
                  <a:txBody>
                    <a:bodyPr/>
                    <a:lstStyle/>
                    <a:p>
                      <a:pPr indent="0" lvl="0" marL="0" rtl="0" algn="l">
                        <a:lnSpc>
                          <a:spcPct val="115000"/>
                        </a:lnSpc>
                        <a:spcBef>
                          <a:spcPts val="0"/>
                        </a:spcBef>
                        <a:spcAft>
                          <a:spcPts val="0"/>
                        </a:spcAft>
                        <a:buNone/>
                      </a:pPr>
                      <a:r>
                        <a:rPr lang="en-US" sz="1000"/>
                        <a:t>(13) Explanation show how materials align to objectives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4.37</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(23) Campus policy provided for students with disabilities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4.46</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(14) Students introduce themselves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4.4</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(24) Course materials in accessible formats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4.52</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297675">
                <a:tc>
                  <a:txBody>
                    <a:bodyPr/>
                    <a:lstStyle/>
                    <a:p>
                      <a:pPr indent="0" lvl="0" marL="0" rtl="0" algn="l">
                        <a:lnSpc>
                          <a:spcPct val="115000"/>
                        </a:lnSpc>
                        <a:spcBef>
                          <a:spcPts val="0"/>
                        </a:spcBef>
                        <a:spcAft>
                          <a:spcPts val="0"/>
                        </a:spcAft>
                        <a:buNone/>
                      </a:pPr>
                      <a:r>
                        <a:rPr lang="en-US" sz="1000"/>
                        <a:t>(15) Activities encouraged engagement with peers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4.32</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1000"/>
                        <a:t>(25) Course navigation</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4.5</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57200">
                <a:tc>
                  <a:txBody>
                    <a:bodyPr/>
                    <a:lstStyle/>
                    <a:p>
                      <a:pPr indent="0" lvl="0" marL="0" rtl="0" algn="l">
                        <a:lnSpc>
                          <a:spcPct val="115000"/>
                        </a:lnSpc>
                        <a:spcBef>
                          <a:spcPts val="0"/>
                        </a:spcBef>
                        <a:spcAft>
                          <a:spcPts val="0"/>
                        </a:spcAft>
                        <a:buNone/>
                      </a:pPr>
                      <a:r>
                        <a:rPr lang="en-US" sz="1000"/>
                        <a:t>(16) Learning activities promote real-world scenarios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4.22</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r h="357200">
                <a:tc>
                  <a:txBody>
                    <a:bodyPr/>
                    <a:lstStyle/>
                    <a:p>
                      <a:pPr indent="0" lvl="0" marL="0" rtl="0" algn="l">
                        <a:lnSpc>
                          <a:spcPct val="115000"/>
                        </a:lnSpc>
                        <a:spcBef>
                          <a:spcPts val="0"/>
                        </a:spcBef>
                        <a:spcAft>
                          <a:spcPts val="0"/>
                        </a:spcAft>
                        <a:buNone/>
                      </a:pPr>
                      <a:r>
                        <a:rPr lang="en-US" sz="1000"/>
                        <a:t>(17) Feedback in a timely manner</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4.33</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357200">
                <a:tc>
                  <a:txBody>
                    <a:bodyPr/>
                    <a:lstStyle/>
                    <a:p>
                      <a:pPr indent="0" lvl="0" marL="0" rtl="0" algn="l">
                        <a:lnSpc>
                          <a:spcPct val="115000"/>
                        </a:lnSpc>
                        <a:spcBef>
                          <a:spcPts val="0"/>
                        </a:spcBef>
                        <a:spcAft>
                          <a:spcPts val="0"/>
                        </a:spcAft>
                        <a:buNone/>
                      </a:pPr>
                      <a:r>
                        <a:rPr lang="en-US" sz="1000"/>
                        <a:t>(18) Instructor sent reminders of due dates</a:t>
                      </a:r>
                      <a:endParaRPr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4.26</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FF"/>
                    </a:solidFill>
                  </a:tcPr>
                </a:tc>
              </a:tr>
              <a:tr h="405900">
                <a:tc>
                  <a:txBody>
                    <a:bodyPr/>
                    <a:lstStyle/>
                    <a:p>
                      <a:pPr indent="0" lvl="0" marL="0" rtl="0" algn="l">
                        <a:spcBef>
                          <a:spcPts val="0"/>
                        </a:spcBef>
                        <a:spcAft>
                          <a:spcPts val="0"/>
                        </a:spcAft>
                        <a:buNone/>
                      </a:pPr>
                      <a:r>
                        <a:t/>
                      </a:r>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CCCCCC"/>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US" sz="1000"/>
                        <a:t>OVERALL AVERAGE =</a:t>
                      </a:r>
                      <a:endParaRPr b="1" sz="1000"/>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00"/>
                    </a:solidFill>
                  </a:tcPr>
                </a:tc>
                <a:tc>
                  <a:txBody>
                    <a:bodyPr/>
                    <a:lstStyle/>
                    <a:p>
                      <a:pPr indent="0" lvl="0" marL="0" rtl="0" algn="ctr">
                        <a:lnSpc>
                          <a:spcPct val="115000"/>
                        </a:lnSpc>
                        <a:spcBef>
                          <a:spcPts val="0"/>
                        </a:spcBef>
                        <a:spcAft>
                          <a:spcPts val="0"/>
                        </a:spcAft>
                        <a:buNone/>
                      </a:pPr>
                      <a:r>
                        <a:rPr b="1" lang="en-US"/>
                        <a:t>4.42</a:t>
                      </a:r>
                      <a:endParaRPr b="1"/>
                    </a:p>
                  </a:txBody>
                  <a:tcPr marT="19050" marB="19050" marR="28575" marL="2857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FFFF00"/>
                    </a:solidFill>
                  </a:tcPr>
                </a:tc>
              </a:tr>
              <a:tr h="297675">
                <a:tc gridSpan="4">
                  <a:txBody>
                    <a:bodyPr/>
                    <a:lstStyle/>
                    <a:p>
                      <a:pPr indent="0" lvl="0" marL="0" rtl="0" algn="ctr">
                        <a:lnSpc>
                          <a:spcPct val="115000"/>
                        </a:lnSpc>
                        <a:spcBef>
                          <a:spcPts val="0"/>
                        </a:spcBef>
                        <a:spcAft>
                          <a:spcPts val="0"/>
                        </a:spcAft>
                        <a:buNone/>
                      </a:pPr>
                      <a:r>
                        <a:rPr b="1" i="1" lang="en-US" sz="1000"/>
                        <a:t>N=3,746 Students enrolled in a course that is QA certified and/or has a QA trained instructor</a:t>
                      </a:r>
                      <a:endParaRPr b="1" i="1" sz="1000"/>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tcPr>
                </a:tc>
                <a:tc hMerge="1"/>
                <a:tc hMerge="1"/>
                <a:tc hMerge="1"/>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400"/>
              <a:t>Faculty Ranking of Quality Assurance Topics</a:t>
            </a:r>
            <a:endParaRPr sz="3400"/>
          </a:p>
        </p:txBody>
      </p:sp>
      <p:graphicFrame>
        <p:nvGraphicFramePr>
          <p:cNvPr descr="Faculty Ranking of 10 Quality Assurance Training Topics with  Facilitation &amp; Instruction ranking the 1st, followed by Student Interaction &amp; Community ranking 2nd, followed by Assessment ranking 3rd; followed by Instructional Materials ranking 4th, followed by Technology ranking 5th, followed by Course Overview ranking 65th, followed by Learner Support ranking 7th, followed by Accessibility ranking ranking 8th, Course summary ranking 9th, and mobile platform ranking 10th" id="233" name="Google Shape;233;p35" title="Faculty Ranking of 10 Quality Assurance Topics "/>
          <p:cNvGraphicFramePr/>
          <p:nvPr/>
        </p:nvGraphicFramePr>
        <p:xfrm>
          <a:off x="594500" y="1377650"/>
          <a:ext cx="3000000" cy="3000000"/>
        </p:xfrm>
        <a:graphic>
          <a:graphicData uri="http://schemas.openxmlformats.org/drawingml/2006/table">
            <a:tbl>
              <a:tblPr>
                <a:noFill/>
                <a:tableStyleId>{6CBCD722-4D27-44E5-9EDB-CC5D425FBE47}</a:tableStyleId>
              </a:tblPr>
              <a:tblGrid>
                <a:gridCol w="1630625"/>
                <a:gridCol w="6746900"/>
                <a:gridCol w="2273900"/>
              </a:tblGrid>
              <a:tr h="435975">
                <a:tc>
                  <a:txBody>
                    <a:bodyPr/>
                    <a:lstStyle/>
                    <a:p>
                      <a:pPr indent="0" lvl="0" marL="0" rtl="0" algn="ctr">
                        <a:spcBef>
                          <a:spcPts val="0"/>
                        </a:spcBef>
                        <a:spcAft>
                          <a:spcPts val="0"/>
                        </a:spcAft>
                        <a:buNone/>
                      </a:pPr>
                      <a:r>
                        <a:rPr b="1" lang="en-US" sz="1800"/>
                        <a:t>Rank</a:t>
                      </a:r>
                      <a:endParaRPr b="1" sz="18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US" sz="1800"/>
                        <a:t>QA Training Topic</a:t>
                      </a:r>
                      <a:endParaRPr b="1" sz="18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US" sz="1800"/>
                        <a:t>Rank-Weight</a:t>
                      </a:r>
                      <a:endParaRPr b="1"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9FC5E8"/>
                    </a:solidFill>
                  </a:tcPr>
                </a:tc>
              </a:tr>
              <a:tr h="475600">
                <a:tc>
                  <a:txBody>
                    <a:bodyPr/>
                    <a:lstStyle/>
                    <a:p>
                      <a:pPr indent="0" lvl="0" marL="0" rtl="0" algn="ctr">
                        <a:spcBef>
                          <a:spcPts val="0"/>
                        </a:spcBef>
                        <a:spcAft>
                          <a:spcPts val="0"/>
                        </a:spcAft>
                        <a:buNone/>
                      </a:pPr>
                      <a:r>
                        <a:rPr lang="en-US" sz="1800">
                          <a:highlight>
                            <a:srgbClr val="FFFFFF"/>
                          </a:highlight>
                        </a:rPr>
                        <a:t>1st</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Facilitation and Instruction</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4.48</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2nd</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Student Interaction and Community</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4.62</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515225">
                <a:tc>
                  <a:txBody>
                    <a:bodyPr/>
                    <a:lstStyle/>
                    <a:p>
                      <a:pPr indent="0" lvl="0" marL="0" rtl="0" algn="ctr">
                        <a:spcBef>
                          <a:spcPts val="0"/>
                        </a:spcBef>
                        <a:spcAft>
                          <a:spcPts val="0"/>
                        </a:spcAft>
                        <a:buNone/>
                      </a:pPr>
                      <a:r>
                        <a:rPr lang="en-US" sz="1800">
                          <a:highlight>
                            <a:srgbClr val="FFFFFF"/>
                          </a:highlight>
                        </a:rPr>
                        <a:t>3rd</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Assessment and Evaluation of Student Learning</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4.69</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4th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Instructional Materials and Resources Utilized</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4.69</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5th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Technology for Teaching and Learning</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4.71</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6th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Course Overview and Introduction</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5.01</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7th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Learner Support and Resources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5.94</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8th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Accessibility and Universal Design</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5.95</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9th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Course Summary and Wrap-Up</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7.22</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75600">
                <a:tc>
                  <a:txBody>
                    <a:bodyPr/>
                    <a:lstStyle/>
                    <a:p>
                      <a:pPr indent="0" lvl="0" marL="0" rtl="0" algn="ctr">
                        <a:spcBef>
                          <a:spcPts val="0"/>
                        </a:spcBef>
                        <a:spcAft>
                          <a:spcPts val="0"/>
                        </a:spcAft>
                        <a:buNone/>
                      </a:pPr>
                      <a:r>
                        <a:rPr lang="en-US" sz="1800">
                          <a:highlight>
                            <a:srgbClr val="FFFFFF"/>
                          </a:highlight>
                        </a:rPr>
                        <a:t>10th</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highlight>
                            <a:srgbClr val="FFFFFF"/>
                          </a:highlight>
                        </a:rPr>
                        <a:t>Mobile Platform Readiness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1800"/>
                        <a:t>7.70</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415650" y="162592"/>
            <a:ext cx="11360700" cy="763500"/>
          </a:xfrm>
          <a:prstGeom prst="rect">
            <a:avLst/>
          </a:prstGeom>
        </p:spPr>
        <p:txBody>
          <a:bodyPr anchorCtr="0" anchor="ctr" bIns="121900" lIns="121900" spcFirstLastPara="1" rIns="121900" wrap="square" tIns="121900">
            <a:noAutofit/>
          </a:bodyPr>
          <a:lstStyle/>
          <a:p>
            <a:pPr indent="0" lvl="0" marL="0" rtl="0" algn="l">
              <a:lnSpc>
                <a:spcPct val="115000"/>
              </a:lnSpc>
              <a:spcBef>
                <a:spcPts val="1600"/>
              </a:spcBef>
              <a:spcAft>
                <a:spcPts val="400"/>
              </a:spcAft>
              <a:buClr>
                <a:schemeClr val="dk1"/>
              </a:buClr>
              <a:buSzPts val="1100"/>
              <a:buFont typeface="Arial"/>
              <a:buNone/>
            </a:pPr>
            <a:r>
              <a:rPr b="0" lang="en-US" sz="2400">
                <a:solidFill>
                  <a:srgbClr val="000000"/>
                </a:solidFill>
                <a:latin typeface="Arial"/>
                <a:ea typeface="Arial"/>
                <a:cs typeface="Arial"/>
                <a:sym typeface="Arial"/>
              </a:rPr>
              <a:t>Influence of CSU QA Training on Pedagogical Implementation</a:t>
            </a:r>
            <a:endParaRPr sz="2400">
              <a:solidFill>
                <a:srgbClr val="000000"/>
              </a:solidFill>
            </a:endParaRPr>
          </a:p>
        </p:txBody>
      </p:sp>
      <p:graphicFrame>
        <p:nvGraphicFramePr>
          <p:cNvPr descr="List of Pedagogical Strategies Instructors Identified to Improve Student Success and they ranked them from 1-10 with active learning being 1, discussion forums 2, rubrics 3, accessibility 4, online course design 5, reflections 6, blended classrooms 7 , collaborative projects 8, flipped classroom 9, universal design 10, authentic assessment 11, and knowledge surveys 12 " id="240" name="Google Shape;240;p36" title="List of Pedagogical Strategies Instructors Identified to Improve Student Success"/>
          <p:cNvGraphicFramePr/>
          <p:nvPr/>
        </p:nvGraphicFramePr>
        <p:xfrm>
          <a:off x="565850" y="1120650"/>
          <a:ext cx="3000000" cy="3000000"/>
        </p:xfrm>
        <a:graphic>
          <a:graphicData uri="http://schemas.openxmlformats.org/drawingml/2006/table">
            <a:tbl>
              <a:tblPr>
                <a:noFill/>
                <a:tableStyleId>{6CBCD722-4D27-44E5-9EDB-CC5D425FBE47}</a:tableStyleId>
              </a:tblPr>
              <a:tblGrid>
                <a:gridCol w="6336950"/>
                <a:gridCol w="939150"/>
                <a:gridCol w="3074400"/>
              </a:tblGrid>
              <a:tr h="666175">
                <a:tc>
                  <a:txBody>
                    <a:bodyPr/>
                    <a:lstStyle/>
                    <a:p>
                      <a:pPr indent="0" lvl="0" marL="0" rtl="0" algn="ctr">
                        <a:lnSpc>
                          <a:spcPct val="100000"/>
                        </a:lnSpc>
                        <a:spcBef>
                          <a:spcPts val="0"/>
                        </a:spcBef>
                        <a:spcAft>
                          <a:spcPts val="0"/>
                        </a:spcAft>
                        <a:buNone/>
                      </a:pPr>
                      <a:r>
                        <a:rPr b="1" lang="en-US" sz="1800"/>
                        <a:t>Pedagogical Method/Strategies Further Used to </a:t>
                      </a:r>
                      <a:br>
                        <a:rPr b="1" lang="en-US" sz="1800"/>
                      </a:br>
                      <a:r>
                        <a:rPr b="1" lang="en-US" sz="1800"/>
                        <a:t>Improve Student Success (</a:t>
                      </a:r>
                      <a:r>
                        <a:rPr b="1" i="1" lang="en-US" sz="1800"/>
                        <a:t>N</a:t>
                      </a:r>
                      <a:r>
                        <a:rPr b="1" lang="en-US" sz="1800"/>
                        <a:t> = 147)</a:t>
                      </a:r>
                      <a:endParaRPr b="1" sz="1800"/>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rtl="0" algn="ctr">
                        <a:lnSpc>
                          <a:spcPct val="100000"/>
                        </a:lnSpc>
                        <a:spcBef>
                          <a:spcPts val="0"/>
                        </a:spcBef>
                        <a:spcAft>
                          <a:spcPts val="0"/>
                        </a:spcAft>
                        <a:buNone/>
                      </a:pPr>
                      <a:r>
                        <a:rPr b="1" lang="en-US" sz="1800"/>
                        <a:t>Count</a:t>
                      </a:r>
                      <a:endParaRPr b="1"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c>
                  <a:txBody>
                    <a:bodyPr/>
                    <a:lstStyle/>
                    <a:p>
                      <a:pPr indent="0" lvl="0" marL="0" rtl="0" algn="ctr">
                        <a:lnSpc>
                          <a:spcPct val="100000"/>
                        </a:lnSpc>
                        <a:spcBef>
                          <a:spcPts val="0"/>
                        </a:spcBef>
                        <a:spcAft>
                          <a:spcPts val="0"/>
                        </a:spcAft>
                        <a:buNone/>
                      </a:pPr>
                      <a:r>
                        <a:rPr b="1" lang="en-US" sz="1800"/>
                        <a:t>Percent</a:t>
                      </a:r>
                      <a:endParaRPr b="1"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CFE2F3"/>
                    </a:solidFill>
                  </a:tcPr>
                </a:tc>
              </a:tr>
              <a:tr h="395350">
                <a:tc>
                  <a:txBody>
                    <a:bodyPr/>
                    <a:lstStyle/>
                    <a:p>
                      <a:pPr indent="0" lvl="0" marL="0" rtl="0" algn="ctr">
                        <a:lnSpc>
                          <a:spcPct val="100000"/>
                        </a:lnSpc>
                        <a:spcBef>
                          <a:spcPts val="0"/>
                        </a:spcBef>
                        <a:spcAft>
                          <a:spcPts val="0"/>
                        </a:spcAft>
                        <a:buNone/>
                      </a:pPr>
                      <a:r>
                        <a:rPr lang="en-US" sz="1800">
                          <a:highlight>
                            <a:srgbClr val="FFFFFF"/>
                          </a:highlight>
                        </a:rPr>
                        <a:t>Active Learning</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89</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60.5</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Discussion Topics/Forums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83</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56.5</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Rubrics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83</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56.5</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Instructional Materials Accessibility</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63</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42.9</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Online (Fully) Course Design</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62</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42.2</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Student Reflections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62</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42.2</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Blended Classroom/Course Design</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61</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41.5</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69575">
                <a:tc>
                  <a:txBody>
                    <a:bodyPr/>
                    <a:lstStyle/>
                    <a:p>
                      <a:pPr indent="0" lvl="0" marL="0" rtl="0" algn="ctr">
                        <a:lnSpc>
                          <a:spcPct val="100000"/>
                        </a:lnSpc>
                        <a:spcBef>
                          <a:spcPts val="0"/>
                        </a:spcBef>
                        <a:spcAft>
                          <a:spcPts val="0"/>
                        </a:spcAft>
                        <a:buNone/>
                      </a:pPr>
                      <a:r>
                        <a:rPr lang="en-US" sz="1800">
                          <a:highlight>
                            <a:srgbClr val="FFFFFF"/>
                          </a:highlight>
                        </a:rPr>
                        <a:t>Cooperative-Collaborative Assignments or Projects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46</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31.3</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Flipped Classroom/Course Design</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46</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31.3</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Universal Design for Learning</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43</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29.3</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95350">
                <a:tc>
                  <a:txBody>
                    <a:bodyPr/>
                    <a:lstStyle/>
                    <a:p>
                      <a:pPr indent="0" lvl="0" marL="0" rtl="0" algn="ctr">
                        <a:lnSpc>
                          <a:spcPct val="100000"/>
                        </a:lnSpc>
                        <a:spcBef>
                          <a:spcPts val="0"/>
                        </a:spcBef>
                        <a:spcAft>
                          <a:spcPts val="0"/>
                        </a:spcAft>
                        <a:buNone/>
                      </a:pPr>
                      <a:r>
                        <a:rPr lang="en-US" sz="1800">
                          <a:highlight>
                            <a:srgbClr val="FFFFFF"/>
                          </a:highlight>
                        </a:rPr>
                        <a:t>Authentic Assessment</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27</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18.4</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50100">
                <a:tc>
                  <a:txBody>
                    <a:bodyPr/>
                    <a:lstStyle/>
                    <a:p>
                      <a:pPr indent="0" lvl="0" marL="0" rtl="0" algn="ctr">
                        <a:lnSpc>
                          <a:spcPct val="100000"/>
                        </a:lnSpc>
                        <a:spcBef>
                          <a:spcPts val="0"/>
                        </a:spcBef>
                        <a:spcAft>
                          <a:spcPts val="0"/>
                        </a:spcAft>
                        <a:buNone/>
                      </a:pPr>
                      <a:r>
                        <a:rPr lang="en-US" sz="1800">
                          <a:highlight>
                            <a:srgbClr val="FFFFFF"/>
                          </a:highlight>
                        </a:rPr>
                        <a:t>Knowledge Surveys</a:t>
                      </a:r>
                      <a:endParaRPr sz="1800">
                        <a:highlight>
                          <a:srgbClr val="FFFFFF"/>
                        </a:highlight>
                      </a:endParaRPr>
                    </a:p>
                  </a:txBody>
                  <a:tcPr marT="63500" marB="63500" marR="63500" marL="63500">
                    <a:lnL cap="flat" cmpd="sng" w="126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19</a:t>
                      </a:r>
                      <a:endParaRPr sz="18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800"/>
                        <a:t>12.9</a:t>
                      </a:r>
                      <a:endParaRPr sz="1800"/>
                    </a:p>
                  </a:txBody>
                  <a:tcPr marT="63500" marB="63500" marR="63500" marL="63500">
                    <a:lnL cap="flat" cmpd="sng">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Google Shape;245;p37"/>
          <p:cNvPicPr preferRelativeResize="0"/>
          <p:nvPr/>
        </p:nvPicPr>
        <p:blipFill rotWithShape="1">
          <a:blip r:embed="rId3">
            <a:alphaModFix/>
          </a:blip>
          <a:srcRect b="0" l="0" r="0" t="0"/>
          <a:stretch/>
        </p:blipFill>
        <p:spPr>
          <a:xfrm>
            <a:off x="440872" y="964293"/>
            <a:ext cx="7620000" cy="5092700"/>
          </a:xfrm>
          <a:prstGeom prst="rect">
            <a:avLst/>
          </a:prstGeom>
          <a:noFill/>
          <a:ln>
            <a:noFill/>
          </a:ln>
        </p:spPr>
      </p:pic>
      <p:sp>
        <p:nvSpPr>
          <p:cNvPr id="246" name="Google Shape;246;p37"/>
          <p:cNvSpPr txBox="1"/>
          <p:nvPr/>
        </p:nvSpPr>
        <p:spPr>
          <a:xfrm>
            <a:off x="8060872" y="2541147"/>
            <a:ext cx="371202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SQuAIR Faculty Lead: </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Sinjini Mitra</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Program Coordinator: </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Shelli Wynants</a:t>
            </a:r>
            <a:endParaRPr b="1"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516700" y="8580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QA Training at CSUF</a:t>
            </a:r>
            <a:endParaRPr b="1"/>
          </a:p>
        </p:txBody>
      </p:sp>
      <p:graphicFrame>
        <p:nvGraphicFramePr>
          <p:cNvPr id="253" name="Google Shape;253;p38"/>
          <p:cNvGraphicFramePr/>
          <p:nvPr/>
        </p:nvGraphicFramePr>
        <p:xfrm>
          <a:off x="758200" y="1344500"/>
          <a:ext cx="3000000" cy="3000000"/>
        </p:xfrm>
        <a:graphic>
          <a:graphicData uri="http://schemas.openxmlformats.org/drawingml/2006/table">
            <a:tbl>
              <a:tblPr>
                <a:noFill/>
                <a:tableStyleId>{699302E4-CC66-42C9-82A0-8C300D184E43}</a:tableStyleId>
              </a:tblPr>
              <a:tblGrid>
                <a:gridCol w="4173500"/>
                <a:gridCol w="3093150"/>
              </a:tblGrid>
              <a:tr h="517400">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Type of QA training</a:t>
                      </a:r>
                      <a:endParaRPr b="1" sz="1800">
                        <a:solidFill>
                          <a:srgbClr val="FFFFFF"/>
                        </a:solidFill>
                        <a:latin typeface="Calibri"/>
                        <a:ea typeface="Calibri"/>
                        <a:cs typeface="Calibri"/>
                        <a:sym typeface="Calibri"/>
                      </a:endParaRPr>
                    </a:p>
                  </a:txBody>
                  <a:tcPr marT="91425" marB="91425" marR="68575" marL="68575">
                    <a:lnL cap="flat" cmpd="sng" w="12650">
                      <a:solidFill>
                        <a:srgbClr val="4472C4"/>
                      </a:solidFill>
                      <a:prstDash val="solid"/>
                      <a:round/>
                      <a:headEnd len="sm" w="sm" type="none"/>
                      <a:tailEnd len="sm" w="sm" type="none"/>
                    </a:lnL>
                    <a:lnT cap="flat" cmpd="sng" w="12650">
                      <a:solidFill>
                        <a:srgbClr val="4472C4"/>
                      </a:solidFill>
                      <a:prstDash val="solid"/>
                      <a:round/>
                      <a:headEnd len="sm" w="sm" type="none"/>
                      <a:tailEnd len="sm" w="sm" type="none"/>
                    </a:lnT>
                    <a:lnB cap="flat" cmpd="sng" w="12650">
                      <a:solidFill>
                        <a:srgbClr val="4472C4"/>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Number of faculty/staff</a:t>
                      </a:r>
                      <a:endParaRPr b="1" sz="1800">
                        <a:solidFill>
                          <a:srgbClr val="FFFFFF"/>
                        </a:solidFill>
                        <a:latin typeface="Calibri"/>
                        <a:ea typeface="Calibri"/>
                        <a:cs typeface="Calibri"/>
                        <a:sym typeface="Calibri"/>
                      </a:endParaRPr>
                    </a:p>
                  </a:txBody>
                  <a:tcPr marT="91425" marB="91425" marR="68575" marL="68575">
                    <a:lnR cap="flat" cmpd="sng" w="12650">
                      <a:solidFill>
                        <a:srgbClr val="4472C4"/>
                      </a:solidFill>
                      <a:prstDash val="solid"/>
                      <a:round/>
                      <a:headEnd len="sm" w="sm" type="none"/>
                      <a:tailEnd len="sm" w="sm" type="none"/>
                    </a:lnR>
                    <a:lnT cap="flat" cmpd="sng" w="12650">
                      <a:solidFill>
                        <a:srgbClr val="4472C4"/>
                      </a:solidFill>
                      <a:prstDash val="solid"/>
                      <a:round/>
                      <a:headEnd len="sm" w="sm" type="none"/>
                      <a:tailEnd len="sm" w="sm" type="none"/>
                    </a:lnT>
                    <a:lnB cap="flat" cmpd="sng" w="12650">
                      <a:solidFill>
                        <a:srgbClr val="4472C4"/>
                      </a:solidFill>
                      <a:prstDash val="solid"/>
                      <a:round/>
                      <a:headEnd len="sm" w="sm" type="none"/>
                      <a:tailEnd len="sm" w="sm" type="none"/>
                    </a:lnB>
                    <a:solidFill>
                      <a:srgbClr val="4472C4"/>
                    </a:solidFill>
                  </a:tcPr>
                </a:tc>
              </a:tr>
              <a:tr h="5174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APPQMR (faculty)</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4472C4"/>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148 (53 online &amp; 95 F2F)</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4472C4"/>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r>
              <a:tr h="5174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APPQMR (staff)</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13 (5 online &amp; 8 F2F)</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r>
              <a:tr h="5174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QOLT</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13</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r>
              <a:tr h="5174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PRC (QM)</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15</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r>
              <a:tr h="5174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Master Reviewer (QM)</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r>
              <a:tr h="8445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Other QM (re-certification, rubric update, facilitator)</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7</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r>
              <a:tr h="5174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Q</a:t>
                      </a:r>
                      <a:r>
                        <a:rPr b="1" lang="en-US" sz="1800">
                          <a:latin typeface="Calibri"/>
                          <a:ea typeface="Calibri"/>
                          <a:cs typeface="Calibri"/>
                          <a:sym typeface="Calibri"/>
                        </a:rPr>
                        <a:t>O</a:t>
                      </a:r>
                      <a:r>
                        <a:rPr b="1" lang="en-US" sz="1800">
                          <a:latin typeface="Calibri"/>
                          <a:ea typeface="Calibri"/>
                          <a:cs typeface="Calibri"/>
                          <a:sym typeface="Calibri"/>
                        </a:rPr>
                        <a:t>LT Reviewer</a:t>
                      </a:r>
                      <a:endParaRPr b="1"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solidFill>
                      <a:srgbClr val="D9E2F3"/>
                    </a:solidFill>
                  </a:tcPr>
                </a:tc>
              </a:tr>
              <a:tr h="844500">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Other </a:t>
                      </a:r>
                      <a:r>
                        <a:rPr lang="en-US" sz="1800">
                          <a:latin typeface="Calibri"/>
                          <a:ea typeface="Calibri"/>
                          <a:cs typeface="Calibri"/>
                          <a:sym typeface="Calibri"/>
                        </a:rPr>
                        <a:t>(e.g. Accessibility training, IYOC, An introduction to online delivery)</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13</a:t>
                      </a:r>
                      <a:endParaRPr sz="1800">
                        <a:latin typeface="Calibri"/>
                        <a:ea typeface="Calibri"/>
                        <a:cs typeface="Calibri"/>
                        <a:sym typeface="Calibri"/>
                      </a:endParaRPr>
                    </a:p>
                  </a:txBody>
                  <a:tcPr marT="91425" marB="91425" marR="68575" marL="68575">
                    <a:lnL cap="flat" cmpd="sng" w="12650">
                      <a:solidFill>
                        <a:srgbClr val="8EAADB"/>
                      </a:solidFill>
                      <a:prstDash val="solid"/>
                      <a:round/>
                      <a:headEnd len="sm" w="sm" type="none"/>
                      <a:tailEnd len="sm" w="sm" type="none"/>
                    </a:lnL>
                    <a:lnR cap="flat" cmpd="sng" w="12650">
                      <a:solidFill>
                        <a:srgbClr val="8EAADB"/>
                      </a:solidFill>
                      <a:prstDash val="solid"/>
                      <a:round/>
                      <a:headEnd len="sm" w="sm" type="none"/>
                      <a:tailEnd len="sm" w="sm" type="none"/>
                    </a:lnR>
                    <a:lnT cap="flat" cmpd="sng" w="12650">
                      <a:solidFill>
                        <a:srgbClr val="8EAADB"/>
                      </a:solidFill>
                      <a:prstDash val="solid"/>
                      <a:round/>
                      <a:headEnd len="sm" w="sm" type="none"/>
                      <a:tailEnd len="sm" w="sm" type="none"/>
                    </a:lnT>
                    <a:lnB cap="flat" cmpd="sng" w="12650">
                      <a:solidFill>
                        <a:srgbClr val="8EAADB"/>
                      </a:solidFill>
                      <a:prstDash val="solid"/>
                      <a:round/>
                      <a:headEnd len="sm" w="sm" type="none"/>
                      <a:tailEnd len="sm" w="sm" type="none"/>
                    </a:lnB>
                  </a:tcPr>
                </a:tc>
              </a:tr>
            </a:tbl>
          </a:graphicData>
        </a:graphic>
      </p:graphicFrame>
      <p:sp>
        <p:nvSpPr>
          <p:cNvPr id="254" name="Google Shape;254;p38"/>
          <p:cNvSpPr txBox="1"/>
          <p:nvPr/>
        </p:nvSpPr>
        <p:spPr>
          <a:xfrm>
            <a:off x="8545725" y="2000825"/>
            <a:ext cx="2919900" cy="514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b="1" lang="en-US" sz="1800">
                <a:solidFill>
                  <a:srgbClr val="8EAADB"/>
                </a:solidFill>
                <a:latin typeface="Calibri"/>
                <a:ea typeface="Calibri"/>
                <a:cs typeface="Calibri"/>
                <a:sym typeface="Calibri"/>
              </a:rPr>
              <a:t>226 </a:t>
            </a:r>
            <a:r>
              <a:rPr lang="en-US" sz="1800">
                <a:latin typeface="Calibri"/>
                <a:ea typeface="Calibri"/>
                <a:cs typeface="Calibri"/>
                <a:sym typeface="Calibri"/>
              </a:rPr>
              <a:t>total trainings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b="1" lang="en-US" sz="1800">
                <a:solidFill>
                  <a:srgbClr val="DD7E6B"/>
                </a:solidFill>
                <a:latin typeface="Calibri"/>
                <a:ea typeface="Calibri"/>
                <a:cs typeface="Calibri"/>
                <a:sym typeface="Calibri"/>
              </a:rPr>
              <a:t>156</a:t>
            </a:r>
            <a:r>
              <a:rPr lang="en-US" sz="1800">
                <a:latin typeface="Calibri"/>
                <a:ea typeface="Calibri"/>
                <a:cs typeface="Calibri"/>
                <a:sym typeface="Calibri"/>
              </a:rPr>
              <a:t> total faculty trainings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b="1" lang="en-US" sz="1800">
                <a:latin typeface="Calibri"/>
                <a:ea typeface="Calibri"/>
                <a:cs typeface="Calibri"/>
                <a:sym typeface="Calibri"/>
              </a:rPr>
              <a:t>11</a:t>
            </a:r>
            <a:r>
              <a:rPr lang="en-US" sz="1800">
                <a:latin typeface="Calibri"/>
                <a:ea typeface="Calibri"/>
                <a:cs typeface="Calibri"/>
                <a:sym typeface="Calibri"/>
              </a:rPr>
              <a:t> QM-certified course</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n-US" sz="1800">
                <a:latin typeface="Calibri"/>
                <a:ea typeface="Calibri"/>
                <a:cs typeface="Calibri"/>
                <a:sym typeface="Calibri"/>
              </a:rPr>
              <a:t>Nursing (6), Education (1), History (1), Mathematics (2), CAS (1)</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b="1" lang="en-US" sz="1800">
                <a:latin typeface="Calibri"/>
                <a:ea typeface="Calibri"/>
                <a:cs typeface="Calibri"/>
                <a:sym typeface="Calibri"/>
              </a:rPr>
              <a:t>8 </a:t>
            </a:r>
            <a:r>
              <a:rPr lang="en-US" sz="1800">
                <a:latin typeface="Calibri"/>
                <a:ea typeface="Calibri"/>
                <a:cs typeface="Calibri"/>
                <a:sym typeface="Calibri"/>
              </a:rPr>
              <a:t>Q</a:t>
            </a:r>
            <a:r>
              <a:rPr lang="en-US" sz="1800">
                <a:latin typeface="Calibri"/>
                <a:ea typeface="Calibri"/>
                <a:cs typeface="Calibri"/>
                <a:sym typeface="Calibri"/>
              </a:rPr>
              <a:t>O</a:t>
            </a:r>
            <a:r>
              <a:rPr lang="en-US" sz="1800">
                <a:latin typeface="Calibri"/>
                <a:ea typeface="Calibri"/>
                <a:cs typeface="Calibri"/>
                <a:sym typeface="Calibri"/>
              </a:rPr>
              <a:t>LT-reviewed courses</a:t>
            </a:r>
            <a:endParaRPr sz="1800">
              <a:latin typeface="Calibri"/>
              <a:ea typeface="Calibri"/>
              <a:cs typeface="Calibri"/>
              <a:sym typeface="Calibri"/>
            </a:endParaRPr>
          </a:p>
          <a:p>
            <a:pPr indent="0" lvl="0" marL="457200" rtl="0" algn="l">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838200" y="25797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Other Professional development at CSUF</a:t>
            </a:r>
            <a:endParaRPr b="1"/>
          </a:p>
        </p:txBody>
      </p:sp>
      <p:sp>
        <p:nvSpPr>
          <p:cNvPr id="261" name="Google Shape;261;p39"/>
          <p:cNvSpPr txBox="1"/>
          <p:nvPr/>
        </p:nvSpPr>
        <p:spPr>
          <a:xfrm>
            <a:off x="932375" y="1269425"/>
            <a:ext cx="99522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263 faculty and staff participated in these trainings and workshops over the past few years focused on online and blended courses</a:t>
            </a:r>
            <a:endParaRPr sz="1800">
              <a:latin typeface="Calibri"/>
              <a:ea typeface="Calibri"/>
              <a:cs typeface="Calibri"/>
              <a:sym typeface="Calibri"/>
            </a:endParaRPr>
          </a:p>
        </p:txBody>
      </p:sp>
      <p:pic>
        <p:nvPicPr>
          <p:cNvPr descr="Other workshops and trainings organized on campus which were focused on online, blended and flipped courses." id="262" name="Google Shape;262;p39" title="Other Professional development at CSUF"/>
          <p:cNvPicPr preferRelativeResize="0"/>
          <p:nvPr/>
        </p:nvPicPr>
        <p:blipFill>
          <a:blip r:embed="rId3">
            <a:alphaModFix/>
          </a:blip>
          <a:stretch>
            <a:fillRect/>
          </a:stretch>
        </p:blipFill>
        <p:spPr>
          <a:xfrm>
            <a:off x="1178725" y="2031225"/>
            <a:ext cx="8639476" cy="4687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838200" y="365126"/>
            <a:ext cx="10515600" cy="863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Student Survey Results – 2017-18</a:t>
            </a:r>
            <a:endParaRPr/>
          </a:p>
        </p:txBody>
      </p:sp>
      <p:sp>
        <p:nvSpPr>
          <p:cNvPr id="268" name="Google Shape;268;p40"/>
          <p:cNvSpPr txBox="1"/>
          <p:nvPr/>
        </p:nvSpPr>
        <p:spPr>
          <a:xfrm>
            <a:off x="8210871" y="1058950"/>
            <a:ext cx="3521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 = 27; Overall mean = 4.71</a:t>
            </a:r>
            <a:endParaRPr sz="1800">
              <a:solidFill>
                <a:schemeClr val="dk1"/>
              </a:solidFill>
              <a:latin typeface="Calibri"/>
              <a:ea typeface="Calibri"/>
              <a:cs typeface="Calibri"/>
              <a:sym typeface="Calibri"/>
            </a:endParaRPr>
          </a:p>
        </p:txBody>
      </p:sp>
      <p:pic>
        <p:nvPicPr>
          <p:cNvPr descr="Survey results on student ratings for courses taught by instructors who had QA training for the 8 categories in the QM rubric." id="269" name="Google Shape;269;p40" title="Student Survey results - 2017-18"/>
          <p:cNvPicPr preferRelativeResize="0"/>
          <p:nvPr/>
        </p:nvPicPr>
        <p:blipFill>
          <a:blip r:embed="rId3">
            <a:alphaModFix/>
          </a:blip>
          <a:stretch>
            <a:fillRect/>
          </a:stretch>
        </p:blipFill>
        <p:spPr>
          <a:xfrm>
            <a:off x="838200" y="1428245"/>
            <a:ext cx="10425124" cy="54297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1"/>
          <p:cNvSpPr txBox="1"/>
          <p:nvPr>
            <p:ph type="title"/>
          </p:nvPr>
        </p:nvSpPr>
        <p:spPr>
          <a:xfrm>
            <a:off x="838200" y="365125"/>
            <a:ext cx="10515600" cy="107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Student Survey Results – 2018-19</a:t>
            </a:r>
            <a:endParaRPr/>
          </a:p>
        </p:txBody>
      </p:sp>
      <p:pic>
        <p:nvPicPr>
          <p:cNvPr descr="Survey results on student ratings for courses taught by instructors who had QA training for the 8 categories in the QM rubric." id="275" name="Google Shape;275;p41" title="Student Survey Results - 2018-19"/>
          <p:cNvPicPr preferRelativeResize="0"/>
          <p:nvPr/>
        </p:nvPicPr>
        <p:blipFill>
          <a:blip r:embed="rId3">
            <a:alphaModFix/>
          </a:blip>
          <a:stretch>
            <a:fillRect/>
          </a:stretch>
        </p:blipFill>
        <p:spPr>
          <a:xfrm>
            <a:off x="641625" y="1497849"/>
            <a:ext cx="10515599" cy="5360151"/>
          </a:xfrm>
          <a:prstGeom prst="rect">
            <a:avLst/>
          </a:prstGeom>
          <a:noFill/>
          <a:ln>
            <a:noFill/>
          </a:ln>
        </p:spPr>
      </p:pic>
      <p:sp>
        <p:nvSpPr>
          <p:cNvPr id="276" name="Google Shape;276;p41"/>
          <p:cNvSpPr txBox="1"/>
          <p:nvPr/>
        </p:nvSpPr>
        <p:spPr>
          <a:xfrm>
            <a:off x="8277846" y="1206300"/>
            <a:ext cx="35214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 = 66; Overall mean = 4.48</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438150" y="441325"/>
            <a:ext cx="109155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Student Outcome Findings: DFW Rates</a:t>
            </a:r>
            <a:endParaRPr/>
          </a:p>
        </p:txBody>
      </p:sp>
      <p:sp>
        <p:nvSpPr>
          <p:cNvPr id="283" name="Google Shape;283;p4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descr="DFW rate comparisons between courses taught by faculty with QM training and those taught by faculty with no QA-related training." id="284" name="Google Shape;284;p42" title="DFW rates - Summer 2016, Fall 2016 and Spring 2017"/>
          <p:cNvPicPr preferRelativeResize="0"/>
          <p:nvPr/>
        </p:nvPicPr>
        <p:blipFill>
          <a:blip r:embed="rId3">
            <a:alphaModFix/>
          </a:blip>
          <a:stretch>
            <a:fillRect/>
          </a:stretch>
        </p:blipFill>
        <p:spPr>
          <a:xfrm>
            <a:off x="438150" y="1493938"/>
            <a:ext cx="11315700" cy="5114925"/>
          </a:xfrm>
          <a:prstGeom prst="rect">
            <a:avLst/>
          </a:prstGeom>
          <a:noFill/>
          <a:ln>
            <a:noFill/>
          </a:ln>
        </p:spPr>
      </p:pic>
      <p:pic>
        <p:nvPicPr>
          <p:cNvPr id="285" name="Google Shape;285;p42"/>
          <p:cNvPicPr preferRelativeResize="0"/>
          <p:nvPr/>
        </p:nvPicPr>
        <p:blipFill>
          <a:blip r:embed="rId4">
            <a:alphaModFix/>
          </a:blip>
          <a:stretch>
            <a:fillRect/>
          </a:stretch>
        </p:blipFill>
        <p:spPr>
          <a:xfrm>
            <a:off x="308025" y="2722675"/>
            <a:ext cx="2038350" cy="800100"/>
          </a:xfrm>
          <a:prstGeom prst="rect">
            <a:avLst/>
          </a:prstGeom>
          <a:noFill/>
          <a:ln>
            <a:noFill/>
          </a:ln>
        </p:spPr>
      </p:pic>
      <p:pic>
        <p:nvPicPr>
          <p:cNvPr id="286" name="Google Shape;286;p42"/>
          <p:cNvPicPr preferRelativeResize="0"/>
          <p:nvPr/>
        </p:nvPicPr>
        <p:blipFill>
          <a:blip r:embed="rId5">
            <a:alphaModFix/>
          </a:blip>
          <a:stretch>
            <a:fillRect/>
          </a:stretch>
        </p:blipFill>
        <p:spPr>
          <a:xfrm>
            <a:off x="308025" y="4135413"/>
            <a:ext cx="2038350" cy="790575"/>
          </a:xfrm>
          <a:prstGeom prst="rect">
            <a:avLst/>
          </a:prstGeom>
          <a:noFill/>
          <a:ln>
            <a:noFill/>
          </a:ln>
        </p:spPr>
      </p:pic>
      <p:pic>
        <p:nvPicPr>
          <p:cNvPr id="287" name="Google Shape;287;p42"/>
          <p:cNvPicPr preferRelativeResize="0"/>
          <p:nvPr/>
        </p:nvPicPr>
        <p:blipFill>
          <a:blip r:embed="rId6">
            <a:alphaModFix/>
          </a:blip>
          <a:stretch>
            <a:fillRect/>
          </a:stretch>
        </p:blipFill>
        <p:spPr>
          <a:xfrm>
            <a:off x="308025" y="5538638"/>
            <a:ext cx="2038350" cy="790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838200" y="27137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DFW Rates: Fall 2018 - Fall 2019</a:t>
            </a:r>
            <a:endParaRPr b="1"/>
          </a:p>
        </p:txBody>
      </p:sp>
      <p:sp>
        <p:nvSpPr>
          <p:cNvPr id="294" name="Google Shape;294;p43"/>
          <p:cNvSpPr txBox="1"/>
          <p:nvPr/>
        </p:nvSpPr>
        <p:spPr>
          <a:xfrm>
            <a:off x="924225" y="1580550"/>
            <a:ext cx="9946500" cy="5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DFW Rates categorized by the number of QA trainings completed by their course instructor (0 - 3) </a:t>
            </a:r>
            <a:endParaRPr b="1" sz="1800">
              <a:latin typeface="Calibri"/>
              <a:ea typeface="Calibri"/>
              <a:cs typeface="Calibri"/>
              <a:sym typeface="Calibri"/>
            </a:endParaRPr>
          </a:p>
        </p:txBody>
      </p:sp>
      <p:graphicFrame>
        <p:nvGraphicFramePr>
          <p:cNvPr id="295" name="Google Shape;295;p43"/>
          <p:cNvGraphicFramePr/>
          <p:nvPr/>
        </p:nvGraphicFramePr>
        <p:xfrm>
          <a:off x="1049825" y="2241925"/>
          <a:ext cx="3000000" cy="3000000"/>
        </p:xfrm>
        <a:graphic>
          <a:graphicData uri="http://schemas.openxmlformats.org/drawingml/2006/table">
            <a:tbl>
              <a:tblPr>
                <a:noFill/>
                <a:tableStyleId>{699302E4-CC66-42C9-82A0-8C300D184E43}</a:tableStyleId>
              </a:tblPr>
              <a:tblGrid>
                <a:gridCol w="3505250"/>
                <a:gridCol w="1575050"/>
                <a:gridCol w="1575050"/>
                <a:gridCol w="1575050"/>
                <a:gridCol w="1590500"/>
              </a:tblGrid>
              <a:tr h="512000">
                <a:tc>
                  <a:txBody>
                    <a:bodyPr/>
                    <a:lstStyle/>
                    <a:p>
                      <a:pPr indent="0" lvl="0" marL="0" rtl="0" algn="ctr">
                        <a:lnSpc>
                          <a:spcPct val="115000"/>
                        </a:lnSpc>
                        <a:spcBef>
                          <a:spcPts val="0"/>
                        </a:spcBef>
                        <a:spcAft>
                          <a:spcPts val="0"/>
                        </a:spcAft>
                        <a:buNone/>
                      </a:pPr>
                      <a:r>
                        <a:rPr b="1" lang="en-US" sz="1800">
                          <a:solidFill>
                            <a:srgbClr val="FFFFFF"/>
                          </a:solidFill>
                        </a:rPr>
                        <a:t> </a:t>
                      </a:r>
                      <a:endParaRPr b="1" sz="18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US" sz="1800">
                          <a:solidFill>
                            <a:srgbClr val="FFFFFF"/>
                          </a:solidFill>
                        </a:rPr>
                        <a:t>0</a:t>
                      </a:r>
                      <a:endParaRPr b="1" sz="18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US" sz="1800">
                          <a:solidFill>
                            <a:srgbClr val="FFFFFF"/>
                          </a:solidFill>
                        </a:rPr>
                        <a:t>1</a:t>
                      </a:r>
                      <a:endParaRPr b="1" sz="18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US" sz="1800">
                          <a:solidFill>
                            <a:srgbClr val="FFFFFF"/>
                          </a:solidFill>
                        </a:rPr>
                        <a:t>2</a:t>
                      </a:r>
                      <a:endParaRPr b="1" sz="18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US" sz="1800">
                          <a:solidFill>
                            <a:srgbClr val="FFFFFF"/>
                          </a:solidFill>
                        </a:rPr>
                        <a:t>3</a:t>
                      </a:r>
                      <a:endParaRPr b="1" sz="1800">
                        <a:solidFill>
                          <a:srgbClr val="FFFFFF"/>
                        </a:solidFill>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70AD47"/>
                    </a:solidFill>
                  </a:tcPr>
                </a:tc>
              </a:tr>
              <a:tr h="590375">
                <a:tc>
                  <a:txBody>
                    <a:bodyPr/>
                    <a:lstStyle/>
                    <a:p>
                      <a:pPr indent="0" lvl="0" marL="0" rtl="0" algn="ctr">
                        <a:lnSpc>
                          <a:spcPct val="115000"/>
                        </a:lnSpc>
                        <a:spcBef>
                          <a:spcPts val="0"/>
                        </a:spcBef>
                        <a:spcAft>
                          <a:spcPts val="0"/>
                        </a:spcAft>
                        <a:buNone/>
                      </a:pPr>
                      <a:r>
                        <a:rPr b="1" lang="en-US" sz="1800"/>
                        <a:t>Fall 2018</a:t>
                      </a:r>
                      <a:endParaRPr b="1"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1739 (</a:t>
                      </a:r>
                      <a:r>
                        <a:rPr lang="en-US" sz="1800"/>
                        <a:t>11%)</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371 (</a:t>
                      </a:r>
                      <a:r>
                        <a:rPr lang="en-US" sz="1800"/>
                        <a:t>11%)</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36 (</a:t>
                      </a:r>
                      <a:r>
                        <a:rPr lang="en-US" sz="1800"/>
                        <a:t>10%)</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12 (</a:t>
                      </a:r>
                      <a:r>
                        <a:rPr lang="en-US" sz="1800"/>
                        <a:t>6%)</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r>
              <a:tr h="590375">
                <a:tc>
                  <a:txBody>
                    <a:bodyPr/>
                    <a:lstStyle/>
                    <a:p>
                      <a:pPr indent="0" lvl="0" marL="0" rtl="0" algn="ctr">
                        <a:lnSpc>
                          <a:spcPct val="115000"/>
                        </a:lnSpc>
                        <a:spcBef>
                          <a:spcPts val="0"/>
                        </a:spcBef>
                        <a:spcAft>
                          <a:spcPts val="0"/>
                        </a:spcAft>
                        <a:buNone/>
                      </a:pPr>
                      <a:r>
                        <a:rPr b="1" lang="en-US" sz="1800"/>
                        <a:t>Spring 2019</a:t>
                      </a:r>
                      <a:endParaRPr b="1"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1552 (</a:t>
                      </a:r>
                      <a:r>
                        <a:rPr lang="en-US" sz="1800"/>
                        <a:t>9%)</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332 (</a:t>
                      </a:r>
                      <a:r>
                        <a:rPr lang="en-US" sz="1800"/>
                        <a:t>8%)</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53 (</a:t>
                      </a:r>
                      <a:r>
                        <a:rPr lang="en-US" sz="1800"/>
                        <a:t>11%)</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t>17 (</a:t>
                      </a:r>
                      <a:r>
                        <a:rPr lang="en-US" sz="1800"/>
                        <a:t>8%)</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590375">
                <a:tc>
                  <a:txBody>
                    <a:bodyPr/>
                    <a:lstStyle/>
                    <a:p>
                      <a:pPr indent="0" lvl="0" marL="0" rtl="0" algn="ctr">
                        <a:lnSpc>
                          <a:spcPct val="115000"/>
                        </a:lnSpc>
                        <a:spcBef>
                          <a:spcPts val="0"/>
                        </a:spcBef>
                        <a:spcAft>
                          <a:spcPts val="0"/>
                        </a:spcAft>
                        <a:buNone/>
                      </a:pPr>
                      <a:r>
                        <a:rPr b="1" lang="en-US" sz="1800"/>
                        <a:t>Fall 2019</a:t>
                      </a:r>
                      <a:endParaRPr b="1"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1968 (</a:t>
                      </a:r>
                      <a:r>
                        <a:rPr lang="en-US" sz="1800"/>
                        <a:t>12%)</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430 (</a:t>
                      </a:r>
                      <a:r>
                        <a:rPr lang="en-US" sz="1800"/>
                        <a:t>10%)</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78 (</a:t>
                      </a:r>
                      <a:r>
                        <a:rPr lang="en-US" sz="1800"/>
                        <a:t>13%)</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t>8 (</a:t>
                      </a:r>
                      <a:r>
                        <a:rPr lang="en-US" sz="1800"/>
                        <a:t>10%)</a:t>
                      </a:r>
                      <a:endParaRPr sz="1800"/>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E2EFD9"/>
                    </a:solidFill>
                  </a:tcPr>
                </a:tc>
              </a:tr>
            </a:tbl>
          </a:graphicData>
        </a:graphic>
      </p:graphicFrame>
      <p:sp>
        <p:nvSpPr>
          <p:cNvPr id="296" name="Google Shape;296;p43"/>
          <p:cNvSpPr txBox="1"/>
          <p:nvPr/>
        </p:nvSpPr>
        <p:spPr>
          <a:xfrm>
            <a:off x="838200" y="4902025"/>
            <a:ext cx="10515600" cy="10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Typically average DFW rates are lower for those courses which are taught by instructors who completed more QA trainings except for a few exception cases - Spring 2019 and Fall 2019 (instructors with “2” trainings)</a:t>
            </a:r>
            <a:endParaRPr b="1"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84600" y="-108100"/>
            <a:ext cx="10239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Supporting Quality Assurance  Systemwide</a:t>
            </a:r>
            <a:endParaRPr/>
          </a:p>
        </p:txBody>
      </p:sp>
      <p:sp>
        <p:nvSpPr>
          <p:cNvPr id="162" name="Google Shape;162;p26"/>
          <p:cNvSpPr txBox="1"/>
          <p:nvPr>
            <p:ph idx="1" type="body"/>
          </p:nvPr>
        </p:nvSpPr>
        <p:spPr>
          <a:xfrm>
            <a:off x="0" y="869675"/>
            <a:ext cx="11480400" cy="57834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Annual RFP $12,000-$15,000 (June 30-July 1st)</a:t>
            </a:r>
            <a:endParaRPr sz="3000"/>
          </a:p>
          <a:p>
            <a:pPr indent="-419100" lvl="0" marL="457200" rtl="0" algn="l">
              <a:lnSpc>
                <a:spcPct val="115000"/>
              </a:lnSpc>
              <a:spcBef>
                <a:spcPts val="0"/>
              </a:spcBef>
              <a:spcAft>
                <a:spcPts val="0"/>
              </a:spcAft>
              <a:buSzPts val="3000"/>
              <a:buFont typeface="Arial"/>
              <a:buChar char="•"/>
            </a:pPr>
            <a:r>
              <a:rPr lang="en-US" sz="3000">
                <a:latin typeface="Arial"/>
                <a:ea typeface="Arial"/>
                <a:cs typeface="Arial"/>
                <a:sym typeface="Arial"/>
              </a:rPr>
              <a:t>20-21 of 23 campuses participating annually</a:t>
            </a:r>
            <a:endParaRPr sz="3000">
              <a:latin typeface="Arial"/>
              <a:ea typeface="Arial"/>
              <a:cs typeface="Arial"/>
              <a:sym typeface="Arial"/>
            </a:endParaRPr>
          </a:p>
          <a:p>
            <a:pPr indent="-419100" lvl="0" marL="457200" rtl="0" algn="l">
              <a:lnSpc>
                <a:spcPct val="115000"/>
              </a:lnSpc>
              <a:spcBef>
                <a:spcPts val="0"/>
              </a:spcBef>
              <a:spcAft>
                <a:spcPts val="0"/>
              </a:spcAft>
              <a:buSzPts val="3000"/>
              <a:buFont typeface="Arial"/>
              <a:buChar char="•"/>
            </a:pPr>
            <a:r>
              <a:rPr lang="en-US" sz="3000">
                <a:latin typeface="Arial"/>
                <a:ea typeface="Arial"/>
                <a:cs typeface="Arial"/>
                <a:sym typeface="Arial"/>
              </a:rPr>
              <a:t>Showcased ePortfolio</a:t>
            </a:r>
            <a:endParaRPr sz="3000">
              <a:latin typeface="Arial"/>
              <a:ea typeface="Arial"/>
              <a:cs typeface="Arial"/>
              <a:sym typeface="Arial"/>
            </a:endParaRPr>
          </a:p>
          <a:p>
            <a:pPr indent="0" lvl="0" marL="0" rtl="0" algn="l">
              <a:lnSpc>
                <a:spcPct val="115000"/>
              </a:lnSpc>
              <a:spcBef>
                <a:spcPts val="0"/>
              </a:spcBef>
              <a:spcAft>
                <a:spcPts val="0"/>
              </a:spcAft>
              <a:buNone/>
            </a:pPr>
            <a:r>
              <a:rPr lang="en-US" sz="3000">
                <a:latin typeface="Arial"/>
                <a:ea typeface="Arial"/>
                <a:cs typeface="Arial"/>
                <a:sym typeface="Arial"/>
              </a:rPr>
              <a:t>     </a:t>
            </a:r>
            <a:r>
              <a:rPr lang="en-US" sz="3000" u="sng">
                <a:solidFill>
                  <a:srgbClr val="1155CC"/>
                </a:solidFill>
                <a:latin typeface="Arial"/>
                <a:ea typeface="Arial"/>
                <a:cs typeface="Arial"/>
                <a:sym typeface="Arial"/>
                <a:hlinkClick r:id="rId3"/>
              </a:rPr>
              <a:t>http://tiny.cc/csu-qa.eports</a:t>
            </a:r>
            <a:endParaRPr sz="3000">
              <a:latin typeface="Arial"/>
              <a:ea typeface="Arial"/>
              <a:cs typeface="Arial"/>
              <a:sym typeface="Arial"/>
            </a:endParaRPr>
          </a:p>
          <a:p>
            <a:pPr indent="-419100" lvl="0" marL="457200" rtl="0" algn="l">
              <a:lnSpc>
                <a:spcPct val="115000"/>
              </a:lnSpc>
              <a:spcBef>
                <a:spcPts val="0"/>
              </a:spcBef>
              <a:spcAft>
                <a:spcPts val="0"/>
              </a:spcAft>
              <a:buSzPts val="3000"/>
              <a:buFont typeface="Arial"/>
              <a:buChar char="•"/>
            </a:pPr>
            <a:r>
              <a:rPr lang="en-US" sz="3000">
                <a:latin typeface="Arial"/>
                <a:ea typeface="Arial"/>
                <a:cs typeface="Arial"/>
                <a:sym typeface="Arial"/>
              </a:rPr>
              <a:t>QA PLC </a:t>
            </a:r>
            <a:endParaRPr sz="3000">
              <a:latin typeface="Arial"/>
              <a:ea typeface="Arial"/>
              <a:cs typeface="Arial"/>
              <a:sym typeface="Arial"/>
            </a:endParaRPr>
          </a:p>
          <a:p>
            <a:pPr indent="0" lvl="0" marL="0" rtl="0" algn="l">
              <a:lnSpc>
                <a:spcPct val="115000"/>
              </a:lnSpc>
              <a:spcBef>
                <a:spcPts val="0"/>
              </a:spcBef>
              <a:spcAft>
                <a:spcPts val="0"/>
              </a:spcAft>
              <a:buNone/>
            </a:pPr>
            <a:r>
              <a:rPr lang="en-US" sz="3000">
                <a:latin typeface="Arial"/>
                <a:ea typeface="Arial"/>
                <a:cs typeface="Arial"/>
                <a:sym typeface="Arial"/>
              </a:rPr>
              <a:t>     </a:t>
            </a:r>
            <a:r>
              <a:rPr lang="en-US" sz="3000" u="sng">
                <a:solidFill>
                  <a:srgbClr val="1155CC"/>
                </a:solidFill>
                <a:latin typeface="Arial"/>
                <a:ea typeface="Arial"/>
                <a:cs typeface="Arial"/>
                <a:sym typeface="Arial"/>
                <a:hlinkClick r:id="rId4"/>
              </a:rPr>
              <a:t>http://tiny.cc/qa-plc</a:t>
            </a:r>
            <a:endParaRPr sz="3000">
              <a:latin typeface="Arial"/>
              <a:ea typeface="Arial"/>
              <a:cs typeface="Arial"/>
              <a:sym typeface="Arial"/>
            </a:endParaRPr>
          </a:p>
          <a:p>
            <a:pPr indent="0" lvl="0" marL="0" rtl="0" algn="l">
              <a:lnSpc>
                <a:spcPct val="115000"/>
              </a:lnSpc>
              <a:spcBef>
                <a:spcPts val="0"/>
              </a:spcBef>
              <a:spcAft>
                <a:spcPts val="0"/>
              </a:spcAft>
              <a:buNone/>
            </a:pPr>
            <a:r>
              <a:t/>
            </a:r>
            <a:endParaRPr sz="3000" u="sng">
              <a:latin typeface="Arial"/>
              <a:ea typeface="Arial"/>
              <a:cs typeface="Arial"/>
              <a:sym typeface="Arial"/>
            </a:endParaRPr>
          </a:p>
          <a:p>
            <a:pPr indent="0" lvl="0" marL="0" rtl="0" algn="l">
              <a:spcBef>
                <a:spcPts val="1000"/>
              </a:spcBef>
              <a:spcAft>
                <a:spcPts val="0"/>
              </a:spcAft>
              <a:buNone/>
            </a:pPr>
            <a:r>
              <a:t/>
            </a:r>
            <a:endParaRPr sz="3000"/>
          </a:p>
        </p:txBody>
      </p:sp>
      <p:pic>
        <p:nvPicPr>
          <p:cNvPr descr="List of CSU Quality Assurance Campus ePortfolios with links that can be found at http://tiny.cc/csu-qa-eports " id="163" name="Google Shape;163;p26" title="List of CSU Quality Assurance Campus ePortfolios with links"/>
          <p:cNvPicPr preferRelativeResize="0"/>
          <p:nvPr/>
        </p:nvPicPr>
        <p:blipFill>
          <a:blip r:embed="rId5">
            <a:alphaModFix/>
          </a:blip>
          <a:stretch>
            <a:fillRect/>
          </a:stretch>
        </p:blipFill>
        <p:spPr>
          <a:xfrm>
            <a:off x="5149525" y="1986125"/>
            <a:ext cx="6678524" cy="4350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descr="DFW rate comparisons for URM students between courses taught by faculty with QM training and those taught by faculty with no QA-related training." id="301" name="Google Shape;301;p44" title="DFW rates (URM students) - Summer 2016, Fall 2016, Spring 2017"/>
          <p:cNvPicPr preferRelativeResize="0"/>
          <p:nvPr/>
        </p:nvPicPr>
        <p:blipFill>
          <a:blip r:embed="rId3">
            <a:alphaModFix/>
          </a:blip>
          <a:stretch>
            <a:fillRect/>
          </a:stretch>
        </p:blipFill>
        <p:spPr>
          <a:xfrm>
            <a:off x="688700" y="1498825"/>
            <a:ext cx="10989875" cy="5052901"/>
          </a:xfrm>
          <a:prstGeom prst="rect">
            <a:avLst/>
          </a:prstGeom>
          <a:noFill/>
          <a:ln>
            <a:noFill/>
          </a:ln>
        </p:spPr>
      </p:pic>
      <p:sp>
        <p:nvSpPr>
          <p:cNvPr id="302" name="Google Shape;302;p44"/>
          <p:cNvSpPr txBox="1"/>
          <p:nvPr>
            <p:ph type="title"/>
          </p:nvPr>
        </p:nvSpPr>
        <p:spPr>
          <a:xfrm>
            <a:off x="838200" y="173125"/>
            <a:ext cx="10515600" cy="940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Student Outcome Findings - URM</a:t>
            </a:r>
            <a:endParaRPr/>
          </a:p>
        </p:txBody>
      </p:sp>
      <p:sp>
        <p:nvSpPr>
          <p:cNvPr id="303" name="Google Shape;303;p44"/>
          <p:cNvSpPr txBox="1"/>
          <p:nvPr/>
        </p:nvSpPr>
        <p:spPr>
          <a:xfrm>
            <a:off x="375622" y="2941489"/>
            <a:ext cx="20118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accent1"/>
                </a:solidFill>
                <a:latin typeface="Calibri"/>
                <a:ea typeface="Calibri"/>
                <a:cs typeface="Calibri"/>
                <a:sym typeface="Calibri"/>
              </a:rPr>
              <a:t>N</a:t>
            </a:r>
            <a:r>
              <a:rPr b="1" i="1" lang="en-US" sz="1400">
                <a:solidFill>
                  <a:schemeClr val="accent1"/>
                </a:solidFill>
                <a:latin typeface="Calibri"/>
                <a:ea typeface="Calibri"/>
                <a:cs typeface="Calibri"/>
                <a:sym typeface="Calibri"/>
              </a:rPr>
              <a:t>f</a:t>
            </a:r>
            <a:r>
              <a:rPr b="1" lang="en-US" sz="1400">
                <a:solidFill>
                  <a:schemeClr val="accent1"/>
                </a:solidFill>
                <a:latin typeface="Calibri"/>
                <a:ea typeface="Calibri"/>
                <a:cs typeface="Calibri"/>
                <a:sym typeface="Calibri"/>
              </a:rPr>
              <a:t> = 26</a:t>
            </a:r>
            <a:r>
              <a:rPr lang="en-US" sz="1400">
                <a:solidFill>
                  <a:schemeClr val="dk1"/>
                </a:solidFill>
                <a:latin typeface="Calibri"/>
                <a:ea typeface="Calibri"/>
                <a:cs typeface="Calibri"/>
                <a:sym typeface="Calibri"/>
              </a:rPr>
              <a:t>	 </a:t>
            </a:r>
            <a:r>
              <a:rPr b="1" lang="en-US" sz="1400">
                <a:solidFill>
                  <a:schemeClr val="accent2"/>
                </a:solidFill>
                <a:latin typeface="Calibri"/>
                <a:ea typeface="Calibri"/>
                <a:cs typeface="Calibri"/>
                <a:sym typeface="Calibri"/>
              </a:rPr>
              <a:t>N</a:t>
            </a:r>
            <a:r>
              <a:rPr b="1" i="1" lang="en-US" sz="1400">
                <a:solidFill>
                  <a:schemeClr val="accent2"/>
                </a:solidFill>
                <a:latin typeface="Calibri"/>
                <a:ea typeface="Calibri"/>
                <a:cs typeface="Calibri"/>
                <a:sym typeface="Calibri"/>
              </a:rPr>
              <a:t>f</a:t>
            </a:r>
            <a:r>
              <a:rPr b="1" lang="en-US" sz="1400">
                <a:solidFill>
                  <a:schemeClr val="accent2"/>
                </a:solidFill>
                <a:latin typeface="Calibri"/>
                <a:ea typeface="Calibri"/>
                <a:cs typeface="Calibri"/>
                <a:sym typeface="Calibri"/>
              </a:rPr>
              <a:t> = 202 </a:t>
            </a:r>
            <a:r>
              <a:rPr lang="en-US"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400">
                <a:solidFill>
                  <a:schemeClr val="accent1"/>
                </a:solidFill>
                <a:latin typeface="Calibri"/>
                <a:ea typeface="Calibri"/>
                <a:cs typeface="Calibri"/>
                <a:sym typeface="Calibri"/>
              </a:rPr>
              <a:t>N</a:t>
            </a:r>
            <a:r>
              <a:rPr b="1" i="1" lang="en-US" sz="1400">
                <a:solidFill>
                  <a:schemeClr val="accent1"/>
                </a:solidFill>
                <a:latin typeface="Calibri"/>
                <a:ea typeface="Calibri"/>
                <a:cs typeface="Calibri"/>
                <a:sym typeface="Calibri"/>
              </a:rPr>
              <a:t>s</a:t>
            </a:r>
            <a:r>
              <a:rPr b="1" lang="en-US" sz="1400">
                <a:solidFill>
                  <a:schemeClr val="accent1"/>
                </a:solidFill>
                <a:latin typeface="Calibri"/>
                <a:ea typeface="Calibri"/>
                <a:cs typeface="Calibri"/>
                <a:sym typeface="Calibri"/>
              </a:rPr>
              <a:t> = 68</a:t>
            </a:r>
            <a:r>
              <a:rPr lang="en-US" sz="1400">
                <a:solidFill>
                  <a:schemeClr val="dk1"/>
                </a:solidFill>
                <a:latin typeface="Calibri"/>
                <a:ea typeface="Calibri"/>
                <a:cs typeface="Calibri"/>
                <a:sym typeface="Calibri"/>
              </a:rPr>
              <a:t>	</a:t>
            </a:r>
            <a:r>
              <a:rPr b="1" lang="en-US" sz="1400">
                <a:solidFill>
                  <a:schemeClr val="accent2"/>
                </a:solidFill>
                <a:latin typeface="Calibri"/>
                <a:ea typeface="Calibri"/>
                <a:cs typeface="Calibri"/>
                <a:sym typeface="Calibri"/>
              </a:rPr>
              <a:t>N</a:t>
            </a:r>
            <a:r>
              <a:rPr b="1" i="1" lang="en-US" sz="1400">
                <a:solidFill>
                  <a:schemeClr val="accent2"/>
                </a:solidFill>
                <a:latin typeface="Calibri"/>
                <a:ea typeface="Calibri"/>
                <a:cs typeface="Calibri"/>
                <a:sym typeface="Calibri"/>
              </a:rPr>
              <a:t>s</a:t>
            </a:r>
            <a:r>
              <a:rPr b="1" lang="en-US" sz="1400">
                <a:solidFill>
                  <a:schemeClr val="accent2"/>
                </a:solidFill>
                <a:latin typeface="Calibri"/>
                <a:ea typeface="Calibri"/>
                <a:cs typeface="Calibri"/>
                <a:sym typeface="Calibri"/>
              </a:rPr>
              <a:t> = 543</a:t>
            </a:r>
            <a:endParaRPr b="1" sz="1400">
              <a:solidFill>
                <a:schemeClr val="accent2"/>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04" name="Google Shape;304;p44"/>
          <p:cNvSpPr txBox="1"/>
          <p:nvPr/>
        </p:nvSpPr>
        <p:spPr>
          <a:xfrm>
            <a:off x="375622" y="4339928"/>
            <a:ext cx="2011680"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accent1"/>
                </a:solidFill>
                <a:latin typeface="Calibri"/>
                <a:ea typeface="Calibri"/>
                <a:cs typeface="Calibri"/>
                <a:sym typeface="Calibri"/>
              </a:rPr>
              <a:t>N</a:t>
            </a:r>
            <a:r>
              <a:rPr b="1" i="1" lang="en-US" sz="1400">
                <a:solidFill>
                  <a:schemeClr val="accent1"/>
                </a:solidFill>
                <a:latin typeface="Calibri"/>
                <a:ea typeface="Calibri"/>
                <a:cs typeface="Calibri"/>
                <a:sym typeface="Calibri"/>
              </a:rPr>
              <a:t>f</a:t>
            </a:r>
            <a:r>
              <a:rPr b="1" lang="en-US" sz="1400">
                <a:solidFill>
                  <a:schemeClr val="accent1"/>
                </a:solidFill>
                <a:latin typeface="Calibri"/>
                <a:ea typeface="Calibri"/>
                <a:cs typeface="Calibri"/>
                <a:sym typeface="Calibri"/>
              </a:rPr>
              <a:t> = 38</a:t>
            </a:r>
            <a:r>
              <a:rPr lang="en-US" sz="1400">
                <a:solidFill>
                  <a:schemeClr val="dk1"/>
                </a:solidFill>
                <a:latin typeface="Calibri"/>
                <a:ea typeface="Calibri"/>
                <a:cs typeface="Calibri"/>
                <a:sym typeface="Calibri"/>
              </a:rPr>
              <a:t>	 </a:t>
            </a:r>
            <a:r>
              <a:rPr b="1" lang="en-US" sz="1400">
                <a:solidFill>
                  <a:schemeClr val="accent2"/>
                </a:solidFill>
                <a:latin typeface="Calibri"/>
                <a:ea typeface="Calibri"/>
                <a:cs typeface="Calibri"/>
                <a:sym typeface="Calibri"/>
              </a:rPr>
              <a:t>N</a:t>
            </a:r>
            <a:r>
              <a:rPr b="1" i="1" lang="en-US" sz="1400">
                <a:solidFill>
                  <a:schemeClr val="accent2"/>
                </a:solidFill>
                <a:latin typeface="Calibri"/>
                <a:ea typeface="Calibri"/>
                <a:cs typeface="Calibri"/>
                <a:sym typeface="Calibri"/>
              </a:rPr>
              <a:t>f</a:t>
            </a:r>
            <a:r>
              <a:rPr b="1" lang="en-US" sz="1400">
                <a:solidFill>
                  <a:schemeClr val="accent2"/>
                </a:solidFill>
                <a:latin typeface="Calibri"/>
                <a:ea typeface="Calibri"/>
                <a:cs typeface="Calibri"/>
                <a:sym typeface="Calibri"/>
              </a:rPr>
              <a:t> = 301 </a:t>
            </a:r>
            <a:r>
              <a:rPr lang="en-US"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400">
                <a:solidFill>
                  <a:schemeClr val="accent1"/>
                </a:solidFill>
                <a:latin typeface="Calibri"/>
                <a:ea typeface="Calibri"/>
                <a:cs typeface="Calibri"/>
                <a:sym typeface="Calibri"/>
              </a:rPr>
              <a:t>N</a:t>
            </a:r>
            <a:r>
              <a:rPr b="1" i="1" lang="en-US" sz="1400">
                <a:solidFill>
                  <a:schemeClr val="accent1"/>
                </a:solidFill>
                <a:latin typeface="Calibri"/>
                <a:ea typeface="Calibri"/>
                <a:cs typeface="Calibri"/>
                <a:sym typeface="Calibri"/>
              </a:rPr>
              <a:t>s</a:t>
            </a:r>
            <a:r>
              <a:rPr b="1" lang="en-US" sz="1400">
                <a:solidFill>
                  <a:schemeClr val="accent1"/>
                </a:solidFill>
                <a:latin typeface="Calibri"/>
                <a:ea typeface="Calibri"/>
                <a:cs typeface="Calibri"/>
                <a:sym typeface="Calibri"/>
              </a:rPr>
              <a:t> = 193</a:t>
            </a:r>
            <a:r>
              <a:rPr lang="en-US" sz="1400">
                <a:solidFill>
                  <a:schemeClr val="dk1"/>
                </a:solidFill>
                <a:latin typeface="Calibri"/>
                <a:ea typeface="Calibri"/>
                <a:cs typeface="Calibri"/>
                <a:sym typeface="Calibri"/>
              </a:rPr>
              <a:t>	</a:t>
            </a:r>
            <a:r>
              <a:rPr b="1" lang="en-US" sz="1400">
                <a:solidFill>
                  <a:schemeClr val="accent2"/>
                </a:solidFill>
                <a:latin typeface="Calibri"/>
                <a:ea typeface="Calibri"/>
                <a:cs typeface="Calibri"/>
                <a:sym typeface="Calibri"/>
              </a:rPr>
              <a:t>N</a:t>
            </a:r>
            <a:r>
              <a:rPr b="1" i="1" lang="en-US" sz="1400">
                <a:solidFill>
                  <a:schemeClr val="accent2"/>
                </a:solidFill>
                <a:latin typeface="Calibri"/>
                <a:ea typeface="Calibri"/>
                <a:cs typeface="Calibri"/>
                <a:sym typeface="Calibri"/>
              </a:rPr>
              <a:t>s</a:t>
            </a:r>
            <a:r>
              <a:rPr b="1" lang="en-US" sz="1400">
                <a:solidFill>
                  <a:schemeClr val="accent2"/>
                </a:solidFill>
                <a:latin typeface="Calibri"/>
                <a:ea typeface="Calibri"/>
                <a:cs typeface="Calibri"/>
                <a:sym typeface="Calibri"/>
              </a:rPr>
              <a:t> = 1734</a:t>
            </a:r>
            <a:endParaRPr b="1" sz="1400">
              <a:solidFill>
                <a:schemeClr val="accent2"/>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05" name="Google Shape;305;p44"/>
          <p:cNvSpPr txBox="1"/>
          <p:nvPr/>
        </p:nvSpPr>
        <p:spPr>
          <a:xfrm>
            <a:off x="375622" y="5538617"/>
            <a:ext cx="20118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accent1"/>
                </a:solidFill>
                <a:latin typeface="Calibri"/>
                <a:ea typeface="Calibri"/>
                <a:cs typeface="Calibri"/>
                <a:sym typeface="Calibri"/>
              </a:rPr>
              <a:t>N</a:t>
            </a:r>
            <a:r>
              <a:rPr b="1" i="1" lang="en-US" sz="1400">
                <a:solidFill>
                  <a:schemeClr val="accent1"/>
                </a:solidFill>
                <a:latin typeface="Calibri"/>
                <a:ea typeface="Calibri"/>
                <a:cs typeface="Calibri"/>
                <a:sym typeface="Calibri"/>
              </a:rPr>
              <a:t>f</a:t>
            </a:r>
            <a:r>
              <a:rPr b="1" lang="en-US" sz="1400">
                <a:solidFill>
                  <a:schemeClr val="accent1"/>
                </a:solidFill>
                <a:latin typeface="Calibri"/>
                <a:ea typeface="Calibri"/>
                <a:cs typeface="Calibri"/>
                <a:sym typeface="Calibri"/>
              </a:rPr>
              <a:t> = 37</a:t>
            </a:r>
            <a:r>
              <a:rPr lang="en-US" sz="1400">
                <a:solidFill>
                  <a:schemeClr val="dk1"/>
                </a:solidFill>
                <a:latin typeface="Calibri"/>
                <a:ea typeface="Calibri"/>
                <a:cs typeface="Calibri"/>
                <a:sym typeface="Calibri"/>
              </a:rPr>
              <a:t>	 </a:t>
            </a:r>
            <a:r>
              <a:rPr b="1" lang="en-US" sz="1400">
                <a:solidFill>
                  <a:schemeClr val="accent2"/>
                </a:solidFill>
                <a:latin typeface="Calibri"/>
                <a:ea typeface="Calibri"/>
                <a:cs typeface="Calibri"/>
                <a:sym typeface="Calibri"/>
              </a:rPr>
              <a:t>N</a:t>
            </a:r>
            <a:r>
              <a:rPr b="1" i="1" lang="en-US" sz="1400">
                <a:solidFill>
                  <a:schemeClr val="accent2"/>
                </a:solidFill>
                <a:latin typeface="Calibri"/>
                <a:ea typeface="Calibri"/>
                <a:cs typeface="Calibri"/>
                <a:sym typeface="Calibri"/>
              </a:rPr>
              <a:t>f</a:t>
            </a:r>
            <a:r>
              <a:rPr b="1" lang="en-US" sz="1400">
                <a:solidFill>
                  <a:schemeClr val="accent2"/>
                </a:solidFill>
                <a:latin typeface="Calibri"/>
                <a:ea typeface="Calibri"/>
                <a:cs typeface="Calibri"/>
                <a:sym typeface="Calibri"/>
              </a:rPr>
              <a:t> = 290 </a:t>
            </a:r>
            <a:r>
              <a:rPr lang="en-US"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400">
                <a:solidFill>
                  <a:schemeClr val="accent1"/>
                </a:solidFill>
                <a:latin typeface="Calibri"/>
                <a:ea typeface="Calibri"/>
                <a:cs typeface="Calibri"/>
                <a:sym typeface="Calibri"/>
              </a:rPr>
              <a:t>N</a:t>
            </a:r>
            <a:r>
              <a:rPr b="1" i="1" lang="en-US" sz="1400">
                <a:solidFill>
                  <a:schemeClr val="accent1"/>
                </a:solidFill>
                <a:latin typeface="Calibri"/>
                <a:ea typeface="Calibri"/>
                <a:cs typeface="Calibri"/>
                <a:sym typeface="Calibri"/>
              </a:rPr>
              <a:t>s</a:t>
            </a:r>
            <a:r>
              <a:rPr b="1" lang="en-US" sz="1400">
                <a:solidFill>
                  <a:schemeClr val="accent1"/>
                </a:solidFill>
                <a:latin typeface="Calibri"/>
                <a:ea typeface="Calibri"/>
                <a:cs typeface="Calibri"/>
                <a:sym typeface="Calibri"/>
              </a:rPr>
              <a:t> = 162</a:t>
            </a:r>
            <a:r>
              <a:rPr lang="en-US" sz="1400">
                <a:solidFill>
                  <a:schemeClr val="dk1"/>
                </a:solidFill>
                <a:latin typeface="Calibri"/>
                <a:ea typeface="Calibri"/>
                <a:cs typeface="Calibri"/>
                <a:sym typeface="Calibri"/>
              </a:rPr>
              <a:t>	</a:t>
            </a:r>
            <a:r>
              <a:rPr b="1" lang="en-US" sz="1400">
                <a:solidFill>
                  <a:schemeClr val="accent2"/>
                </a:solidFill>
                <a:latin typeface="Calibri"/>
                <a:ea typeface="Calibri"/>
                <a:cs typeface="Calibri"/>
                <a:sym typeface="Calibri"/>
              </a:rPr>
              <a:t>N</a:t>
            </a:r>
            <a:r>
              <a:rPr b="1" i="1" lang="en-US" sz="1400">
                <a:solidFill>
                  <a:schemeClr val="accent2"/>
                </a:solidFill>
                <a:latin typeface="Calibri"/>
                <a:ea typeface="Calibri"/>
                <a:cs typeface="Calibri"/>
                <a:sym typeface="Calibri"/>
              </a:rPr>
              <a:t>s</a:t>
            </a:r>
            <a:r>
              <a:rPr b="1" lang="en-US" sz="1400">
                <a:solidFill>
                  <a:schemeClr val="accent2"/>
                </a:solidFill>
                <a:latin typeface="Calibri"/>
                <a:ea typeface="Calibri"/>
                <a:cs typeface="Calibri"/>
                <a:sym typeface="Calibri"/>
              </a:rPr>
              <a:t> = 1700</a:t>
            </a:r>
            <a:endParaRPr b="1" sz="1400">
              <a:solidFill>
                <a:schemeClr val="accent2"/>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06" name="Google Shape;306;p44"/>
          <p:cNvSpPr txBox="1"/>
          <p:nvPr/>
        </p:nvSpPr>
        <p:spPr>
          <a:xfrm>
            <a:off x="1071575" y="1071575"/>
            <a:ext cx="100056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All the differences were statistically significant at the 5% level of significance (p &lt; 0.01)</a:t>
            </a:r>
            <a:endParaRPr b="1"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838200" y="3115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Student Outcome Findings - URM</a:t>
            </a:r>
            <a:endParaRPr/>
          </a:p>
        </p:txBody>
      </p:sp>
      <p:pic>
        <p:nvPicPr>
          <p:cNvPr descr="DFW rate comparisons for URM students between courses taught by faculty with QM training and those taught by faculty with no QA-related training." id="313" name="Google Shape;313;p45" title="DFW Rates for URM students: Fall 2018, Spring 2019, Fall 2019"/>
          <p:cNvPicPr preferRelativeResize="0"/>
          <p:nvPr/>
        </p:nvPicPr>
        <p:blipFill>
          <a:blip r:embed="rId3">
            <a:alphaModFix/>
          </a:blip>
          <a:stretch>
            <a:fillRect/>
          </a:stretch>
        </p:blipFill>
        <p:spPr>
          <a:xfrm>
            <a:off x="918575" y="1575325"/>
            <a:ext cx="9515775" cy="5001974"/>
          </a:xfrm>
          <a:prstGeom prst="rect">
            <a:avLst/>
          </a:prstGeom>
          <a:noFill/>
          <a:ln>
            <a:noFill/>
          </a:ln>
        </p:spPr>
      </p:pic>
      <p:pic>
        <p:nvPicPr>
          <p:cNvPr descr="DFW rate comparisons for URM students between courses taught by faculty with QM training and those taught by faculty with no QA-related training." id="314" name="Google Shape;314;p45" title="DFW Rates for URM students: Fall 2018, Spring 2019, Fall 2019"/>
          <p:cNvPicPr preferRelativeResize="0"/>
          <p:nvPr/>
        </p:nvPicPr>
        <p:blipFill>
          <a:blip r:embed="rId3">
            <a:alphaModFix/>
          </a:blip>
          <a:stretch>
            <a:fillRect/>
          </a:stretch>
        </p:blipFill>
        <p:spPr>
          <a:xfrm>
            <a:off x="730050" y="1575325"/>
            <a:ext cx="9515775" cy="5001974"/>
          </a:xfrm>
          <a:prstGeom prst="rect">
            <a:avLst/>
          </a:prstGeom>
          <a:noFill/>
          <a:ln>
            <a:noFill/>
          </a:ln>
        </p:spPr>
      </p:pic>
      <p:pic>
        <p:nvPicPr>
          <p:cNvPr descr="DFW rate comparisons for URM students between courses taught by faculty with QM training and those taught by faculty with no QA-related training." id="315" name="Google Shape;315;p45" title="DFW Rates for URM students: Fall 2018, Spring 2019, Fall 2019"/>
          <p:cNvPicPr preferRelativeResize="0"/>
          <p:nvPr/>
        </p:nvPicPr>
        <p:blipFill>
          <a:blip r:embed="rId3">
            <a:alphaModFix/>
          </a:blip>
          <a:stretch>
            <a:fillRect/>
          </a:stretch>
        </p:blipFill>
        <p:spPr>
          <a:xfrm>
            <a:off x="635775" y="1528175"/>
            <a:ext cx="9515775" cy="5001974"/>
          </a:xfrm>
          <a:prstGeom prst="rect">
            <a:avLst/>
          </a:prstGeom>
          <a:noFill/>
          <a:ln>
            <a:noFill/>
          </a:ln>
        </p:spPr>
      </p:pic>
      <p:pic>
        <p:nvPicPr>
          <p:cNvPr descr="DFW rate comparisons for URM students between courses taught by faculty with QM training and those taught by faculty with no QA-related training." id="316" name="Google Shape;316;p45" title="DFW Rates for URM students: Fall 2018, Spring 2019, Fall 2019"/>
          <p:cNvPicPr preferRelativeResize="0"/>
          <p:nvPr/>
        </p:nvPicPr>
        <p:blipFill>
          <a:blip r:embed="rId3">
            <a:alphaModFix/>
          </a:blip>
          <a:stretch>
            <a:fillRect/>
          </a:stretch>
        </p:blipFill>
        <p:spPr>
          <a:xfrm>
            <a:off x="635775" y="1410300"/>
            <a:ext cx="9515775" cy="50019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704275" y="3383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Student Outcome Findings - First gen</a:t>
            </a:r>
            <a:endParaRPr/>
          </a:p>
        </p:txBody>
      </p:sp>
      <p:pic>
        <p:nvPicPr>
          <p:cNvPr descr="DFW rate comparisons for first generation students between courses taught by faculty with QM training and those taught by faculty with no QA-related training." id="323" name="Google Shape;323;p46" title="DFW rates for first generation students - Fall 2018, Spring 2019, Fall 2019"/>
          <p:cNvPicPr preferRelativeResize="0"/>
          <p:nvPr/>
        </p:nvPicPr>
        <p:blipFill>
          <a:blip r:embed="rId3">
            <a:alphaModFix/>
          </a:blip>
          <a:stretch>
            <a:fillRect/>
          </a:stretch>
        </p:blipFill>
        <p:spPr>
          <a:xfrm>
            <a:off x="704275" y="1414625"/>
            <a:ext cx="10011350" cy="52048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Faculty Survey – QM Certified Course Experience (17-18)</a:t>
            </a:r>
            <a:endParaRPr b="1"/>
          </a:p>
        </p:txBody>
      </p:sp>
      <p:sp>
        <p:nvSpPr>
          <p:cNvPr id="329" name="Google Shape;329;p47"/>
          <p:cNvSpPr txBox="1"/>
          <p:nvPr>
            <p:ph idx="1" type="body"/>
          </p:nvPr>
        </p:nvSpPr>
        <p:spPr>
          <a:xfrm>
            <a:off x="838200" y="2040778"/>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800"/>
              <a:buNone/>
            </a:pPr>
            <a:r>
              <a:rPr lang="en-US"/>
              <a:t>Three faculty members reported:</a:t>
            </a:r>
            <a:endParaRPr/>
          </a:p>
          <a:p>
            <a:pPr indent="0" lvl="0" marL="0" rtl="0" algn="l">
              <a:lnSpc>
                <a:spcPct val="80000"/>
              </a:lnSpc>
              <a:spcBef>
                <a:spcPts val="1000"/>
              </a:spcBef>
              <a:spcAft>
                <a:spcPts val="0"/>
              </a:spcAft>
              <a:buClr>
                <a:schemeClr val="dk1"/>
              </a:buClr>
              <a:buSzPts val="2800"/>
              <a:buNone/>
            </a:pPr>
            <a:r>
              <a:t/>
            </a:r>
            <a:endParaRPr/>
          </a:p>
          <a:p>
            <a:pPr indent="-228600" lvl="0" marL="228600" rtl="0" algn="l">
              <a:lnSpc>
                <a:spcPct val="80000"/>
              </a:lnSpc>
              <a:spcBef>
                <a:spcPts val="1000"/>
              </a:spcBef>
              <a:spcAft>
                <a:spcPts val="0"/>
              </a:spcAft>
              <a:buClr>
                <a:schemeClr val="dk1"/>
              </a:buClr>
              <a:buSzPts val="2800"/>
              <a:buChar char="•"/>
            </a:pPr>
            <a:r>
              <a:rPr lang="en-US"/>
              <a:t>a significant increase in their </a:t>
            </a:r>
            <a:r>
              <a:rPr lang="en-US">
                <a:solidFill>
                  <a:srgbClr val="2E75B5"/>
                </a:solidFill>
              </a:rPr>
              <a:t>self-confidence</a:t>
            </a:r>
            <a:r>
              <a:rPr lang="en-US"/>
              <a:t> and </a:t>
            </a:r>
            <a:r>
              <a:rPr lang="en-US">
                <a:solidFill>
                  <a:srgbClr val="2E75B5"/>
                </a:solidFill>
              </a:rPr>
              <a:t>satisfaction</a:t>
            </a:r>
            <a:r>
              <a:rPr lang="en-US"/>
              <a:t> teaching the same online course post QM-certification</a:t>
            </a:r>
            <a:endParaRPr/>
          </a:p>
          <a:p>
            <a:pPr indent="-228600" lvl="0" marL="228600" rtl="0" algn="l">
              <a:lnSpc>
                <a:spcPct val="80000"/>
              </a:lnSpc>
              <a:spcBef>
                <a:spcPts val="1000"/>
              </a:spcBef>
              <a:spcAft>
                <a:spcPts val="0"/>
              </a:spcAft>
              <a:buClr>
                <a:schemeClr val="dk1"/>
              </a:buClr>
              <a:buSzPts val="2800"/>
              <a:buChar char="•"/>
            </a:pPr>
            <a:r>
              <a:rPr lang="en-US"/>
              <a:t>that the QM experience made their </a:t>
            </a:r>
            <a:r>
              <a:rPr lang="en-US">
                <a:solidFill>
                  <a:srgbClr val="2E75B5"/>
                </a:solidFill>
              </a:rPr>
              <a:t>courses more rigorous</a:t>
            </a:r>
            <a:r>
              <a:rPr lang="en-US"/>
              <a:t>, </a:t>
            </a:r>
            <a:r>
              <a:rPr lang="en-US">
                <a:solidFill>
                  <a:srgbClr val="2E75B5"/>
                </a:solidFill>
              </a:rPr>
              <a:t>improved ease of navigation</a:t>
            </a:r>
            <a:r>
              <a:rPr lang="en-US"/>
              <a:t> for students, and resulted in </a:t>
            </a:r>
            <a:r>
              <a:rPr lang="en-US">
                <a:solidFill>
                  <a:srgbClr val="2E75B5"/>
                </a:solidFill>
              </a:rPr>
              <a:t>observed improvement in student perceptions</a:t>
            </a:r>
            <a:r>
              <a:rPr lang="en-US"/>
              <a:t> of the course delivery</a:t>
            </a:r>
            <a:endParaRPr/>
          </a:p>
          <a:p>
            <a:pPr indent="-228600" lvl="0" marL="228600" rtl="0" algn="l">
              <a:lnSpc>
                <a:spcPct val="80000"/>
              </a:lnSpc>
              <a:spcBef>
                <a:spcPts val="1000"/>
              </a:spcBef>
              <a:spcAft>
                <a:spcPts val="0"/>
              </a:spcAft>
              <a:buClr>
                <a:schemeClr val="dk1"/>
              </a:buClr>
              <a:buSzPts val="2800"/>
              <a:buChar char="•"/>
            </a:pPr>
            <a:r>
              <a:rPr lang="en-US"/>
              <a:t>that QM was the </a:t>
            </a:r>
            <a:r>
              <a:rPr lang="en-US">
                <a:solidFill>
                  <a:srgbClr val="2E75B5"/>
                </a:solidFill>
              </a:rPr>
              <a:t>most impactful professional development experience</a:t>
            </a:r>
            <a:r>
              <a:rPr lang="en-US"/>
              <a:t> at CSUF in terms of teaching, which helped improve their online course delivery method considerably</a:t>
            </a:r>
            <a:endParaRPr/>
          </a:p>
          <a:p>
            <a:pPr indent="-76200" lvl="1" marL="685800" rtl="0" algn="l">
              <a:lnSpc>
                <a:spcPct val="80000"/>
              </a:lnSpc>
              <a:spcBef>
                <a:spcPts val="500"/>
              </a:spcBef>
              <a:spcAft>
                <a:spcPts val="0"/>
              </a:spcAft>
              <a:buClr>
                <a:schemeClr val="dk1"/>
              </a:buClr>
              <a:buSzPts val="2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Faculty Survey – 2018-19</a:t>
            </a:r>
            <a:endParaRPr b="1"/>
          </a:p>
        </p:txBody>
      </p:sp>
      <p:sp>
        <p:nvSpPr>
          <p:cNvPr id="335" name="Google Shape;335;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2E75B5"/>
              </a:buClr>
              <a:buSzPts val="2800"/>
              <a:buChar char="•"/>
            </a:pPr>
            <a:r>
              <a:rPr lang="en-US">
                <a:solidFill>
                  <a:srgbClr val="2E75B5"/>
                </a:solidFill>
              </a:rPr>
              <a:t>Usefulness</a:t>
            </a:r>
            <a:r>
              <a:rPr lang="en-US"/>
              <a:t> of QA professional development opportunities </a:t>
            </a:r>
            <a:r>
              <a:rPr lang="en-US">
                <a:solidFill>
                  <a:srgbClr val="2E75B5"/>
                </a:solidFill>
              </a:rPr>
              <a:t>to teaching </a:t>
            </a:r>
            <a:r>
              <a:rPr lang="en-US"/>
              <a:t>(scale 1- not at all useful to 3 – very useful)</a:t>
            </a:r>
            <a:endParaRPr/>
          </a:p>
          <a:p>
            <a:pPr indent="0" lvl="3" marL="1371600" rtl="0" algn="l">
              <a:lnSpc>
                <a:spcPct val="90000"/>
              </a:lnSpc>
              <a:spcBef>
                <a:spcPts val="500"/>
              </a:spcBef>
              <a:spcAft>
                <a:spcPts val="0"/>
              </a:spcAft>
              <a:buClr>
                <a:schemeClr val="dk1"/>
              </a:buClr>
              <a:buSzPts val="2800"/>
              <a:buNone/>
            </a:pPr>
            <a:r>
              <a:t/>
            </a:r>
            <a:endParaRPr sz="2800"/>
          </a:p>
          <a:p>
            <a:pPr indent="0" lvl="3" marL="1371600" rtl="0" algn="l">
              <a:lnSpc>
                <a:spcPct val="90000"/>
              </a:lnSpc>
              <a:spcBef>
                <a:spcPts val="500"/>
              </a:spcBef>
              <a:spcAft>
                <a:spcPts val="0"/>
              </a:spcAft>
              <a:buClr>
                <a:schemeClr val="dk1"/>
              </a:buClr>
              <a:buSzPts val="2800"/>
              <a:buNone/>
            </a:pPr>
            <a:r>
              <a:rPr lang="en-US" sz="2800"/>
              <a:t>Mean = 2.69 (69% very useful; 31% somewhat useful)</a:t>
            </a:r>
            <a:endParaRPr/>
          </a:p>
          <a:p>
            <a:pPr indent="0" lvl="3" marL="1371600" rtl="0" algn="l">
              <a:lnSpc>
                <a:spcPct val="90000"/>
              </a:lnSpc>
              <a:spcBef>
                <a:spcPts val="500"/>
              </a:spcBef>
              <a:spcAft>
                <a:spcPts val="0"/>
              </a:spcAft>
              <a:buClr>
                <a:schemeClr val="dk1"/>
              </a:buClr>
              <a:buSzPts val="2800"/>
              <a:buNone/>
            </a:pPr>
            <a:r>
              <a:t/>
            </a:r>
            <a:endParaRPr sz="2800"/>
          </a:p>
          <a:p>
            <a:pPr indent="-228600" lvl="0" marL="228600" rtl="0" algn="l">
              <a:lnSpc>
                <a:spcPct val="90000"/>
              </a:lnSpc>
              <a:spcBef>
                <a:spcPts val="1000"/>
              </a:spcBef>
              <a:spcAft>
                <a:spcPts val="0"/>
              </a:spcAft>
              <a:buClr>
                <a:schemeClr val="dk1"/>
              </a:buClr>
              <a:buSzPts val="2800"/>
              <a:buChar char="•"/>
            </a:pPr>
            <a:r>
              <a:rPr lang="en-US"/>
              <a:t>How </a:t>
            </a:r>
            <a:r>
              <a:rPr lang="en-US">
                <a:solidFill>
                  <a:srgbClr val="2E75B5"/>
                </a:solidFill>
              </a:rPr>
              <a:t>beneficial </a:t>
            </a:r>
            <a:r>
              <a:rPr lang="en-US"/>
              <a:t>was QA training </a:t>
            </a:r>
            <a:r>
              <a:rPr lang="en-US">
                <a:solidFill>
                  <a:srgbClr val="2E75B5"/>
                </a:solidFill>
              </a:rPr>
              <a:t>to student learning </a:t>
            </a:r>
            <a:r>
              <a:rPr lang="en-US"/>
              <a:t>in online course (scale 1- not at all beneficial to 3 – very beneficial)</a:t>
            </a:r>
            <a:endParaRPr/>
          </a:p>
          <a:p>
            <a:pPr indent="0" lvl="0" marL="0" rtl="0" algn="l">
              <a:lnSpc>
                <a:spcPct val="90000"/>
              </a:lnSpc>
              <a:spcBef>
                <a:spcPts val="1000"/>
              </a:spcBef>
              <a:spcAft>
                <a:spcPts val="0"/>
              </a:spcAft>
              <a:buClr>
                <a:schemeClr val="dk1"/>
              </a:buClr>
              <a:buSzPts val="2800"/>
              <a:buNone/>
            </a:pPr>
            <a:r>
              <a:t/>
            </a:r>
            <a:endParaRPr/>
          </a:p>
          <a:p>
            <a:pPr indent="0" lvl="3" marL="1371600" rtl="0" algn="l">
              <a:lnSpc>
                <a:spcPct val="90000"/>
              </a:lnSpc>
              <a:spcBef>
                <a:spcPts val="500"/>
              </a:spcBef>
              <a:spcAft>
                <a:spcPts val="0"/>
              </a:spcAft>
              <a:buClr>
                <a:schemeClr val="dk1"/>
              </a:buClr>
              <a:buSzPts val="2800"/>
              <a:buNone/>
            </a:pPr>
            <a:r>
              <a:rPr lang="en-US" sz="2800"/>
              <a:t>Mean = 2.69 (69% very beneficial; 31% somewhat beneficial)</a:t>
            </a:r>
            <a:endParaRPr sz="2800"/>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36" name="Google Shape;336;p48"/>
          <p:cNvSpPr txBox="1"/>
          <p:nvPr/>
        </p:nvSpPr>
        <p:spPr>
          <a:xfrm>
            <a:off x="10242177" y="1065659"/>
            <a:ext cx="19498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N = 13</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9"/>
          <p:cNvSpPr txBox="1"/>
          <p:nvPr>
            <p:ph type="title"/>
          </p:nvPr>
        </p:nvSpPr>
        <p:spPr>
          <a:xfrm>
            <a:off x="610525" y="2847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3000"/>
              <a:t>Top 3 Faculty </a:t>
            </a:r>
            <a:r>
              <a:rPr b="1" lang="en-US" sz="3000"/>
              <a:t>Ranking of QA Topics (1 - Most, 10: Least)</a:t>
            </a:r>
            <a:endParaRPr b="1" sz="3000"/>
          </a:p>
          <a:p>
            <a:pPr indent="0" lvl="0" marL="0" rtl="0" algn="l">
              <a:spcBef>
                <a:spcPts val="0"/>
              </a:spcBef>
              <a:spcAft>
                <a:spcPts val="0"/>
              </a:spcAft>
              <a:buNone/>
            </a:pPr>
            <a:r>
              <a:t/>
            </a:r>
            <a:endParaRPr sz="3600"/>
          </a:p>
        </p:txBody>
      </p:sp>
      <p:graphicFrame>
        <p:nvGraphicFramePr>
          <p:cNvPr id="343" name="Google Shape;343;p49"/>
          <p:cNvGraphicFramePr/>
          <p:nvPr/>
        </p:nvGraphicFramePr>
        <p:xfrm>
          <a:off x="610513" y="1088450"/>
          <a:ext cx="3000000" cy="3000000"/>
        </p:xfrm>
        <a:graphic>
          <a:graphicData uri="http://schemas.openxmlformats.org/drawingml/2006/table">
            <a:tbl>
              <a:tblPr>
                <a:noFill/>
                <a:tableStyleId>{699302E4-CC66-42C9-82A0-8C300D184E43}</a:tableStyleId>
              </a:tblPr>
              <a:tblGrid>
                <a:gridCol w="3095800"/>
                <a:gridCol w="4651400"/>
                <a:gridCol w="2587500"/>
              </a:tblGrid>
              <a:tr h="449550">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Rank</a:t>
                      </a:r>
                      <a:endParaRPr b="1" sz="1800">
                        <a:solidFill>
                          <a:srgbClr val="FFFFFF"/>
                        </a:solidFill>
                        <a:latin typeface="Calibri"/>
                        <a:ea typeface="Calibri"/>
                        <a:cs typeface="Calibri"/>
                        <a:sym typeface="Calibri"/>
                      </a:endParaRPr>
                    </a:p>
                  </a:txBody>
                  <a:tcPr marT="91425" marB="91425" marR="68575" marL="68575">
                    <a:lnL cap="flat" cmpd="sng" w="12650">
                      <a:solidFill>
                        <a:srgbClr val="ED7D31"/>
                      </a:solidFill>
                      <a:prstDash val="solid"/>
                      <a:round/>
                      <a:headEnd len="sm" w="sm" type="none"/>
                      <a:tailEnd len="sm" w="sm" type="none"/>
                    </a:lnL>
                    <a:lnT cap="flat" cmpd="sng" w="12650">
                      <a:solidFill>
                        <a:srgbClr val="ED7D31"/>
                      </a:solidFill>
                      <a:prstDash val="solid"/>
                      <a:round/>
                      <a:headEnd len="sm" w="sm" type="none"/>
                      <a:tailEnd len="sm" w="sm" type="none"/>
                    </a:lnT>
                    <a:lnB cap="flat" cmpd="sng" w="12650">
                      <a:solidFill>
                        <a:srgbClr val="ED7D31"/>
                      </a:solidFill>
                      <a:prstDash val="solid"/>
                      <a:round/>
                      <a:headEnd len="sm" w="sm" type="none"/>
                      <a:tailEnd len="sm" w="sm" type="none"/>
                    </a:lnB>
                    <a:solidFill>
                      <a:srgbClr val="ED7D31"/>
                    </a:solidFill>
                  </a:tcPr>
                </a:tc>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QA training topics</a:t>
                      </a:r>
                      <a:endParaRPr b="1" sz="1800">
                        <a:solidFill>
                          <a:srgbClr val="FFFFFF"/>
                        </a:solidFill>
                        <a:latin typeface="Calibri"/>
                        <a:ea typeface="Calibri"/>
                        <a:cs typeface="Calibri"/>
                        <a:sym typeface="Calibri"/>
                      </a:endParaRPr>
                    </a:p>
                  </a:txBody>
                  <a:tcPr marT="91425" marB="91425" marR="68575" marL="68575">
                    <a:lnT cap="flat" cmpd="sng" w="12650">
                      <a:solidFill>
                        <a:srgbClr val="ED7D31"/>
                      </a:solidFill>
                      <a:prstDash val="solid"/>
                      <a:round/>
                      <a:headEnd len="sm" w="sm" type="none"/>
                      <a:tailEnd len="sm" w="sm" type="none"/>
                    </a:lnT>
                    <a:lnB cap="flat" cmpd="sng" w="12650">
                      <a:solidFill>
                        <a:srgbClr val="ED7D31"/>
                      </a:solidFill>
                      <a:prstDash val="solid"/>
                      <a:round/>
                      <a:headEnd len="sm" w="sm" type="none"/>
                      <a:tailEnd len="sm" w="sm" type="none"/>
                    </a:lnB>
                    <a:solidFill>
                      <a:srgbClr val="ED7D31"/>
                    </a:solidFill>
                  </a:tcPr>
                </a:tc>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Rank - weight</a:t>
                      </a:r>
                      <a:endParaRPr b="1" sz="1800">
                        <a:solidFill>
                          <a:srgbClr val="FFFFFF"/>
                        </a:solidFill>
                        <a:latin typeface="Calibri"/>
                        <a:ea typeface="Calibri"/>
                        <a:cs typeface="Calibri"/>
                        <a:sym typeface="Calibri"/>
                      </a:endParaRPr>
                    </a:p>
                  </a:txBody>
                  <a:tcPr marT="91425" marB="91425" marR="68575" marL="68575">
                    <a:lnR cap="flat" cmpd="sng" w="12650">
                      <a:solidFill>
                        <a:srgbClr val="ED7D31"/>
                      </a:solidFill>
                      <a:prstDash val="solid"/>
                      <a:round/>
                      <a:headEnd len="sm" w="sm" type="none"/>
                      <a:tailEnd len="sm" w="sm" type="none"/>
                    </a:lnR>
                    <a:lnT cap="flat" cmpd="sng" w="12650">
                      <a:solidFill>
                        <a:srgbClr val="ED7D31"/>
                      </a:solidFill>
                      <a:prstDash val="solid"/>
                      <a:round/>
                      <a:headEnd len="sm" w="sm" type="none"/>
                      <a:tailEnd len="sm" w="sm" type="none"/>
                    </a:lnT>
                    <a:lnB cap="flat" cmpd="sng" w="12650">
                      <a:solidFill>
                        <a:srgbClr val="ED7D31"/>
                      </a:solidFill>
                      <a:prstDash val="solid"/>
                      <a:round/>
                      <a:headEnd len="sm" w="sm" type="none"/>
                      <a:tailEnd len="sm" w="sm" type="none"/>
                    </a:lnB>
                    <a:solidFill>
                      <a:srgbClr val="ED7D31"/>
                    </a:solidFill>
                  </a:tcPr>
                </a:tc>
              </a:tr>
              <a:tr h="468275">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1</a:t>
                      </a:r>
                      <a:endParaRPr b="1"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ED7D31"/>
                      </a:solidFill>
                      <a:prstDash val="solid"/>
                      <a:round/>
                      <a:headEnd len="sm" w="sm" type="none"/>
                      <a:tailEnd len="sm" w="sm" type="none"/>
                    </a:lnT>
                    <a:lnB cap="flat" cmpd="sng" w="12650">
                      <a:solidFill>
                        <a:srgbClr val="F4B083"/>
                      </a:solidFill>
                      <a:prstDash val="solid"/>
                      <a:round/>
                      <a:headEnd len="sm" w="sm" type="none"/>
                      <a:tailEnd len="sm" w="sm" type="none"/>
                    </a:lnB>
                    <a:solidFill>
                      <a:srgbClr val="FBE4D5"/>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Assessment and Evaluation of Student Learning</a:t>
                      </a:r>
                      <a:endParaRPr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ED7D31"/>
                      </a:solidFill>
                      <a:prstDash val="solid"/>
                      <a:round/>
                      <a:headEnd len="sm" w="sm" type="none"/>
                      <a:tailEnd len="sm" w="sm" type="none"/>
                    </a:lnT>
                    <a:lnB cap="flat" cmpd="sng" w="12650">
                      <a:solidFill>
                        <a:srgbClr val="F4B083"/>
                      </a:solidFill>
                      <a:prstDash val="solid"/>
                      <a:round/>
                      <a:headEnd len="sm" w="sm" type="none"/>
                      <a:tailEnd len="sm" w="sm" type="none"/>
                    </a:lnB>
                    <a:solidFill>
                      <a:srgbClr val="FBE4D5"/>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3.38</a:t>
                      </a:r>
                      <a:endParaRPr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ED7D31"/>
                      </a:solidFill>
                      <a:prstDash val="solid"/>
                      <a:round/>
                      <a:headEnd len="sm" w="sm" type="none"/>
                      <a:tailEnd len="sm" w="sm" type="none"/>
                    </a:lnT>
                    <a:lnB cap="flat" cmpd="sng" w="12650">
                      <a:solidFill>
                        <a:srgbClr val="F4B083"/>
                      </a:solidFill>
                      <a:prstDash val="solid"/>
                      <a:round/>
                      <a:headEnd len="sm" w="sm" type="none"/>
                      <a:tailEnd len="sm" w="sm" type="none"/>
                    </a:lnB>
                    <a:solidFill>
                      <a:srgbClr val="FBE4D5"/>
                    </a:solidFill>
                  </a:tcPr>
                </a:tc>
              </a:tr>
              <a:tr h="468275">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2</a:t>
                      </a:r>
                      <a:endParaRPr b="1"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F4B083"/>
                      </a:solidFill>
                      <a:prstDash val="solid"/>
                      <a:round/>
                      <a:headEnd len="sm" w="sm" type="none"/>
                      <a:tailEnd len="sm" w="sm" type="none"/>
                    </a:lnT>
                    <a:lnB cap="flat" cmpd="sng" w="12650">
                      <a:solidFill>
                        <a:srgbClr val="F4B08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Student Interaction and Community</a:t>
                      </a:r>
                      <a:endParaRPr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F4B083"/>
                      </a:solidFill>
                      <a:prstDash val="solid"/>
                      <a:round/>
                      <a:headEnd len="sm" w="sm" type="none"/>
                      <a:tailEnd len="sm" w="sm" type="none"/>
                    </a:lnT>
                    <a:lnB cap="flat" cmpd="sng" w="12650">
                      <a:solidFill>
                        <a:srgbClr val="F4B08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3.62</a:t>
                      </a:r>
                      <a:endParaRPr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F4B083"/>
                      </a:solidFill>
                      <a:prstDash val="solid"/>
                      <a:round/>
                      <a:headEnd len="sm" w="sm" type="none"/>
                      <a:tailEnd len="sm" w="sm" type="none"/>
                    </a:lnT>
                    <a:lnB cap="flat" cmpd="sng" w="12650">
                      <a:solidFill>
                        <a:srgbClr val="F4B083"/>
                      </a:solidFill>
                      <a:prstDash val="solid"/>
                      <a:round/>
                      <a:headEnd len="sm" w="sm" type="none"/>
                      <a:tailEnd len="sm" w="sm" type="none"/>
                    </a:lnB>
                  </a:tcPr>
                </a:tc>
              </a:tr>
              <a:tr h="468275">
                <a:tc>
                  <a:txBody>
                    <a:bodyPr/>
                    <a:lstStyle/>
                    <a:p>
                      <a:pPr indent="0" lvl="0" marL="0" rtl="0" algn="ctr">
                        <a:lnSpc>
                          <a:spcPct val="115000"/>
                        </a:lnSpc>
                        <a:spcBef>
                          <a:spcPts val="0"/>
                        </a:spcBef>
                        <a:spcAft>
                          <a:spcPts val="0"/>
                        </a:spcAft>
                        <a:buNone/>
                      </a:pPr>
                      <a:r>
                        <a:rPr b="1" lang="en-US" sz="1800">
                          <a:latin typeface="Calibri"/>
                          <a:ea typeface="Calibri"/>
                          <a:cs typeface="Calibri"/>
                          <a:sym typeface="Calibri"/>
                        </a:rPr>
                        <a:t>3</a:t>
                      </a:r>
                      <a:endParaRPr b="1"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F4B083"/>
                      </a:solidFill>
                      <a:prstDash val="solid"/>
                      <a:round/>
                      <a:headEnd len="sm" w="sm" type="none"/>
                      <a:tailEnd len="sm" w="sm" type="none"/>
                    </a:lnT>
                    <a:lnB cap="flat" cmpd="sng" w="12650">
                      <a:solidFill>
                        <a:srgbClr val="F4B083"/>
                      </a:solidFill>
                      <a:prstDash val="solid"/>
                      <a:round/>
                      <a:headEnd len="sm" w="sm" type="none"/>
                      <a:tailEnd len="sm" w="sm" type="none"/>
                    </a:lnB>
                    <a:solidFill>
                      <a:srgbClr val="FBE4D5"/>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Instructional Materials and Resources Utilized</a:t>
                      </a:r>
                      <a:endParaRPr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F4B083"/>
                      </a:solidFill>
                      <a:prstDash val="solid"/>
                      <a:round/>
                      <a:headEnd len="sm" w="sm" type="none"/>
                      <a:tailEnd len="sm" w="sm" type="none"/>
                    </a:lnT>
                    <a:lnB cap="flat" cmpd="sng" w="12650">
                      <a:solidFill>
                        <a:srgbClr val="F4B083"/>
                      </a:solidFill>
                      <a:prstDash val="solid"/>
                      <a:round/>
                      <a:headEnd len="sm" w="sm" type="none"/>
                      <a:tailEnd len="sm" w="sm" type="none"/>
                    </a:lnB>
                    <a:solidFill>
                      <a:srgbClr val="FBE4D5"/>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3.69</a:t>
                      </a:r>
                      <a:endParaRPr sz="1800">
                        <a:latin typeface="Calibri"/>
                        <a:ea typeface="Calibri"/>
                        <a:cs typeface="Calibri"/>
                        <a:sym typeface="Calibri"/>
                      </a:endParaRPr>
                    </a:p>
                  </a:txBody>
                  <a:tcPr marT="91425" marB="91425" marR="68575" marL="68575">
                    <a:lnL cap="flat" cmpd="sng" w="12650">
                      <a:solidFill>
                        <a:srgbClr val="F4B083"/>
                      </a:solidFill>
                      <a:prstDash val="solid"/>
                      <a:round/>
                      <a:headEnd len="sm" w="sm" type="none"/>
                      <a:tailEnd len="sm" w="sm" type="none"/>
                    </a:lnL>
                    <a:lnR cap="flat" cmpd="sng" w="12650">
                      <a:solidFill>
                        <a:srgbClr val="F4B083"/>
                      </a:solidFill>
                      <a:prstDash val="solid"/>
                      <a:round/>
                      <a:headEnd len="sm" w="sm" type="none"/>
                      <a:tailEnd len="sm" w="sm" type="none"/>
                    </a:lnR>
                    <a:lnT cap="flat" cmpd="sng" w="12650">
                      <a:solidFill>
                        <a:srgbClr val="F4B083"/>
                      </a:solidFill>
                      <a:prstDash val="solid"/>
                      <a:round/>
                      <a:headEnd len="sm" w="sm" type="none"/>
                      <a:tailEnd len="sm" w="sm" type="none"/>
                    </a:lnT>
                    <a:lnB cap="flat" cmpd="sng" w="12650">
                      <a:solidFill>
                        <a:srgbClr val="F4B083"/>
                      </a:solidFill>
                      <a:prstDash val="solid"/>
                      <a:round/>
                      <a:headEnd len="sm" w="sm" type="none"/>
                      <a:tailEnd len="sm" w="sm" type="none"/>
                    </a:lnB>
                    <a:solidFill>
                      <a:srgbClr val="FBE4D5"/>
                    </a:solidFill>
                  </a:tcPr>
                </a:tc>
              </a:tr>
            </a:tbl>
          </a:graphicData>
        </a:graphic>
      </p:graphicFrame>
      <p:graphicFrame>
        <p:nvGraphicFramePr>
          <p:cNvPr id="344" name="Google Shape;344;p49"/>
          <p:cNvGraphicFramePr/>
          <p:nvPr/>
        </p:nvGraphicFramePr>
        <p:xfrm>
          <a:off x="610525" y="4103800"/>
          <a:ext cx="3000000" cy="3000000"/>
        </p:xfrm>
        <a:graphic>
          <a:graphicData uri="http://schemas.openxmlformats.org/drawingml/2006/table">
            <a:tbl>
              <a:tblPr>
                <a:noFill/>
                <a:tableStyleId>{699302E4-CC66-42C9-82A0-8C300D184E43}</a:tableStyleId>
              </a:tblPr>
              <a:tblGrid>
                <a:gridCol w="5734075"/>
                <a:gridCol w="2222650"/>
                <a:gridCol w="2558850"/>
              </a:tblGrid>
              <a:tr h="543500">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Pedagogical methods</a:t>
                      </a:r>
                      <a:endParaRPr b="1" sz="1800">
                        <a:solidFill>
                          <a:srgbClr val="FFFFFF"/>
                        </a:solidFill>
                        <a:latin typeface="Calibri"/>
                        <a:ea typeface="Calibri"/>
                        <a:cs typeface="Calibri"/>
                        <a:sym typeface="Calibri"/>
                      </a:endParaRPr>
                    </a:p>
                  </a:txBody>
                  <a:tcPr marT="91425" marB="91425" marR="68575" marL="68575">
                    <a:lnL cap="flat" cmpd="sng" w="12650">
                      <a:solidFill>
                        <a:srgbClr val="70AD47"/>
                      </a:solidFill>
                      <a:prstDash val="solid"/>
                      <a:round/>
                      <a:headEnd len="sm" w="sm" type="none"/>
                      <a:tailEnd len="sm" w="sm" type="none"/>
                    </a:lnL>
                    <a:lnT cap="flat" cmpd="sng" w="12650">
                      <a:solidFill>
                        <a:srgbClr val="70AD47"/>
                      </a:solidFill>
                      <a:prstDash val="solid"/>
                      <a:round/>
                      <a:headEnd len="sm" w="sm" type="none"/>
                      <a:tailEnd len="sm" w="sm" type="none"/>
                    </a:lnT>
                    <a:lnB cap="flat" cmpd="sng" w="12650">
                      <a:solidFill>
                        <a:srgbClr val="70AD47"/>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Count</a:t>
                      </a:r>
                      <a:endParaRPr b="1" sz="1800">
                        <a:solidFill>
                          <a:srgbClr val="FFFFFF"/>
                        </a:solidFill>
                        <a:latin typeface="Calibri"/>
                        <a:ea typeface="Calibri"/>
                        <a:cs typeface="Calibri"/>
                        <a:sym typeface="Calibri"/>
                      </a:endParaRPr>
                    </a:p>
                  </a:txBody>
                  <a:tcPr marT="91425" marB="91425" marR="68575" marL="68575">
                    <a:lnT cap="flat" cmpd="sng" w="12650">
                      <a:solidFill>
                        <a:srgbClr val="70AD47"/>
                      </a:solidFill>
                      <a:prstDash val="solid"/>
                      <a:round/>
                      <a:headEnd len="sm" w="sm" type="none"/>
                      <a:tailEnd len="sm" w="sm" type="none"/>
                    </a:lnT>
                    <a:lnB cap="flat" cmpd="sng" w="12650">
                      <a:solidFill>
                        <a:srgbClr val="70AD47"/>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US" sz="1800">
                          <a:solidFill>
                            <a:srgbClr val="FFFFFF"/>
                          </a:solidFill>
                          <a:latin typeface="Calibri"/>
                          <a:ea typeface="Calibri"/>
                          <a:cs typeface="Calibri"/>
                          <a:sym typeface="Calibri"/>
                        </a:rPr>
                        <a:t>Percent</a:t>
                      </a:r>
                      <a:endParaRPr b="1" sz="1800">
                        <a:solidFill>
                          <a:srgbClr val="FFFFFF"/>
                        </a:solidFill>
                        <a:latin typeface="Calibri"/>
                        <a:ea typeface="Calibri"/>
                        <a:cs typeface="Calibri"/>
                        <a:sym typeface="Calibri"/>
                      </a:endParaRPr>
                    </a:p>
                  </a:txBody>
                  <a:tcPr marT="91425" marB="91425" marR="68575" marL="68575">
                    <a:lnR cap="flat" cmpd="sng" w="12650">
                      <a:solidFill>
                        <a:srgbClr val="70AD47"/>
                      </a:solidFill>
                      <a:prstDash val="solid"/>
                      <a:round/>
                      <a:headEnd len="sm" w="sm" type="none"/>
                      <a:tailEnd len="sm" w="sm" type="none"/>
                    </a:lnR>
                    <a:lnT cap="flat" cmpd="sng" w="12650">
                      <a:solidFill>
                        <a:srgbClr val="70AD47"/>
                      </a:solidFill>
                      <a:prstDash val="solid"/>
                      <a:round/>
                      <a:headEnd len="sm" w="sm" type="none"/>
                      <a:tailEnd len="sm" w="sm" type="none"/>
                    </a:lnT>
                    <a:lnB cap="flat" cmpd="sng" w="12650">
                      <a:solidFill>
                        <a:srgbClr val="70AD47"/>
                      </a:solidFill>
                      <a:prstDash val="solid"/>
                      <a:round/>
                      <a:headEnd len="sm" w="sm" type="none"/>
                      <a:tailEnd len="sm" w="sm" type="none"/>
                    </a:lnB>
                    <a:solidFill>
                      <a:srgbClr val="70AD47"/>
                    </a:solidFill>
                  </a:tcPr>
                </a:tc>
              </a:tr>
              <a:tr h="543500">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Discussion Topics/Forums</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70AD47"/>
                      </a:solidFill>
                      <a:prstDash val="solid"/>
                      <a:round/>
                      <a:headEnd len="sm" w="sm" type="none"/>
                      <a:tailEnd len="sm" w="sm" type="none"/>
                    </a:lnT>
                    <a:lnB cap="flat" cmpd="sng" w="12650">
                      <a:solidFill>
                        <a:srgbClr val="A8D08D"/>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10</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70AD47"/>
                      </a:solidFill>
                      <a:prstDash val="solid"/>
                      <a:round/>
                      <a:headEnd len="sm" w="sm" type="none"/>
                      <a:tailEnd len="sm" w="sm" type="none"/>
                    </a:lnT>
                    <a:lnB cap="flat" cmpd="sng" w="12650">
                      <a:solidFill>
                        <a:srgbClr val="A8D08D"/>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76.9</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70AD47"/>
                      </a:solidFill>
                      <a:prstDash val="solid"/>
                      <a:round/>
                      <a:headEnd len="sm" w="sm" type="none"/>
                      <a:tailEnd len="sm" w="sm" type="none"/>
                    </a:lnT>
                    <a:lnB cap="flat" cmpd="sng" w="12650">
                      <a:solidFill>
                        <a:srgbClr val="A8D08D"/>
                      </a:solidFill>
                      <a:prstDash val="solid"/>
                      <a:round/>
                      <a:headEnd len="sm" w="sm" type="none"/>
                      <a:tailEnd len="sm" w="sm" type="none"/>
                    </a:lnB>
                    <a:solidFill>
                      <a:srgbClr val="E2EFD9"/>
                    </a:solidFill>
                  </a:tcPr>
                </a:tc>
              </a:tr>
              <a:tr h="543500">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Rubrics</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A8D08D"/>
                      </a:solidFill>
                      <a:prstDash val="solid"/>
                      <a:round/>
                      <a:headEnd len="sm" w="sm" type="none"/>
                      <a:tailEnd len="sm" w="sm" type="none"/>
                    </a:lnT>
                    <a:lnB cap="flat" cmpd="sng" w="12650">
                      <a:solidFill>
                        <a:srgbClr val="A8D08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9</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A8D08D"/>
                      </a:solidFill>
                      <a:prstDash val="solid"/>
                      <a:round/>
                      <a:headEnd len="sm" w="sm" type="none"/>
                      <a:tailEnd len="sm" w="sm" type="none"/>
                    </a:lnT>
                    <a:lnB cap="flat" cmpd="sng" w="12650">
                      <a:solidFill>
                        <a:srgbClr val="A8D08D"/>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69.2</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A8D08D"/>
                      </a:solidFill>
                      <a:prstDash val="solid"/>
                      <a:round/>
                      <a:headEnd len="sm" w="sm" type="none"/>
                      <a:tailEnd len="sm" w="sm" type="none"/>
                    </a:lnT>
                    <a:lnB cap="flat" cmpd="sng" w="12650">
                      <a:solidFill>
                        <a:srgbClr val="A8D08D"/>
                      </a:solidFill>
                      <a:prstDash val="solid"/>
                      <a:round/>
                      <a:headEnd len="sm" w="sm" type="none"/>
                      <a:tailEnd len="sm" w="sm" type="none"/>
                    </a:lnB>
                  </a:tcPr>
                </a:tc>
              </a:tr>
              <a:tr h="543500">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Active Learning Strategies</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A8D08D"/>
                      </a:solidFill>
                      <a:prstDash val="solid"/>
                      <a:round/>
                      <a:headEnd len="sm" w="sm" type="none"/>
                      <a:tailEnd len="sm" w="sm" type="none"/>
                    </a:lnT>
                    <a:lnB cap="flat" cmpd="sng" w="12650">
                      <a:solidFill>
                        <a:srgbClr val="A8D08D"/>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7</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A8D08D"/>
                      </a:solidFill>
                      <a:prstDash val="solid"/>
                      <a:round/>
                      <a:headEnd len="sm" w="sm" type="none"/>
                      <a:tailEnd len="sm" w="sm" type="none"/>
                    </a:lnT>
                    <a:lnB cap="flat" cmpd="sng" w="12650">
                      <a:solidFill>
                        <a:srgbClr val="A8D08D"/>
                      </a:solidFill>
                      <a:prstDash val="solid"/>
                      <a:round/>
                      <a:headEnd len="sm" w="sm" type="none"/>
                      <a:tailEnd len="sm" w="sm" type="none"/>
                    </a:lnB>
                    <a:solidFill>
                      <a:srgbClr val="E2EFD9"/>
                    </a:solidFill>
                  </a:tcPr>
                </a:tc>
                <a:tc>
                  <a:txBody>
                    <a:bodyPr/>
                    <a:lstStyle/>
                    <a:p>
                      <a:pPr indent="0" lvl="0" marL="0" rtl="0" algn="ctr">
                        <a:lnSpc>
                          <a:spcPct val="115000"/>
                        </a:lnSpc>
                        <a:spcBef>
                          <a:spcPts val="0"/>
                        </a:spcBef>
                        <a:spcAft>
                          <a:spcPts val="0"/>
                        </a:spcAft>
                        <a:buNone/>
                      </a:pPr>
                      <a:r>
                        <a:rPr lang="en-US" sz="1800">
                          <a:latin typeface="Calibri"/>
                          <a:ea typeface="Calibri"/>
                          <a:cs typeface="Calibri"/>
                          <a:sym typeface="Calibri"/>
                        </a:rPr>
                        <a:t>53.8</a:t>
                      </a:r>
                      <a:endParaRPr sz="1800">
                        <a:latin typeface="Calibri"/>
                        <a:ea typeface="Calibri"/>
                        <a:cs typeface="Calibri"/>
                        <a:sym typeface="Calibri"/>
                      </a:endParaRPr>
                    </a:p>
                  </a:txBody>
                  <a:tcPr marT="91425" marB="91425" marR="68575" marL="68575">
                    <a:lnL cap="flat" cmpd="sng" w="12650">
                      <a:solidFill>
                        <a:srgbClr val="A8D08D"/>
                      </a:solidFill>
                      <a:prstDash val="solid"/>
                      <a:round/>
                      <a:headEnd len="sm" w="sm" type="none"/>
                      <a:tailEnd len="sm" w="sm" type="none"/>
                    </a:lnL>
                    <a:lnR cap="flat" cmpd="sng" w="12650">
                      <a:solidFill>
                        <a:srgbClr val="A8D08D"/>
                      </a:solidFill>
                      <a:prstDash val="solid"/>
                      <a:round/>
                      <a:headEnd len="sm" w="sm" type="none"/>
                      <a:tailEnd len="sm" w="sm" type="none"/>
                    </a:lnR>
                    <a:lnT cap="flat" cmpd="sng" w="12650">
                      <a:solidFill>
                        <a:srgbClr val="A8D08D"/>
                      </a:solidFill>
                      <a:prstDash val="solid"/>
                      <a:round/>
                      <a:headEnd len="sm" w="sm" type="none"/>
                      <a:tailEnd len="sm" w="sm" type="none"/>
                    </a:lnT>
                    <a:lnB cap="flat" cmpd="sng" w="12650">
                      <a:solidFill>
                        <a:srgbClr val="A8D08D"/>
                      </a:solidFill>
                      <a:prstDash val="solid"/>
                      <a:round/>
                      <a:headEnd len="sm" w="sm" type="none"/>
                      <a:tailEnd len="sm" w="sm" type="none"/>
                    </a:lnB>
                    <a:solidFill>
                      <a:srgbClr val="E2EFD9"/>
                    </a:solidFill>
                  </a:tcPr>
                </a:tc>
              </a:tr>
            </a:tbl>
          </a:graphicData>
        </a:graphic>
      </p:graphicFrame>
      <p:sp>
        <p:nvSpPr>
          <p:cNvPr id="345" name="Google Shape;345;p49"/>
          <p:cNvSpPr txBox="1"/>
          <p:nvPr>
            <p:ph type="title"/>
          </p:nvPr>
        </p:nvSpPr>
        <p:spPr>
          <a:xfrm>
            <a:off x="891823" y="3357150"/>
            <a:ext cx="8993400" cy="1049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sz="3000"/>
              <a:t>Top 3 Pedagogical Methods Implemented by Faculty</a:t>
            </a:r>
            <a:endParaRPr b="1" sz="3000"/>
          </a:p>
          <a:p>
            <a:pPr indent="0" lvl="0" marL="0" rtl="0" algn="l">
              <a:spcBef>
                <a:spcPts val="0"/>
              </a:spcBef>
              <a:spcAft>
                <a:spcPts val="0"/>
              </a:spcAft>
              <a:buNone/>
            </a:pPr>
            <a:r>
              <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Faculty Survey – Teaching Experience</a:t>
            </a:r>
            <a:endParaRPr b="1"/>
          </a:p>
        </p:txBody>
      </p:sp>
      <p:graphicFrame>
        <p:nvGraphicFramePr>
          <p:cNvPr id="351" name="Google Shape;351;p50"/>
          <p:cNvGraphicFramePr/>
          <p:nvPr/>
        </p:nvGraphicFramePr>
        <p:xfrm>
          <a:off x="1497107" y="2099479"/>
          <a:ext cx="3000000" cy="3000000"/>
        </p:xfrm>
        <a:graphic>
          <a:graphicData uri="http://schemas.openxmlformats.org/drawingml/2006/table">
            <a:tbl>
              <a:tblPr bandRow="1" firstCol="1" firstRow="1">
                <a:noFill/>
                <a:tableStyleId>{DB684E74-955B-4474-8D98-3C0D26E420F6}</a:tableStyleId>
              </a:tblPr>
              <a:tblGrid>
                <a:gridCol w="2681925"/>
                <a:gridCol w="2171950"/>
                <a:gridCol w="2171950"/>
                <a:gridCol w="2171950"/>
              </a:tblGrid>
              <a:tr h="652700">
                <a:tc>
                  <a:txBody>
                    <a:bodyPr/>
                    <a:lstStyle/>
                    <a:p>
                      <a:pPr indent="0" lvl="0" marL="0" marR="0" rtl="0" algn="l">
                        <a:lnSpc>
                          <a:spcPct val="107000"/>
                        </a:lnSpc>
                        <a:spcBef>
                          <a:spcPts val="0"/>
                        </a:spcBef>
                        <a:spcAft>
                          <a:spcPts val="0"/>
                        </a:spcAft>
                        <a:buNone/>
                      </a:pPr>
                      <a:r>
                        <a:rPr lang="en-US" sz="2000" u="none" cap="none" strike="noStrike"/>
                        <a:t> </a:t>
                      </a:r>
                      <a:endParaRPr sz="2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2000" u="none" cap="none" strike="noStrike"/>
                        <a:t># of years teaching at college-level</a:t>
                      </a:r>
                      <a:endParaRPr sz="2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2000" u="none" cap="none" strike="noStrike"/>
                        <a:t># of years teaching at CSUF</a:t>
                      </a:r>
                      <a:endParaRPr sz="2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lang="en-US" sz="2000" u="none" cap="none" strike="noStrike"/>
                        <a:t># of years teaching online</a:t>
                      </a:r>
                      <a:endParaRPr sz="2000" u="none" cap="none" strike="noStrike">
                        <a:latin typeface="Calibri"/>
                        <a:ea typeface="Calibri"/>
                        <a:cs typeface="Calibri"/>
                        <a:sym typeface="Calibri"/>
                      </a:endParaRPr>
                    </a:p>
                  </a:txBody>
                  <a:tcPr marT="0" marB="0" marR="68575" marL="68575"/>
                </a:tc>
              </a:tr>
              <a:tr h="457200">
                <a:tc>
                  <a:txBody>
                    <a:bodyPr/>
                    <a:lstStyle/>
                    <a:p>
                      <a:pPr indent="0" lvl="0" marL="0" marR="0" rtl="0" algn="l">
                        <a:lnSpc>
                          <a:spcPct val="107000"/>
                        </a:lnSpc>
                        <a:spcBef>
                          <a:spcPts val="0"/>
                        </a:spcBef>
                        <a:spcAft>
                          <a:spcPts val="0"/>
                        </a:spcAft>
                        <a:buNone/>
                      </a:pPr>
                      <a:r>
                        <a:t/>
                      </a:r>
                      <a:endParaRPr sz="2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t/>
                      </a:r>
                      <a:endParaRPr sz="2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t/>
                      </a:r>
                      <a:endParaRPr sz="20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t/>
                      </a:r>
                      <a:endParaRPr sz="2000" u="none" cap="none" strike="noStrike">
                        <a:latin typeface="Calibri"/>
                        <a:ea typeface="Calibri"/>
                        <a:cs typeface="Calibri"/>
                        <a:sym typeface="Calibri"/>
                      </a:endParaRPr>
                    </a:p>
                  </a:txBody>
                  <a:tcPr marT="0" marB="0" marR="68575" marL="68575"/>
                </a:tc>
              </a:tr>
              <a:tr h="1194425">
                <a:tc>
                  <a:txBody>
                    <a:bodyPr/>
                    <a:lstStyle/>
                    <a:p>
                      <a:pPr indent="0" lvl="0" marL="0" marR="0" rtl="0" algn="l">
                        <a:lnSpc>
                          <a:spcPct val="107000"/>
                        </a:lnSpc>
                        <a:spcBef>
                          <a:spcPts val="0"/>
                        </a:spcBef>
                        <a:spcAft>
                          <a:spcPts val="0"/>
                        </a:spcAft>
                        <a:buNone/>
                      </a:pPr>
                      <a:r>
                        <a:rPr b="1" lang="en-US" sz="2000" u="none" cap="none" strike="noStrike">
                          <a:solidFill>
                            <a:srgbClr val="2E75B5"/>
                          </a:solidFill>
                        </a:rPr>
                        <a:t>QA-trained faculty</a:t>
                      </a:r>
                      <a:endParaRPr b="1" sz="2000" u="none" cap="none" strike="noStrike">
                        <a:solidFill>
                          <a:srgbClr val="2E75B5"/>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US" sz="2000" u="none" cap="none" strike="noStrike">
                          <a:solidFill>
                            <a:srgbClr val="2E75B5"/>
                          </a:solidFill>
                        </a:rPr>
                        <a:t>Mean = 15.4</a:t>
                      </a:r>
                      <a:endParaRPr/>
                    </a:p>
                    <a:p>
                      <a:pPr indent="0" lvl="0" marL="0" marR="0" rtl="0" algn="ctr">
                        <a:lnSpc>
                          <a:spcPct val="107000"/>
                        </a:lnSpc>
                        <a:spcBef>
                          <a:spcPts val="800"/>
                        </a:spcBef>
                        <a:spcAft>
                          <a:spcPts val="0"/>
                        </a:spcAft>
                        <a:buNone/>
                      </a:pPr>
                      <a:r>
                        <a:rPr b="1" lang="en-US" sz="2000" u="none" cap="none" strike="noStrike">
                          <a:solidFill>
                            <a:srgbClr val="2E75B5"/>
                          </a:solidFill>
                        </a:rPr>
                        <a:t>Median = 15</a:t>
                      </a:r>
                      <a:endParaRPr/>
                    </a:p>
                    <a:p>
                      <a:pPr indent="0" lvl="0" marL="0" marR="0" rtl="0" algn="ctr">
                        <a:lnSpc>
                          <a:spcPct val="107000"/>
                        </a:lnSpc>
                        <a:spcBef>
                          <a:spcPts val="800"/>
                        </a:spcBef>
                        <a:spcAft>
                          <a:spcPts val="0"/>
                        </a:spcAft>
                        <a:buNone/>
                      </a:pPr>
                      <a:r>
                        <a:rPr b="1" lang="en-US" sz="2000" u="none" cap="none" strike="noStrike">
                          <a:solidFill>
                            <a:srgbClr val="2E75B5"/>
                          </a:solidFill>
                        </a:rPr>
                        <a:t>SD = 9.9</a:t>
                      </a:r>
                      <a:endParaRPr b="1" sz="2000" u="none" cap="none" strike="noStrike">
                        <a:solidFill>
                          <a:srgbClr val="2E75B5"/>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US" sz="2000" u="none" cap="none" strike="noStrike">
                          <a:solidFill>
                            <a:srgbClr val="2E75B5"/>
                          </a:solidFill>
                        </a:rPr>
                        <a:t>Mean = 11.5 </a:t>
                      </a:r>
                      <a:endParaRPr/>
                    </a:p>
                    <a:p>
                      <a:pPr indent="0" lvl="0" marL="0" marR="0" rtl="0" algn="ctr">
                        <a:lnSpc>
                          <a:spcPct val="107000"/>
                        </a:lnSpc>
                        <a:spcBef>
                          <a:spcPts val="800"/>
                        </a:spcBef>
                        <a:spcAft>
                          <a:spcPts val="0"/>
                        </a:spcAft>
                        <a:buNone/>
                      </a:pPr>
                      <a:r>
                        <a:rPr b="1" lang="en-US" sz="2000" u="none" cap="none" strike="noStrike">
                          <a:solidFill>
                            <a:srgbClr val="2E75B5"/>
                          </a:solidFill>
                        </a:rPr>
                        <a:t>Median = 11</a:t>
                      </a:r>
                      <a:endParaRPr/>
                    </a:p>
                    <a:p>
                      <a:pPr indent="0" lvl="0" marL="0" marR="0" rtl="0" algn="ctr">
                        <a:lnSpc>
                          <a:spcPct val="107000"/>
                        </a:lnSpc>
                        <a:spcBef>
                          <a:spcPts val="800"/>
                        </a:spcBef>
                        <a:spcAft>
                          <a:spcPts val="0"/>
                        </a:spcAft>
                        <a:buNone/>
                      </a:pPr>
                      <a:r>
                        <a:rPr b="1" lang="en-US" sz="2000" u="none" cap="none" strike="noStrike">
                          <a:solidFill>
                            <a:srgbClr val="2E75B5"/>
                          </a:solidFill>
                        </a:rPr>
                        <a:t>SD = 6.7</a:t>
                      </a:r>
                      <a:endParaRPr b="1" sz="2000" u="none" cap="none" strike="noStrike">
                        <a:solidFill>
                          <a:srgbClr val="2E75B5"/>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US" sz="2000" u="none" cap="none" strike="noStrike">
                          <a:solidFill>
                            <a:srgbClr val="2E75B5"/>
                          </a:solidFill>
                        </a:rPr>
                        <a:t>Mean = 6.5</a:t>
                      </a:r>
                      <a:endParaRPr/>
                    </a:p>
                    <a:p>
                      <a:pPr indent="0" lvl="0" marL="0" marR="0" rtl="0" algn="ctr">
                        <a:lnSpc>
                          <a:spcPct val="107000"/>
                        </a:lnSpc>
                        <a:spcBef>
                          <a:spcPts val="800"/>
                        </a:spcBef>
                        <a:spcAft>
                          <a:spcPts val="0"/>
                        </a:spcAft>
                        <a:buNone/>
                      </a:pPr>
                      <a:r>
                        <a:rPr b="1" lang="en-US" sz="2000" u="none" cap="none" strike="noStrike">
                          <a:solidFill>
                            <a:srgbClr val="2E75B5"/>
                          </a:solidFill>
                        </a:rPr>
                        <a:t>Median = 5</a:t>
                      </a:r>
                      <a:endParaRPr/>
                    </a:p>
                    <a:p>
                      <a:pPr indent="0" lvl="0" marL="0" marR="0" rtl="0" algn="ctr">
                        <a:lnSpc>
                          <a:spcPct val="107000"/>
                        </a:lnSpc>
                        <a:spcBef>
                          <a:spcPts val="800"/>
                        </a:spcBef>
                        <a:spcAft>
                          <a:spcPts val="0"/>
                        </a:spcAft>
                        <a:buNone/>
                      </a:pPr>
                      <a:r>
                        <a:rPr b="1" lang="en-US" sz="2000" u="none" cap="none" strike="noStrike">
                          <a:solidFill>
                            <a:srgbClr val="2E75B5"/>
                          </a:solidFill>
                        </a:rPr>
                        <a:t>SD = 3.9</a:t>
                      </a:r>
                      <a:endParaRPr b="1" sz="2000" u="none" cap="none" strike="noStrike">
                        <a:solidFill>
                          <a:srgbClr val="2E75B5"/>
                        </a:solidFill>
                        <a:latin typeface="Calibri"/>
                        <a:ea typeface="Calibri"/>
                        <a:cs typeface="Calibri"/>
                        <a:sym typeface="Calibri"/>
                      </a:endParaRPr>
                    </a:p>
                  </a:txBody>
                  <a:tcPr marT="0" marB="0" marR="68575" marL="68575"/>
                </a:tc>
              </a:tr>
              <a:tr h="457200">
                <a:tc>
                  <a:txBody>
                    <a:bodyPr/>
                    <a:lstStyle/>
                    <a:p>
                      <a:pPr indent="0" lvl="0" marL="0" marR="0" rtl="0" algn="l">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t/>
                      </a:r>
                      <a:endParaRPr sz="1200" u="none" cap="none" strike="noStrike">
                        <a:latin typeface="Calibri"/>
                        <a:ea typeface="Calibri"/>
                        <a:cs typeface="Calibri"/>
                        <a:sym typeface="Calibri"/>
                      </a:endParaRPr>
                    </a:p>
                  </a:txBody>
                  <a:tcPr marT="0" marB="0" marR="68575" marL="68575"/>
                </a:tc>
              </a:tr>
              <a:tr h="1632150">
                <a:tc>
                  <a:txBody>
                    <a:bodyPr/>
                    <a:lstStyle/>
                    <a:p>
                      <a:pPr indent="0" lvl="0" marL="0" marR="0" rtl="0" algn="l">
                        <a:lnSpc>
                          <a:spcPct val="107000"/>
                        </a:lnSpc>
                        <a:spcBef>
                          <a:spcPts val="0"/>
                        </a:spcBef>
                        <a:spcAft>
                          <a:spcPts val="0"/>
                        </a:spcAft>
                        <a:buNone/>
                      </a:pPr>
                      <a:r>
                        <a:rPr b="1" lang="en-US" sz="2000" u="none" cap="none" strike="noStrike">
                          <a:solidFill>
                            <a:schemeClr val="accent2"/>
                          </a:solidFill>
                        </a:rPr>
                        <a:t>Non QA-trained faculty</a:t>
                      </a:r>
                      <a:endParaRPr b="1" sz="20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US" sz="2000" u="none" cap="none" strike="noStrike">
                          <a:solidFill>
                            <a:schemeClr val="accent2"/>
                          </a:solidFill>
                        </a:rPr>
                        <a:t>Mean = 16.3 </a:t>
                      </a:r>
                      <a:endParaRPr/>
                    </a:p>
                    <a:p>
                      <a:pPr indent="0" lvl="0" marL="0" marR="0" rtl="0" algn="ctr">
                        <a:lnSpc>
                          <a:spcPct val="107000"/>
                        </a:lnSpc>
                        <a:spcBef>
                          <a:spcPts val="800"/>
                        </a:spcBef>
                        <a:spcAft>
                          <a:spcPts val="0"/>
                        </a:spcAft>
                        <a:buClr>
                          <a:schemeClr val="accent2"/>
                        </a:buClr>
                        <a:buSzPts val="2000"/>
                        <a:buFont typeface="Calibri"/>
                        <a:buNone/>
                      </a:pPr>
                      <a:r>
                        <a:rPr b="1" lang="en-US" sz="2000" u="none" cap="none" strike="noStrike">
                          <a:solidFill>
                            <a:schemeClr val="accent2"/>
                          </a:solidFill>
                        </a:rPr>
                        <a:t>Median = 14</a:t>
                      </a:r>
                      <a:endParaRPr/>
                    </a:p>
                    <a:p>
                      <a:pPr indent="0" lvl="0" marL="0" marR="0" rtl="0" algn="ctr">
                        <a:lnSpc>
                          <a:spcPct val="107000"/>
                        </a:lnSpc>
                        <a:spcBef>
                          <a:spcPts val="800"/>
                        </a:spcBef>
                        <a:spcAft>
                          <a:spcPts val="0"/>
                        </a:spcAft>
                        <a:buNone/>
                      </a:pPr>
                      <a:r>
                        <a:rPr b="1" lang="en-US" sz="2000" u="none" cap="none" strike="noStrike">
                          <a:solidFill>
                            <a:schemeClr val="accent2"/>
                          </a:solidFill>
                        </a:rPr>
                        <a:t>SD = 9.5 </a:t>
                      </a:r>
                      <a:endParaRPr/>
                    </a:p>
                    <a:p>
                      <a:pPr indent="0" lvl="0" marL="0" marR="0" rtl="0" algn="ctr">
                        <a:lnSpc>
                          <a:spcPct val="107000"/>
                        </a:lnSpc>
                        <a:spcBef>
                          <a:spcPts val="800"/>
                        </a:spcBef>
                        <a:spcAft>
                          <a:spcPts val="0"/>
                        </a:spcAft>
                        <a:buNone/>
                      </a:pPr>
                      <a:r>
                        <a:t/>
                      </a:r>
                      <a:endParaRPr b="1" sz="20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US" sz="2000" u="none" cap="none" strike="noStrike">
                          <a:solidFill>
                            <a:schemeClr val="accent2"/>
                          </a:solidFill>
                        </a:rPr>
                        <a:t>Mean = 12.4 </a:t>
                      </a:r>
                      <a:endParaRPr/>
                    </a:p>
                    <a:p>
                      <a:pPr indent="0" lvl="0" marL="0" marR="0" rtl="0" algn="ctr">
                        <a:lnSpc>
                          <a:spcPct val="107000"/>
                        </a:lnSpc>
                        <a:spcBef>
                          <a:spcPts val="800"/>
                        </a:spcBef>
                        <a:spcAft>
                          <a:spcPts val="0"/>
                        </a:spcAft>
                        <a:buClr>
                          <a:schemeClr val="accent2"/>
                        </a:buClr>
                        <a:buSzPts val="2000"/>
                        <a:buFont typeface="Calibri"/>
                        <a:buNone/>
                      </a:pPr>
                      <a:r>
                        <a:rPr b="1" lang="en-US" sz="2000" u="none" cap="none" strike="noStrike">
                          <a:solidFill>
                            <a:schemeClr val="accent2"/>
                          </a:solidFill>
                        </a:rPr>
                        <a:t>Median = 11</a:t>
                      </a:r>
                      <a:endParaRPr/>
                    </a:p>
                    <a:p>
                      <a:pPr indent="0" lvl="0" marL="0" marR="0" rtl="0" algn="ctr">
                        <a:lnSpc>
                          <a:spcPct val="107000"/>
                        </a:lnSpc>
                        <a:spcBef>
                          <a:spcPts val="800"/>
                        </a:spcBef>
                        <a:spcAft>
                          <a:spcPts val="0"/>
                        </a:spcAft>
                        <a:buNone/>
                      </a:pPr>
                      <a:r>
                        <a:rPr b="1" lang="en-US" sz="2000" u="none" cap="none" strike="noStrike">
                          <a:solidFill>
                            <a:schemeClr val="accent2"/>
                          </a:solidFill>
                        </a:rPr>
                        <a:t>SD = 8.4 </a:t>
                      </a:r>
                      <a:endParaRPr/>
                    </a:p>
                    <a:p>
                      <a:pPr indent="0" lvl="0" marL="0" marR="0" rtl="0" algn="ctr">
                        <a:lnSpc>
                          <a:spcPct val="107000"/>
                        </a:lnSpc>
                        <a:spcBef>
                          <a:spcPts val="800"/>
                        </a:spcBef>
                        <a:spcAft>
                          <a:spcPts val="0"/>
                        </a:spcAft>
                        <a:buNone/>
                      </a:pPr>
                      <a:r>
                        <a:t/>
                      </a:r>
                      <a:endParaRPr b="1" sz="2000" u="none" cap="none" strike="noStrike">
                        <a:solidFill>
                          <a:schemeClr val="accent2"/>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None/>
                      </a:pPr>
                      <a:r>
                        <a:rPr b="1" lang="en-US" sz="2000" u="none" cap="none" strike="noStrike">
                          <a:solidFill>
                            <a:schemeClr val="accent2"/>
                          </a:solidFill>
                        </a:rPr>
                        <a:t>Mean = 5.6 </a:t>
                      </a:r>
                      <a:endParaRPr/>
                    </a:p>
                    <a:p>
                      <a:pPr indent="0" lvl="0" marL="0" marR="0" rtl="0" algn="ctr">
                        <a:lnSpc>
                          <a:spcPct val="107000"/>
                        </a:lnSpc>
                        <a:spcBef>
                          <a:spcPts val="800"/>
                        </a:spcBef>
                        <a:spcAft>
                          <a:spcPts val="0"/>
                        </a:spcAft>
                        <a:buClr>
                          <a:schemeClr val="accent2"/>
                        </a:buClr>
                        <a:buSzPts val="2000"/>
                        <a:buFont typeface="Calibri"/>
                        <a:buNone/>
                      </a:pPr>
                      <a:r>
                        <a:rPr b="1" lang="en-US" sz="2000" u="none" cap="none" strike="noStrike">
                          <a:solidFill>
                            <a:schemeClr val="accent2"/>
                          </a:solidFill>
                        </a:rPr>
                        <a:t>Median = 5</a:t>
                      </a:r>
                      <a:endParaRPr/>
                    </a:p>
                    <a:p>
                      <a:pPr indent="0" lvl="0" marL="0" marR="0" rtl="0" algn="ctr">
                        <a:lnSpc>
                          <a:spcPct val="107000"/>
                        </a:lnSpc>
                        <a:spcBef>
                          <a:spcPts val="800"/>
                        </a:spcBef>
                        <a:spcAft>
                          <a:spcPts val="0"/>
                        </a:spcAft>
                        <a:buNone/>
                      </a:pPr>
                      <a:r>
                        <a:rPr b="1" lang="en-US" sz="2000" u="none" cap="none" strike="noStrike">
                          <a:solidFill>
                            <a:schemeClr val="accent2"/>
                          </a:solidFill>
                        </a:rPr>
                        <a:t>SD = 3.7 </a:t>
                      </a:r>
                      <a:endParaRPr/>
                    </a:p>
                    <a:p>
                      <a:pPr indent="0" lvl="0" marL="0" marR="0" rtl="0" algn="ctr">
                        <a:lnSpc>
                          <a:spcPct val="107000"/>
                        </a:lnSpc>
                        <a:spcBef>
                          <a:spcPts val="800"/>
                        </a:spcBef>
                        <a:spcAft>
                          <a:spcPts val="0"/>
                        </a:spcAft>
                        <a:buNone/>
                      </a:pPr>
                      <a:r>
                        <a:t/>
                      </a:r>
                      <a:endParaRPr b="1" sz="2000" u="none" cap="none" strike="noStrike">
                        <a:solidFill>
                          <a:schemeClr val="accent2"/>
                        </a:solidFill>
                        <a:latin typeface="Calibri"/>
                        <a:ea typeface="Calibri"/>
                        <a:cs typeface="Calibri"/>
                        <a:sym typeface="Calibri"/>
                      </a:endParaRPr>
                    </a:p>
                  </a:txBody>
                  <a:tcPr marT="0" marB="0" marR="68575" marL="68575"/>
                </a:tc>
              </a:tr>
            </a:tbl>
          </a:graphicData>
        </a:graphic>
      </p:graphicFrame>
      <p:sp>
        <p:nvSpPr>
          <p:cNvPr id="352" name="Google Shape;352;p50"/>
          <p:cNvSpPr txBox="1"/>
          <p:nvPr/>
        </p:nvSpPr>
        <p:spPr>
          <a:xfrm>
            <a:off x="1667437" y="3957770"/>
            <a:ext cx="282388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 = 28 (60% response rate)</a:t>
            </a:r>
            <a:endParaRPr sz="1600">
              <a:solidFill>
                <a:schemeClr val="dk1"/>
              </a:solidFill>
              <a:latin typeface="Calibri"/>
              <a:ea typeface="Calibri"/>
              <a:cs typeface="Calibri"/>
              <a:sym typeface="Calibri"/>
            </a:endParaRPr>
          </a:p>
        </p:txBody>
      </p:sp>
      <p:sp>
        <p:nvSpPr>
          <p:cNvPr id="353" name="Google Shape;353;p50"/>
          <p:cNvSpPr txBox="1"/>
          <p:nvPr/>
        </p:nvSpPr>
        <p:spPr>
          <a:xfrm>
            <a:off x="1667437" y="5683475"/>
            <a:ext cx="282388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 = 128 (32% response rate)</a:t>
            </a:r>
            <a:endParaRPr sz="1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51"/>
          <p:cNvSpPr txBox="1"/>
          <p:nvPr>
            <p:ph type="title"/>
          </p:nvPr>
        </p:nvSpPr>
        <p:spPr>
          <a:xfrm>
            <a:off x="260500" y="1661692"/>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4400"/>
              <a:t>CSU Bakersfield </a:t>
            </a:r>
            <a:endParaRPr sz="4400"/>
          </a:p>
        </p:txBody>
      </p:sp>
      <p:sp>
        <p:nvSpPr>
          <p:cNvPr id="359" name="Google Shape;359;p51"/>
          <p:cNvSpPr txBox="1"/>
          <p:nvPr>
            <p:ph idx="1" type="body"/>
          </p:nvPr>
        </p:nvSpPr>
        <p:spPr>
          <a:xfrm>
            <a:off x="415600" y="1536625"/>
            <a:ext cx="5184900" cy="4555200"/>
          </a:xfrm>
          <a:prstGeom prst="rect">
            <a:avLst/>
          </a:prstGeom>
        </p:spPr>
        <p:txBody>
          <a:bodyPr anchorCtr="0" anchor="t" bIns="121900" lIns="121900" spcFirstLastPara="1" rIns="121900" wrap="square" tIns="121900">
            <a:noAutofit/>
          </a:bodyPr>
          <a:lstStyle/>
          <a:p>
            <a:pPr indent="0" lvl="0" marL="0" rtl="0" algn="l">
              <a:lnSpc>
                <a:spcPct val="100000"/>
              </a:lnSpc>
              <a:spcBef>
                <a:spcPts val="1000"/>
              </a:spcBef>
              <a:spcAft>
                <a:spcPts val="0"/>
              </a:spcAft>
              <a:buNone/>
            </a:pPr>
            <a:r>
              <a:t/>
            </a:r>
            <a:endParaRPr sz="3000"/>
          </a:p>
          <a:p>
            <a:pPr indent="0" lvl="0" marL="0" rtl="0" algn="l">
              <a:lnSpc>
                <a:spcPct val="100000"/>
              </a:lnSpc>
              <a:spcBef>
                <a:spcPts val="2000"/>
              </a:spcBef>
              <a:spcAft>
                <a:spcPts val="0"/>
              </a:spcAft>
              <a:buNone/>
            </a:pPr>
            <a:r>
              <a:rPr b="1" lang="en-US" sz="3000"/>
              <a:t>SQuAIR Research Associate</a:t>
            </a:r>
            <a:r>
              <a:rPr lang="en-US" sz="3000"/>
              <a:t> </a:t>
            </a:r>
            <a:br>
              <a:rPr lang="en-US" sz="3000"/>
            </a:br>
            <a:r>
              <a:rPr lang="en-US" sz="3000"/>
              <a:t>Jianjun Wang</a:t>
            </a:r>
            <a:endParaRPr sz="3000"/>
          </a:p>
          <a:p>
            <a:pPr indent="0" lvl="0" marL="0" rtl="0" algn="l">
              <a:spcBef>
                <a:spcPts val="2000"/>
              </a:spcBef>
              <a:spcAft>
                <a:spcPts val="1000"/>
              </a:spcAft>
              <a:buNone/>
            </a:pPr>
            <a:r>
              <a:rPr lang="en-US" sz="3000"/>
              <a:t>	</a:t>
            </a:r>
            <a:endParaRPr sz="3000"/>
          </a:p>
        </p:txBody>
      </p:sp>
      <p:pic>
        <p:nvPicPr>
          <p:cNvPr id="360" name="Google Shape;360;p51"/>
          <p:cNvPicPr preferRelativeResize="0"/>
          <p:nvPr/>
        </p:nvPicPr>
        <p:blipFill>
          <a:blip r:embed="rId3">
            <a:alphaModFix/>
          </a:blip>
          <a:stretch>
            <a:fillRect/>
          </a:stretch>
        </p:blipFill>
        <p:spPr>
          <a:xfrm>
            <a:off x="5307575" y="1947875"/>
            <a:ext cx="3359925" cy="3359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2"/>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600"/>
              <a:t>System-wide Leadership on the QA Initiative </a:t>
            </a:r>
            <a:endParaRPr sz="3600"/>
          </a:p>
        </p:txBody>
      </p:sp>
      <p:pic>
        <p:nvPicPr>
          <p:cNvPr id="367" name="Google Shape;367;p52"/>
          <p:cNvPicPr preferRelativeResize="0"/>
          <p:nvPr/>
        </p:nvPicPr>
        <p:blipFill>
          <a:blip r:embed="rId3">
            <a:alphaModFix/>
          </a:blip>
          <a:stretch>
            <a:fillRect/>
          </a:stretch>
        </p:blipFill>
        <p:spPr>
          <a:xfrm>
            <a:off x="415601" y="1252201"/>
            <a:ext cx="10140201" cy="5258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3"/>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600"/>
              <a:t>Campus-wide QM Learning Opportunities</a:t>
            </a:r>
            <a:endParaRPr sz="3600"/>
          </a:p>
        </p:txBody>
      </p:sp>
      <p:pic>
        <p:nvPicPr>
          <p:cNvPr id="374" name="Google Shape;374;p53"/>
          <p:cNvPicPr preferRelativeResize="0"/>
          <p:nvPr/>
        </p:nvPicPr>
        <p:blipFill>
          <a:blip r:embed="rId3">
            <a:alphaModFix/>
          </a:blip>
          <a:stretch>
            <a:fillRect/>
          </a:stretch>
        </p:blipFill>
        <p:spPr>
          <a:xfrm>
            <a:off x="486850" y="1533350"/>
            <a:ext cx="8453300" cy="466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210700" y="-173025"/>
            <a:ext cx="757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Offer CSU Systemwide Training </a:t>
            </a:r>
            <a:endParaRPr/>
          </a:p>
        </p:txBody>
      </p:sp>
      <p:sp>
        <p:nvSpPr>
          <p:cNvPr id="170" name="Google Shape;170;p27"/>
          <p:cNvSpPr txBox="1"/>
          <p:nvPr>
            <p:ph idx="1" type="body"/>
          </p:nvPr>
        </p:nvSpPr>
        <p:spPr>
          <a:xfrm>
            <a:off x="6858125" y="1494850"/>
            <a:ext cx="5238000" cy="53631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Offer system-wide training </a:t>
            </a:r>
            <a:endParaRPr/>
          </a:p>
          <a:p>
            <a:pPr indent="-342900" lvl="0" marL="457200" rtl="0" algn="l">
              <a:spcBef>
                <a:spcPts val="0"/>
              </a:spcBef>
              <a:spcAft>
                <a:spcPts val="0"/>
              </a:spcAft>
              <a:buSzPts val="1800"/>
              <a:buChar char="-"/>
            </a:pPr>
            <a:r>
              <a:rPr lang="en-US"/>
              <a:t>Register on a “central” website with link to enroll</a:t>
            </a:r>
            <a:endParaRPr/>
          </a:p>
          <a:p>
            <a:pPr indent="-342900" lvl="0" marL="457200" rtl="0" algn="l">
              <a:spcBef>
                <a:spcPts val="0"/>
              </a:spcBef>
              <a:spcAft>
                <a:spcPts val="0"/>
              </a:spcAft>
              <a:buSzPts val="1800"/>
              <a:buChar char="-"/>
            </a:pPr>
            <a:r>
              <a:rPr lang="en-US"/>
              <a:t>$50 per enrollment</a:t>
            </a:r>
            <a:endParaRPr/>
          </a:p>
          <a:p>
            <a:pPr indent="-342900" lvl="0" marL="457200" rtl="0" algn="l">
              <a:spcBef>
                <a:spcPts val="0"/>
              </a:spcBef>
              <a:spcAft>
                <a:spcPts val="0"/>
              </a:spcAft>
              <a:buSzPts val="1800"/>
              <a:buChar char="-"/>
            </a:pPr>
            <a:r>
              <a:rPr lang="en-US"/>
              <a:t>Grow and manage a pool of 28 facilitators </a:t>
            </a:r>
            <a:endParaRPr/>
          </a:p>
          <a:p>
            <a:pPr indent="-342900" lvl="1" marL="914400" rtl="0" algn="l">
              <a:spcBef>
                <a:spcPts val="0"/>
              </a:spcBef>
              <a:spcAft>
                <a:spcPts val="0"/>
              </a:spcAft>
              <a:buSzPts val="1800"/>
              <a:buChar char="-"/>
            </a:pPr>
            <a:r>
              <a:rPr lang="en-US"/>
              <a:t>Paid $750 per course facilitated</a:t>
            </a:r>
            <a:endParaRPr/>
          </a:p>
          <a:p>
            <a:pPr indent="-342900" lvl="0" marL="457200" rtl="0" algn="l">
              <a:spcBef>
                <a:spcPts val="0"/>
              </a:spcBef>
              <a:spcAft>
                <a:spcPts val="0"/>
              </a:spcAft>
              <a:buSzPts val="1800"/>
              <a:buChar char="-"/>
            </a:pPr>
            <a:r>
              <a:rPr lang="en-US"/>
              <a:t>Most campuses use system training to support their faculty and offer FLC/1-on-1 mtgs/ID support at the campus level</a:t>
            </a:r>
            <a:endParaRPr/>
          </a:p>
        </p:txBody>
      </p:sp>
      <p:pic>
        <p:nvPicPr>
          <p:cNvPr descr="List of 2020-2021 CSU Systemwide Quality Assurance Training Schedule and here is a link to the flyer of the schedule https://docs.google.com/document/d/18awaM5l-HrZ8faglLcboroXfLUFuOoVdEP_4DK1Xny0/edit?usp=sharing" id="171" name="Google Shape;171;p27" title="List of 2020-2021 CSU Systemwide Quality Assurance Training Schedule "/>
          <p:cNvPicPr preferRelativeResize="0"/>
          <p:nvPr/>
        </p:nvPicPr>
        <p:blipFill>
          <a:blip r:embed="rId3">
            <a:alphaModFix/>
          </a:blip>
          <a:stretch>
            <a:fillRect/>
          </a:stretch>
        </p:blipFill>
        <p:spPr>
          <a:xfrm>
            <a:off x="210700" y="787025"/>
            <a:ext cx="6530471" cy="60710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415600" y="593377"/>
            <a:ext cx="11360700" cy="943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600"/>
              <a:t>Senate Resolution </a:t>
            </a:r>
            <a:r>
              <a:rPr lang="en-US" u="sng">
                <a:solidFill>
                  <a:schemeClr val="hlink"/>
                </a:solidFill>
                <a:hlinkClick r:id="rId3"/>
              </a:rPr>
              <a:t>https://docs.google.com/viewerng/viewer?url=http://www.csub.edu/tlc/_files/_Spring_2014_PDFs/Requirement%2520to%2520Teach%2520Online%2520or%2520Hybrid%2520Classes%2520for%2520CS.pdf</a:t>
            </a:r>
            <a:r>
              <a:rPr lang="en-US"/>
              <a:t> </a:t>
            </a:r>
            <a:endParaRPr/>
          </a:p>
        </p:txBody>
      </p:sp>
      <p:pic>
        <p:nvPicPr>
          <p:cNvPr id="381" name="Google Shape;381;p54"/>
          <p:cNvPicPr preferRelativeResize="0"/>
          <p:nvPr/>
        </p:nvPicPr>
        <p:blipFill>
          <a:blip r:embed="rId4">
            <a:alphaModFix/>
          </a:blip>
          <a:stretch>
            <a:fillRect/>
          </a:stretch>
        </p:blipFill>
        <p:spPr>
          <a:xfrm>
            <a:off x="668450" y="1691350"/>
            <a:ext cx="9049851" cy="4818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5"/>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Ongoing Effort in Faculty Professional Development</a:t>
            </a:r>
            <a:endParaRPr/>
          </a:p>
        </p:txBody>
      </p:sp>
      <p:sp>
        <p:nvSpPr>
          <p:cNvPr id="388" name="Google Shape;388;p55"/>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389" name="Google Shape;389;p55"/>
          <p:cNvPicPr preferRelativeResize="0"/>
          <p:nvPr/>
        </p:nvPicPr>
        <p:blipFill>
          <a:blip r:embed="rId3">
            <a:alphaModFix/>
          </a:blip>
          <a:stretch>
            <a:fillRect/>
          </a:stretch>
        </p:blipFill>
        <p:spPr>
          <a:xfrm>
            <a:off x="5966850" y="1959175"/>
            <a:ext cx="6593651" cy="4351200"/>
          </a:xfrm>
          <a:prstGeom prst="rect">
            <a:avLst/>
          </a:prstGeom>
          <a:noFill/>
          <a:ln>
            <a:noFill/>
          </a:ln>
        </p:spPr>
      </p:pic>
      <p:pic>
        <p:nvPicPr>
          <p:cNvPr id="390" name="Google Shape;390;p55"/>
          <p:cNvPicPr preferRelativeResize="0"/>
          <p:nvPr/>
        </p:nvPicPr>
        <p:blipFill>
          <a:blip r:embed="rId4">
            <a:alphaModFix/>
          </a:blip>
          <a:stretch>
            <a:fillRect/>
          </a:stretch>
        </p:blipFill>
        <p:spPr>
          <a:xfrm>
            <a:off x="707450" y="1865475"/>
            <a:ext cx="5850325" cy="4444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56"/>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a:t>Quality Assurance on the </a:t>
            </a:r>
            <a:r>
              <a:rPr lang="en-US"/>
              <a:t>Alternative Delivery of Academic Programs</a:t>
            </a:r>
            <a:endParaRPr/>
          </a:p>
        </p:txBody>
      </p:sp>
      <p:sp>
        <p:nvSpPr>
          <p:cNvPr id="397" name="Google Shape;397;p56"/>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49250" lvl="0" marL="457200" rtl="0" algn="l">
              <a:spcBef>
                <a:spcPts val="1000"/>
              </a:spcBef>
              <a:spcAft>
                <a:spcPts val="0"/>
              </a:spcAft>
              <a:buSzPts val="1900"/>
              <a:buAutoNum type="arabicPeriod"/>
            </a:pPr>
            <a:r>
              <a:rPr lang="en-US"/>
              <a:t>Impact of QM Training on Online Instruction</a:t>
            </a:r>
            <a:endParaRPr/>
          </a:p>
          <a:p>
            <a:pPr indent="0" lvl="0" marL="457200" rtl="0" algn="l">
              <a:spcBef>
                <a:spcPts val="1000"/>
              </a:spcBef>
              <a:spcAft>
                <a:spcPts val="0"/>
              </a:spcAft>
              <a:buNone/>
            </a:pPr>
            <a:r>
              <a:rPr lang="en-US"/>
              <a:t>To date, 430 instructors completed QM (N=408) and QLT (N=22) training.  In Academic Year 2019-2020, the majority of online students are enrolled in courses taught by instructors with QM/QLT training.</a:t>
            </a:r>
            <a:endParaRPr/>
          </a:p>
          <a:p>
            <a:pPr indent="0" lvl="0" marL="457200" rtl="0" algn="l">
              <a:spcBef>
                <a:spcPts val="1000"/>
              </a:spcBef>
              <a:spcAft>
                <a:spcPts val="0"/>
              </a:spcAft>
              <a:buNone/>
            </a:pPr>
            <a:r>
              <a:t/>
            </a:r>
            <a:endParaRPr/>
          </a:p>
        </p:txBody>
      </p:sp>
      <p:pic>
        <p:nvPicPr>
          <p:cNvPr id="398" name="Google Shape;398;p56"/>
          <p:cNvPicPr preferRelativeResize="0"/>
          <p:nvPr/>
        </p:nvPicPr>
        <p:blipFill>
          <a:blip r:embed="rId3">
            <a:alphaModFix/>
          </a:blip>
          <a:stretch>
            <a:fillRect/>
          </a:stretch>
        </p:blipFill>
        <p:spPr>
          <a:xfrm>
            <a:off x="2953700" y="2735125"/>
            <a:ext cx="5594500" cy="3356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7"/>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228600" rtl="0" algn="l">
              <a:lnSpc>
                <a:spcPct val="100000"/>
              </a:lnSpc>
              <a:spcBef>
                <a:spcPts val="1600"/>
              </a:spcBef>
              <a:spcAft>
                <a:spcPts val="1600"/>
              </a:spcAft>
              <a:buNone/>
            </a:pPr>
            <a:r>
              <a:rPr b="0" lang="en-US" sz="2400">
                <a:latin typeface="Arial"/>
                <a:ea typeface="Arial"/>
                <a:cs typeface="Arial"/>
                <a:sym typeface="Arial"/>
              </a:rPr>
              <a:t>Instructors completing CSU QA professional development are more able (than non-trained peers) to design and deliver online courses more effectively</a:t>
            </a:r>
            <a:endParaRPr sz="2400"/>
          </a:p>
        </p:txBody>
      </p:sp>
      <p:sp>
        <p:nvSpPr>
          <p:cNvPr id="405" name="Google Shape;405;p57"/>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t>2.  Significant difference has been found in student GPA outcomes between QA-trained and yet-to-be-trained instructors [</a:t>
            </a:r>
            <a:r>
              <a:rPr lang="en-US" sz="2400">
                <a:highlight>
                  <a:srgbClr val="FFFFFF"/>
                </a:highlight>
                <a:latin typeface="Times New Roman"/>
                <a:ea typeface="Times New Roman"/>
                <a:cs typeface="Times New Roman"/>
                <a:sym typeface="Times New Roman"/>
              </a:rPr>
              <a:t>t(5255.3)=5.53, p&lt;.0001]</a:t>
            </a:r>
            <a:endParaRPr sz="2400">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lang="en-US"/>
              <a:t> </a:t>
            </a:r>
            <a:endParaRPr/>
          </a:p>
        </p:txBody>
      </p:sp>
      <p:pic>
        <p:nvPicPr>
          <p:cNvPr id="406" name="Google Shape;406;p57"/>
          <p:cNvPicPr preferRelativeResize="0"/>
          <p:nvPr/>
        </p:nvPicPr>
        <p:blipFill>
          <a:blip r:embed="rId3">
            <a:alphaModFix/>
          </a:blip>
          <a:stretch>
            <a:fillRect/>
          </a:stretch>
        </p:blipFill>
        <p:spPr>
          <a:xfrm>
            <a:off x="3290475" y="3200375"/>
            <a:ext cx="6233626" cy="37401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8"/>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Fewer students received DWF grades</a:t>
            </a:r>
            <a:endParaRPr/>
          </a:p>
        </p:txBody>
      </p:sp>
      <p:sp>
        <p:nvSpPr>
          <p:cNvPr id="413" name="Google Shape;413;p58"/>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Instructor’s support for course completion (DWF grade reduction)</a:t>
            </a:r>
            <a:endParaRPr/>
          </a:p>
          <a:p>
            <a:pPr indent="0" lvl="0" marL="0" rtl="0" algn="l">
              <a:spcBef>
                <a:spcPts val="1000"/>
              </a:spcBef>
              <a:spcAft>
                <a:spcPts val="0"/>
              </a:spcAft>
              <a:buNone/>
            </a:pPr>
            <a:r>
              <a:t/>
            </a:r>
            <a:endParaRPr/>
          </a:p>
        </p:txBody>
      </p:sp>
      <p:pic>
        <p:nvPicPr>
          <p:cNvPr id="414" name="Google Shape;414;p58"/>
          <p:cNvPicPr preferRelativeResize="0"/>
          <p:nvPr/>
        </p:nvPicPr>
        <p:blipFill>
          <a:blip r:embed="rId3">
            <a:alphaModFix/>
          </a:blip>
          <a:stretch>
            <a:fillRect/>
          </a:stretch>
        </p:blipFill>
        <p:spPr>
          <a:xfrm>
            <a:off x="5837025" y="2681728"/>
            <a:ext cx="5726400" cy="3447750"/>
          </a:xfrm>
          <a:prstGeom prst="rect">
            <a:avLst/>
          </a:prstGeom>
          <a:noFill/>
          <a:ln>
            <a:noFill/>
          </a:ln>
        </p:spPr>
      </p:pic>
      <p:pic>
        <p:nvPicPr>
          <p:cNvPr id="415" name="Google Shape;415;p58"/>
          <p:cNvPicPr preferRelativeResize="0"/>
          <p:nvPr/>
        </p:nvPicPr>
        <p:blipFill>
          <a:blip r:embed="rId4">
            <a:alphaModFix/>
          </a:blip>
          <a:stretch>
            <a:fillRect/>
          </a:stretch>
        </p:blipFill>
        <p:spPr>
          <a:xfrm>
            <a:off x="838208" y="2681725"/>
            <a:ext cx="4998813" cy="875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59"/>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Improvement of Student Satisfaction Toward Online Learning</a:t>
            </a:r>
            <a:endParaRPr/>
          </a:p>
        </p:txBody>
      </p:sp>
      <p:sp>
        <p:nvSpPr>
          <p:cNvPr id="422" name="Google Shape;422;p59"/>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200"/>
              </a:spcBef>
              <a:spcAft>
                <a:spcPts val="0"/>
              </a:spcAft>
              <a:buSzPts val="2400"/>
              <a:buFont typeface="Times New Roman"/>
              <a:buAutoNum type="arabicPeriod"/>
            </a:pPr>
            <a:r>
              <a:rPr lang="en-US" sz="2400">
                <a:latin typeface="Times New Roman"/>
                <a:ea typeface="Times New Roman"/>
                <a:cs typeface="Times New Roman"/>
                <a:sym typeface="Times New Roman"/>
              </a:rPr>
              <a:t>Student Engagement (Pertaining to Rating Questions 1-9)</a:t>
            </a:r>
            <a:endParaRPr sz="24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400">
                <a:latin typeface="Times New Roman"/>
                <a:ea typeface="Times New Roman"/>
                <a:cs typeface="Times New Roman"/>
                <a:sym typeface="Times New Roman"/>
              </a:rPr>
              <a:t>Course Overview and Introduction; Assessment and Evaluation of Student Learning</a:t>
            </a:r>
            <a:endParaRPr sz="2400"/>
          </a:p>
          <a:p>
            <a:pPr indent="-381000" lvl="0" marL="457200" rtl="0" algn="l">
              <a:lnSpc>
                <a:spcPct val="115000"/>
              </a:lnSpc>
              <a:spcBef>
                <a:spcPts val="1200"/>
              </a:spcBef>
              <a:spcAft>
                <a:spcPts val="0"/>
              </a:spcAft>
              <a:buSzPts val="2400"/>
              <a:buAutoNum type="arabicPeriod"/>
            </a:pPr>
            <a:r>
              <a:rPr lang="en-US" sz="2400">
                <a:latin typeface="Times New Roman"/>
                <a:ea typeface="Times New Roman"/>
                <a:cs typeface="Times New Roman"/>
                <a:sym typeface="Times New Roman"/>
              </a:rPr>
              <a:t>Online Education (Pertaining to Rating Questions 10-18)</a:t>
            </a:r>
            <a:endParaRPr sz="2400">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US" sz="2400">
                <a:latin typeface="Times New Roman"/>
                <a:ea typeface="Times New Roman"/>
                <a:cs typeface="Times New Roman"/>
                <a:sym typeface="Times New Roman"/>
              </a:rPr>
              <a:t>Instructional Materials and Resources Utilized; Student Interaction and Community; Facilitation and Instruction</a:t>
            </a:r>
            <a:endParaRPr sz="2400">
              <a:latin typeface="Times New Roman"/>
              <a:ea typeface="Times New Roman"/>
              <a:cs typeface="Times New Roman"/>
              <a:sym typeface="Times New Roman"/>
            </a:endParaRPr>
          </a:p>
          <a:p>
            <a:pPr indent="-381000" lvl="0" marL="457200" rtl="0" algn="l">
              <a:lnSpc>
                <a:spcPct val="115000"/>
              </a:lnSpc>
              <a:spcBef>
                <a:spcPts val="1200"/>
              </a:spcBef>
              <a:spcAft>
                <a:spcPts val="0"/>
              </a:spcAft>
              <a:buSzPts val="2400"/>
              <a:buFont typeface="Times New Roman"/>
              <a:buAutoNum type="arabicPeriod"/>
            </a:pPr>
            <a:r>
              <a:rPr lang="en-US" sz="2400">
                <a:latin typeface="Times New Roman"/>
                <a:ea typeface="Times New Roman"/>
                <a:cs typeface="Times New Roman"/>
                <a:sym typeface="Times New Roman"/>
              </a:rPr>
              <a:t>Support Platform (Questions in Final Comments)</a:t>
            </a:r>
            <a:endParaRPr sz="2400">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400">
                <a:latin typeface="Times New Roman"/>
                <a:ea typeface="Times New Roman"/>
                <a:cs typeface="Times New Roman"/>
                <a:sym typeface="Times New Roman"/>
              </a:rPr>
              <a:t>Technology for Teaching/Learning; Support/Resources; Accessibility/Design</a:t>
            </a:r>
            <a:endParaRPr sz="2400">
              <a:latin typeface="Times New Roman"/>
              <a:ea typeface="Times New Roman"/>
              <a:cs typeface="Times New Roman"/>
              <a:sym typeface="Times New Roman"/>
            </a:endParaRPr>
          </a:p>
          <a:p>
            <a:pPr indent="0" lvl="0" marL="0" rtl="0" algn="l">
              <a:spcBef>
                <a:spcPts val="1000"/>
              </a:spcBef>
              <a:spcAft>
                <a:spcPts val="0"/>
              </a:spcAft>
              <a:buNone/>
            </a:pPr>
            <a:r>
              <a:t/>
            </a:r>
            <a:endParaRPr sz="2400"/>
          </a:p>
          <a:p>
            <a:pPr indent="0" lvl="0" marL="0" rtl="0" algn="l">
              <a:spcBef>
                <a:spcPts val="1000"/>
              </a:spcBef>
              <a:spcAft>
                <a:spcPts val="0"/>
              </a:spcAft>
              <a:buNone/>
            </a:pPr>
            <a:r>
              <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0"/>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US" sz="3600">
                <a:solidFill>
                  <a:srgbClr val="C00000"/>
                </a:solidFill>
                <a:latin typeface="Times New Roman"/>
                <a:ea typeface="Times New Roman"/>
                <a:cs typeface="Times New Roman"/>
                <a:sym typeface="Times New Roman"/>
              </a:rPr>
              <a:t>Most frequently-used words in the 2019 survey of CSUB students</a:t>
            </a:r>
            <a:endParaRPr sz="3600"/>
          </a:p>
        </p:txBody>
      </p:sp>
      <p:sp>
        <p:nvSpPr>
          <p:cNvPr id="429" name="Google Shape;429;p60"/>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430" name="Google Shape;430;p60"/>
          <p:cNvPicPr preferRelativeResize="0"/>
          <p:nvPr/>
        </p:nvPicPr>
        <p:blipFill>
          <a:blip r:embed="rId3">
            <a:alphaModFix/>
          </a:blip>
          <a:stretch>
            <a:fillRect/>
          </a:stretch>
        </p:blipFill>
        <p:spPr>
          <a:xfrm>
            <a:off x="838200" y="1865479"/>
            <a:ext cx="8074251" cy="5085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61"/>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US" sz="3600">
                <a:solidFill>
                  <a:srgbClr val="C00000"/>
                </a:solidFill>
                <a:latin typeface="Times New Roman"/>
                <a:ea typeface="Times New Roman"/>
                <a:cs typeface="Times New Roman"/>
                <a:sym typeface="Times New Roman"/>
              </a:rPr>
              <a:t>Lexical dispersion plot of student positive word choice at CSUB</a:t>
            </a:r>
            <a:endParaRPr sz="3600"/>
          </a:p>
        </p:txBody>
      </p:sp>
      <p:sp>
        <p:nvSpPr>
          <p:cNvPr id="437" name="Google Shape;437;p61"/>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438" name="Google Shape;438;p61"/>
          <p:cNvPicPr preferRelativeResize="0"/>
          <p:nvPr/>
        </p:nvPicPr>
        <p:blipFill>
          <a:blip r:embed="rId3">
            <a:alphaModFix/>
          </a:blip>
          <a:stretch>
            <a:fillRect/>
          </a:stretch>
        </p:blipFill>
        <p:spPr>
          <a:xfrm>
            <a:off x="838200" y="1824025"/>
            <a:ext cx="9321070" cy="5033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2"/>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0" lang="en-US" sz="2800"/>
              <a:t>New Findings from</a:t>
            </a:r>
            <a:r>
              <a:rPr b="0" lang="en-US" sz="2800"/>
              <a:t> Text Analytics of Open-Ended Items in Student Survey</a:t>
            </a:r>
            <a:endParaRPr/>
          </a:p>
        </p:txBody>
      </p:sp>
      <p:sp>
        <p:nvSpPr>
          <p:cNvPr id="445" name="Google Shape;445;p62"/>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Keyness</a:t>
            </a:r>
            <a:endParaRPr/>
          </a:p>
          <a:p>
            <a:pPr indent="0" lvl="0" marL="0" rtl="0" algn="l">
              <a:spcBef>
                <a:spcPts val="1000"/>
              </a:spcBef>
              <a:spcAft>
                <a:spcPts val="0"/>
              </a:spcAft>
              <a:buNone/>
            </a:pPr>
            <a:r>
              <a:rPr lang="en-US"/>
              <a:t>Plot</a:t>
            </a:r>
            <a:endParaRPr/>
          </a:p>
        </p:txBody>
      </p:sp>
      <p:pic>
        <p:nvPicPr>
          <p:cNvPr id="446" name="Google Shape;446;p62"/>
          <p:cNvPicPr preferRelativeResize="0"/>
          <p:nvPr/>
        </p:nvPicPr>
        <p:blipFill>
          <a:blip r:embed="rId3">
            <a:alphaModFix/>
          </a:blip>
          <a:stretch>
            <a:fillRect/>
          </a:stretch>
        </p:blipFill>
        <p:spPr>
          <a:xfrm>
            <a:off x="3321200" y="1401338"/>
            <a:ext cx="6274498" cy="5466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63"/>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US" sz="3000">
                <a:solidFill>
                  <a:srgbClr val="C00000"/>
                </a:solidFill>
                <a:latin typeface="Times New Roman"/>
                <a:ea typeface="Times New Roman"/>
                <a:cs typeface="Times New Roman"/>
                <a:sym typeface="Times New Roman"/>
              </a:rPr>
              <a:t>Word cloud plot on the share of words across three years</a:t>
            </a:r>
            <a:endParaRPr sz="3000"/>
          </a:p>
        </p:txBody>
      </p:sp>
      <p:sp>
        <p:nvSpPr>
          <p:cNvPr id="453" name="Google Shape;453;p63"/>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454" name="Google Shape;454;p63"/>
          <p:cNvPicPr preferRelativeResize="0"/>
          <p:nvPr/>
        </p:nvPicPr>
        <p:blipFill>
          <a:blip r:embed="rId3">
            <a:alphaModFix/>
          </a:blip>
          <a:stretch>
            <a:fillRect/>
          </a:stretch>
        </p:blipFill>
        <p:spPr>
          <a:xfrm>
            <a:off x="914100" y="1768175"/>
            <a:ext cx="6146248" cy="508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600"/>
              <a:t>Progress Made Since 2012</a:t>
            </a:r>
            <a:endParaRPr sz="3600"/>
          </a:p>
        </p:txBody>
      </p:sp>
      <p:sp>
        <p:nvSpPr>
          <p:cNvPr id="178" name="Google Shape;178;p28"/>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49250" lvl="0" marL="457200" rtl="0" algn="l">
              <a:spcBef>
                <a:spcPts val="1000"/>
              </a:spcBef>
              <a:spcAft>
                <a:spcPts val="0"/>
              </a:spcAft>
              <a:buSzPts val="1900"/>
              <a:buChar char="•"/>
            </a:pPr>
            <a:r>
              <a:rPr lang="en-US"/>
              <a:t>Robust adoption and implementation of CSU Quality Learning &amp; Teaching (QLT) and Quality Matters</a:t>
            </a:r>
            <a:endParaRPr/>
          </a:p>
          <a:p>
            <a:pPr indent="-349250" lvl="0" marL="457200" rtl="0" algn="l">
              <a:spcBef>
                <a:spcPts val="0"/>
              </a:spcBef>
              <a:spcAft>
                <a:spcPts val="0"/>
              </a:spcAft>
              <a:buSzPts val="1900"/>
              <a:buChar char="•"/>
            </a:pPr>
            <a:r>
              <a:rPr lang="en-US"/>
              <a:t>All 23 campuses involved in QA activities (community, professional development, course reviews)</a:t>
            </a:r>
            <a:endParaRPr/>
          </a:p>
          <a:p>
            <a:pPr indent="-349250" lvl="0" marL="457200" rtl="0" algn="l">
              <a:spcBef>
                <a:spcPts val="0"/>
              </a:spcBef>
              <a:spcAft>
                <a:spcPts val="0"/>
              </a:spcAft>
              <a:buSzPts val="1900"/>
              <a:buChar char="•"/>
            </a:pPr>
            <a:r>
              <a:rPr lang="en-US"/>
              <a:t>Approximately 5,000 QA training completions through today.</a:t>
            </a:r>
            <a:endParaRPr/>
          </a:p>
        </p:txBody>
      </p:sp>
      <p:pic>
        <p:nvPicPr>
          <p:cNvPr descr="CSU Training Completions by Year showing overall completions by year from 2012-2020 adding up to approximately 5,000" id="179" name="Google Shape;179;p28" title="List of CSU Training Completions by Year across the 23-campus system"/>
          <p:cNvPicPr preferRelativeResize="0"/>
          <p:nvPr/>
        </p:nvPicPr>
        <p:blipFill>
          <a:blip r:embed="rId3">
            <a:alphaModFix/>
          </a:blip>
          <a:stretch>
            <a:fillRect/>
          </a:stretch>
        </p:blipFill>
        <p:spPr>
          <a:xfrm>
            <a:off x="2480150" y="2646050"/>
            <a:ext cx="7396148" cy="4078600"/>
          </a:xfrm>
          <a:prstGeom prst="rect">
            <a:avLst/>
          </a:prstGeom>
          <a:noFill/>
          <a:ln>
            <a:noFill/>
          </a:ln>
        </p:spPr>
      </p:pic>
      <p:sp>
        <p:nvSpPr>
          <p:cNvPr id="180" name="Google Shape;180;p28"/>
          <p:cNvSpPr/>
          <p:nvPr/>
        </p:nvSpPr>
        <p:spPr>
          <a:xfrm>
            <a:off x="7616400" y="2206225"/>
            <a:ext cx="4738500" cy="3136050"/>
          </a:xfrm>
          <a:prstGeom prst="irregularSeal2">
            <a:avLst/>
          </a:prstGeom>
          <a:solidFill>
            <a:schemeClr val="lt2"/>
          </a:solid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980000"/>
                </a:solidFill>
              </a:rPr>
              <a:t>4,491 </a:t>
            </a:r>
            <a:r>
              <a:rPr lang="en-US" sz="2400"/>
              <a:t>Completions</a:t>
            </a:r>
            <a:endParaRPr sz="2400"/>
          </a:p>
        </p:txBody>
      </p:sp>
      <p:pic>
        <p:nvPicPr>
          <p:cNvPr descr="qa logos-square2.png" id="181" name="Google Shape;181;p28"/>
          <p:cNvPicPr preferRelativeResize="0"/>
          <p:nvPr/>
        </p:nvPicPr>
        <p:blipFill>
          <a:blip r:embed="rId4">
            <a:alphaModFix/>
          </a:blip>
          <a:stretch>
            <a:fillRect/>
          </a:stretch>
        </p:blipFill>
        <p:spPr>
          <a:xfrm>
            <a:off x="38731" y="33333"/>
            <a:ext cx="1495014" cy="49833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64"/>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US" sz="1100">
                <a:solidFill>
                  <a:srgbClr val="C00000"/>
                </a:solidFill>
                <a:latin typeface="Times New Roman"/>
                <a:ea typeface="Times New Roman"/>
                <a:cs typeface="Times New Roman"/>
                <a:sym typeface="Times New Roman"/>
              </a:rPr>
              <a:t>.</a:t>
            </a:r>
            <a:r>
              <a:rPr b="0" lang="en-US" sz="3600">
                <a:solidFill>
                  <a:srgbClr val="C00000"/>
                </a:solidFill>
                <a:latin typeface="Times New Roman"/>
                <a:ea typeface="Times New Roman"/>
                <a:cs typeface="Times New Roman"/>
                <a:sym typeface="Times New Roman"/>
              </a:rPr>
              <a:t>Distribution of frequently-used words in three survey categories.</a:t>
            </a:r>
            <a:endParaRPr sz="3600"/>
          </a:p>
        </p:txBody>
      </p:sp>
      <p:sp>
        <p:nvSpPr>
          <p:cNvPr id="461" name="Google Shape;461;p64"/>
          <p:cNvSpPr txBox="1"/>
          <p:nvPr>
            <p:ph idx="1" type="body"/>
          </p:nvPr>
        </p:nvSpPr>
        <p:spPr>
          <a:xfrm>
            <a:off x="694575" y="1761712"/>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462" name="Google Shape;462;p64"/>
          <p:cNvPicPr preferRelativeResize="0"/>
          <p:nvPr/>
        </p:nvPicPr>
        <p:blipFill>
          <a:blip r:embed="rId3">
            <a:alphaModFix/>
          </a:blip>
          <a:stretch>
            <a:fillRect/>
          </a:stretch>
        </p:blipFill>
        <p:spPr>
          <a:xfrm>
            <a:off x="951550" y="1761700"/>
            <a:ext cx="8685899" cy="54649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65"/>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US" sz="3600">
                <a:solidFill>
                  <a:srgbClr val="C00000"/>
                </a:solidFill>
                <a:latin typeface="Times New Roman"/>
                <a:ea typeface="Times New Roman"/>
                <a:cs typeface="Times New Roman"/>
                <a:sym typeface="Times New Roman"/>
              </a:rPr>
              <a:t>Cluster dendrogram of student responses across the three survey sections </a:t>
            </a:r>
            <a:endParaRPr sz="3600"/>
          </a:p>
        </p:txBody>
      </p:sp>
      <p:sp>
        <p:nvSpPr>
          <p:cNvPr id="469" name="Google Shape;469;p65"/>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470" name="Google Shape;470;p65"/>
          <p:cNvPicPr preferRelativeResize="0"/>
          <p:nvPr/>
        </p:nvPicPr>
        <p:blipFill>
          <a:blip r:embed="rId3">
            <a:alphaModFix/>
          </a:blip>
          <a:stretch>
            <a:fillRect/>
          </a:stretch>
        </p:blipFill>
        <p:spPr>
          <a:xfrm>
            <a:off x="838200" y="1959189"/>
            <a:ext cx="7904850" cy="5006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66"/>
          <p:cNvSpPr txBox="1"/>
          <p:nvPr>
            <p:ph type="title"/>
          </p:nvPr>
        </p:nvSpPr>
        <p:spPr>
          <a:xfrm>
            <a:off x="838200" y="539783"/>
            <a:ext cx="868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0" lang="en-US" sz="3600">
                <a:solidFill>
                  <a:srgbClr val="C00000"/>
                </a:solidFill>
                <a:latin typeface="Times New Roman"/>
                <a:ea typeface="Times New Roman"/>
                <a:cs typeface="Times New Roman"/>
                <a:sym typeface="Times New Roman"/>
              </a:rPr>
              <a:t>Aggregated macro structure of word connections</a:t>
            </a:r>
            <a:endParaRPr sz="3600"/>
          </a:p>
        </p:txBody>
      </p:sp>
      <p:sp>
        <p:nvSpPr>
          <p:cNvPr id="477" name="Google Shape;477;p66"/>
          <p:cNvSpPr txBox="1"/>
          <p:nvPr>
            <p:ph idx="1" type="body"/>
          </p:nvPr>
        </p:nvSpPr>
        <p:spPr>
          <a:xfrm>
            <a:off x="838200" y="1959187"/>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478" name="Google Shape;478;p66"/>
          <p:cNvPicPr preferRelativeResize="0"/>
          <p:nvPr/>
        </p:nvPicPr>
        <p:blipFill>
          <a:blip r:embed="rId3">
            <a:alphaModFix/>
          </a:blip>
          <a:stretch>
            <a:fillRect/>
          </a:stretch>
        </p:blipFill>
        <p:spPr>
          <a:xfrm>
            <a:off x="574900" y="1674150"/>
            <a:ext cx="11291949" cy="5030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67"/>
          <p:cNvSpPr txBox="1"/>
          <p:nvPr>
            <p:ph type="title"/>
          </p:nvPr>
        </p:nvSpPr>
        <p:spPr>
          <a:xfrm>
            <a:off x="415650" y="3783744"/>
            <a:ext cx="11360700" cy="2464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0" lang="en-US" sz="2400"/>
              <a:t>Mary Bennett, MA</a:t>
            </a:r>
            <a:endParaRPr b="0" sz="2400"/>
          </a:p>
          <a:p>
            <a:pPr indent="0" lvl="0" marL="0" rtl="0" algn="l">
              <a:spcBef>
                <a:spcPts val="0"/>
              </a:spcBef>
              <a:spcAft>
                <a:spcPts val="0"/>
              </a:spcAft>
              <a:buNone/>
            </a:pPr>
            <a:r>
              <a:rPr b="0" lang="en-US" sz="2400"/>
              <a:t>Instructional Designer</a:t>
            </a:r>
            <a:endParaRPr b="0" sz="2400"/>
          </a:p>
          <a:p>
            <a:pPr indent="0" lvl="0" marL="0" rtl="0" algn="l">
              <a:spcBef>
                <a:spcPts val="0"/>
              </a:spcBef>
              <a:spcAft>
                <a:spcPts val="0"/>
              </a:spcAft>
              <a:buNone/>
            </a:pPr>
            <a:r>
              <a:rPr b="0" lang="en-US" sz="2400"/>
              <a:t>Center for Faculty Excellence</a:t>
            </a:r>
            <a:endParaRPr b="0" sz="2400"/>
          </a:p>
          <a:p>
            <a:pPr indent="0" lvl="0" marL="0" rtl="0" algn="l">
              <a:spcBef>
                <a:spcPts val="0"/>
              </a:spcBef>
              <a:spcAft>
                <a:spcPts val="0"/>
              </a:spcAft>
              <a:buNone/>
            </a:pPr>
            <a:r>
              <a:t/>
            </a:r>
            <a:endParaRPr b="0" sz="2400"/>
          </a:p>
          <a:p>
            <a:pPr indent="0" lvl="0" marL="0" rtl="0" algn="l">
              <a:spcBef>
                <a:spcPts val="0"/>
              </a:spcBef>
              <a:spcAft>
                <a:spcPts val="0"/>
              </a:spcAft>
              <a:buNone/>
            </a:pPr>
            <a:r>
              <a:rPr b="0" lang="en-US" sz="2400"/>
              <a:t>QLT Program Manager</a:t>
            </a:r>
            <a:endParaRPr b="0" sz="2400"/>
          </a:p>
          <a:p>
            <a:pPr indent="0" lvl="0" marL="0" rtl="0" algn="l">
              <a:spcBef>
                <a:spcPts val="0"/>
              </a:spcBef>
              <a:spcAft>
                <a:spcPts val="0"/>
              </a:spcAft>
              <a:buNone/>
            </a:pPr>
            <a:r>
              <a:rPr b="0" lang="en-US" sz="2400"/>
              <a:t>CSU Office of the Chancellor</a:t>
            </a:r>
            <a:endParaRPr b="0" sz="2400"/>
          </a:p>
        </p:txBody>
      </p:sp>
      <p:pic>
        <p:nvPicPr>
          <p:cNvPr id="484" name="Google Shape;484;p67"/>
          <p:cNvPicPr preferRelativeResize="0"/>
          <p:nvPr/>
        </p:nvPicPr>
        <p:blipFill>
          <a:blip r:embed="rId3">
            <a:alphaModFix/>
          </a:blip>
          <a:stretch>
            <a:fillRect/>
          </a:stretch>
        </p:blipFill>
        <p:spPr>
          <a:xfrm>
            <a:off x="661950" y="1738800"/>
            <a:ext cx="10633184" cy="135689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68"/>
          <p:cNvSpPr txBox="1"/>
          <p:nvPr>
            <p:ph type="title"/>
          </p:nvPr>
        </p:nvSpPr>
        <p:spPr>
          <a:xfrm>
            <a:off x="415650" y="77311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t>APM 206: Policies and Procedures on Technology Mediated Courses and Programs</a:t>
            </a:r>
            <a:endParaRPr sz="2400"/>
          </a:p>
        </p:txBody>
      </p:sp>
      <p:sp>
        <p:nvSpPr>
          <p:cNvPr id="491" name="Google Shape;491;p68"/>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81000" lvl="0" marL="457200" rtl="0" algn="l">
              <a:spcBef>
                <a:spcPts val="1000"/>
              </a:spcBef>
              <a:spcAft>
                <a:spcPts val="0"/>
              </a:spcAft>
              <a:buSzPts val="2400"/>
              <a:buChar char="•"/>
            </a:pPr>
            <a:r>
              <a:rPr lang="en-US" sz="2400"/>
              <a:t>Approved Spring 2018</a:t>
            </a:r>
            <a:endParaRPr sz="2400"/>
          </a:p>
          <a:p>
            <a:pPr indent="-381000" lvl="1" marL="914400" rtl="0" algn="l">
              <a:spcBef>
                <a:spcPts val="0"/>
              </a:spcBef>
              <a:spcAft>
                <a:spcPts val="0"/>
              </a:spcAft>
              <a:buSzPts val="2400"/>
              <a:buChar char="•"/>
            </a:pPr>
            <a:r>
              <a:rPr i="1" lang="en-US" sz="2400">
                <a:highlight>
                  <a:srgbClr val="FFFFFF"/>
                </a:highlight>
              </a:rPr>
              <a:t>Faculty who will be teaching online or blended courses (beyond 20% of the entire course) must successfully complete the required online training</a:t>
            </a:r>
            <a:br>
              <a:rPr i="1" lang="en-US" sz="2400">
                <a:highlight>
                  <a:srgbClr val="FFFFFF"/>
                </a:highlight>
              </a:rPr>
            </a:br>
            <a:endParaRPr i="1" sz="2400">
              <a:highlight>
                <a:srgbClr val="FFFFFF"/>
              </a:highlight>
            </a:endParaRPr>
          </a:p>
          <a:p>
            <a:pPr indent="-381000" lvl="0" marL="457200" rtl="0" algn="l">
              <a:spcBef>
                <a:spcPts val="0"/>
              </a:spcBef>
              <a:spcAft>
                <a:spcPts val="0"/>
              </a:spcAft>
              <a:buSzPts val="2400"/>
              <a:buChar char="•"/>
            </a:pPr>
            <a:r>
              <a:rPr lang="en-US" sz="2400">
                <a:highlight>
                  <a:srgbClr val="FFFFFF"/>
                </a:highlight>
              </a:rPr>
              <a:t>Course Categories</a:t>
            </a:r>
            <a:endParaRPr sz="2400">
              <a:highlight>
                <a:srgbClr val="FFFFFF"/>
              </a:highlight>
            </a:endParaRPr>
          </a:p>
          <a:p>
            <a:pPr indent="-381000" lvl="1" marL="914400" rtl="0" algn="l">
              <a:spcBef>
                <a:spcPts val="0"/>
              </a:spcBef>
              <a:spcAft>
                <a:spcPts val="0"/>
              </a:spcAft>
              <a:buSzPts val="2400"/>
              <a:buChar char="•"/>
            </a:pPr>
            <a:r>
              <a:rPr lang="en-US" sz="2400">
                <a:highlight>
                  <a:srgbClr val="FFFFFF"/>
                </a:highlight>
              </a:rPr>
              <a:t>Blended I (20 - 66%)</a:t>
            </a:r>
            <a:endParaRPr sz="2400">
              <a:highlight>
                <a:srgbClr val="FFFFFF"/>
              </a:highlight>
            </a:endParaRPr>
          </a:p>
          <a:p>
            <a:pPr indent="-381000" lvl="1" marL="914400" rtl="0" algn="l">
              <a:spcBef>
                <a:spcPts val="0"/>
              </a:spcBef>
              <a:spcAft>
                <a:spcPts val="0"/>
              </a:spcAft>
              <a:buSzPts val="2400"/>
              <a:buChar char="•"/>
            </a:pPr>
            <a:r>
              <a:rPr lang="en-US" sz="2400">
                <a:highlight>
                  <a:srgbClr val="FFFFFF"/>
                </a:highlight>
              </a:rPr>
              <a:t>Blended II (67 - 99%)</a:t>
            </a:r>
            <a:endParaRPr sz="2400">
              <a:highlight>
                <a:srgbClr val="FFFFFF"/>
              </a:highlight>
            </a:endParaRPr>
          </a:p>
          <a:p>
            <a:pPr indent="-381000" lvl="1" marL="914400" rtl="0" algn="l">
              <a:spcBef>
                <a:spcPts val="0"/>
              </a:spcBef>
              <a:spcAft>
                <a:spcPts val="0"/>
              </a:spcAft>
              <a:buSzPts val="2400"/>
              <a:buChar char="•"/>
            </a:pPr>
            <a:r>
              <a:rPr lang="en-US" sz="2400">
                <a:highlight>
                  <a:srgbClr val="FFFFFF"/>
                </a:highlight>
              </a:rPr>
              <a:t>Online (100%)</a:t>
            </a:r>
            <a:br>
              <a:rPr lang="en-US" sz="2400">
                <a:highlight>
                  <a:srgbClr val="FFFFFF"/>
                </a:highlight>
              </a:rPr>
            </a:br>
            <a:endParaRPr sz="2400">
              <a:highlight>
                <a:srgbClr val="FFFFFF"/>
              </a:highlight>
            </a:endParaRPr>
          </a:p>
          <a:p>
            <a:pPr indent="-381000" lvl="0" marL="457200" rtl="0" algn="l">
              <a:spcBef>
                <a:spcPts val="0"/>
              </a:spcBef>
              <a:spcAft>
                <a:spcPts val="0"/>
              </a:spcAft>
              <a:buSzPts val="2400"/>
              <a:buChar char="•"/>
            </a:pPr>
            <a:r>
              <a:rPr lang="en-US" sz="2400">
                <a:highlight>
                  <a:srgbClr val="FFFFFF"/>
                </a:highlight>
              </a:rPr>
              <a:t>Adoption of the QLT Instrument </a:t>
            </a:r>
            <a:endParaRPr sz="2400">
              <a:highlight>
                <a:srgbClr val="FFFFFF"/>
              </a:highlight>
            </a:endParaRPr>
          </a:p>
          <a:p>
            <a:pPr indent="0" lvl="0" marL="0" rtl="0" algn="l">
              <a:spcBef>
                <a:spcPts val="1000"/>
              </a:spcBef>
              <a:spcAft>
                <a:spcPts val="0"/>
              </a:spcAft>
              <a:buNone/>
            </a:pPr>
            <a:r>
              <a:t/>
            </a:r>
            <a:endParaRPr i="1" sz="2400">
              <a:highlight>
                <a:srgbClr val="FFFFFF"/>
              </a:highlight>
            </a:endParaRPr>
          </a:p>
        </p:txBody>
      </p:sp>
      <p:pic>
        <p:nvPicPr>
          <p:cNvPr descr="Course Categories&#10;Blended I (20 - 66%)&#10;Blended II (67 - 99%)&#10;Online (100%)&#10;" id="492" name="Google Shape;492;p68" title="APM 206 approval process at Fresno State Section b"/>
          <p:cNvPicPr preferRelativeResize="0"/>
          <p:nvPr/>
        </p:nvPicPr>
        <p:blipFill>
          <a:blip r:embed="rId3">
            <a:alphaModFix/>
          </a:blip>
          <a:stretch>
            <a:fillRect/>
          </a:stretch>
        </p:blipFill>
        <p:spPr>
          <a:xfrm>
            <a:off x="5128544" y="3044719"/>
            <a:ext cx="6725299" cy="2508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69"/>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t>QA Trainings at Fresno State </a:t>
            </a:r>
            <a:endParaRPr sz="2400"/>
          </a:p>
        </p:txBody>
      </p:sp>
      <p:sp>
        <p:nvSpPr>
          <p:cNvPr id="499" name="Google Shape;499;p69"/>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spcBef>
                <a:spcPts val="1000"/>
              </a:spcBef>
              <a:spcAft>
                <a:spcPts val="0"/>
              </a:spcAft>
              <a:buNone/>
            </a:pPr>
            <a:r>
              <a:t/>
            </a:r>
            <a:endParaRPr/>
          </a:p>
        </p:txBody>
      </p:sp>
      <p:pic>
        <p:nvPicPr>
          <p:cNvPr descr="Q1 = 367&#10;Q2 = 51&#10;Other = 85&#10;Total = 503" id="500" name="Google Shape;500;p69" title="Number of Faculty who have been trained at Fresno State"/>
          <p:cNvPicPr preferRelativeResize="0"/>
          <p:nvPr/>
        </p:nvPicPr>
        <p:blipFill>
          <a:blip r:embed="rId3">
            <a:alphaModFix/>
          </a:blip>
          <a:stretch>
            <a:fillRect/>
          </a:stretch>
        </p:blipFill>
        <p:spPr>
          <a:xfrm>
            <a:off x="415600" y="1536613"/>
            <a:ext cx="8020050" cy="4657725"/>
          </a:xfrm>
          <a:prstGeom prst="rect">
            <a:avLst/>
          </a:prstGeom>
          <a:noFill/>
          <a:ln>
            <a:noFill/>
          </a:ln>
        </p:spPr>
      </p:pic>
      <p:sp>
        <p:nvSpPr>
          <p:cNvPr id="501" name="Google Shape;501;p69"/>
          <p:cNvSpPr txBox="1"/>
          <p:nvPr/>
        </p:nvSpPr>
        <p:spPr>
          <a:xfrm>
            <a:off x="8493675" y="2600700"/>
            <a:ext cx="2886900" cy="1359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00FF"/>
              </a:buClr>
              <a:buSzPts val="1800"/>
              <a:buFont typeface="Calibri"/>
              <a:buChar char="●"/>
            </a:pPr>
            <a:r>
              <a:rPr b="1" lang="en-US" sz="1800">
                <a:latin typeface="Calibri"/>
                <a:ea typeface="Calibri"/>
                <a:cs typeface="Calibri"/>
                <a:sym typeface="Calibri"/>
              </a:rPr>
              <a:t>Since Spring 2018 </a:t>
            </a:r>
            <a:endParaRPr b="1" sz="1800">
              <a:latin typeface="Calibri"/>
              <a:ea typeface="Calibri"/>
              <a:cs typeface="Calibri"/>
              <a:sym typeface="Calibri"/>
            </a:endParaRPr>
          </a:p>
          <a:p>
            <a:pPr indent="0" lvl="0" marL="457200" rtl="0" algn="l">
              <a:spcBef>
                <a:spcPts val="0"/>
              </a:spcBef>
              <a:spcAft>
                <a:spcPts val="0"/>
              </a:spcAft>
              <a:buNone/>
            </a:pPr>
            <a:r>
              <a:rPr b="1" lang="en-US" sz="2400">
                <a:latin typeface="Calibri"/>
                <a:ea typeface="Calibri"/>
                <a:cs typeface="Calibri"/>
                <a:sym typeface="Calibri"/>
              </a:rPr>
              <a:t>73 </a:t>
            </a:r>
            <a:r>
              <a:rPr b="1" lang="en-US" sz="1800">
                <a:latin typeface="Calibri"/>
                <a:ea typeface="Calibri"/>
                <a:cs typeface="Calibri"/>
                <a:sym typeface="Calibri"/>
              </a:rPr>
              <a:t>faculty participated in QLT Training</a:t>
            </a:r>
            <a:endParaRPr b="1" sz="18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70"/>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1000"/>
              </a:spcBef>
              <a:spcAft>
                <a:spcPts val="0"/>
              </a:spcAft>
              <a:buNone/>
            </a:pPr>
            <a:r>
              <a:t/>
            </a:r>
            <a:endParaRPr/>
          </a:p>
        </p:txBody>
      </p:sp>
      <p:pic>
        <p:nvPicPr>
          <p:cNvPr id="508" name="Google Shape;508;p70"/>
          <p:cNvPicPr preferRelativeResize="0"/>
          <p:nvPr/>
        </p:nvPicPr>
        <p:blipFill>
          <a:blip r:embed="rId3">
            <a:alphaModFix/>
          </a:blip>
          <a:stretch>
            <a:fillRect/>
          </a:stretch>
        </p:blipFill>
        <p:spPr>
          <a:xfrm>
            <a:off x="4541425" y="2005190"/>
            <a:ext cx="2988025" cy="2967935"/>
          </a:xfrm>
          <a:prstGeom prst="rect">
            <a:avLst/>
          </a:prstGeom>
          <a:noFill/>
          <a:ln>
            <a:noFill/>
          </a:ln>
        </p:spPr>
      </p:pic>
      <p:pic>
        <p:nvPicPr>
          <p:cNvPr id="509" name="Google Shape;509;p70"/>
          <p:cNvPicPr preferRelativeResize="0"/>
          <p:nvPr/>
        </p:nvPicPr>
        <p:blipFill>
          <a:blip r:embed="rId4">
            <a:alphaModFix/>
          </a:blip>
          <a:stretch>
            <a:fillRect/>
          </a:stretch>
        </p:blipFill>
        <p:spPr>
          <a:xfrm>
            <a:off x="8416850" y="1843461"/>
            <a:ext cx="3109175" cy="3171089"/>
          </a:xfrm>
          <a:prstGeom prst="rect">
            <a:avLst/>
          </a:prstGeom>
          <a:noFill/>
          <a:ln>
            <a:noFill/>
          </a:ln>
        </p:spPr>
      </p:pic>
      <p:pic>
        <p:nvPicPr>
          <p:cNvPr id="510" name="Google Shape;510;p70"/>
          <p:cNvPicPr preferRelativeResize="0"/>
          <p:nvPr/>
        </p:nvPicPr>
        <p:blipFill>
          <a:blip r:embed="rId5">
            <a:alphaModFix/>
          </a:blip>
          <a:stretch>
            <a:fillRect/>
          </a:stretch>
        </p:blipFill>
        <p:spPr>
          <a:xfrm>
            <a:off x="727025" y="1843438"/>
            <a:ext cx="2988018" cy="3171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71"/>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t>Addressing Accessibility</a:t>
            </a:r>
            <a:endParaRPr/>
          </a:p>
        </p:txBody>
      </p:sp>
      <p:sp>
        <p:nvSpPr>
          <p:cNvPr id="517" name="Google Shape;517;p71"/>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spcBef>
                <a:spcPts val="1000"/>
              </a:spcBef>
              <a:spcAft>
                <a:spcPts val="0"/>
              </a:spcAft>
              <a:buNone/>
            </a:pPr>
            <a:r>
              <a:t/>
            </a:r>
            <a:endParaRPr/>
          </a:p>
        </p:txBody>
      </p:sp>
      <p:pic>
        <p:nvPicPr>
          <p:cNvPr id="518" name="Google Shape;518;p71"/>
          <p:cNvPicPr preferRelativeResize="0"/>
          <p:nvPr/>
        </p:nvPicPr>
        <p:blipFill>
          <a:blip r:embed="rId3">
            <a:alphaModFix/>
          </a:blip>
          <a:stretch>
            <a:fillRect/>
          </a:stretch>
        </p:blipFill>
        <p:spPr>
          <a:xfrm>
            <a:off x="1199022" y="1479338"/>
            <a:ext cx="6969500" cy="46697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72"/>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t>Other Training Opportunities</a:t>
            </a:r>
            <a:endParaRPr sz="2400"/>
          </a:p>
        </p:txBody>
      </p:sp>
      <p:sp>
        <p:nvSpPr>
          <p:cNvPr id="525" name="Google Shape;525;p7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49250" lvl="0" marL="457200" rtl="0" algn="l">
              <a:spcBef>
                <a:spcPts val="1000"/>
              </a:spcBef>
              <a:spcAft>
                <a:spcPts val="0"/>
              </a:spcAft>
              <a:buSzPts val="1900"/>
              <a:buChar char="•"/>
            </a:pPr>
            <a:r>
              <a:rPr lang="en-US"/>
              <a:t>Canvas</a:t>
            </a:r>
            <a:endParaRPr/>
          </a:p>
          <a:p>
            <a:pPr indent="-349250" lvl="0" marL="457200" rtl="0" algn="l">
              <a:spcBef>
                <a:spcPts val="0"/>
              </a:spcBef>
              <a:spcAft>
                <a:spcPts val="0"/>
              </a:spcAft>
              <a:buSzPts val="1900"/>
              <a:buChar char="•"/>
            </a:pPr>
            <a:r>
              <a:rPr lang="en-US"/>
              <a:t>UDL Certificate</a:t>
            </a:r>
            <a:endParaRPr/>
          </a:p>
          <a:p>
            <a:pPr indent="-349250" lvl="0" marL="457200" rtl="0" algn="l">
              <a:spcBef>
                <a:spcPts val="0"/>
              </a:spcBef>
              <a:spcAft>
                <a:spcPts val="0"/>
              </a:spcAft>
              <a:buSzPts val="1900"/>
              <a:buChar char="•"/>
            </a:pPr>
            <a:r>
              <a:rPr lang="en-US"/>
              <a:t>DISCOVERe</a:t>
            </a:r>
            <a:endParaRPr/>
          </a:p>
          <a:p>
            <a:pPr indent="-349250" lvl="0" marL="457200" rtl="0" algn="l">
              <a:spcBef>
                <a:spcPts val="0"/>
              </a:spcBef>
              <a:spcAft>
                <a:spcPts val="0"/>
              </a:spcAft>
              <a:buSzPts val="1900"/>
              <a:buChar char="•"/>
            </a:pPr>
            <a:r>
              <a:rPr lang="en-US"/>
              <a:t>OER</a:t>
            </a:r>
            <a:endParaRPr/>
          </a:p>
          <a:p>
            <a:pPr indent="0" lvl="0" marL="457200" rtl="0" algn="l">
              <a:spcBef>
                <a:spcPts val="1000"/>
              </a:spcBef>
              <a:spcAft>
                <a:spcPts val="0"/>
              </a:spcAft>
              <a:buNone/>
            </a:pPr>
            <a:r>
              <a:t/>
            </a:r>
            <a:endParaRPr/>
          </a:p>
        </p:txBody>
      </p:sp>
      <p:pic>
        <p:nvPicPr>
          <p:cNvPr id="526" name="Google Shape;526;p72"/>
          <p:cNvPicPr preferRelativeResize="0"/>
          <p:nvPr/>
        </p:nvPicPr>
        <p:blipFill>
          <a:blip r:embed="rId3">
            <a:alphaModFix/>
          </a:blip>
          <a:stretch>
            <a:fillRect/>
          </a:stretch>
        </p:blipFill>
        <p:spPr>
          <a:xfrm>
            <a:off x="2591200" y="2031025"/>
            <a:ext cx="4555200" cy="4555200"/>
          </a:xfrm>
          <a:prstGeom prst="rect">
            <a:avLst/>
          </a:prstGeom>
          <a:noFill/>
          <a:ln>
            <a:noFill/>
          </a:ln>
        </p:spPr>
      </p:pic>
      <p:pic>
        <p:nvPicPr>
          <p:cNvPr id="527" name="Google Shape;527;p72"/>
          <p:cNvPicPr preferRelativeResize="0"/>
          <p:nvPr/>
        </p:nvPicPr>
        <p:blipFill>
          <a:blip r:embed="rId4">
            <a:alphaModFix/>
          </a:blip>
          <a:stretch>
            <a:fillRect/>
          </a:stretch>
        </p:blipFill>
        <p:spPr>
          <a:xfrm>
            <a:off x="7146400" y="2334337"/>
            <a:ext cx="3948576" cy="39485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p73"/>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349250" lvl="0" marL="457200" rtl="0" algn="l">
              <a:spcBef>
                <a:spcPts val="1000"/>
              </a:spcBef>
              <a:spcAft>
                <a:spcPts val="0"/>
              </a:spcAft>
              <a:buSzPts val="1900"/>
              <a:buChar char="•"/>
            </a:pPr>
            <a:r>
              <a:rPr lang="en-US"/>
              <a:t>Monthly Newsletter</a:t>
            </a:r>
            <a:endParaRPr/>
          </a:p>
          <a:p>
            <a:pPr indent="-349250" lvl="0" marL="457200" rtl="0" algn="l">
              <a:spcBef>
                <a:spcPts val="0"/>
              </a:spcBef>
              <a:spcAft>
                <a:spcPts val="0"/>
              </a:spcAft>
              <a:buSzPts val="1900"/>
              <a:buChar char="•"/>
            </a:pPr>
            <a:r>
              <a:rPr lang="en-US"/>
              <a:t>Google Calendar Invites</a:t>
            </a:r>
            <a:endParaRPr/>
          </a:p>
          <a:p>
            <a:pPr indent="-349250" lvl="0" marL="457200" rtl="0" algn="l">
              <a:spcBef>
                <a:spcPts val="0"/>
              </a:spcBef>
              <a:spcAft>
                <a:spcPts val="0"/>
              </a:spcAft>
              <a:buSzPts val="1900"/>
              <a:buChar char="•"/>
            </a:pPr>
            <a:r>
              <a:rPr lang="en-US"/>
              <a:t>Department Meetings</a:t>
            </a:r>
            <a:endParaRPr/>
          </a:p>
        </p:txBody>
      </p:sp>
      <p:pic>
        <p:nvPicPr>
          <p:cNvPr id="534" name="Google Shape;534;p73"/>
          <p:cNvPicPr preferRelativeResize="0"/>
          <p:nvPr/>
        </p:nvPicPr>
        <p:blipFill>
          <a:blip r:embed="rId3">
            <a:alphaModFix/>
          </a:blip>
          <a:stretch>
            <a:fillRect/>
          </a:stretch>
        </p:blipFill>
        <p:spPr>
          <a:xfrm>
            <a:off x="4353375" y="1126675"/>
            <a:ext cx="5180699" cy="5375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nvSpPr>
        <p:spPr>
          <a:xfrm>
            <a:off x="282826" y="1042225"/>
            <a:ext cx="4510800" cy="52041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en-US" sz="2200">
                <a:solidFill>
                  <a:schemeClr val="dk1"/>
                </a:solidFill>
              </a:rPr>
              <a:t>Certified Peer Reviewers</a:t>
            </a:r>
            <a:r>
              <a:rPr b="1" lang="en-US" sz="2200">
                <a:solidFill>
                  <a:schemeClr val="dk1"/>
                </a:solidFill>
              </a:rPr>
              <a:t>:</a:t>
            </a:r>
            <a:endParaRPr b="1" sz="2200">
              <a:solidFill>
                <a:schemeClr val="dk1"/>
              </a:solidFill>
            </a:endParaRPr>
          </a:p>
          <a:p>
            <a:pPr indent="0" lvl="0" marL="0" rtl="0" algn="l">
              <a:lnSpc>
                <a:spcPct val="115000"/>
              </a:lnSpc>
              <a:spcBef>
                <a:spcPts val="0"/>
              </a:spcBef>
              <a:spcAft>
                <a:spcPts val="0"/>
              </a:spcAft>
              <a:buNone/>
            </a:pPr>
            <a:r>
              <a:rPr lang="en-US" sz="2200">
                <a:solidFill>
                  <a:schemeClr val="dk1"/>
                </a:solidFill>
              </a:rPr>
              <a:t>Individual letter plus recognition on QA website</a:t>
            </a:r>
            <a:endParaRPr sz="2200"/>
          </a:p>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None/>
            </a:pPr>
            <a:r>
              <a:t/>
            </a:r>
            <a:endParaRPr sz="2200">
              <a:solidFill>
                <a:schemeClr val="dk1"/>
              </a:solidFill>
            </a:endParaRPr>
          </a:p>
          <a:p>
            <a:pPr indent="0" lvl="0" marL="0" rtl="0" algn="l">
              <a:lnSpc>
                <a:spcPct val="115000"/>
              </a:lnSpc>
              <a:spcBef>
                <a:spcPts val="1100"/>
              </a:spcBef>
              <a:spcAft>
                <a:spcPts val="0"/>
              </a:spcAft>
              <a:buNone/>
            </a:pPr>
            <a:r>
              <a:rPr b="1" lang="en-US" sz="2200">
                <a:solidFill>
                  <a:schemeClr val="dk1"/>
                </a:solidFill>
              </a:rPr>
              <a:t>Benefits:</a:t>
            </a:r>
            <a:endParaRPr b="1" sz="2200">
              <a:solidFill>
                <a:schemeClr val="dk1"/>
              </a:solidFill>
            </a:endParaRPr>
          </a:p>
          <a:p>
            <a:pPr indent="-444500" lvl="0" marL="609600" rtl="0" algn="l">
              <a:lnSpc>
                <a:spcPct val="115000"/>
              </a:lnSpc>
              <a:spcBef>
                <a:spcPts val="0"/>
              </a:spcBef>
              <a:spcAft>
                <a:spcPts val="0"/>
              </a:spcAft>
              <a:buClr>
                <a:schemeClr val="dk1"/>
              </a:buClr>
              <a:buSzPts val="2200"/>
              <a:buChar char="●"/>
            </a:pPr>
            <a:r>
              <a:rPr lang="en-US" sz="2200">
                <a:solidFill>
                  <a:schemeClr val="dk1"/>
                </a:solidFill>
              </a:rPr>
              <a:t>Stimulates reviewers to </a:t>
            </a:r>
            <a:br>
              <a:rPr lang="en-US" sz="2200">
                <a:solidFill>
                  <a:schemeClr val="dk1"/>
                </a:solidFill>
              </a:rPr>
            </a:br>
            <a:r>
              <a:rPr lang="en-US" sz="2200">
                <a:solidFill>
                  <a:schemeClr val="dk1"/>
                </a:solidFill>
              </a:rPr>
              <a:t>enhance their courses</a:t>
            </a:r>
            <a:endParaRPr sz="2200">
              <a:solidFill>
                <a:schemeClr val="dk1"/>
              </a:solidFill>
            </a:endParaRPr>
          </a:p>
          <a:p>
            <a:pPr indent="-444500" lvl="0" marL="609600" rtl="0" algn="l">
              <a:lnSpc>
                <a:spcPct val="115000"/>
              </a:lnSpc>
              <a:spcBef>
                <a:spcPts val="0"/>
              </a:spcBef>
              <a:spcAft>
                <a:spcPts val="0"/>
              </a:spcAft>
              <a:buClr>
                <a:schemeClr val="dk1"/>
              </a:buClr>
              <a:buSzPts val="2200"/>
              <a:buChar char="●"/>
            </a:pPr>
            <a:r>
              <a:rPr lang="en-US" sz="2200">
                <a:solidFill>
                  <a:schemeClr val="dk1"/>
                </a:solidFill>
              </a:rPr>
              <a:t>Network with CSU faculty in similar disciplines </a:t>
            </a:r>
            <a:endParaRPr sz="2200">
              <a:solidFill>
                <a:schemeClr val="dk1"/>
              </a:solidFill>
            </a:endParaRPr>
          </a:p>
          <a:p>
            <a:pPr indent="-444500" lvl="0" marL="609600" rtl="0" algn="l">
              <a:lnSpc>
                <a:spcPct val="115000"/>
              </a:lnSpc>
              <a:spcBef>
                <a:spcPts val="0"/>
              </a:spcBef>
              <a:spcAft>
                <a:spcPts val="0"/>
              </a:spcAft>
              <a:buClr>
                <a:schemeClr val="dk1"/>
              </a:buClr>
              <a:buSzPts val="2200"/>
              <a:buChar char="●"/>
            </a:pPr>
            <a:r>
              <a:rPr lang="en-US" sz="2200">
                <a:solidFill>
                  <a:schemeClr val="dk1"/>
                </a:solidFill>
              </a:rPr>
              <a:t>Opportunity for stipends</a:t>
            </a:r>
            <a:endParaRPr sz="2200">
              <a:solidFill>
                <a:schemeClr val="dk1"/>
              </a:solidFill>
            </a:endParaRPr>
          </a:p>
          <a:p>
            <a:pPr indent="-444500" lvl="0" marL="609600" rtl="0" algn="l">
              <a:lnSpc>
                <a:spcPct val="115000"/>
              </a:lnSpc>
              <a:spcBef>
                <a:spcPts val="0"/>
              </a:spcBef>
              <a:spcAft>
                <a:spcPts val="0"/>
              </a:spcAft>
              <a:buClr>
                <a:schemeClr val="dk1"/>
              </a:buClr>
              <a:buSzPts val="2200"/>
              <a:buChar char="●"/>
            </a:pPr>
            <a:r>
              <a:rPr lang="en-US" sz="2200">
                <a:solidFill>
                  <a:schemeClr val="dk1"/>
                </a:solidFill>
              </a:rPr>
              <a:t>Contribute to RTP service</a:t>
            </a:r>
            <a:endParaRPr sz="2200">
              <a:solidFill>
                <a:schemeClr val="dk1"/>
              </a:solidFill>
            </a:endParaRPr>
          </a:p>
        </p:txBody>
      </p:sp>
      <p:pic>
        <p:nvPicPr>
          <p:cNvPr descr="qa logos-square2.png" id="187" name="Google Shape;187;p29"/>
          <p:cNvPicPr preferRelativeResize="0"/>
          <p:nvPr/>
        </p:nvPicPr>
        <p:blipFill>
          <a:blip r:embed="rId3">
            <a:alphaModFix/>
          </a:blip>
          <a:stretch>
            <a:fillRect/>
          </a:stretch>
        </p:blipFill>
        <p:spPr>
          <a:xfrm>
            <a:off x="38731" y="33333"/>
            <a:ext cx="1495013" cy="498338"/>
          </a:xfrm>
          <a:prstGeom prst="rect">
            <a:avLst/>
          </a:prstGeom>
          <a:noFill/>
          <a:ln>
            <a:noFill/>
          </a:ln>
        </p:spPr>
      </p:pic>
      <p:grpSp>
        <p:nvGrpSpPr>
          <p:cNvPr id="188" name="Google Shape;188;p29"/>
          <p:cNvGrpSpPr/>
          <p:nvPr/>
        </p:nvGrpSpPr>
        <p:grpSpPr>
          <a:xfrm>
            <a:off x="5115196" y="1042217"/>
            <a:ext cx="7076791" cy="5791259"/>
            <a:chOff x="3640248" y="341500"/>
            <a:chExt cx="5307726" cy="4533275"/>
          </a:xfrm>
        </p:grpSpPr>
        <p:pic>
          <p:nvPicPr>
            <p:cNvPr descr="List of certified CSU Peer Reviewers  which can be found on this website http://tiny.cc/qa-reviewers" id="189" name="Google Shape;189;p29" title="List of certified CSU Peer Reviewers "/>
            <p:cNvPicPr preferRelativeResize="0"/>
            <p:nvPr/>
          </p:nvPicPr>
          <p:blipFill>
            <a:blip r:embed="rId4">
              <a:alphaModFix/>
            </a:blip>
            <a:stretch>
              <a:fillRect/>
            </a:stretch>
          </p:blipFill>
          <p:spPr>
            <a:xfrm>
              <a:off x="3640248" y="341500"/>
              <a:ext cx="5307726" cy="4533275"/>
            </a:xfrm>
            <a:prstGeom prst="rect">
              <a:avLst/>
            </a:prstGeom>
            <a:noFill/>
            <a:ln>
              <a:noFill/>
            </a:ln>
          </p:spPr>
        </p:pic>
        <p:sp>
          <p:nvSpPr>
            <p:cNvPr id="190" name="Google Shape;190;p29"/>
            <p:cNvSpPr txBox="1"/>
            <p:nvPr/>
          </p:nvSpPr>
          <p:spPr>
            <a:xfrm>
              <a:off x="4052222" y="376402"/>
              <a:ext cx="615000" cy="3873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t>160+</a:t>
              </a:r>
              <a:endParaRPr sz="1700"/>
            </a:p>
          </p:txBody>
        </p:sp>
        <p:sp>
          <p:nvSpPr>
            <p:cNvPr id="191" name="Google Shape;191;p29"/>
            <p:cNvSpPr txBox="1"/>
            <p:nvPr/>
          </p:nvSpPr>
          <p:spPr>
            <a:xfrm>
              <a:off x="7368950" y="396025"/>
              <a:ext cx="1442700" cy="3873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900"/>
                <a:t>Awesome</a:t>
              </a:r>
              <a:endParaRPr sz="1900"/>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74"/>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t>Institutional Dashboard </a:t>
            </a:r>
            <a:r>
              <a:rPr lang="en-US" sz="2400"/>
              <a:t>SQuAIR Data Fall 2019</a:t>
            </a:r>
            <a:endParaRPr sz="2400"/>
          </a:p>
        </p:txBody>
      </p:sp>
      <p:sp>
        <p:nvSpPr>
          <p:cNvPr id="541" name="Google Shape;541;p74"/>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spcBef>
                <a:spcPts val="1000"/>
              </a:spcBef>
              <a:spcAft>
                <a:spcPts val="0"/>
              </a:spcAft>
              <a:buNone/>
            </a:pPr>
            <a:r>
              <a:t/>
            </a:r>
            <a:endParaRPr/>
          </a:p>
        </p:txBody>
      </p:sp>
      <p:pic>
        <p:nvPicPr>
          <p:cNvPr id="542" name="Google Shape;542;p74">
            <a:hlinkClick r:id="rId3"/>
          </p:cNvPr>
          <p:cNvPicPr preferRelativeResize="0"/>
          <p:nvPr/>
        </p:nvPicPr>
        <p:blipFill>
          <a:blip r:embed="rId4">
            <a:alphaModFix/>
          </a:blip>
          <a:stretch>
            <a:fillRect/>
          </a:stretch>
        </p:blipFill>
        <p:spPr>
          <a:xfrm>
            <a:off x="2607775" y="1190263"/>
            <a:ext cx="6976457" cy="54437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75"/>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spcBef>
                <a:spcPts val="1000"/>
              </a:spcBef>
              <a:spcAft>
                <a:spcPts val="0"/>
              </a:spcAft>
              <a:buNone/>
            </a:pPr>
            <a:r>
              <a:t/>
            </a:r>
            <a:endParaRPr/>
          </a:p>
        </p:txBody>
      </p:sp>
      <p:pic>
        <p:nvPicPr>
          <p:cNvPr id="549" name="Google Shape;549;p75"/>
          <p:cNvPicPr preferRelativeResize="0"/>
          <p:nvPr/>
        </p:nvPicPr>
        <p:blipFill>
          <a:blip r:embed="rId3">
            <a:alphaModFix/>
          </a:blip>
          <a:stretch>
            <a:fillRect/>
          </a:stretch>
        </p:blipFill>
        <p:spPr>
          <a:xfrm>
            <a:off x="1210525" y="226063"/>
            <a:ext cx="8541151" cy="64058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76"/>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2400"/>
              <a:t>SQuAIR Data as an Indicator for Course Reviews</a:t>
            </a:r>
            <a:endParaRPr sz="2400"/>
          </a:p>
        </p:txBody>
      </p:sp>
      <p:sp>
        <p:nvSpPr>
          <p:cNvPr id="556" name="Google Shape;556;p76"/>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spcBef>
                <a:spcPts val="1000"/>
              </a:spcBef>
              <a:spcAft>
                <a:spcPts val="0"/>
              </a:spcAft>
              <a:buNone/>
            </a:pPr>
            <a:r>
              <a:t/>
            </a:r>
            <a:endParaRPr/>
          </a:p>
        </p:txBody>
      </p:sp>
      <p:pic>
        <p:nvPicPr>
          <p:cNvPr id="557" name="Google Shape;557;p76"/>
          <p:cNvPicPr preferRelativeResize="0"/>
          <p:nvPr/>
        </p:nvPicPr>
        <p:blipFill>
          <a:blip r:embed="rId3">
            <a:alphaModFix/>
          </a:blip>
          <a:stretch>
            <a:fillRect/>
          </a:stretch>
        </p:blipFill>
        <p:spPr>
          <a:xfrm>
            <a:off x="415600" y="1298175"/>
            <a:ext cx="6797124" cy="5471151"/>
          </a:xfrm>
          <a:prstGeom prst="rect">
            <a:avLst/>
          </a:prstGeom>
          <a:noFill/>
          <a:ln>
            <a:noFill/>
          </a:ln>
        </p:spPr>
      </p:pic>
      <p:pic>
        <p:nvPicPr>
          <p:cNvPr id="558" name="Google Shape;558;p76"/>
          <p:cNvPicPr preferRelativeResize="0"/>
          <p:nvPr/>
        </p:nvPicPr>
        <p:blipFill>
          <a:blip r:embed="rId4">
            <a:alphaModFix/>
          </a:blip>
          <a:stretch>
            <a:fillRect/>
          </a:stretch>
        </p:blipFill>
        <p:spPr>
          <a:xfrm>
            <a:off x="7928750" y="2317613"/>
            <a:ext cx="3432274" cy="3432274"/>
          </a:xfrm>
          <a:prstGeom prst="rect">
            <a:avLst/>
          </a:prstGeom>
          <a:noFill/>
          <a:ln>
            <a:noFill/>
          </a:ln>
        </p:spPr>
      </p:pic>
      <p:pic>
        <p:nvPicPr>
          <p:cNvPr id="559" name="Google Shape;559;p76"/>
          <p:cNvPicPr preferRelativeResize="0"/>
          <p:nvPr/>
        </p:nvPicPr>
        <p:blipFill>
          <a:blip r:embed="rId5">
            <a:alphaModFix/>
          </a:blip>
          <a:stretch>
            <a:fillRect/>
          </a:stretch>
        </p:blipFill>
        <p:spPr>
          <a:xfrm>
            <a:off x="7002049" y="435697"/>
            <a:ext cx="2426719" cy="34322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77"/>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457200" rtl="0" algn="l">
              <a:spcBef>
                <a:spcPts val="1000"/>
              </a:spcBef>
              <a:spcAft>
                <a:spcPts val="0"/>
              </a:spcAft>
              <a:buNone/>
            </a:pPr>
            <a:r>
              <a:t/>
            </a:r>
            <a:endParaRPr/>
          </a:p>
        </p:txBody>
      </p:sp>
      <p:pic>
        <p:nvPicPr>
          <p:cNvPr id="566" name="Google Shape;566;p77"/>
          <p:cNvPicPr preferRelativeResize="0"/>
          <p:nvPr/>
        </p:nvPicPr>
        <p:blipFill>
          <a:blip r:embed="rId3">
            <a:alphaModFix/>
          </a:blip>
          <a:stretch>
            <a:fillRect/>
          </a:stretch>
        </p:blipFill>
        <p:spPr>
          <a:xfrm>
            <a:off x="3086725" y="130450"/>
            <a:ext cx="5096248" cy="65971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78"/>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0" lvl="0" marL="0" rtl="0" algn="l">
              <a:spcBef>
                <a:spcPts val="1000"/>
              </a:spcBef>
              <a:spcAft>
                <a:spcPts val="0"/>
              </a:spcAft>
              <a:buNone/>
            </a:pPr>
            <a:r>
              <a:t/>
            </a:r>
            <a:endParaRPr/>
          </a:p>
        </p:txBody>
      </p:sp>
      <p:pic>
        <p:nvPicPr>
          <p:cNvPr id="573" name="Google Shape;573;p78"/>
          <p:cNvPicPr preferRelativeResize="0"/>
          <p:nvPr/>
        </p:nvPicPr>
        <p:blipFill>
          <a:blip r:embed="rId3">
            <a:alphaModFix/>
          </a:blip>
          <a:stretch>
            <a:fillRect/>
          </a:stretch>
        </p:blipFill>
        <p:spPr>
          <a:xfrm>
            <a:off x="825238" y="1291651"/>
            <a:ext cx="10378620" cy="504514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79"/>
          <p:cNvSpPr txBox="1"/>
          <p:nvPr>
            <p:ph idx="1" type="body"/>
          </p:nvPr>
        </p:nvSpPr>
        <p:spPr>
          <a:xfrm>
            <a:off x="415600" y="1504500"/>
            <a:ext cx="11360700" cy="45873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US" sz="2400">
                <a:latin typeface="Arial"/>
                <a:ea typeface="Arial"/>
                <a:cs typeface="Arial"/>
                <a:sym typeface="Arial"/>
              </a:rPr>
              <a:t>Hypotheses #1</a:t>
            </a:r>
            <a:r>
              <a:rPr lang="en-US" sz="2400">
                <a:latin typeface="Arial"/>
                <a:ea typeface="Arial"/>
                <a:cs typeface="Arial"/>
                <a:sym typeface="Arial"/>
              </a:rPr>
              <a:t>:  </a:t>
            </a:r>
            <a:r>
              <a:rPr i="1" lang="en-US" sz="2400">
                <a:latin typeface="Arial"/>
                <a:ea typeface="Arial"/>
                <a:cs typeface="Arial"/>
                <a:sym typeface="Arial"/>
              </a:rPr>
              <a:t>“Instructors completing CSU QA professional development are able (than non-trained peers) to design and deliver online courses more effectively”</a:t>
            </a:r>
            <a:endParaRPr i="1" sz="2400">
              <a:latin typeface="Arial"/>
              <a:ea typeface="Arial"/>
              <a:cs typeface="Arial"/>
              <a:sym typeface="Arial"/>
            </a:endParaRPr>
          </a:p>
          <a:p>
            <a:pPr indent="0" lvl="0" marL="0" rtl="0" algn="l">
              <a:spcBef>
                <a:spcPts val="1000"/>
              </a:spcBef>
              <a:spcAft>
                <a:spcPts val="0"/>
              </a:spcAft>
              <a:buNone/>
            </a:pPr>
            <a:r>
              <a:t/>
            </a:r>
            <a:endParaRPr/>
          </a:p>
          <a:p>
            <a:pPr indent="-381000" lvl="0" marL="457200" rtl="0" algn="l">
              <a:lnSpc>
                <a:spcPct val="115000"/>
              </a:lnSpc>
              <a:spcBef>
                <a:spcPts val="0"/>
              </a:spcBef>
              <a:spcAft>
                <a:spcPts val="0"/>
              </a:spcAft>
              <a:buClr>
                <a:srgbClr val="222222"/>
              </a:buClr>
              <a:buSzPts val="2400"/>
              <a:buFont typeface="Arial"/>
              <a:buChar char="•"/>
            </a:pPr>
            <a:r>
              <a:rPr lang="en-US" sz="2400">
                <a:solidFill>
                  <a:srgbClr val="222222"/>
                </a:solidFill>
                <a:highlight>
                  <a:srgbClr val="FFFFFF"/>
                </a:highlight>
                <a:latin typeface="Arial"/>
                <a:ea typeface="Arial"/>
                <a:cs typeface="Arial"/>
                <a:sym typeface="Arial"/>
              </a:rPr>
              <a:t>“This training really helps especially in a time like this! I would feel much more stressed right now if it was not for taking this course.”</a:t>
            </a:r>
            <a:br>
              <a:rPr lang="en-US" sz="2400">
                <a:solidFill>
                  <a:srgbClr val="222222"/>
                </a:solidFill>
                <a:highlight>
                  <a:srgbClr val="FFFFFF"/>
                </a:highlight>
                <a:latin typeface="Arial"/>
                <a:ea typeface="Arial"/>
                <a:cs typeface="Arial"/>
                <a:sym typeface="Arial"/>
              </a:rPr>
            </a:br>
            <a:endParaRPr sz="2400">
              <a:solidFill>
                <a:srgbClr val="222222"/>
              </a:solidFill>
              <a:highlight>
                <a:srgbClr val="FFFFFF"/>
              </a:highlight>
              <a:latin typeface="Arial"/>
              <a:ea typeface="Arial"/>
              <a:cs typeface="Arial"/>
              <a:sym typeface="Arial"/>
            </a:endParaRPr>
          </a:p>
          <a:p>
            <a:pPr indent="-381000" lvl="0" marL="457200" rtl="0" algn="l">
              <a:lnSpc>
                <a:spcPct val="115000"/>
              </a:lnSpc>
              <a:spcBef>
                <a:spcPts val="0"/>
              </a:spcBef>
              <a:spcAft>
                <a:spcPts val="0"/>
              </a:spcAft>
              <a:buSzPts val="2400"/>
              <a:buChar char="•"/>
            </a:pPr>
            <a:r>
              <a:rPr lang="en-US" sz="2400">
                <a:solidFill>
                  <a:srgbClr val="222222"/>
                </a:solidFill>
                <a:highlight>
                  <a:srgbClr val="FFFFFF"/>
                </a:highlight>
                <a:latin typeface="Arial"/>
                <a:ea typeface="Arial"/>
                <a:cs typeface="Arial"/>
                <a:sym typeface="Arial"/>
              </a:rPr>
              <a:t>“</a:t>
            </a:r>
            <a:r>
              <a:rPr lang="en-US" sz="2400">
                <a:solidFill>
                  <a:srgbClr val="444444"/>
                </a:solidFill>
                <a:highlight>
                  <a:srgbClr val="FFFFFF"/>
                </a:highlight>
                <a:latin typeface="Lato"/>
                <a:ea typeface="Lato"/>
                <a:cs typeface="Lato"/>
                <a:sym typeface="Lato"/>
              </a:rPr>
              <a:t>All of a sudden, it all became very real, and so I am "feeling" the Q1 and Q2 work in a more urgent and immediate way.  I will say this: watching so many of my colleagues panic at the prospect of a new online reality has made me grateful for the training I have received and eager to share it with others" </a:t>
            </a:r>
            <a:endParaRPr sz="2400">
              <a:solidFill>
                <a:srgbClr val="444444"/>
              </a:solidFill>
              <a:highlight>
                <a:srgbClr val="FFFFFF"/>
              </a:highlight>
              <a:latin typeface="Lato"/>
              <a:ea typeface="Lato"/>
              <a:cs typeface="Lato"/>
              <a:sym typeface="Lato"/>
            </a:endParaRPr>
          </a:p>
          <a:p>
            <a:pPr indent="0" lvl="0" marL="0" rtl="0" algn="l">
              <a:spcBef>
                <a:spcPts val="1000"/>
              </a:spcBef>
              <a:spcAft>
                <a:spcPts val="0"/>
              </a:spcAft>
              <a:buNone/>
            </a:pPr>
            <a:r>
              <a:t/>
            </a: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p80"/>
          <p:cNvSpPr txBox="1"/>
          <p:nvPr>
            <p:ph type="title"/>
          </p:nvPr>
        </p:nvSpPr>
        <p:spPr>
          <a:xfrm>
            <a:off x="296150" y="293834"/>
            <a:ext cx="754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Closing - Contact</a:t>
            </a:r>
            <a:r>
              <a:rPr lang="en-US"/>
              <a:t>s</a:t>
            </a:r>
            <a:endParaRPr/>
          </a:p>
        </p:txBody>
      </p:sp>
      <p:sp>
        <p:nvSpPr>
          <p:cNvPr id="585" name="Google Shape;585;p80"/>
          <p:cNvSpPr txBox="1"/>
          <p:nvPr>
            <p:ph idx="1" type="body"/>
          </p:nvPr>
        </p:nvSpPr>
        <p:spPr>
          <a:xfrm>
            <a:off x="0" y="1619525"/>
            <a:ext cx="117174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Ashley Skylar, CSU Office of the Chancellor, </a:t>
            </a:r>
            <a:r>
              <a:rPr lang="en-US" u="sng">
                <a:solidFill>
                  <a:schemeClr val="hlink"/>
                </a:solidFill>
                <a:hlinkClick r:id="rId3"/>
              </a:rPr>
              <a:t>askylar@calstate.edu</a:t>
            </a:r>
            <a:endParaRPr/>
          </a:p>
          <a:p>
            <a:pPr indent="0" lvl="0" marL="0" rtl="0" algn="l">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Sinjini Mitra, CSU Fullerton, </a:t>
            </a:r>
            <a:r>
              <a:rPr lang="en-US" u="sng">
                <a:solidFill>
                  <a:schemeClr val="hlink"/>
                </a:solidFill>
                <a:hlinkClick r:id="rId4"/>
              </a:rPr>
              <a:t>smitra@fullerton.edu</a:t>
            </a:r>
            <a:r>
              <a:rPr lang="en-US"/>
              <a:t>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Mary Bennett, Fresno State, </a:t>
            </a:r>
            <a:r>
              <a:rPr lang="en-US" u="sng">
                <a:solidFill>
                  <a:schemeClr val="hlink"/>
                </a:solidFill>
                <a:hlinkClick r:id="rId5"/>
              </a:rPr>
              <a:t>mbennett@mail.fresnostate.edu</a:t>
            </a:r>
            <a:r>
              <a:rPr lang="en-US"/>
              <a:t> </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Jianjun Wang, CSU Bakersfield, </a:t>
            </a:r>
            <a:r>
              <a:rPr lang="en-US" u="sng">
                <a:solidFill>
                  <a:schemeClr val="hlink"/>
                </a:solidFill>
                <a:hlinkClick r:id="rId6"/>
              </a:rPr>
              <a:t>jwang@csub.edu</a:t>
            </a:r>
            <a:r>
              <a:rPr lang="en-US"/>
              <a:t> </a:t>
            </a:r>
            <a:endParaRPr/>
          </a:p>
          <a:p>
            <a:pPr indent="0" lvl="0" marL="0" rtl="0" algn="l">
              <a:lnSpc>
                <a:spcPct val="90000"/>
              </a:lnSpc>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rPr lang="en-US" sz="3600" u="sng">
                <a:solidFill>
                  <a:schemeClr val="hlink"/>
                </a:solidFill>
                <a:hlinkClick r:id="rId7"/>
              </a:rPr>
              <a:t>http://qa.csuprojects.org</a:t>
            </a:r>
            <a:endParaRPr sz="3600"/>
          </a:p>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0"/>
          <p:cNvSpPr txBox="1"/>
          <p:nvPr/>
        </p:nvSpPr>
        <p:spPr>
          <a:xfrm>
            <a:off x="6427175" y="1485900"/>
            <a:ext cx="5600400" cy="38862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1300"/>
              </a:spcBef>
              <a:spcAft>
                <a:spcPts val="0"/>
              </a:spcAft>
              <a:buNone/>
            </a:pPr>
            <a:r>
              <a:rPr b="1" lang="en-US" sz="2700"/>
              <a:t> CSU </a:t>
            </a:r>
            <a:r>
              <a:rPr b="1" lang="en-US" sz="2700"/>
              <a:t>Certified Courses</a:t>
            </a:r>
            <a:endParaRPr b="1" sz="2400"/>
          </a:p>
          <a:p>
            <a:pPr indent="-457200" lvl="0" marL="609600" rtl="0" algn="l">
              <a:lnSpc>
                <a:spcPct val="115000"/>
              </a:lnSpc>
              <a:spcBef>
                <a:spcPts val="1300"/>
              </a:spcBef>
              <a:spcAft>
                <a:spcPts val="0"/>
              </a:spcAft>
              <a:buSzPts val="2400"/>
              <a:buChar char="●"/>
            </a:pPr>
            <a:r>
              <a:rPr lang="en-US" sz="2400"/>
              <a:t>Thorough review by a team of three</a:t>
            </a:r>
            <a:endParaRPr i="1" sz="2400"/>
          </a:p>
          <a:p>
            <a:pPr indent="-457200" lvl="0" marL="609600" rtl="0" algn="l">
              <a:lnSpc>
                <a:spcPct val="115000"/>
              </a:lnSpc>
              <a:spcBef>
                <a:spcPts val="1300"/>
              </a:spcBef>
              <a:spcAft>
                <a:spcPts val="0"/>
              </a:spcAft>
              <a:buSzPts val="2400"/>
              <a:buChar char="●"/>
            </a:pPr>
            <a:r>
              <a:rPr lang="en-US" sz="2400"/>
              <a:t>Must meet all Core/Essentials</a:t>
            </a:r>
            <a:endParaRPr sz="2400"/>
          </a:p>
          <a:p>
            <a:pPr indent="-457200" lvl="0" marL="609600" rtl="0" algn="l">
              <a:lnSpc>
                <a:spcPct val="115000"/>
              </a:lnSpc>
              <a:spcBef>
                <a:spcPts val="1300"/>
              </a:spcBef>
              <a:spcAft>
                <a:spcPts val="0"/>
              </a:spcAft>
              <a:buSzPts val="2400"/>
              <a:buChar char="●"/>
            </a:pPr>
            <a:r>
              <a:rPr lang="en-US" sz="2400"/>
              <a:t>Must meet 85%+ of all objectives</a:t>
            </a:r>
            <a:endParaRPr sz="2400"/>
          </a:p>
          <a:p>
            <a:pPr indent="-457200" lvl="0" marL="609600" rtl="0" algn="l">
              <a:lnSpc>
                <a:spcPct val="115000"/>
              </a:lnSpc>
              <a:spcBef>
                <a:spcPts val="1300"/>
              </a:spcBef>
              <a:spcAft>
                <a:spcPts val="0"/>
              </a:spcAft>
              <a:buSzPts val="2400"/>
              <a:buChar char="●"/>
            </a:pPr>
            <a:r>
              <a:rPr lang="en-US" sz="2400"/>
              <a:t>Extensive feedback from reviewers</a:t>
            </a:r>
            <a:endParaRPr sz="2400"/>
          </a:p>
        </p:txBody>
      </p:sp>
      <p:pic>
        <p:nvPicPr>
          <p:cNvPr descr="qa logos-square2.png" id="197" name="Google Shape;197;p30"/>
          <p:cNvPicPr preferRelativeResize="0"/>
          <p:nvPr/>
        </p:nvPicPr>
        <p:blipFill>
          <a:blip r:embed="rId3">
            <a:alphaModFix/>
          </a:blip>
          <a:stretch>
            <a:fillRect/>
          </a:stretch>
        </p:blipFill>
        <p:spPr>
          <a:xfrm>
            <a:off x="38734" y="33333"/>
            <a:ext cx="1737295" cy="579098"/>
          </a:xfrm>
          <a:prstGeom prst="rect">
            <a:avLst/>
          </a:prstGeom>
          <a:noFill/>
          <a:ln>
            <a:noFill/>
          </a:ln>
        </p:spPr>
      </p:pic>
      <p:sp>
        <p:nvSpPr>
          <p:cNvPr id="198" name="Google Shape;198;p30"/>
          <p:cNvSpPr txBox="1"/>
          <p:nvPr/>
        </p:nvSpPr>
        <p:spPr>
          <a:xfrm>
            <a:off x="6913958" y="5372100"/>
            <a:ext cx="4375200" cy="813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400" u="sng">
                <a:solidFill>
                  <a:srgbClr val="1155CC"/>
                </a:solidFill>
                <a:hlinkClick r:id="rId4"/>
              </a:rPr>
              <a:t>http://tiny.cc/certified-courses</a:t>
            </a:r>
            <a:endParaRPr sz="2400"/>
          </a:p>
        </p:txBody>
      </p:sp>
      <p:pic>
        <p:nvPicPr>
          <p:cNvPr descr="Table of number of CSU Certified Courses by Year from 2015-2020 with an overall over 200 courses certified http://tiny.cc/qa-reviewers" id="199" name="Google Shape;199;p30" title="Table of number of CSU Certified Courses by Year "/>
          <p:cNvPicPr preferRelativeResize="0"/>
          <p:nvPr/>
        </p:nvPicPr>
        <p:blipFill>
          <a:blip r:embed="rId5">
            <a:alphaModFix/>
          </a:blip>
          <a:stretch>
            <a:fillRect/>
          </a:stretch>
        </p:blipFill>
        <p:spPr>
          <a:xfrm>
            <a:off x="38725" y="33324"/>
            <a:ext cx="6151476" cy="3835926"/>
          </a:xfrm>
          <a:prstGeom prst="rect">
            <a:avLst/>
          </a:prstGeom>
          <a:noFill/>
          <a:ln>
            <a:noFill/>
          </a:ln>
        </p:spPr>
      </p:pic>
      <p:sp>
        <p:nvSpPr>
          <p:cNvPr id="200" name="Google Shape;200;p30"/>
          <p:cNvSpPr txBox="1"/>
          <p:nvPr/>
        </p:nvSpPr>
        <p:spPr>
          <a:xfrm>
            <a:off x="4721319" y="138723"/>
            <a:ext cx="1262400" cy="4737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2000"/>
              <a:t>200</a:t>
            </a:r>
            <a:r>
              <a:rPr lang="en-US" sz="2000"/>
              <a:t>+</a:t>
            </a:r>
            <a:endParaRPr sz="2000"/>
          </a:p>
        </p:txBody>
      </p:sp>
      <p:pic>
        <p:nvPicPr>
          <p:cNvPr id="201" name="Google Shape;201;p30"/>
          <p:cNvPicPr preferRelativeResize="0"/>
          <p:nvPr/>
        </p:nvPicPr>
        <p:blipFill>
          <a:blip r:embed="rId6">
            <a:alphaModFix/>
          </a:blip>
          <a:stretch>
            <a:fillRect/>
          </a:stretch>
        </p:blipFill>
        <p:spPr>
          <a:xfrm>
            <a:off x="820600" y="3282525"/>
            <a:ext cx="4877001" cy="3487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descr="Visual Organizer showing progression of QA Program activities beginning with inputs, than activities, than outputs and documentation of outcomes." id="206" name="Google Shape;206;p31" title="Visual Organizer showing progression of QA Program "/>
          <p:cNvPicPr preferRelativeResize="0"/>
          <p:nvPr/>
        </p:nvPicPr>
        <p:blipFill>
          <a:blip r:embed="rId3">
            <a:alphaModFix/>
          </a:blip>
          <a:stretch>
            <a:fillRect/>
          </a:stretch>
        </p:blipFill>
        <p:spPr>
          <a:xfrm>
            <a:off x="85950" y="1367025"/>
            <a:ext cx="12022975" cy="4529075"/>
          </a:xfrm>
          <a:prstGeom prst="rect">
            <a:avLst/>
          </a:prstGeom>
          <a:noFill/>
          <a:ln>
            <a:noFill/>
          </a:ln>
        </p:spPr>
      </p:pic>
      <p:sp>
        <p:nvSpPr>
          <p:cNvPr id="207" name="Google Shape;207;p31"/>
          <p:cNvSpPr txBox="1"/>
          <p:nvPr/>
        </p:nvSpPr>
        <p:spPr>
          <a:xfrm>
            <a:off x="9080400" y="5896100"/>
            <a:ext cx="2217300" cy="2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latin typeface="Calibri"/>
                <a:ea typeface="Calibri"/>
                <a:cs typeface="Calibri"/>
                <a:sym typeface="Calibri"/>
              </a:rPr>
              <a:t>Brett Christie, Ph.D., 2016</a:t>
            </a:r>
            <a:endParaRPr sz="1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3600">
                <a:latin typeface="Arial"/>
                <a:ea typeface="Arial"/>
                <a:cs typeface="Arial"/>
                <a:sym typeface="Arial"/>
              </a:rPr>
              <a:t>Two Main Hypotheses</a:t>
            </a:r>
            <a:endParaRPr sz="3600">
              <a:latin typeface="Arial"/>
              <a:ea typeface="Arial"/>
              <a:cs typeface="Arial"/>
              <a:sym typeface="Arial"/>
            </a:endParaRPr>
          </a:p>
        </p:txBody>
      </p:sp>
      <p:sp>
        <p:nvSpPr>
          <p:cNvPr id="213" name="Google Shape;213;p32"/>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p>
            <a:pPr indent="-482600" lvl="0" marL="609600" rtl="0" algn="l">
              <a:lnSpc>
                <a:spcPct val="100000"/>
              </a:lnSpc>
              <a:spcBef>
                <a:spcPts val="1600"/>
              </a:spcBef>
              <a:spcAft>
                <a:spcPts val="0"/>
              </a:spcAft>
              <a:buSzPts val="2800"/>
              <a:buAutoNum type="arabicPeriod"/>
            </a:pPr>
            <a:r>
              <a:rPr lang="en-US" sz="2800">
                <a:latin typeface="Arial"/>
                <a:ea typeface="Arial"/>
                <a:cs typeface="Arial"/>
                <a:sym typeface="Arial"/>
              </a:rPr>
              <a:t>Instructors completing CSU QA professional development are able (than non-trained peers) to design and deliver online courses more effectively</a:t>
            </a:r>
            <a:endParaRPr sz="2800">
              <a:latin typeface="Arial"/>
              <a:ea typeface="Arial"/>
              <a:cs typeface="Arial"/>
              <a:sym typeface="Arial"/>
            </a:endParaRPr>
          </a:p>
          <a:p>
            <a:pPr indent="-482600" lvl="0" marL="609600" rtl="0" algn="l">
              <a:lnSpc>
                <a:spcPct val="100000"/>
              </a:lnSpc>
              <a:spcBef>
                <a:spcPts val="1600"/>
              </a:spcBef>
              <a:spcAft>
                <a:spcPts val="1600"/>
              </a:spcAft>
              <a:buSzPts val="2800"/>
              <a:buAutoNum type="arabicPeriod"/>
            </a:pPr>
            <a:r>
              <a:rPr lang="en-US" sz="2800">
                <a:latin typeface="Arial"/>
                <a:ea typeface="Arial"/>
                <a:cs typeface="Arial"/>
                <a:sym typeface="Arial"/>
              </a:rPr>
              <a:t>Courses taught by instructors obtaining formal course certification (versus informal or non-certified) result in higher grades, improved course completion rates, higher student satisfaction, and ultimately a reduction in equity gaps.</a:t>
            </a:r>
            <a:endParaRPr sz="28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415600" y="593367"/>
            <a:ext cx="11360700" cy="7635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US" sz="3000">
                <a:latin typeface="Arial"/>
                <a:ea typeface="Arial"/>
                <a:cs typeface="Arial"/>
                <a:sym typeface="Arial"/>
              </a:rPr>
              <a:t>Student Quality Assurance Impact Research</a:t>
            </a:r>
            <a:endParaRPr sz="3000"/>
          </a:p>
        </p:txBody>
      </p:sp>
      <p:sp>
        <p:nvSpPr>
          <p:cNvPr id="220" name="Google Shape;220;p33"/>
          <p:cNvSpPr txBox="1"/>
          <p:nvPr>
            <p:ph idx="1" type="body"/>
          </p:nvPr>
        </p:nvSpPr>
        <p:spPr>
          <a:xfrm>
            <a:off x="415600" y="1258474"/>
            <a:ext cx="11360700" cy="4833300"/>
          </a:xfrm>
          <a:prstGeom prst="rect">
            <a:avLst/>
          </a:prstGeom>
        </p:spPr>
        <p:txBody>
          <a:bodyPr anchorCtr="0" anchor="t" bIns="121900" lIns="121900" spcFirstLastPara="1" rIns="121900" wrap="square" tIns="121900">
            <a:noAutofit/>
          </a:bodyPr>
          <a:lstStyle/>
          <a:p>
            <a:pPr indent="-457200" lvl="0" marL="609600" rtl="0" algn="l">
              <a:lnSpc>
                <a:spcPct val="114000"/>
              </a:lnSpc>
              <a:spcBef>
                <a:spcPts val="0"/>
              </a:spcBef>
              <a:spcAft>
                <a:spcPts val="0"/>
              </a:spcAft>
              <a:buClr>
                <a:srgbClr val="000000"/>
              </a:buClr>
              <a:buSzPts val="2400"/>
              <a:buChar char="●"/>
            </a:pPr>
            <a:r>
              <a:rPr b="1" lang="en-US" sz="2400">
                <a:solidFill>
                  <a:srgbClr val="000000"/>
                </a:solidFill>
                <a:latin typeface="Arial"/>
                <a:ea typeface="Arial"/>
                <a:cs typeface="Arial"/>
                <a:sym typeface="Arial"/>
              </a:rPr>
              <a:t>SQuAIR</a:t>
            </a:r>
            <a:r>
              <a:rPr lang="en-US" sz="2400">
                <a:solidFill>
                  <a:srgbClr val="000000"/>
                </a:solidFill>
                <a:latin typeface="Arial"/>
                <a:ea typeface="Arial"/>
                <a:cs typeface="Arial"/>
                <a:sym typeface="Arial"/>
              </a:rPr>
              <a:t> group of 15 campuses meets monthly</a:t>
            </a:r>
            <a:endParaRPr sz="2400">
              <a:solidFill>
                <a:srgbClr val="000000"/>
              </a:solidFill>
              <a:latin typeface="Arial"/>
              <a:ea typeface="Arial"/>
              <a:cs typeface="Arial"/>
              <a:sym typeface="Arial"/>
            </a:endParaRPr>
          </a:p>
          <a:p>
            <a:pPr indent="-457200" lvl="1" marL="1219200" rtl="0" algn="l">
              <a:lnSpc>
                <a:spcPct val="114000"/>
              </a:lnSpc>
              <a:spcBef>
                <a:spcPts val="700"/>
              </a:spcBef>
              <a:spcAft>
                <a:spcPts val="0"/>
              </a:spcAft>
              <a:buClr>
                <a:srgbClr val="000000"/>
              </a:buClr>
              <a:buSzPts val="2400"/>
              <a:buChar char="○"/>
            </a:pPr>
            <a:r>
              <a:rPr lang="en-US" sz="2400">
                <a:solidFill>
                  <a:srgbClr val="000000"/>
                </a:solidFill>
                <a:latin typeface="Arial"/>
                <a:ea typeface="Arial"/>
                <a:cs typeface="Arial"/>
                <a:sym typeface="Arial"/>
              </a:rPr>
              <a:t>QA Lead and Faculty Research Associate</a:t>
            </a:r>
            <a:endParaRPr sz="2400">
              <a:solidFill>
                <a:srgbClr val="000000"/>
              </a:solidFill>
              <a:latin typeface="Arial"/>
              <a:ea typeface="Arial"/>
              <a:cs typeface="Arial"/>
              <a:sym typeface="Arial"/>
            </a:endParaRPr>
          </a:p>
          <a:p>
            <a:pPr indent="-457200" lvl="1" marL="1219200" rtl="0" algn="l">
              <a:lnSpc>
                <a:spcPct val="114000"/>
              </a:lnSpc>
              <a:spcBef>
                <a:spcPts val="700"/>
              </a:spcBef>
              <a:spcAft>
                <a:spcPts val="0"/>
              </a:spcAft>
              <a:buClr>
                <a:srgbClr val="000000"/>
              </a:buClr>
              <a:buSzPts val="2400"/>
              <a:buFont typeface="Arial"/>
              <a:buChar char="○"/>
            </a:pPr>
            <a:r>
              <a:rPr lang="en-US" sz="2400">
                <a:solidFill>
                  <a:srgbClr val="000000"/>
                </a:solidFill>
                <a:latin typeface="Arial"/>
                <a:ea typeface="Arial"/>
                <a:cs typeface="Arial"/>
                <a:sym typeface="Arial"/>
              </a:rPr>
              <a:t>Group focused on common efforts; Allowed to augment</a:t>
            </a:r>
            <a:endParaRPr sz="2400">
              <a:solidFill>
                <a:srgbClr val="000000"/>
              </a:solidFill>
              <a:latin typeface="Arial"/>
              <a:ea typeface="Arial"/>
              <a:cs typeface="Arial"/>
              <a:sym typeface="Arial"/>
            </a:endParaRPr>
          </a:p>
          <a:p>
            <a:pPr indent="-457200" lvl="0" marL="609600" rtl="0" algn="l">
              <a:spcBef>
                <a:spcPts val="1000"/>
              </a:spcBef>
              <a:spcAft>
                <a:spcPts val="0"/>
              </a:spcAft>
              <a:buSzPts val="2400"/>
              <a:buChar char="●"/>
            </a:pPr>
            <a:r>
              <a:rPr i="1" lang="en-US" sz="2400">
                <a:latin typeface="Arial"/>
                <a:ea typeface="Arial"/>
                <a:cs typeface="Arial"/>
                <a:sym typeface="Arial"/>
              </a:rPr>
              <a:t>Student Feedback Survey</a:t>
            </a:r>
            <a:r>
              <a:rPr lang="en-US" sz="2400">
                <a:latin typeface="Arial"/>
                <a:ea typeface="Arial"/>
                <a:cs typeface="Arial"/>
                <a:sym typeface="Arial"/>
              </a:rPr>
              <a:t>: 25-item survey aligned with the QLT Core-24 and QM 23 Essentials. Also, provides opportunity for students to give qualitative feedback regarding online courses taught by CSU QA-trained faculty.</a:t>
            </a:r>
            <a:endParaRPr sz="2400">
              <a:latin typeface="Arial"/>
              <a:ea typeface="Arial"/>
              <a:cs typeface="Arial"/>
              <a:sym typeface="Arial"/>
            </a:endParaRPr>
          </a:p>
          <a:p>
            <a:pPr indent="-457200" lvl="0" marL="609600" rtl="0" algn="l">
              <a:spcBef>
                <a:spcPts val="1300"/>
              </a:spcBef>
              <a:spcAft>
                <a:spcPts val="0"/>
              </a:spcAft>
              <a:buSzPts val="2400"/>
              <a:buChar char="●"/>
            </a:pPr>
            <a:r>
              <a:rPr i="1" lang="en-US" sz="2400">
                <a:latin typeface="Arial"/>
                <a:ea typeface="Arial"/>
                <a:cs typeface="Arial"/>
                <a:sym typeface="Arial"/>
              </a:rPr>
              <a:t>Faculty Perception Survey</a:t>
            </a:r>
            <a:r>
              <a:rPr lang="en-US" sz="2400">
                <a:latin typeface="Arial"/>
                <a:ea typeface="Arial"/>
                <a:cs typeface="Arial"/>
                <a:sym typeface="Arial"/>
              </a:rPr>
              <a:t>: Distributed to over 1,500 CSU faculty who have completed at least one CSU QA training course and/or successfully completed online course certification.</a:t>
            </a:r>
            <a:endParaRPr sz="2400">
              <a:latin typeface="Arial"/>
              <a:ea typeface="Arial"/>
              <a:cs typeface="Arial"/>
              <a:sym typeface="Arial"/>
            </a:endParaRPr>
          </a:p>
          <a:p>
            <a:pPr indent="-495300" lvl="0" marL="628650" rtl="0" algn="l">
              <a:spcBef>
                <a:spcPts val="1300"/>
              </a:spcBef>
              <a:spcAft>
                <a:spcPts val="1300"/>
              </a:spcAft>
              <a:buSzPts val="2400"/>
              <a:buChar char="●"/>
            </a:pPr>
            <a:r>
              <a:rPr i="1" lang="en-US" sz="2400">
                <a:latin typeface="Arial"/>
                <a:ea typeface="Arial"/>
                <a:cs typeface="Arial"/>
                <a:sym typeface="Arial"/>
              </a:rPr>
              <a:t>Institutional Data</a:t>
            </a:r>
            <a:r>
              <a:rPr lang="en-US" sz="2400">
                <a:latin typeface="Arial"/>
                <a:ea typeface="Arial"/>
                <a:cs typeface="Arial"/>
                <a:sym typeface="Arial"/>
              </a:rPr>
              <a:t>: Campus partners with IR to obtain student outcomes data (e.g., course GPA, course completion rates, grades distribution) to analyze the impact that QA training/certification ion student success in online courses.</a:t>
            </a:r>
            <a:endParaRPr sz="24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0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10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10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10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1000"/>
                                        <p:tgtEl>
                                          <p:spTgt spid="2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1000"/>
                                        <p:tgtEl>
                                          <p:spTgt spid="22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