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71" r:id="rId4"/>
    <p:sldId id="267" r:id="rId5"/>
    <p:sldId id="274" r:id="rId6"/>
    <p:sldId id="275" r:id="rId7"/>
    <p:sldId id="279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E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90" d="100"/>
          <a:sy n="90" d="100"/>
        </p:scale>
        <p:origin x="-82" y="-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240C6-E422-47A5-8CC7-C266962B426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40C004D-027B-438E-9D04-9A4D936C7C45}">
      <dgm:prSet phldrT="[Text]"/>
      <dgm:spPr/>
      <dgm:t>
        <a:bodyPr/>
        <a:lstStyle/>
        <a:p>
          <a:r>
            <a:rPr lang="en-US" dirty="0" smtClean="0"/>
            <a:t>Course Quality</a:t>
          </a:r>
          <a:endParaRPr lang="en-US" dirty="0"/>
        </a:p>
      </dgm:t>
    </dgm:pt>
    <dgm:pt modelId="{D8E342AB-F6FB-4A6F-9E65-4A1F643C756A}" type="parTrans" cxnId="{925C57AF-BED5-424D-97F8-91E13FD88460}">
      <dgm:prSet/>
      <dgm:spPr/>
      <dgm:t>
        <a:bodyPr/>
        <a:lstStyle/>
        <a:p>
          <a:endParaRPr lang="en-US"/>
        </a:p>
      </dgm:t>
    </dgm:pt>
    <dgm:pt modelId="{21F1CA61-F94C-405E-92C6-4A147D3193EA}" type="sibTrans" cxnId="{925C57AF-BED5-424D-97F8-91E13FD8846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3FB48DC-F7C2-430D-A3C1-D613E41C3598}">
      <dgm:prSet phldrT="[Text]"/>
      <dgm:spPr/>
      <dgm:t>
        <a:bodyPr/>
        <a:lstStyle/>
        <a:p>
          <a:r>
            <a:rPr lang="en-US" dirty="0" smtClean="0"/>
            <a:t>Capacity</a:t>
          </a:r>
          <a:endParaRPr lang="en-US" dirty="0"/>
        </a:p>
      </dgm:t>
    </dgm:pt>
    <dgm:pt modelId="{46F04BA2-3853-4126-B907-418E658B55CF}" type="parTrans" cxnId="{EA0D0266-EC32-4244-B3D9-775464AB1ACB}">
      <dgm:prSet/>
      <dgm:spPr/>
      <dgm:t>
        <a:bodyPr/>
        <a:lstStyle/>
        <a:p>
          <a:endParaRPr lang="en-US"/>
        </a:p>
      </dgm:t>
    </dgm:pt>
    <dgm:pt modelId="{134B7778-4B3D-436B-81B5-F23B5C86D4B6}" type="sibTrans" cxnId="{EA0D0266-EC32-4244-B3D9-775464AB1ACB}">
      <dgm:prSet/>
      <dgm:spPr/>
      <dgm:t>
        <a:bodyPr/>
        <a:lstStyle/>
        <a:p>
          <a:endParaRPr lang="en-US"/>
        </a:p>
      </dgm:t>
    </dgm:pt>
    <dgm:pt modelId="{95DD35DD-6EF8-4105-9814-23AEA5136A27}">
      <dgm:prSet phldrT="[Text]"/>
      <dgm:spPr/>
      <dgm:t>
        <a:bodyPr/>
        <a:lstStyle/>
        <a:p>
          <a:r>
            <a:rPr lang="en-US" dirty="0" smtClean="0"/>
            <a:t>Culture</a:t>
          </a:r>
          <a:endParaRPr lang="en-US" dirty="0"/>
        </a:p>
      </dgm:t>
    </dgm:pt>
    <dgm:pt modelId="{2CB0240B-890C-45B5-AD92-069235E8BF00}" type="parTrans" cxnId="{022D6A62-BFBB-4507-82D2-C291391F0081}">
      <dgm:prSet/>
      <dgm:spPr/>
      <dgm:t>
        <a:bodyPr/>
        <a:lstStyle/>
        <a:p>
          <a:endParaRPr lang="en-US"/>
        </a:p>
      </dgm:t>
    </dgm:pt>
    <dgm:pt modelId="{68BD3FFE-618C-4D2E-B9C2-2DEF677FCC52}" type="sibTrans" cxnId="{022D6A62-BFBB-4507-82D2-C291391F0081}">
      <dgm:prSet/>
      <dgm:spPr/>
      <dgm:t>
        <a:bodyPr/>
        <a:lstStyle/>
        <a:p>
          <a:endParaRPr lang="en-US"/>
        </a:p>
      </dgm:t>
    </dgm:pt>
    <dgm:pt modelId="{C6FEEE5C-1BA5-4593-8B01-91582B58FCE3}" type="pres">
      <dgm:prSet presAssocID="{4F3240C6-E422-47A5-8CC7-C266962B4269}" presName="Name0" presStyleCnt="0">
        <dgm:presLayoutVars>
          <dgm:dir/>
          <dgm:resizeHandles val="exact"/>
        </dgm:presLayoutVars>
      </dgm:prSet>
      <dgm:spPr/>
    </dgm:pt>
    <dgm:pt modelId="{8C42E377-45CC-4479-B29E-1677F707F5E3}" type="pres">
      <dgm:prSet presAssocID="{740C004D-027B-438E-9D04-9A4D936C7C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EB36-461C-4070-8497-4DEFEBE5EB12}" type="pres">
      <dgm:prSet presAssocID="{21F1CA61-F94C-405E-92C6-4A147D3193E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BCECC7C-2637-48D4-B533-6EF426EF2773}" type="pres">
      <dgm:prSet presAssocID="{21F1CA61-F94C-405E-92C6-4A147D3193E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39DC1CE-33B5-4204-A1FF-88D90809148B}" type="pres">
      <dgm:prSet presAssocID="{03FB48DC-F7C2-430D-A3C1-D613E41C3598}" presName="node" presStyleLbl="node1" presStyleIdx="1" presStyleCnt="3" custLinFactNeighborX="1983" custLinFactNeighborY="-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DF354-10A3-42A4-B6C4-AC7D2F43A85A}" type="pres">
      <dgm:prSet presAssocID="{134B7778-4B3D-436B-81B5-F23B5C86D4B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54E0258-DF67-4BF6-B935-B3FC0319064B}" type="pres">
      <dgm:prSet presAssocID="{134B7778-4B3D-436B-81B5-F23B5C86D4B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79B0AFC-5A81-4A4D-8556-B01D2DC789D6}" type="pres">
      <dgm:prSet presAssocID="{95DD35DD-6EF8-4105-9814-23AEA5136A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8FF096-0950-4528-9DD1-CBB6DDD47F8E}" type="presOf" srcId="{134B7778-4B3D-436B-81B5-F23B5C86D4B6}" destId="{61BDF354-10A3-42A4-B6C4-AC7D2F43A85A}" srcOrd="0" destOrd="0" presId="urn:microsoft.com/office/officeart/2005/8/layout/process1"/>
    <dgm:cxn modelId="{022D6A62-BFBB-4507-82D2-C291391F0081}" srcId="{4F3240C6-E422-47A5-8CC7-C266962B4269}" destId="{95DD35DD-6EF8-4105-9814-23AEA5136A27}" srcOrd="2" destOrd="0" parTransId="{2CB0240B-890C-45B5-AD92-069235E8BF00}" sibTransId="{68BD3FFE-618C-4D2E-B9C2-2DEF677FCC52}"/>
    <dgm:cxn modelId="{A25682EE-92AB-426B-816B-B09D4BEAB78C}" type="presOf" srcId="{03FB48DC-F7C2-430D-A3C1-D613E41C3598}" destId="{239DC1CE-33B5-4204-A1FF-88D90809148B}" srcOrd="0" destOrd="0" presId="urn:microsoft.com/office/officeart/2005/8/layout/process1"/>
    <dgm:cxn modelId="{B55A38E3-21EA-4BAA-97A4-97F6C1BE40DC}" type="presOf" srcId="{95DD35DD-6EF8-4105-9814-23AEA5136A27}" destId="{979B0AFC-5A81-4A4D-8556-B01D2DC789D6}" srcOrd="0" destOrd="0" presId="urn:microsoft.com/office/officeart/2005/8/layout/process1"/>
    <dgm:cxn modelId="{28AC7E1E-C148-4A05-A534-499DF48C0D10}" type="presOf" srcId="{134B7778-4B3D-436B-81B5-F23B5C86D4B6}" destId="{F54E0258-DF67-4BF6-B935-B3FC0319064B}" srcOrd="1" destOrd="0" presId="urn:microsoft.com/office/officeart/2005/8/layout/process1"/>
    <dgm:cxn modelId="{2F37C5DF-E541-492B-AE26-A9D9FC7C257A}" type="presOf" srcId="{740C004D-027B-438E-9D04-9A4D936C7C45}" destId="{8C42E377-45CC-4479-B29E-1677F707F5E3}" srcOrd="0" destOrd="0" presId="urn:microsoft.com/office/officeart/2005/8/layout/process1"/>
    <dgm:cxn modelId="{925C57AF-BED5-424D-97F8-91E13FD88460}" srcId="{4F3240C6-E422-47A5-8CC7-C266962B4269}" destId="{740C004D-027B-438E-9D04-9A4D936C7C45}" srcOrd="0" destOrd="0" parTransId="{D8E342AB-F6FB-4A6F-9E65-4A1F643C756A}" sibTransId="{21F1CA61-F94C-405E-92C6-4A147D3193EA}"/>
    <dgm:cxn modelId="{D5326430-93F3-407E-9BD0-7D6BB91BB9A7}" type="presOf" srcId="{21F1CA61-F94C-405E-92C6-4A147D3193EA}" destId="{EBCECC7C-2637-48D4-B533-6EF426EF2773}" srcOrd="1" destOrd="0" presId="urn:microsoft.com/office/officeart/2005/8/layout/process1"/>
    <dgm:cxn modelId="{ED719C44-3650-4EBB-B7C3-10128DEDB987}" type="presOf" srcId="{4F3240C6-E422-47A5-8CC7-C266962B4269}" destId="{C6FEEE5C-1BA5-4593-8B01-91582B58FCE3}" srcOrd="0" destOrd="0" presId="urn:microsoft.com/office/officeart/2005/8/layout/process1"/>
    <dgm:cxn modelId="{B61B9739-978F-4003-9102-941DB24E7911}" type="presOf" srcId="{21F1CA61-F94C-405E-92C6-4A147D3193EA}" destId="{F49DEB36-461C-4070-8497-4DEFEBE5EB12}" srcOrd="0" destOrd="0" presId="urn:microsoft.com/office/officeart/2005/8/layout/process1"/>
    <dgm:cxn modelId="{EA0D0266-EC32-4244-B3D9-775464AB1ACB}" srcId="{4F3240C6-E422-47A5-8CC7-C266962B4269}" destId="{03FB48DC-F7C2-430D-A3C1-D613E41C3598}" srcOrd="1" destOrd="0" parTransId="{46F04BA2-3853-4126-B907-418E658B55CF}" sibTransId="{134B7778-4B3D-436B-81B5-F23B5C86D4B6}"/>
    <dgm:cxn modelId="{621BEA25-F8B5-420E-B286-32F13C69F083}" type="presParOf" srcId="{C6FEEE5C-1BA5-4593-8B01-91582B58FCE3}" destId="{8C42E377-45CC-4479-B29E-1677F707F5E3}" srcOrd="0" destOrd="0" presId="urn:microsoft.com/office/officeart/2005/8/layout/process1"/>
    <dgm:cxn modelId="{9E756FF0-0CC6-4D5A-8B57-9BAD2D98DA43}" type="presParOf" srcId="{C6FEEE5C-1BA5-4593-8B01-91582B58FCE3}" destId="{F49DEB36-461C-4070-8497-4DEFEBE5EB12}" srcOrd="1" destOrd="0" presId="urn:microsoft.com/office/officeart/2005/8/layout/process1"/>
    <dgm:cxn modelId="{37501C04-DD10-4A5A-A48C-7801AE0212E9}" type="presParOf" srcId="{F49DEB36-461C-4070-8497-4DEFEBE5EB12}" destId="{EBCECC7C-2637-48D4-B533-6EF426EF2773}" srcOrd="0" destOrd="0" presId="urn:microsoft.com/office/officeart/2005/8/layout/process1"/>
    <dgm:cxn modelId="{10C22FF8-BA9F-4A91-B76F-9D85414E9E8A}" type="presParOf" srcId="{C6FEEE5C-1BA5-4593-8B01-91582B58FCE3}" destId="{239DC1CE-33B5-4204-A1FF-88D90809148B}" srcOrd="2" destOrd="0" presId="urn:microsoft.com/office/officeart/2005/8/layout/process1"/>
    <dgm:cxn modelId="{0E4CEE18-796F-4F4C-8E85-48BF05A72142}" type="presParOf" srcId="{C6FEEE5C-1BA5-4593-8B01-91582B58FCE3}" destId="{61BDF354-10A3-42A4-B6C4-AC7D2F43A85A}" srcOrd="3" destOrd="0" presId="urn:microsoft.com/office/officeart/2005/8/layout/process1"/>
    <dgm:cxn modelId="{67BFCDEC-E40E-4F37-9A59-BE563BEA9B32}" type="presParOf" srcId="{61BDF354-10A3-42A4-B6C4-AC7D2F43A85A}" destId="{F54E0258-DF67-4BF6-B935-B3FC0319064B}" srcOrd="0" destOrd="0" presId="urn:microsoft.com/office/officeart/2005/8/layout/process1"/>
    <dgm:cxn modelId="{ED8B4CC0-1AE8-4B77-AD56-D4AFDB26FA5C}" type="presParOf" srcId="{C6FEEE5C-1BA5-4593-8B01-91582B58FCE3}" destId="{979B0AFC-5A81-4A4D-8556-B01D2DC789D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2E377-45CC-4479-B29E-1677F707F5E3}">
      <dsp:nvSpPr>
        <dsp:cNvPr id="0" name=""/>
        <dsp:cNvSpPr/>
      </dsp:nvSpPr>
      <dsp:spPr>
        <a:xfrm>
          <a:off x="7143" y="2077243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Course Quality</a:t>
          </a:r>
          <a:endParaRPr lang="en-US" sz="3400" kern="1200" dirty="0"/>
        </a:p>
      </dsp:txBody>
      <dsp:txXfrm>
        <a:off x="44665" y="2114765"/>
        <a:ext cx="2060143" cy="1206068"/>
      </dsp:txXfrm>
    </dsp:sp>
    <dsp:sp modelId="{F49DEB36-461C-4070-8497-4DEFEBE5EB12}">
      <dsp:nvSpPr>
        <dsp:cNvPr id="0" name=""/>
        <dsp:cNvSpPr/>
      </dsp:nvSpPr>
      <dsp:spPr>
        <a:xfrm rot="21590316">
          <a:off x="2360083" y="2448765"/>
          <a:ext cx="461637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chemeClr val="bg1"/>
            </a:solidFill>
          </a:endParaRPr>
        </a:p>
      </dsp:txBody>
      <dsp:txXfrm>
        <a:off x="2360083" y="2554865"/>
        <a:ext cx="323146" cy="317716"/>
      </dsp:txXfrm>
    </dsp:sp>
    <dsp:sp modelId="{239DC1CE-33B5-4204-A1FF-88D90809148B}">
      <dsp:nvSpPr>
        <dsp:cNvPr id="0" name=""/>
        <dsp:cNvSpPr/>
      </dsp:nvSpPr>
      <dsp:spPr>
        <a:xfrm>
          <a:off x="3013342" y="2068775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Capacity</a:t>
          </a:r>
          <a:endParaRPr lang="en-US" sz="3400" kern="1200" dirty="0"/>
        </a:p>
      </dsp:txBody>
      <dsp:txXfrm>
        <a:off x="3050864" y="2106297"/>
        <a:ext cx="2060143" cy="1206068"/>
      </dsp:txXfrm>
    </dsp:sp>
    <dsp:sp modelId="{61BDF354-10A3-42A4-B6C4-AC7D2F43A85A}">
      <dsp:nvSpPr>
        <dsp:cNvPr id="0" name=""/>
        <dsp:cNvSpPr/>
      </dsp:nvSpPr>
      <dsp:spPr>
        <a:xfrm rot="9794">
          <a:off x="5357813" y="2448838"/>
          <a:ext cx="443685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357813" y="2554553"/>
        <a:ext cx="310580" cy="317716"/>
      </dsp:txXfrm>
    </dsp:sp>
    <dsp:sp modelId="{979B0AFC-5A81-4A4D-8556-B01D2DC789D6}">
      <dsp:nvSpPr>
        <dsp:cNvPr id="0" name=""/>
        <dsp:cNvSpPr/>
      </dsp:nvSpPr>
      <dsp:spPr>
        <a:xfrm>
          <a:off x="5985668" y="2077243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Culture</a:t>
          </a:r>
          <a:endParaRPr lang="en-US" sz="3400" kern="1200" dirty="0"/>
        </a:p>
      </dsp:txBody>
      <dsp:txXfrm>
        <a:off x="6023190" y="2114765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B37-67E1-420F-B488-3DE93FA3DF1F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6382-B15D-466F-9E7D-0603461872B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2AE-FC7B-40BA-8844-0693A243461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8D-9508-4A2C-8FBC-4C089BA52EE5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1C89-C29A-4D79-B5A1-1F424905E9A1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248-0691-4AB1-BB8B-882D656FF160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B09-E178-460F-B46D-023FA9745608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2E06-21B3-4A3D-A6C8-F0DFEB8AB04D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C01-41FD-4607-B8B1-976991065B2D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40A7-C153-476A-BA27-5BE657EA7C21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C2EC-F3EA-4AFE-88D7-51A6BBFDBA8B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F2EAB5F-78EB-45CA-9E26-D1BAA0AA6EEC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838200" y="211667"/>
            <a:ext cx="9660467" cy="3285066"/>
          </a:xfrm>
          <a:prstGeom prst="beve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114800"/>
            <a:ext cx="9418320" cy="23774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Dr. Katie Mercer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Coordinator, Office of Online Learning and Public Health Instructor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Jiann-Ping Hsu College of Public Health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Georgia Southern University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kmercer@georgiasouthern.edu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340664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Strategic Planning for Online Ed: Course Quality, Capacity, Culture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The 3 C's Framework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405" y="1811867"/>
            <a:ext cx="7153995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 online learning strategic plan is necessary for healthy growth of programming.</a:t>
            </a:r>
          </a:p>
          <a:p>
            <a:pPr marL="0" indent="0">
              <a:buNone/>
            </a:pPr>
            <a:r>
              <a:rPr lang="en-US" sz="2400" dirty="0" smtClean="0"/>
              <a:t>Having a simple yet thorough framework for creating such a plan can be invaluable for institutions.</a:t>
            </a:r>
          </a:p>
          <a:p>
            <a:pPr marL="0" indent="0">
              <a:buNone/>
            </a:pPr>
            <a:r>
              <a:rPr lang="en-US" sz="2400" dirty="0" smtClean="0"/>
              <a:t>Utilizing an appropriate software (any that you like) that is built for strategic planning can increase productivity and efficiency tenfold.  </a:t>
            </a: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709" y="384175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08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891288"/>
          </a:xfrm>
        </p:spPr>
        <p:txBody>
          <a:bodyPr/>
          <a:lstStyle/>
          <a:p>
            <a:r>
              <a:rPr lang="en-US" dirty="0" smtClean="0"/>
              <a:t>Presentation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781" y="1341690"/>
            <a:ext cx="8595360" cy="345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Creating a strategic plan for day-to-day management and future growth of online programming is essential.</a:t>
            </a:r>
          </a:p>
          <a:p>
            <a:pPr marL="0" indent="0" algn="ctr">
              <a:buNone/>
            </a:pPr>
            <a:r>
              <a:rPr lang="en-US" sz="2800" dirty="0" smtClean="0"/>
              <a:t>Accounting for course quality, capacity, and culture within your entity can give administrators a starting point for creating a strategic plan of this kind.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lvl="7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54582" y="4811247"/>
            <a:ext cx="6665841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Prestige Elite Std" panose="02060509020206020304" pitchFamily="49" charset="0"/>
              </a:rPr>
              <a:t>There is so much to think about!</a:t>
            </a:r>
            <a:endParaRPr lang="en-US" sz="4000" dirty="0">
              <a:latin typeface="Prestige Elite Std" panose="020605090202060203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There is a need for online learning strategic plans in order to account for:</a:t>
            </a:r>
          </a:p>
          <a:p>
            <a:r>
              <a:rPr lang="en-US" dirty="0" smtClean="0"/>
              <a:t>Sustainability</a:t>
            </a:r>
          </a:p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Effective leadership</a:t>
            </a:r>
          </a:p>
          <a:p>
            <a:r>
              <a:rPr lang="en-US" dirty="0" smtClean="0"/>
              <a:t>Accountability</a:t>
            </a:r>
          </a:p>
          <a:p>
            <a:r>
              <a:rPr lang="en-US" dirty="0" smtClean="0"/>
              <a:t>Assessment</a:t>
            </a:r>
            <a:endParaRPr lang="en-US" dirty="0"/>
          </a:p>
        </p:txBody>
      </p:sp>
      <p:pic>
        <p:nvPicPr>
          <p:cNvPr id="4" name="Picture 3" descr="Screen Shot 2016-10-19 at 3.29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582" y="3933015"/>
            <a:ext cx="5051692" cy="27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0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105091" cy="142892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The 3 C's Framework: Pillars of the plan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62593503"/>
              </p:ext>
            </p:extLst>
          </p:nvPr>
        </p:nvGraphicFramePr>
        <p:xfrm>
          <a:off x="1676400" y="-152400"/>
          <a:ext cx="8128000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78" y="3421591"/>
            <a:ext cx="45243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2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114498" cy="142892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Course Quality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182519"/>
            <a:ext cx="5282861" cy="399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does this address?</a:t>
            </a:r>
          </a:p>
          <a:p>
            <a:r>
              <a:rPr lang="en-US" sz="3200" dirty="0" smtClean="0"/>
              <a:t> </a:t>
            </a:r>
            <a:r>
              <a:rPr lang="en-US" sz="2400" dirty="0" smtClean="0"/>
              <a:t>Course design</a:t>
            </a:r>
            <a:r>
              <a:rPr lang="en-US" sz="2400" dirty="0"/>
              <a:t>	</a:t>
            </a:r>
            <a:endParaRPr lang="en-US" sz="2400" dirty="0" smtClean="0"/>
          </a:p>
          <a:p>
            <a:pPr lvl="1"/>
            <a:r>
              <a:rPr lang="en-US" sz="2200" dirty="0" smtClean="0"/>
              <a:t>QM reviews</a:t>
            </a:r>
          </a:p>
          <a:p>
            <a:r>
              <a:rPr lang="en-US" sz="2400" dirty="0" smtClean="0"/>
              <a:t> Course delivery</a:t>
            </a:r>
          </a:p>
          <a:p>
            <a:pPr lvl="1"/>
            <a:r>
              <a:rPr lang="en-US" sz="2200" dirty="0" smtClean="0"/>
              <a:t>Course delivery reviews</a:t>
            </a:r>
          </a:p>
          <a:p>
            <a:r>
              <a:rPr lang="en-US" sz="2400" dirty="0" smtClean="0"/>
              <a:t>Voluntary roundtable review for innovation</a:t>
            </a:r>
            <a:endParaRPr lang="en-US" sz="2400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  <a:p>
            <a:pPr lvl="3"/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2050" name="Picture 2" descr="Flickr/AJ Cann, CC BY-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32" y="2972451"/>
            <a:ext cx="4488391" cy="32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does this address?</a:t>
            </a:r>
          </a:p>
          <a:p>
            <a:pPr marL="0" indent="0" algn="ctr">
              <a:buNone/>
            </a:pPr>
            <a:r>
              <a:rPr lang="en-US" sz="2400" dirty="0"/>
              <a:t>	</a:t>
            </a:r>
            <a:r>
              <a:rPr lang="en-US" sz="2400" dirty="0" smtClean="0"/>
              <a:t>All processes and mechanisms needed to increase the ability of entities to provide quality online education.</a:t>
            </a:r>
          </a:p>
          <a:p>
            <a:r>
              <a:rPr lang="en-US" sz="2400" dirty="0" smtClean="0"/>
              <a:t>Training of faculty</a:t>
            </a:r>
          </a:p>
          <a:p>
            <a:r>
              <a:rPr lang="en-US" sz="2400" dirty="0" smtClean="0"/>
              <a:t>Technology</a:t>
            </a:r>
          </a:p>
          <a:p>
            <a:r>
              <a:rPr lang="en-US" sz="2400" dirty="0" smtClean="0"/>
              <a:t>Professional development</a:t>
            </a:r>
          </a:p>
          <a:p>
            <a:r>
              <a:rPr lang="en-US" sz="2400" dirty="0" smtClean="0"/>
              <a:t>Physical space</a:t>
            </a:r>
          </a:p>
          <a:p>
            <a:r>
              <a:rPr lang="en-US" sz="2400" dirty="0" smtClean="0"/>
              <a:t>Committees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727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1" y="5267281"/>
            <a:ext cx="2123642" cy="158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0933" y="262394"/>
            <a:ext cx="10683579" cy="762073"/>
          </a:xfrm>
        </p:spPr>
        <p:txBody>
          <a:bodyPr/>
          <a:lstStyle/>
          <a:p>
            <a:r>
              <a:rPr lang="en-US" dirty="0" smtClean="0"/>
              <a:t>Take a breather and get to know me.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54" y="3462867"/>
            <a:ext cx="15500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97" y="3378199"/>
            <a:ext cx="2280628" cy="306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3" y="1599661"/>
            <a:ext cx="2656946" cy="186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58" y="2929203"/>
            <a:ext cx="1399007" cy="139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7" y="3892021"/>
            <a:ext cx="899191" cy="121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3135" y="1371601"/>
            <a:ext cx="1884751" cy="187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74" y="4456643"/>
            <a:ext cx="2013407" cy="198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1157149"/>
            <a:ext cx="1155699" cy="14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06" y="3835400"/>
            <a:ext cx="3494084" cy="290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82" y="1082320"/>
            <a:ext cx="2212073" cy="122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24" y="2061435"/>
            <a:ext cx="2327976" cy="136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35" y="2456420"/>
            <a:ext cx="1860442" cy="137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33" y="1136649"/>
            <a:ext cx="111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16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does this address?</a:t>
            </a:r>
          </a:p>
          <a:p>
            <a:pPr marL="0" indent="0" algn="ctr">
              <a:buNone/>
            </a:pPr>
            <a:r>
              <a:rPr lang="en-US" sz="2400" dirty="0"/>
              <a:t>	</a:t>
            </a:r>
            <a:r>
              <a:rPr lang="en-US" sz="2400" dirty="0" smtClean="0"/>
              <a:t>All the campaigns and other efforts that promote excellence in online education.</a:t>
            </a:r>
          </a:p>
          <a:p>
            <a:r>
              <a:rPr lang="en-US" sz="2400" dirty="0" smtClean="0"/>
              <a:t>Top-down communications</a:t>
            </a:r>
          </a:p>
          <a:p>
            <a:r>
              <a:rPr lang="en-US" sz="2400" dirty="0" smtClean="0"/>
              <a:t>Newsletters</a:t>
            </a:r>
          </a:p>
          <a:p>
            <a:r>
              <a:rPr lang="en-US" sz="2400" dirty="0" smtClean="0"/>
              <a:t>Awards</a:t>
            </a:r>
          </a:p>
          <a:p>
            <a:r>
              <a:rPr lang="en-US" sz="2400" dirty="0" smtClean="0"/>
              <a:t>Expert presence</a:t>
            </a:r>
          </a:p>
          <a:p>
            <a:r>
              <a:rPr lang="en-US" sz="2400" dirty="0" smtClean="0"/>
              <a:t>Peer mentors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503335" y="4106334"/>
            <a:ext cx="4519664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Vladimir Script" pitchFamily="66" charset="0"/>
              </a:rPr>
              <a:t>Well-Designed and Delivered 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Vladimi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8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Tool - Cascade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SAAS - Software as a service</a:t>
            </a:r>
          </a:p>
          <a:p>
            <a:r>
              <a:rPr lang="en-US" sz="2400" dirty="0" smtClean="0"/>
              <a:t>Vision to task</a:t>
            </a:r>
          </a:p>
          <a:p>
            <a:r>
              <a:rPr lang="en-US" sz="2400" dirty="0" smtClean="0"/>
              <a:t>Multiple users can have assignments inside the plan</a:t>
            </a:r>
          </a:p>
          <a:p>
            <a:r>
              <a:rPr lang="en-US" sz="2400" dirty="0" smtClean="0"/>
              <a:t>Deadlines</a:t>
            </a:r>
          </a:p>
          <a:p>
            <a:r>
              <a:rPr lang="en-US" sz="2400" dirty="0" smtClean="0"/>
              <a:t>Archives</a:t>
            </a:r>
          </a:p>
          <a:p>
            <a:r>
              <a:rPr lang="en-US" sz="2400" dirty="0" smtClean="0"/>
              <a:t>Metrics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84" y="4306888"/>
            <a:ext cx="5735816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08166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3563</TotalTime>
  <Words>238</Words>
  <Application>Microsoft Office PowerPoint</Application>
  <PresentationFormat>Custom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View</vt:lpstr>
      <vt:lpstr>Strategic Planning for Online Ed: Course Quality, Capacity, Culture  The 3 C's Framework  </vt:lpstr>
      <vt:lpstr>Presentation Theme</vt:lpstr>
      <vt:lpstr>Background</vt:lpstr>
      <vt:lpstr>The 3 C's Framework: Pillars of the plan</vt:lpstr>
      <vt:lpstr>Course Quality</vt:lpstr>
      <vt:lpstr>Capacity</vt:lpstr>
      <vt:lpstr>Take a breather and get to know me. </vt:lpstr>
      <vt:lpstr>Culture</vt:lpstr>
      <vt:lpstr>Planning Tool - Cascade Strategy</vt:lpstr>
      <vt:lpstr>Final Thoughts</vt:lpstr>
    </vt:vector>
  </TitlesOfParts>
  <Company>Georgia Southern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 Education: Implementing Design and Delivery Standards in an Online Program Area</dc:title>
  <dc:creator>Katie Mercer</dc:creator>
  <cp:lastModifiedBy>Dr. Katie Mercer</cp:lastModifiedBy>
  <cp:revision>88</cp:revision>
  <dcterms:created xsi:type="dcterms:W3CDTF">2016-10-19T19:20:33Z</dcterms:created>
  <dcterms:modified xsi:type="dcterms:W3CDTF">2018-10-16T03:52:21Z</dcterms:modified>
</cp:coreProperties>
</file>