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3.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6.xml" ContentType="application/vnd.openxmlformats-officedocument.presentationml.tags+xml"/>
  <Override PartName="/ppt/notesSlides/notesSlide62.xml" ContentType="application/vnd.openxmlformats-officedocument.presentationml.notesSlide+xml"/>
  <Override PartName="/ppt/tags/tag17.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18.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sldIdLst>
    <p:sldId id="276" r:id="rId5"/>
    <p:sldId id="282" r:id="rId6"/>
    <p:sldId id="364" r:id="rId7"/>
    <p:sldId id="281" r:id="rId8"/>
    <p:sldId id="279" r:id="rId9"/>
    <p:sldId id="283" r:id="rId10"/>
    <p:sldId id="365" r:id="rId11"/>
    <p:sldId id="285" r:id="rId12"/>
    <p:sldId id="366" r:id="rId13"/>
    <p:sldId id="367" r:id="rId14"/>
    <p:sldId id="328" r:id="rId15"/>
    <p:sldId id="368" r:id="rId16"/>
    <p:sldId id="369" r:id="rId17"/>
    <p:sldId id="284" r:id="rId18"/>
    <p:sldId id="370" r:id="rId19"/>
    <p:sldId id="321" r:id="rId20"/>
    <p:sldId id="371" r:id="rId21"/>
    <p:sldId id="280" r:id="rId22"/>
    <p:sldId id="372" r:id="rId23"/>
    <p:sldId id="373" r:id="rId24"/>
    <p:sldId id="294" r:id="rId25"/>
    <p:sldId id="301" r:id="rId26"/>
    <p:sldId id="314" r:id="rId27"/>
    <p:sldId id="353" r:id="rId28"/>
    <p:sldId id="329" r:id="rId29"/>
    <p:sldId id="330" r:id="rId30"/>
    <p:sldId id="335" r:id="rId31"/>
    <p:sldId id="346" r:id="rId32"/>
    <p:sldId id="332" r:id="rId33"/>
    <p:sldId id="354" r:id="rId34"/>
    <p:sldId id="342" r:id="rId35"/>
    <p:sldId id="347" r:id="rId36"/>
    <p:sldId id="343" r:id="rId37"/>
    <p:sldId id="355" r:id="rId38"/>
    <p:sldId id="360" r:id="rId39"/>
    <p:sldId id="345" r:id="rId40"/>
    <p:sldId id="341" r:id="rId41"/>
    <p:sldId id="348" r:id="rId42"/>
    <p:sldId id="356" r:id="rId43"/>
    <p:sldId id="344" r:id="rId44"/>
    <p:sldId id="339" r:id="rId45"/>
    <p:sldId id="352" r:id="rId46"/>
    <p:sldId id="334" r:id="rId47"/>
    <p:sldId id="359" r:id="rId48"/>
    <p:sldId id="349" r:id="rId49"/>
    <p:sldId id="337" r:id="rId50"/>
    <p:sldId id="351" r:id="rId51"/>
    <p:sldId id="338" r:id="rId52"/>
    <p:sldId id="374" r:id="rId53"/>
    <p:sldId id="299" r:id="rId54"/>
    <p:sldId id="361" r:id="rId55"/>
    <p:sldId id="350" r:id="rId56"/>
    <p:sldId id="336" r:id="rId57"/>
    <p:sldId id="340" r:id="rId58"/>
    <p:sldId id="325" r:id="rId59"/>
    <p:sldId id="375" r:id="rId60"/>
    <p:sldId id="295" r:id="rId61"/>
    <p:sldId id="315" r:id="rId62"/>
    <p:sldId id="386" r:id="rId63"/>
    <p:sldId id="387" r:id="rId64"/>
    <p:sldId id="388" r:id="rId65"/>
    <p:sldId id="389" r:id="rId66"/>
    <p:sldId id="390" r:id="rId67"/>
    <p:sldId id="384" r:id="rId68"/>
    <p:sldId id="385" r:id="rId69"/>
    <p:sldId id="376" r:id="rId70"/>
    <p:sldId id="296" r:id="rId71"/>
    <p:sldId id="317" r:id="rId72"/>
    <p:sldId id="382" r:id="rId73"/>
    <p:sldId id="324" r:id="rId74"/>
    <p:sldId id="377" r:id="rId75"/>
    <p:sldId id="378" r:id="rId76"/>
    <p:sldId id="297" r:id="rId77"/>
    <p:sldId id="318" r:id="rId78"/>
    <p:sldId id="362" r:id="rId79"/>
    <p:sldId id="300" r:id="rId80"/>
    <p:sldId id="379" r:id="rId81"/>
    <p:sldId id="327" r:id="rId82"/>
    <p:sldId id="380" r:id="rId83"/>
    <p:sldId id="319" r:id="rId84"/>
    <p:sldId id="363" r:id="rId85"/>
    <p:sldId id="383" r:id="rId86"/>
    <p:sldId id="298" r:id="rId87"/>
    <p:sldId id="381" r:id="rId88"/>
    <p:sldId id="320" r:id="rId89"/>
    <p:sldId id="312" r:id="rId90"/>
    <p:sldId id="358" r:id="rId91"/>
    <p:sldId id="357" r:id="rId92"/>
    <p:sldId id="323" r:id="rId93"/>
    <p:sldId id="278"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CF80E-AE73-8162-71EF-64977AFA5025}" v="2" dt="2018-10-23T14:43:31.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070" autoAdjust="0"/>
  </p:normalViewPr>
  <p:slideViewPr>
    <p:cSldViewPr snapToGrid="0">
      <p:cViewPr varScale="1">
        <p:scale>
          <a:sx n="81" d="100"/>
          <a:sy n="81" d="100"/>
        </p:scale>
        <p:origin x="24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Fowler" userId="S::victoria.fowler@blinn.edu::cc28af2a-d350-4116-b491-22e0668317ab" providerId="AD" clId="Web-{CB1CF80E-AE73-8162-71EF-64977AFA5025}"/>
    <pc:docChg chg="addSld modSld sldOrd">
      <pc:chgData name="Victoria Fowler" userId="S::victoria.fowler@blinn.edu::cc28af2a-d350-4116-b491-22e0668317ab" providerId="AD" clId="Web-{CB1CF80E-AE73-8162-71EF-64977AFA5025}" dt="2018-10-23T14:54:55.687" v="142" actId="1076"/>
      <pc:docMkLst>
        <pc:docMk/>
      </pc:docMkLst>
      <pc:sldChg chg="modSp">
        <pc:chgData name="Victoria Fowler" userId="S::victoria.fowler@blinn.edu::cc28af2a-d350-4116-b491-22e0668317ab" providerId="AD" clId="Web-{CB1CF80E-AE73-8162-71EF-64977AFA5025}" dt="2018-10-23T14:34:26.185" v="4" actId="20577"/>
        <pc:sldMkLst>
          <pc:docMk/>
          <pc:sldMk cId="3256831101" sldId="280"/>
        </pc:sldMkLst>
        <pc:spChg chg="mod">
          <ac:chgData name="Victoria Fowler" userId="S::victoria.fowler@blinn.edu::cc28af2a-d350-4116-b491-22e0668317ab" providerId="AD" clId="Web-{CB1CF80E-AE73-8162-71EF-64977AFA5025}" dt="2018-10-23T14:34:26.185" v="4" actId="20577"/>
          <ac:spMkLst>
            <pc:docMk/>
            <pc:sldMk cId="3256831101" sldId="280"/>
            <ac:spMk id="4" creationId="{00000000-0000-0000-0000-000000000000}"/>
          </ac:spMkLst>
        </pc:spChg>
      </pc:sldChg>
      <pc:sldChg chg="modSp">
        <pc:chgData name="Victoria Fowler" userId="S::victoria.fowler@blinn.edu::cc28af2a-d350-4116-b491-22e0668317ab" providerId="AD" clId="Web-{CB1CF80E-AE73-8162-71EF-64977AFA5025}" dt="2018-10-23T14:36:25.982" v="6" actId="20577"/>
        <pc:sldMkLst>
          <pc:docMk/>
          <pc:sldMk cId="2192631858" sldId="299"/>
        </pc:sldMkLst>
        <pc:spChg chg="mod">
          <ac:chgData name="Victoria Fowler" userId="S::victoria.fowler@blinn.edu::cc28af2a-d350-4116-b491-22e0668317ab" providerId="AD" clId="Web-{CB1CF80E-AE73-8162-71EF-64977AFA5025}" dt="2018-10-23T14:36:25.982" v="6" actId="20577"/>
          <ac:spMkLst>
            <pc:docMk/>
            <pc:sldMk cId="2192631858" sldId="299"/>
            <ac:spMk id="3" creationId="{00000000-0000-0000-0000-000000000000}"/>
          </ac:spMkLst>
        </pc:spChg>
      </pc:sldChg>
      <pc:sldChg chg="addSp delSp modSp new mod setBg">
        <pc:chgData name="Victoria Fowler" userId="S::victoria.fowler@blinn.edu::cc28af2a-d350-4116-b491-22e0668317ab" providerId="AD" clId="Web-{CB1CF80E-AE73-8162-71EF-64977AFA5025}" dt="2018-10-23T14:46:43.218" v="79" actId="14100"/>
        <pc:sldMkLst>
          <pc:docMk/>
          <pc:sldMk cId="98973738" sldId="362"/>
        </pc:sldMkLst>
        <pc:spChg chg="mod">
          <ac:chgData name="Victoria Fowler" userId="S::victoria.fowler@blinn.edu::cc28af2a-d350-4116-b491-22e0668317ab" providerId="AD" clId="Web-{CB1CF80E-AE73-8162-71EF-64977AFA5025}" dt="2018-10-23T14:46:14.734" v="77"/>
          <ac:spMkLst>
            <pc:docMk/>
            <pc:sldMk cId="98973738" sldId="362"/>
            <ac:spMk id="2" creationId="{610AB1E0-164F-4FF1-8617-AAD4F1631DE6}"/>
          </ac:spMkLst>
        </pc:spChg>
        <pc:spChg chg="del">
          <ac:chgData name="Victoria Fowler" userId="S::victoria.fowler@blinn.edu::cc28af2a-d350-4116-b491-22e0668317ab" providerId="AD" clId="Web-{CB1CF80E-AE73-8162-71EF-64977AFA5025}" dt="2018-10-23T14:40:32.905" v="10"/>
          <ac:spMkLst>
            <pc:docMk/>
            <pc:sldMk cId="98973738" sldId="362"/>
            <ac:spMk id="3" creationId="{A06DC293-A4BE-4210-89EF-A8E992041F13}"/>
          </ac:spMkLst>
        </pc:spChg>
        <pc:spChg chg="add mod">
          <ac:chgData name="Victoria Fowler" userId="S::victoria.fowler@blinn.edu::cc28af2a-d350-4116-b491-22e0668317ab" providerId="AD" clId="Web-{CB1CF80E-AE73-8162-71EF-64977AFA5025}" dt="2018-10-23T14:46:31.734" v="78"/>
          <ac:spMkLst>
            <pc:docMk/>
            <pc:sldMk cId="98973738" sldId="362"/>
            <ac:spMk id="11" creationId="{823AC064-BC96-4F32-8AE1-B2FD38754823}"/>
          </ac:spMkLst>
        </pc:spChg>
        <pc:picChg chg="add mod ord modCrop">
          <ac:chgData name="Victoria Fowler" userId="S::victoria.fowler@blinn.edu::cc28af2a-d350-4116-b491-22e0668317ab" providerId="AD" clId="Web-{CB1CF80E-AE73-8162-71EF-64977AFA5025}" dt="2018-10-23T14:46:14.734" v="77"/>
          <ac:picMkLst>
            <pc:docMk/>
            <pc:sldMk cId="98973738" sldId="362"/>
            <ac:picMk id="4" creationId="{8F0EA7DF-E20F-47F3-8879-633E6863FDDC}"/>
          </ac:picMkLst>
        </pc:picChg>
        <pc:picChg chg="add mod">
          <ac:chgData name="Victoria Fowler" userId="S::victoria.fowler@blinn.edu::cc28af2a-d350-4116-b491-22e0668317ab" providerId="AD" clId="Web-{CB1CF80E-AE73-8162-71EF-64977AFA5025}" dt="2018-10-23T14:46:43.218" v="79" actId="14100"/>
          <ac:picMkLst>
            <pc:docMk/>
            <pc:sldMk cId="98973738" sldId="362"/>
            <ac:picMk id="6" creationId="{B8310AA2-3104-497E-955D-3F5E5BD0D561}"/>
          </ac:picMkLst>
        </pc:picChg>
        <pc:cxnChg chg="add">
          <ac:chgData name="Victoria Fowler" userId="S::victoria.fowler@blinn.edu::cc28af2a-d350-4116-b491-22e0668317ab" providerId="AD" clId="Web-{CB1CF80E-AE73-8162-71EF-64977AFA5025}" dt="2018-10-23T14:46:14.734" v="77"/>
          <ac:cxnSpMkLst>
            <pc:docMk/>
            <pc:sldMk cId="98973738" sldId="362"/>
            <ac:cxnSpMk id="13" creationId="{7E7C77BC-7138-40B1-A15B-20F57A494629}"/>
          </ac:cxnSpMkLst>
        </pc:cxnChg>
        <pc:cxnChg chg="add">
          <ac:chgData name="Victoria Fowler" userId="S::victoria.fowler@blinn.edu::cc28af2a-d350-4116-b491-22e0668317ab" providerId="AD" clId="Web-{CB1CF80E-AE73-8162-71EF-64977AFA5025}" dt="2018-10-23T14:46:14.734" v="77"/>
          <ac:cxnSpMkLst>
            <pc:docMk/>
            <pc:sldMk cId="98973738" sldId="362"/>
            <ac:cxnSpMk id="15" creationId="{DB146403-F3D6-484B-B2ED-97F9565D0370}"/>
          </ac:cxnSpMkLst>
        </pc:cxnChg>
      </pc:sldChg>
      <pc:sldChg chg="addSp modSp new ord modTransition addAnim modAnim">
        <pc:chgData name="Victoria Fowler" userId="S::victoria.fowler@blinn.edu::cc28af2a-d350-4116-b491-22e0668317ab" providerId="AD" clId="Web-{CB1CF80E-AE73-8162-71EF-64977AFA5025}" dt="2018-10-23T14:54:55.687" v="142" actId="1076"/>
        <pc:sldMkLst>
          <pc:docMk/>
          <pc:sldMk cId="4283803051" sldId="363"/>
        </pc:sldMkLst>
        <pc:spChg chg="add mod">
          <ac:chgData name="Victoria Fowler" userId="S::victoria.fowler@blinn.edu::cc28af2a-d350-4116-b491-22e0668317ab" providerId="AD" clId="Web-{CB1CF80E-AE73-8162-71EF-64977AFA5025}" dt="2018-10-23T14:53:16.077" v="108" actId="1076"/>
          <ac:spMkLst>
            <pc:docMk/>
            <pc:sldMk cId="4283803051" sldId="363"/>
            <ac:spMk id="8" creationId="{F2DCE61C-3319-4EA5-AF7E-87C130AE499E}"/>
          </ac:spMkLst>
        </pc:spChg>
        <pc:spChg chg="add mod">
          <ac:chgData name="Victoria Fowler" userId="S::victoria.fowler@blinn.edu::cc28af2a-d350-4116-b491-22e0668317ab" providerId="AD" clId="Web-{CB1CF80E-AE73-8162-71EF-64977AFA5025}" dt="2018-10-23T14:53:34.156" v="110" actId="1076"/>
          <ac:spMkLst>
            <pc:docMk/>
            <pc:sldMk cId="4283803051" sldId="363"/>
            <ac:spMk id="9" creationId="{68647186-25FC-49BC-A8C7-45B7CB3260B3}"/>
          </ac:spMkLst>
        </pc:spChg>
        <pc:spChg chg="add mod">
          <ac:chgData name="Victoria Fowler" userId="S::victoria.fowler@blinn.edu::cc28af2a-d350-4116-b491-22e0668317ab" providerId="AD" clId="Web-{CB1CF80E-AE73-8162-71EF-64977AFA5025}" dt="2018-10-23T14:54:55.687" v="142" actId="1076"/>
          <ac:spMkLst>
            <pc:docMk/>
            <pc:sldMk cId="4283803051" sldId="363"/>
            <ac:spMk id="10" creationId="{D7C4B4CA-CA59-4EBB-BCF6-648738E34F72}"/>
          </ac:spMkLst>
        </pc:spChg>
        <pc:picChg chg="add mod">
          <ac:chgData name="Victoria Fowler" userId="S::victoria.fowler@blinn.edu::cc28af2a-d350-4116-b491-22e0668317ab" providerId="AD" clId="Web-{CB1CF80E-AE73-8162-71EF-64977AFA5025}" dt="2018-10-23T14:53:13.327" v="107" actId="1076"/>
          <ac:picMkLst>
            <pc:docMk/>
            <pc:sldMk cId="4283803051" sldId="363"/>
            <ac:picMk id="2" creationId="{8C476100-99D5-46D9-8BD9-09503A61A671}"/>
          </ac:picMkLst>
        </pc:picChg>
        <pc:picChg chg="add mod">
          <ac:chgData name="Victoria Fowler" userId="S::victoria.fowler@blinn.edu::cc28af2a-d350-4116-b491-22e0668317ab" providerId="AD" clId="Web-{CB1CF80E-AE73-8162-71EF-64977AFA5025}" dt="2018-10-23T14:50:22.405" v="97" actId="14100"/>
          <ac:picMkLst>
            <pc:docMk/>
            <pc:sldMk cId="4283803051" sldId="363"/>
            <ac:picMk id="4" creationId="{64BDCED0-573E-4EE7-A752-AB5176918B23}"/>
          </ac:picMkLst>
        </pc:picChg>
        <pc:picChg chg="add mod">
          <ac:chgData name="Victoria Fowler" userId="S::victoria.fowler@blinn.edu::cc28af2a-d350-4116-b491-22e0668317ab" providerId="AD" clId="Web-{CB1CF80E-AE73-8162-71EF-64977AFA5025}" dt="2018-10-23T14:50:24.593" v="98" actId="14100"/>
          <ac:picMkLst>
            <pc:docMk/>
            <pc:sldMk cId="4283803051" sldId="363"/>
            <ac:picMk id="6" creationId="{D8ED561A-8D38-4351-B0CE-C564CCFE8B61}"/>
          </ac:picMkLst>
        </pc:picChg>
      </pc:sldChg>
    </pc:docChg>
  </pc:docChgLst>
  <pc:docChgLst>
    <pc:chgData name="Linda Reed" userId="S::linda.reed@blinn.edu::61036f45-5dfb-4e90-bab7-d13310612890" providerId="AD" clId="Web-{DC054C97-D5C3-417C-8561-D62E90582A13}"/>
    <pc:docChg chg="delSld">
      <pc:chgData name="Linda Reed" userId="S::linda.reed@blinn.edu::61036f45-5dfb-4e90-bab7-d13310612890" providerId="AD" clId="Web-{DC054C97-D5C3-417C-8561-D62E90582A13}" dt="2018-10-17T15:16:49.770" v="0"/>
      <pc:docMkLst>
        <pc:docMk/>
      </pc:docMkLst>
      <pc:sldChg chg="del">
        <pc:chgData name="Linda Reed" userId="S::linda.reed@blinn.edu::61036f45-5dfb-4e90-bab7-d13310612890" providerId="AD" clId="Web-{DC054C97-D5C3-417C-8561-D62E90582A13}" dt="2018-10-17T15:16:49.770" v="0"/>
        <pc:sldMkLst>
          <pc:docMk/>
          <pc:sldMk cId="2765216998" sldId="357"/>
        </pc:sldMkLst>
      </pc:sldChg>
    </pc:docChg>
  </pc:docChgLst>
  <pc:docChgLst>
    <pc:chgData name="Amy Winningham" userId="S::amy.winningham@blinn.edu::b0b4a8f4-9f66-46cd-87dd-1b5a9c22d316" providerId="AD" clId="Web-{449E60C4-3439-40BC-9D78-15A207B52BC1}"/>
    <pc:docChg chg="sldOrd">
      <pc:chgData name="Amy Winningham" userId="S::amy.winningham@blinn.edu::b0b4a8f4-9f66-46cd-87dd-1b5a9c22d316" providerId="AD" clId="Web-{449E60C4-3439-40BC-9D78-15A207B52BC1}" dt="2018-10-17T15:59:04.284" v="0"/>
      <pc:docMkLst>
        <pc:docMk/>
      </pc:docMkLst>
      <pc:sldChg chg="ord">
        <pc:chgData name="Amy Winningham" userId="S::amy.winningham@blinn.edu::b0b4a8f4-9f66-46cd-87dd-1b5a9c22d316" providerId="AD" clId="Web-{449E60C4-3439-40BC-9D78-15A207B52BC1}" dt="2018-10-17T15:59:04.284" v="0"/>
        <pc:sldMkLst>
          <pc:docMk/>
          <pc:sldMk cId="2986302860" sldId="287"/>
        </pc:sldMkLst>
      </pc:sldChg>
    </pc:docChg>
  </pc:docChgLst>
  <pc:docChgLst>
    <pc:chgData name="Amy Winningham" userId="S::amy.winningham@blinn.edu::b0b4a8f4-9f66-46cd-87dd-1b5a9c22d316" providerId="AD" clId="Web-{BBB1306B-039B-4EEA-A0D9-EA6254565D03}"/>
    <pc:docChg chg="addSld">
      <pc:chgData name="Amy Winningham" userId="S::amy.winningham@blinn.edu::b0b4a8f4-9f66-46cd-87dd-1b5a9c22d316" providerId="AD" clId="Web-{BBB1306B-039B-4EEA-A0D9-EA6254565D03}" dt="2018-10-17T15:15:07.238" v="0"/>
      <pc:docMkLst>
        <pc:docMk/>
      </pc:docMkLst>
      <pc:sldChg chg="new">
        <pc:chgData name="Amy Winningham" userId="S::amy.winningham@blinn.edu::b0b4a8f4-9f66-46cd-87dd-1b5a9c22d316" providerId="AD" clId="Web-{BBB1306B-039B-4EEA-A0D9-EA6254565D03}" dt="2018-10-17T15:15:07.238" v="0"/>
        <pc:sldMkLst>
          <pc:docMk/>
          <pc:sldMk cId="2765216998"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6A22C4-FD21-4710-881D-42A712549F3F}" type="datetimeFigureOut">
              <a:rPr lang="en-US" smtClean="0"/>
              <a:pPr/>
              <a:t>10/23/2018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61138E-EF86-4C48-8A25-7F113781BA15}" type="slidenum">
              <a:rPr lang="en-US" smtClean="0"/>
              <a:pPr/>
              <a:t>‹#›</a:t>
            </a:fld>
            <a:endParaRPr lang="en-US"/>
          </a:p>
        </p:txBody>
      </p:sp>
    </p:spTree>
    <p:extLst>
      <p:ext uri="{BB962C8B-B14F-4D97-AF65-F5344CB8AC3E}">
        <p14:creationId xmlns:p14="http://schemas.microsoft.com/office/powerpoint/2010/main" val="16680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a:t>
            </a:r>
            <a:r>
              <a:rPr lang="en-US" baseline="0"/>
              <a:t>  (Wear hats)  You will notice we are wearing hat. This group wears a lot of different hats (job responsibilities). We are faculty, division leadership, program director, instructional design and leaders in distance learning for our college!  Introduce ourselves. </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a:t>
            </a:fld>
            <a:endParaRPr lang="en-US"/>
          </a:p>
        </p:txBody>
      </p:sp>
    </p:spTree>
    <p:extLst>
      <p:ext uri="{BB962C8B-B14F-4D97-AF65-F5344CB8AC3E}">
        <p14:creationId xmlns:p14="http://schemas.microsoft.com/office/powerpoint/2010/main" val="108916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#5. Do you teach:
https://www.polleverywhere.com/multiple_choice_polls/11Z3hIomkVuOz6L</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282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#6. Are you provided a template to help design a course?
https://www.polleverywhere.com/multiple_choice_polls/uzMId6WrkAcMxuq</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5833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#7. Does your college use any type of course review process for online/blended courses?
https://www.polleverywhere.com/multiple_choice_polls/Ei4CX2EhW23M1eQ</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4241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#8. How many standards do you think you can meet through your LMS or template?
https://www.polleverywhere.com/free_text_polls/rIxemjtbtLXCj3R</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3105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Blinn College begin to develop distance learning standards, it became necessary to find a detailed rubric and software system to conduct internal reviews. This lead us to Quality Matters. As we moved forward faculty, ”If each person must meet these standards, why can’t you do something that helps all of us and allows us to focus on content development?”  Blinn College has two instructional designers and 800+ faculty. The instructional designers looked at the standards and the LMS and begin to create an Orientation module allowing some customization by faculty. </a:t>
            </a:r>
          </a:p>
          <a:p>
            <a:endParaRPr lang="en-US" baseline="0" dirty="0"/>
          </a:p>
          <a:p>
            <a:r>
              <a:rPr lang="en-US" baseline="0" dirty="0"/>
              <a:t>Each online and blended course had an individual look. Students found it difficult </a:t>
            </a:r>
            <a:r>
              <a:rPr lang="en-US" baseline="0" dirty="0" smtClean="0"/>
              <a:t>to find information.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18</a:t>
            </a:fld>
            <a:endParaRPr lang="en-US"/>
          </a:p>
        </p:txBody>
      </p:sp>
    </p:spTree>
    <p:extLst>
      <p:ext uri="{BB962C8B-B14F-4D97-AF65-F5344CB8AC3E}">
        <p14:creationId xmlns:p14="http://schemas.microsoft.com/office/powerpoint/2010/main" val="3934050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#9. How do you provide an overview to the course, set expectations, and provide course policies?
https://www.polleverywhere.com/free_text_polls/TuOpDhULFBn7jPs</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3799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#10. How are students made aware of support services and receive support services?
https://www.polleverywhere.com/free_text_polls/w6rbEIj9yhPSC1v</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20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0158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dirty="0"/>
              <a:t>We created an orientation module with links and areas to be customized by the instructor.</a:t>
            </a:r>
          </a:p>
          <a:p>
            <a:r>
              <a:rPr lang="en-US" dirty="0"/>
              <a:t>A navigation bar customized to fit specific standards</a:t>
            </a:r>
            <a:r>
              <a:rPr lang="en-US" baseline="0" dirty="0"/>
              <a:t> </a:t>
            </a:r>
            <a:r>
              <a:rPr lang="en-US" dirty="0"/>
              <a:t>department specific grading rubrics</a:t>
            </a:r>
          </a:p>
          <a:p>
            <a:r>
              <a:rPr lang="en-US" dirty="0"/>
              <a:t>1.4 Jaime selective</a:t>
            </a:r>
            <a:r>
              <a:rPr lang="en-US" baseline="0" dirty="0"/>
              <a:t> release</a:t>
            </a:r>
            <a:endParaRPr lang="en-US" dirty="0"/>
          </a:p>
          <a:p>
            <a:pPr rtl="0" eaLnBrk="1" fontAlgn="t" latinLnBrk="0" hangingPunct="1"/>
            <a:r>
              <a:rPr lang="en-US" sz="1200" b="1" i="0" u="none" strike="noStrike" kern="1200" dirty="0">
                <a:solidFill>
                  <a:schemeClr val="tx1"/>
                </a:solidFill>
                <a:latin typeface="+mn-lt"/>
                <a:ea typeface="+mn-ea"/>
                <a:cs typeface="+mn-cs"/>
              </a:rPr>
              <a:t>Standard</a:t>
            </a:r>
            <a:r>
              <a:rPr lang="en-US" sz="1200" b="1" i="0" u="none" strike="noStrike" kern="1200" baseline="0" dirty="0">
                <a:solidFill>
                  <a:schemeClr val="tx1"/>
                </a:solidFill>
                <a:latin typeface="+mn-lt"/>
                <a:ea typeface="+mn-ea"/>
                <a:cs typeface="+mn-cs"/>
              </a:rPr>
              <a:t>  </a:t>
            </a:r>
            <a:r>
              <a:rPr lang="en-US" sz="1200" b="1" i="0" u="none" strike="noStrike" kern="1200" dirty="0">
                <a:solidFill>
                  <a:schemeClr val="tx1"/>
                </a:solidFill>
                <a:latin typeface="+mn-lt"/>
                <a:ea typeface="+mn-ea"/>
                <a:cs typeface="+mn-cs"/>
              </a:rPr>
              <a:t>LMS General standard 1</a:t>
            </a:r>
          </a:p>
          <a:p>
            <a:pPr rtl="0" eaLnBrk="1" fontAlgn="t" latinLnBrk="0" hangingPunct="1"/>
            <a:r>
              <a:rPr lang="en-US" sz="1200" b="1" i="0" u="none" strike="noStrike" kern="1200" dirty="0">
                <a:solidFill>
                  <a:schemeClr val="tx1"/>
                </a:solidFill>
                <a:latin typeface="+mn-lt"/>
                <a:ea typeface="+mn-ea"/>
                <a:cs typeface="+mn-cs"/>
              </a:rPr>
              <a:t>1.1</a:t>
            </a:r>
          </a:p>
          <a:p>
            <a:pPr rtl="0" eaLnBrk="1" fontAlgn="t" latinLnBrk="0" hangingPunct="1"/>
            <a:r>
              <a:rPr lang="en-US" sz="1200" b="0" i="0" u="none" strike="noStrike" kern="1200" dirty="0">
                <a:solidFill>
                  <a:schemeClr val="tx1"/>
                </a:solidFill>
                <a:latin typeface="+mn-lt"/>
                <a:ea typeface="+mn-ea"/>
                <a:cs typeface="+mn-cs"/>
              </a:rPr>
              <a:t>News announcement, content page </a:t>
            </a:r>
          </a:p>
          <a:p>
            <a:pPr rtl="0" eaLnBrk="1" fontAlgn="t" latinLnBrk="0" hangingPunct="1"/>
            <a:r>
              <a:rPr lang="en-US" sz="1200" b="1" i="0" u="none" strike="noStrike" kern="1200" dirty="0">
                <a:solidFill>
                  <a:schemeClr val="tx1"/>
                </a:solidFill>
                <a:latin typeface="+mn-lt"/>
                <a:ea typeface="+mn-ea"/>
                <a:cs typeface="+mn-cs"/>
              </a:rPr>
              <a:t>1.2</a:t>
            </a:r>
          </a:p>
          <a:p>
            <a:pPr rtl="0" eaLnBrk="1" fontAlgn="t" latinLnBrk="0" hangingPunct="1"/>
            <a:r>
              <a:rPr lang="en-US" sz="1200" b="0" i="0" u="none" strike="noStrike" kern="1200" dirty="0">
                <a:solidFill>
                  <a:schemeClr val="tx1"/>
                </a:solidFill>
                <a:latin typeface="+mn-lt"/>
                <a:ea typeface="+mn-ea"/>
                <a:cs typeface="+mn-cs"/>
              </a:rPr>
              <a:t>Purpose of course- orientation</a:t>
            </a:r>
          </a:p>
          <a:p>
            <a:pPr rtl="0" eaLnBrk="1" fontAlgn="t" latinLnBrk="0" hangingPunct="1"/>
            <a:r>
              <a:rPr lang="en-US" sz="1200" b="1" i="0" u="none" strike="noStrike" kern="1200" dirty="0">
                <a:solidFill>
                  <a:schemeClr val="tx1"/>
                </a:solidFill>
                <a:latin typeface="+mn-lt"/>
                <a:ea typeface="+mn-ea"/>
                <a:cs typeface="+mn-cs"/>
              </a:rPr>
              <a:t>1.3</a:t>
            </a:r>
          </a:p>
          <a:p>
            <a:pPr rtl="0" eaLnBrk="1" fontAlgn="t" latinLnBrk="0" hangingPunct="1"/>
            <a:r>
              <a:rPr lang="en-US" sz="1200" b="0" i="0" u="none" strike="noStrike" kern="1200" dirty="0">
                <a:solidFill>
                  <a:schemeClr val="tx1"/>
                </a:solidFill>
                <a:latin typeface="+mn-lt"/>
                <a:ea typeface="+mn-ea"/>
                <a:cs typeface="+mn-cs"/>
              </a:rPr>
              <a:t>Communication policy</a:t>
            </a:r>
          </a:p>
          <a:p>
            <a:pPr rtl="0" eaLnBrk="1" fontAlgn="t" latinLnBrk="0" hangingPunct="1"/>
            <a:r>
              <a:rPr lang="en-US" sz="1200" b="1" i="0" u="none" strike="noStrike" kern="1200" dirty="0">
                <a:solidFill>
                  <a:schemeClr val="tx1"/>
                </a:solidFill>
                <a:latin typeface="+mn-lt"/>
                <a:ea typeface="+mn-ea"/>
                <a:cs typeface="+mn-cs"/>
              </a:rPr>
              <a:t>1.4</a:t>
            </a:r>
          </a:p>
          <a:p>
            <a:pPr rtl="0" eaLnBrk="1" fontAlgn="t" latinLnBrk="0" hangingPunct="1"/>
            <a:r>
              <a:rPr lang="en-US" sz="1200" b="0" i="0" u="none" strike="noStrike" kern="1200" dirty="0">
                <a:solidFill>
                  <a:schemeClr val="tx1"/>
                </a:solidFill>
                <a:latin typeface="+mn-lt"/>
                <a:ea typeface="+mn-ea"/>
                <a:cs typeface="+mn-cs"/>
              </a:rPr>
              <a:t>Course / institutional policies, orientation &amp; syllabus, resources</a:t>
            </a:r>
          </a:p>
          <a:p>
            <a:pPr rtl="0" eaLnBrk="1" fontAlgn="t" latinLnBrk="0" hangingPunct="1"/>
            <a:r>
              <a:rPr lang="en-US" sz="1200" b="1" i="0" u="none" strike="noStrike" kern="1200" dirty="0">
                <a:solidFill>
                  <a:schemeClr val="tx1"/>
                </a:solidFill>
                <a:latin typeface="+mn-lt"/>
                <a:ea typeface="+mn-ea"/>
                <a:cs typeface="+mn-cs"/>
              </a:rPr>
              <a:t>1.5</a:t>
            </a:r>
          </a:p>
          <a:p>
            <a:pPr rtl="0" eaLnBrk="1" fontAlgn="t" latinLnBrk="0" hangingPunct="1"/>
            <a:r>
              <a:rPr lang="en-US" sz="1200" b="0" i="0" u="none" strike="noStrike" kern="1200" dirty="0">
                <a:solidFill>
                  <a:schemeClr val="tx1"/>
                </a:solidFill>
                <a:latin typeface="+mn-lt"/>
                <a:ea typeface="+mn-ea"/>
                <a:cs typeface="+mn-cs"/>
              </a:rPr>
              <a:t>Min. tech. – orientation</a:t>
            </a:r>
          </a:p>
          <a:p>
            <a:pPr rtl="0" eaLnBrk="1" fontAlgn="t" latinLnBrk="0" hangingPunct="1"/>
            <a:r>
              <a:rPr lang="en-US" sz="1200" b="1" i="0" u="none" strike="noStrike" kern="1200" dirty="0">
                <a:solidFill>
                  <a:schemeClr val="tx1"/>
                </a:solidFill>
                <a:latin typeface="+mn-lt"/>
                <a:ea typeface="+mn-ea"/>
                <a:cs typeface="+mn-cs"/>
              </a:rPr>
              <a:t>1.6</a:t>
            </a:r>
          </a:p>
          <a:p>
            <a:pPr rtl="0" eaLnBrk="1" fontAlgn="t" latinLnBrk="0" hangingPunct="1"/>
            <a:r>
              <a:rPr lang="en-US" sz="1200" b="0" i="0" u="none" strike="noStrike" kern="1200" dirty="0">
                <a:solidFill>
                  <a:schemeClr val="tx1"/>
                </a:solidFill>
                <a:latin typeface="+mn-lt"/>
                <a:ea typeface="+mn-ea"/>
                <a:cs typeface="+mn-cs"/>
              </a:rPr>
              <a:t>Prerequisite skills – course materials – orientation</a:t>
            </a:r>
          </a:p>
          <a:p>
            <a:pPr rtl="0" eaLnBrk="1" fontAlgn="t" latinLnBrk="0" hangingPunct="1"/>
            <a:r>
              <a:rPr lang="en-US" sz="1200" b="1" i="0" u="none" strike="noStrike" kern="1200" dirty="0">
                <a:solidFill>
                  <a:schemeClr val="tx1"/>
                </a:solidFill>
                <a:latin typeface="+mn-lt"/>
                <a:ea typeface="+mn-ea"/>
                <a:cs typeface="+mn-cs"/>
              </a:rPr>
              <a:t>1.7</a:t>
            </a:r>
          </a:p>
          <a:p>
            <a:pPr rtl="0" eaLnBrk="1" fontAlgn="t" latinLnBrk="0" hangingPunct="1"/>
            <a:r>
              <a:rPr lang="en-US" sz="1200" b="0" i="0" u="none" strike="noStrike" kern="1200" dirty="0">
                <a:solidFill>
                  <a:schemeClr val="tx1"/>
                </a:solidFill>
                <a:latin typeface="+mn-lt"/>
                <a:ea typeface="+mn-ea"/>
                <a:cs typeface="+mn-cs"/>
              </a:rPr>
              <a:t>Prerequisite knowledge and courses – syllabus and orientation</a:t>
            </a:r>
          </a:p>
          <a:p>
            <a:pPr rtl="0" eaLnBrk="1" fontAlgn="t" latinLnBrk="0" hangingPunct="1"/>
            <a:r>
              <a:rPr lang="en-US" sz="1200" b="1" i="0" u="none" strike="noStrike" kern="1200" dirty="0">
                <a:solidFill>
                  <a:schemeClr val="tx1"/>
                </a:solidFill>
                <a:latin typeface="+mn-lt"/>
                <a:ea typeface="+mn-ea"/>
                <a:cs typeface="+mn-cs"/>
              </a:rPr>
              <a:t>1.8</a:t>
            </a:r>
          </a:p>
          <a:p>
            <a:pPr rtl="0" eaLnBrk="1" fontAlgn="t" latinLnBrk="0" hangingPunct="1"/>
            <a:r>
              <a:rPr lang="en-US" sz="1200" b="0" i="0" u="none" strike="noStrike" kern="1200" dirty="0">
                <a:solidFill>
                  <a:schemeClr val="tx1"/>
                </a:solidFill>
                <a:latin typeface="+mn-lt"/>
                <a:ea typeface="+mn-ea"/>
                <a:cs typeface="+mn-cs"/>
              </a:rPr>
              <a:t>Self-introduction by instructor - orientation</a:t>
            </a:r>
          </a:p>
          <a:p>
            <a:pPr rtl="0" eaLnBrk="1" fontAlgn="t" latinLnBrk="0" hangingPunct="1"/>
            <a:r>
              <a:rPr lang="en-US" sz="1200" b="1" i="0" u="none" strike="noStrike" kern="1200" dirty="0">
                <a:solidFill>
                  <a:schemeClr val="tx1"/>
                </a:solidFill>
                <a:latin typeface="+mn-lt"/>
                <a:ea typeface="+mn-ea"/>
                <a:cs typeface="+mn-cs"/>
              </a:rPr>
              <a:t>1.9</a:t>
            </a:r>
          </a:p>
          <a:p>
            <a:pPr rtl="0" eaLnBrk="1" fontAlgn="t" latinLnBrk="0" hangingPunct="1"/>
            <a:r>
              <a:rPr lang="en-US" sz="1200" b="0" i="0" u="none" strike="noStrike" kern="1200" dirty="0">
                <a:solidFill>
                  <a:schemeClr val="tx1"/>
                </a:solidFill>
                <a:latin typeface="+mn-lt"/>
                <a:ea typeface="+mn-ea"/>
                <a:cs typeface="+mn-cs"/>
              </a:rPr>
              <a:t>Student self-introduction (first week, first assignments, orientation)</a:t>
            </a:r>
          </a:p>
          <a:p>
            <a:r>
              <a:rPr lang="en-US" dirty="0"/>
              <a:t> </a:t>
            </a:r>
          </a:p>
          <a:p>
            <a:pPr rtl="0" eaLnBrk="1" fontAlgn="t" latinLnBrk="0" hangingPunct="1"/>
            <a:r>
              <a:rPr lang="en-US" sz="1200" b="1" i="0" u="none" strike="noStrike" kern="1200" dirty="0">
                <a:solidFill>
                  <a:schemeClr val="tx1"/>
                </a:solidFill>
                <a:latin typeface="+mn-lt"/>
                <a:ea typeface="+mn-ea"/>
                <a:cs typeface="+mn-cs"/>
              </a:rPr>
              <a:t>Standard</a:t>
            </a:r>
            <a:r>
              <a:rPr lang="en-US" sz="1200" b="1" i="0" u="none" strike="noStrike" kern="1200" baseline="0" dirty="0">
                <a:solidFill>
                  <a:schemeClr val="tx1"/>
                </a:solidFill>
                <a:latin typeface="+mn-lt"/>
                <a:ea typeface="+mn-ea"/>
                <a:cs typeface="+mn-cs"/>
              </a:rPr>
              <a:t> </a:t>
            </a:r>
            <a:r>
              <a:rPr lang="en-US" sz="1200" b="1" i="0" u="none" strike="noStrike" kern="1200" dirty="0">
                <a:solidFill>
                  <a:schemeClr val="tx1"/>
                </a:solidFill>
                <a:latin typeface="+mn-lt"/>
                <a:ea typeface="+mn-ea"/>
                <a:cs typeface="+mn-cs"/>
              </a:rPr>
              <a:t>LMS</a:t>
            </a:r>
          </a:p>
          <a:p>
            <a:pPr rtl="0" eaLnBrk="1" fontAlgn="t" latinLnBrk="0" hangingPunct="1"/>
            <a:r>
              <a:rPr lang="en-US" sz="1200" b="1" i="0" u="none" strike="noStrike" kern="1200" dirty="0">
                <a:solidFill>
                  <a:schemeClr val="tx1"/>
                </a:solidFill>
                <a:latin typeface="+mn-lt"/>
                <a:ea typeface="+mn-ea"/>
                <a:cs typeface="+mn-cs"/>
              </a:rPr>
              <a:t>7.1</a:t>
            </a:r>
          </a:p>
          <a:p>
            <a:pPr rtl="0" eaLnBrk="1" fontAlgn="t" latinLnBrk="0" hangingPunct="1"/>
            <a:r>
              <a:rPr lang="en-US" sz="1200" b="0" i="0" u="none" strike="noStrike" kern="1200" dirty="0">
                <a:solidFill>
                  <a:schemeClr val="tx1"/>
                </a:solidFill>
                <a:latin typeface="+mn-lt"/>
                <a:ea typeface="+mn-ea"/>
                <a:cs typeface="+mn-cs"/>
              </a:rPr>
              <a:t>Technical support, Resource tab, syllabus, Orientation</a:t>
            </a:r>
          </a:p>
          <a:p>
            <a:pPr rtl="0" eaLnBrk="1" fontAlgn="t" latinLnBrk="0" hangingPunct="1"/>
            <a:r>
              <a:rPr lang="en-US" sz="1200" b="1" i="0" u="none" strike="noStrike" kern="1200" dirty="0">
                <a:solidFill>
                  <a:schemeClr val="tx1"/>
                </a:solidFill>
                <a:latin typeface="+mn-lt"/>
                <a:ea typeface="+mn-ea"/>
                <a:cs typeface="+mn-cs"/>
              </a:rPr>
              <a:t>7.2</a:t>
            </a:r>
          </a:p>
          <a:p>
            <a:pPr rtl="0" eaLnBrk="1" fontAlgn="t" latinLnBrk="0" hangingPunct="1"/>
            <a:r>
              <a:rPr lang="en-US" sz="1200" b="0" i="0" u="none" strike="noStrike" kern="1200" dirty="0">
                <a:solidFill>
                  <a:schemeClr val="tx1"/>
                </a:solidFill>
                <a:latin typeface="+mn-lt"/>
                <a:ea typeface="+mn-ea"/>
                <a:cs typeface="+mn-cs"/>
              </a:rPr>
              <a:t>Accessibility policies – syllabus, accessibility module, Resource tab</a:t>
            </a:r>
          </a:p>
          <a:p>
            <a:pPr rtl="0" eaLnBrk="1" fontAlgn="t" latinLnBrk="0" hangingPunct="1"/>
            <a:r>
              <a:rPr lang="en-US" sz="1200" b="1" i="0" u="none" strike="noStrike" kern="1200" dirty="0">
                <a:solidFill>
                  <a:schemeClr val="tx1"/>
                </a:solidFill>
                <a:latin typeface="+mn-lt"/>
                <a:ea typeface="+mn-ea"/>
                <a:cs typeface="+mn-cs"/>
              </a:rPr>
              <a:t>7.3</a:t>
            </a:r>
          </a:p>
          <a:p>
            <a:pPr rtl="0" eaLnBrk="1" fontAlgn="t" latinLnBrk="0" hangingPunct="1"/>
            <a:r>
              <a:rPr lang="en-US" sz="1200" b="0" i="0" u="none" strike="noStrike" kern="1200" dirty="0">
                <a:solidFill>
                  <a:schemeClr val="tx1"/>
                </a:solidFill>
                <a:latin typeface="+mn-lt"/>
                <a:ea typeface="+mn-ea"/>
                <a:cs typeface="+mn-cs"/>
              </a:rPr>
              <a:t>Academic support, syllabus, orientation, Resource tab</a:t>
            </a:r>
          </a:p>
          <a:p>
            <a:pPr rtl="0" eaLnBrk="1" fontAlgn="t" latinLnBrk="0" hangingPunct="1"/>
            <a:r>
              <a:rPr lang="en-US" sz="1200" b="1" i="0" u="none" strike="noStrike" kern="1200" dirty="0">
                <a:solidFill>
                  <a:schemeClr val="tx1"/>
                </a:solidFill>
                <a:latin typeface="+mn-lt"/>
                <a:ea typeface="+mn-ea"/>
                <a:cs typeface="+mn-cs"/>
              </a:rPr>
              <a:t>7.4</a:t>
            </a:r>
          </a:p>
          <a:p>
            <a:pPr rtl="0" eaLnBrk="1" fontAlgn="t" latinLnBrk="0" hangingPunct="1"/>
            <a:r>
              <a:rPr lang="en-US" sz="1200" b="0" i="0" u="none" strike="noStrike" kern="1200" dirty="0">
                <a:solidFill>
                  <a:schemeClr val="tx1"/>
                </a:solidFill>
                <a:latin typeface="+mn-lt"/>
                <a:ea typeface="+mn-ea"/>
                <a:cs typeface="+mn-cs"/>
              </a:rPr>
              <a:t>Student services and resources, syllabus, orientation, Resource Tab</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23</a:t>
            </a:fld>
            <a:endParaRPr lang="en-US"/>
          </a:p>
        </p:txBody>
      </p:sp>
    </p:spTree>
    <p:extLst>
      <p:ext uri="{BB962C8B-B14F-4D97-AF65-F5344CB8AC3E}">
        <p14:creationId xmlns:p14="http://schemas.microsoft.com/office/powerpoint/2010/main" val="4264196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News </a:t>
            </a:r>
            <a:r>
              <a:rPr lang="en-US" dirty="0" err="1" smtClean="0"/>
              <a:t>announcment</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25</a:t>
            </a:fld>
            <a:endParaRPr lang="en-US"/>
          </a:p>
        </p:txBody>
      </p:sp>
    </p:spTree>
    <p:extLst>
      <p:ext uri="{BB962C8B-B14F-4D97-AF65-F5344CB8AC3E}">
        <p14:creationId xmlns:p14="http://schemas.microsoft.com/office/powerpoint/2010/main" val="43448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and structure of class listed in syllabus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presentation, we would like to ask questions</a:t>
            </a:r>
            <a:r>
              <a:rPr lang="en-US" baseline="0" dirty="0"/>
              <a:t> and get your in put. We are going to be using Poll Everywhere. </a:t>
            </a:r>
            <a:r>
              <a:rPr lang="en-US" dirty="0" smtClean="0"/>
              <a:t>The directions are on the screen</a:t>
            </a:r>
            <a:r>
              <a:rPr lang="en-US" baseline="0" dirty="0" smtClean="0"/>
              <a:t>. Please answer the first question.</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a:t>
            </a:fld>
            <a:endParaRPr lang="en-US"/>
          </a:p>
        </p:txBody>
      </p:sp>
    </p:spTree>
    <p:extLst>
      <p:ext uri="{BB962C8B-B14F-4D97-AF65-F5344CB8AC3E}">
        <p14:creationId xmlns:p14="http://schemas.microsoft.com/office/powerpoint/2010/main" val="161488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 copyright notice.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27</a:t>
            </a:fld>
            <a:endParaRPr lang="en-US"/>
          </a:p>
        </p:txBody>
      </p:sp>
    </p:spTree>
    <p:extLst>
      <p:ext uri="{BB962C8B-B14F-4D97-AF65-F5344CB8AC3E}">
        <p14:creationId xmlns:p14="http://schemas.microsoft.com/office/powerpoint/2010/main" val="280144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of Content for START HERE module</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29</a:t>
            </a:fld>
            <a:endParaRPr lang="en-US"/>
          </a:p>
        </p:txBody>
      </p:sp>
    </p:spTree>
    <p:extLst>
      <p:ext uri="{BB962C8B-B14F-4D97-AF65-F5344CB8AC3E}">
        <p14:creationId xmlns:p14="http://schemas.microsoft.com/office/powerpoint/2010/main" val="3484008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submodule: Communication</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30</a:t>
            </a:fld>
            <a:endParaRPr lang="en-US"/>
          </a:p>
        </p:txBody>
      </p:sp>
    </p:spTree>
    <p:extLst>
      <p:ext uri="{BB962C8B-B14F-4D97-AF65-F5344CB8AC3E}">
        <p14:creationId xmlns:p14="http://schemas.microsoft.com/office/powerpoint/2010/main" val="50044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31</a:t>
            </a:fld>
            <a:endParaRPr lang="en-US"/>
          </a:p>
        </p:txBody>
      </p:sp>
    </p:spTree>
    <p:extLst>
      <p:ext uri="{BB962C8B-B14F-4D97-AF65-F5344CB8AC3E}">
        <p14:creationId xmlns:p14="http://schemas.microsoft.com/office/powerpoint/2010/main" val="3548511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submodule includes Syllabus and course</a:t>
            </a:r>
            <a:r>
              <a:rPr lang="en-US" baseline="0" dirty="0" smtClean="0"/>
              <a:t> policies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33</a:t>
            </a:fld>
            <a:endParaRPr lang="en-US"/>
          </a:p>
        </p:txBody>
      </p:sp>
    </p:spTree>
    <p:extLst>
      <p:ext uri="{BB962C8B-B14F-4D97-AF65-F5344CB8AC3E}">
        <p14:creationId xmlns:p14="http://schemas.microsoft.com/office/powerpoint/2010/main" val="135692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submodule includes Syllabus and course</a:t>
            </a:r>
            <a:r>
              <a:rPr lang="en-US" baseline="0" dirty="0" smtClean="0"/>
              <a:t>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34</a:t>
            </a:fld>
            <a:endParaRPr lang="en-US"/>
          </a:p>
        </p:txBody>
      </p:sp>
    </p:spTree>
    <p:extLst>
      <p:ext uri="{BB962C8B-B14F-4D97-AF65-F5344CB8AC3E}">
        <p14:creationId xmlns:p14="http://schemas.microsoft.com/office/powerpoint/2010/main" val="44478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submodule includes Syllabus and course</a:t>
            </a:r>
            <a:r>
              <a:rPr lang="en-US" baseline="0" dirty="0" smtClean="0"/>
              <a:t>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35</a:t>
            </a:fld>
            <a:endParaRPr lang="en-US"/>
          </a:p>
        </p:txBody>
      </p:sp>
    </p:spTree>
    <p:extLst>
      <p:ext uri="{BB962C8B-B14F-4D97-AF65-F5344CB8AC3E}">
        <p14:creationId xmlns:p14="http://schemas.microsoft.com/office/powerpoint/2010/main" val="279337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submodule includes Syllabus and course</a:t>
            </a:r>
            <a:r>
              <a:rPr lang="en-US" baseline="0" dirty="0" smtClean="0"/>
              <a:t>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36</a:t>
            </a:fld>
            <a:endParaRPr lang="en-US"/>
          </a:p>
        </p:txBody>
      </p:sp>
    </p:spTree>
    <p:extLst>
      <p:ext uri="{BB962C8B-B14F-4D97-AF65-F5344CB8AC3E}">
        <p14:creationId xmlns:p14="http://schemas.microsoft.com/office/powerpoint/2010/main" val="456691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submodule includes Syllabus and course</a:t>
            </a:r>
            <a:r>
              <a:rPr lang="en-US" baseline="0" dirty="0" smtClean="0"/>
              <a:t>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37</a:t>
            </a:fld>
            <a:endParaRPr lang="en-US"/>
          </a:p>
        </p:txBody>
      </p:sp>
    </p:spTree>
    <p:extLst>
      <p:ext uri="{BB962C8B-B14F-4D97-AF65-F5344CB8AC3E}">
        <p14:creationId xmlns:p14="http://schemas.microsoft.com/office/powerpoint/2010/main" val="214541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Policies also support</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38</a:t>
            </a:fld>
            <a:endParaRPr lang="en-US"/>
          </a:p>
        </p:txBody>
      </p:sp>
    </p:spTree>
    <p:extLst>
      <p:ext uri="{BB962C8B-B14F-4D97-AF65-F5344CB8AC3E}">
        <p14:creationId xmlns:p14="http://schemas.microsoft.com/office/powerpoint/2010/main" val="312749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 Which state did you travel from?
https://www.polleverywhere.com/free_text_polls/mogivnVruz9EL3r</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492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a:t>
            </a:r>
            <a:r>
              <a:rPr lang="en-US" baseline="0" dirty="0" smtClean="0"/>
              <a:t> are links to:</a:t>
            </a:r>
          </a:p>
          <a:p>
            <a:pPr marL="171450" indent="-171450">
              <a:buFont typeface="Arial" panose="020B0604020202020204" pitchFamily="34" charset="0"/>
              <a:buChar char="•"/>
            </a:pPr>
            <a:r>
              <a:rPr lang="en-US" baseline="0" dirty="0" smtClean="0"/>
              <a:t>technical and LMS support, and </a:t>
            </a:r>
          </a:p>
          <a:p>
            <a:pPr marL="171450" indent="-171450">
              <a:buFont typeface="Arial" panose="020B0604020202020204" pitchFamily="34" charset="0"/>
              <a:buChar char="•"/>
            </a:pPr>
            <a:r>
              <a:rPr lang="en-US" baseline="0" dirty="0" smtClean="0"/>
              <a:t>tips and tutorials for the LMS.</a:t>
            </a:r>
          </a:p>
          <a:p>
            <a:pPr marL="171450" indent="-171450">
              <a:buFont typeface="Arial" panose="020B0604020202020204" pitchFamily="34" charset="0"/>
              <a:buChar char="•"/>
            </a:pPr>
            <a:r>
              <a:rPr lang="en-US" baseline="0" dirty="0" smtClean="0"/>
              <a:t>Minimum Hardware and Software Recommendations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Student Resources which are linked in the navigation bar and an image of the navigation bar.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Last are Blinn College Institutional Policies with links to:</a:t>
            </a:r>
          </a:p>
          <a:p>
            <a:pPr marL="171450" indent="-171450">
              <a:buFont typeface="Arial" panose="020B0604020202020204" pitchFamily="34" charset="0"/>
              <a:buChar char="•"/>
            </a:pPr>
            <a:r>
              <a:rPr lang="en-US" baseline="0" dirty="0" smtClean="0"/>
              <a:t>Student Rights and Responsibilities</a:t>
            </a:r>
          </a:p>
          <a:p>
            <a:pPr marL="171450" indent="-171450">
              <a:buFont typeface="Arial" panose="020B0604020202020204" pitchFamily="34" charset="0"/>
              <a:buChar char="•"/>
            </a:pPr>
            <a:r>
              <a:rPr lang="en-US" baseline="0" dirty="0" smtClean="0"/>
              <a:t>Academic Affairs Website – Student policies including printing, recording lectures, copyright, makeup exams, tobacco use, incivility and expulsion protocol, Commencement, etc.</a:t>
            </a:r>
          </a:p>
          <a:p>
            <a:pPr marL="171450" indent="-171450">
              <a:buFont typeface="Arial" panose="020B0604020202020204" pitchFamily="34" charset="0"/>
              <a:buChar char="•"/>
            </a:pPr>
            <a:r>
              <a:rPr lang="en-US" baseline="0" dirty="0" smtClean="0"/>
              <a:t>Academic Regulations including academic honors, attendance, excused absence, dress code, etc. </a:t>
            </a:r>
          </a:p>
          <a:p>
            <a:pPr marL="171450" indent="-171450">
              <a:buFont typeface="Arial" panose="020B0604020202020204" pitchFamily="34" charset="0"/>
              <a:buChar char="•"/>
            </a:pPr>
            <a:r>
              <a:rPr lang="en-US" baseline="0" dirty="0" smtClean="0"/>
              <a:t>Disability Services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39</a:t>
            </a:fld>
            <a:endParaRPr lang="en-US"/>
          </a:p>
        </p:txBody>
      </p:sp>
    </p:spTree>
    <p:extLst>
      <p:ext uri="{BB962C8B-B14F-4D97-AF65-F5344CB8AC3E}">
        <p14:creationId xmlns:p14="http://schemas.microsoft.com/office/powerpoint/2010/main" val="1974453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a:t>
            </a:r>
            <a:r>
              <a:rPr lang="en-US" baseline="0" dirty="0" smtClean="0"/>
              <a:t> are links to:</a:t>
            </a:r>
          </a:p>
          <a:p>
            <a:pPr marL="171450" indent="-171450">
              <a:buFont typeface="Arial" panose="020B0604020202020204" pitchFamily="34" charset="0"/>
              <a:buChar char="•"/>
            </a:pPr>
            <a:r>
              <a:rPr lang="en-US" baseline="0" dirty="0" smtClean="0"/>
              <a:t>technical and LMS support, and </a:t>
            </a:r>
          </a:p>
          <a:p>
            <a:pPr marL="171450" indent="-171450">
              <a:buFont typeface="Arial" panose="020B0604020202020204" pitchFamily="34" charset="0"/>
              <a:buChar char="•"/>
            </a:pPr>
            <a:r>
              <a:rPr lang="en-US" baseline="0" dirty="0" smtClean="0"/>
              <a:t>tips and tutorials for the LMS.</a:t>
            </a:r>
          </a:p>
          <a:p>
            <a:pPr marL="171450" indent="-171450">
              <a:buFont typeface="Arial" panose="020B0604020202020204" pitchFamily="34" charset="0"/>
              <a:buChar char="•"/>
            </a:pPr>
            <a:r>
              <a:rPr lang="en-US" baseline="0" dirty="0" smtClean="0"/>
              <a:t>Minimum Hardware and Software Recommendations</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40</a:t>
            </a:fld>
            <a:endParaRPr lang="en-US"/>
          </a:p>
        </p:txBody>
      </p:sp>
    </p:spTree>
    <p:extLst>
      <p:ext uri="{BB962C8B-B14F-4D97-AF65-F5344CB8AC3E}">
        <p14:creationId xmlns:p14="http://schemas.microsoft.com/office/powerpoint/2010/main" val="1112523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Student Resources which are linked in the navigation bar and an image of the navigation bar.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Last are Blinn College Institutional Policies with links to:</a:t>
            </a:r>
          </a:p>
          <a:p>
            <a:pPr marL="171450" indent="-171450">
              <a:buFont typeface="Arial" panose="020B0604020202020204" pitchFamily="34" charset="0"/>
              <a:buChar char="•"/>
            </a:pPr>
            <a:r>
              <a:rPr lang="en-US" baseline="0" dirty="0" smtClean="0"/>
              <a:t>Student Rights and Responsibilities</a:t>
            </a:r>
          </a:p>
          <a:p>
            <a:pPr marL="171450" indent="-171450">
              <a:buFont typeface="Arial" panose="020B0604020202020204" pitchFamily="34" charset="0"/>
              <a:buChar char="•"/>
            </a:pPr>
            <a:r>
              <a:rPr lang="en-US" baseline="0" dirty="0" smtClean="0"/>
              <a:t>Academic Affairs Website – Student policies including printing, recording lectures, copyright, makeup exams, tobacco use, incivility and expulsion protocol, Commencement, etc.</a:t>
            </a:r>
          </a:p>
          <a:p>
            <a:pPr marL="171450" indent="-171450">
              <a:buFont typeface="Arial" panose="020B0604020202020204" pitchFamily="34" charset="0"/>
              <a:buChar char="•"/>
            </a:pPr>
            <a:r>
              <a:rPr lang="en-US" baseline="0" dirty="0" smtClean="0"/>
              <a:t>Academic Regulations including academic honors, attendance, excused absence, dress code, etc. </a:t>
            </a:r>
          </a:p>
          <a:p>
            <a:pPr marL="171450" indent="-171450">
              <a:buFont typeface="Arial" panose="020B0604020202020204" pitchFamily="34" charset="0"/>
              <a:buChar char="•"/>
            </a:pPr>
            <a:r>
              <a:rPr lang="en-US" baseline="0" dirty="0" smtClean="0"/>
              <a:t>Disability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41</a:t>
            </a:fld>
            <a:endParaRPr lang="en-US"/>
          </a:p>
        </p:txBody>
      </p:sp>
    </p:spTree>
    <p:extLst>
      <p:ext uri="{BB962C8B-B14F-4D97-AF65-F5344CB8AC3E}">
        <p14:creationId xmlns:p14="http://schemas.microsoft.com/office/powerpoint/2010/main" val="718133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the START HERE module is a submodule with Privacy policies</a:t>
            </a:r>
            <a:r>
              <a:rPr lang="en-US" baseline="0" dirty="0" smtClean="0"/>
              <a:t> with a statement and list of links. Instructors select their links and delete the rest.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43</a:t>
            </a:fld>
            <a:endParaRPr lang="en-US"/>
          </a:p>
        </p:txBody>
      </p:sp>
    </p:spTree>
    <p:extLst>
      <p:ext uri="{BB962C8B-B14F-4D97-AF65-F5344CB8AC3E}">
        <p14:creationId xmlns:p14="http://schemas.microsoft.com/office/powerpoint/2010/main" val="1326754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Included on the course</a:t>
            </a:r>
            <a:r>
              <a:rPr lang="en-US" baseline="0" dirty="0" smtClean="0"/>
              <a:t> home page is a widget connecting to the college bookstore. Allowing students to easily purchase instructional materials to help students be successful in the course.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44</a:t>
            </a:fld>
            <a:endParaRPr lang="en-US"/>
          </a:p>
        </p:txBody>
      </p:sp>
    </p:spTree>
    <p:extLst>
      <p:ext uri="{BB962C8B-B14F-4D97-AF65-F5344CB8AC3E}">
        <p14:creationId xmlns:p14="http://schemas.microsoft.com/office/powerpoint/2010/main" val="276168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Blinn has</a:t>
            </a:r>
            <a:r>
              <a:rPr lang="en-US" baseline="0" dirty="0" smtClean="0"/>
              <a:t> instituted a proctoring policy for online courses. To provide consistent student information, prebuilt modules with instructions and support for students and faculty are included in a submodule for the START HERE module.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46</a:t>
            </a:fld>
            <a:endParaRPr lang="en-US"/>
          </a:p>
        </p:txBody>
      </p:sp>
    </p:spTree>
    <p:extLst>
      <p:ext uri="{BB962C8B-B14F-4D97-AF65-F5344CB8AC3E}">
        <p14:creationId xmlns:p14="http://schemas.microsoft.com/office/powerpoint/2010/main" val="403268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Publisher Materials:  To provide consistent student information, prebuilt modules with instructions and support for students and faculty are included in a submodule for the START HERE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48</a:t>
            </a:fld>
            <a:endParaRPr lang="en-US"/>
          </a:p>
        </p:txBody>
      </p:sp>
    </p:spTree>
    <p:extLst>
      <p:ext uri="{BB962C8B-B14F-4D97-AF65-F5344CB8AC3E}">
        <p14:creationId xmlns:p14="http://schemas.microsoft.com/office/powerpoint/2010/main" val="1054071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#11. How do you address accessibility with your materials in your course?
https://www.polleverywhere.com/free_text_polls/FkKWdL82PNXztoD</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49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8273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Standard</a:t>
            </a:r>
            <a:r>
              <a:rPr lang="en-US" b="1" baseline="0" dirty="0" smtClean="0"/>
              <a:t> </a:t>
            </a:r>
            <a:r>
              <a:rPr lang="en-US" b="1" baseline="0" dirty="0"/>
              <a:t>8 </a:t>
            </a:r>
            <a:endParaRPr lang="en-US" b="1" dirty="0"/>
          </a:p>
          <a:p>
            <a:r>
              <a:rPr lang="en-US" dirty="0"/>
              <a:t>8.1- Navigation bar </a:t>
            </a:r>
            <a:r>
              <a:rPr lang="en-US" dirty="0" smtClean="0"/>
              <a:t>customized by the college.</a:t>
            </a:r>
            <a:r>
              <a:rPr lang="en-US" baseline="0" dirty="0" smtClean="0"/>
              <a:t>  </a:t>
            </a:r>
            <a:endParaRPr lang="en-US" dirty="0"/>
          </a:p>
          <a:p>
            <a:r>
              <a:rPr lang="en-US" dirty="0"/>
              <a:t>8.2 Readability – Default set on LMS; also has Open Dyslexic </a:t>
            </a:r>
            <a:r>
              <a:rPr lang="en-US" dirty="0" smtClean="0"/>
              <a:t>font which can be set by the student with font size. </a:t>
            </a:r>
            <a:endParaRPr lang="en-US" dirty="0"/>
          </a:p>
          <a:p>
            <a:r>
              <a:rPr lang="en-US" dirty="0"/>
              <a:t>8.3 Accessibility checker in LMS, Word and PDF</a:t>
            </a:r>
          </a:p>
          <a:p>
            <a:r>
              <a:rPr lang="en-US" dirty="0"/>
              <a:t>8.4 Tegrity with auto-generate captions</a:t>
            </a:r>
          </a:p>
          <a:p>
            <a:r>
              <a:rPr lang="en-US" dirty="0"/>
              <a:t>8.6 Accessibility statements in a </a:t>
            </a:r>
            <a:r>
              <a:rPr lang="en-US" dirty="0" smtClean="0"/>
              <a:t>module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51</a:t>
            </a:fld>
            <a:endParaRPr lang="en-US"/>
          </a:p>
        </p:txBody>
      </p:sp>
    </p:spTree>
    <p:extLst>
      <p:ext uri="{BB962C8B-B14F-4D97-AF65-F5344CB8AC3E}">
        <p14:creationId xmlns:p14="http://schemas.microsoft.com/office/powerpoint/2010/main" val="3862406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the Start</a:t>
            </a:r>
            <a:r>
              <a:rPr lang="en-US" baseline="0" dirty="0" smtClean="0"/>
              <a:t> Here module is a submodule on Accessibility. This module includes a statement from the college and a statement on accessible materials.  Included are links to the LMS, integrated software and publisher materials.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53</a:t>
            </a:fld>
            <a:endParaRPr lang="en-US"/>
          </a:p>
        </p:txBody>
      </p:sp>
    </p:spTree>
    <p:extLst>
      <p:ext uri="{BB962C8B-B14F-4D97-AF65-F5344CB8AC3E}">
        <p14:creationId xmlns:p14="http://schemas.microsoft.com/office/powerpoint/2010/main" val="240429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a:t>
            </a:r>
            <a:r>
              <a:rPr lang="en-US" baseline="0" dirty="0"/>
              <a:t> everyone has their Poll Everywhere working and </a:t>
            </a:r>
            <a:r>
              <a:rPr lang="en-US" baseline="0" dirty="0" smtClean="0"/>
              <a:t>started answering the questions.  Let’s look at the </a:t>
            </a:r>
            <a:r>
              <a:rPr lang="en-US" baseline="0" dirty="0"/>
              <a:t>features the LMS might offer to provide assistance meeting </a:t>
            </a:r>
            <a:r>
              <a:rPr lang="en-US" baseline="0" dirty="0" smtClean="0"/>
              <a:t>QM </a:t>
            </a:r>
            <a:r>
              <a:rPr lang="en-US" baseline="0" dirty="0"/>
              <a:t>standards</a:t>
            </a:r>
            <a:r>
              <a:rPr lang="en-US" baseline="0" dirty="0" smtClean="0"/>
              <a:t>. </a:t>
            </a:r>
            <a:r>
              <a:rPr lang="en-US" baseline="0" dirty="0"/>
              <a:t>If you have questions, please raise your hand and we will call on you. Thank you!</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4</a:t>
            </a:fld>
            <a:endParaRPr lang="en-US"/>
          </a:p>
        </p:txBody>
      </p:sp>
    </p:spTree>
    <p:extLst>
      <p:ext uri="{BB962C8B-B14F-4D97-AF65-F5344CB8AC3E}">
        <p14:creationId xmlns:p14="http://schemas.microsoft.com/office/powerpoint/2010/main" val="1489720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Links to the LMS and</a:t>
            </a:r>
            <a:r>
              <a:rPr lang="en-US" baseline="0" dirty="0" smtClean="0"/>
              <a:t> modules with college software resources and publisher materials. Instructors customize select their links and delete the rest.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54</a:t>
            </a:fld>
            <a:endParaRPr lang="en-US"/>
          </a:p>
        </p:txBody>
      </p:sp>
    </p:spTree>
    <p:extLst>
      <p:ext uri="{BB962C8B-B14F-4D97-AF65-F5344CB8AC3E}">
        <p14:creationId xmlns:p14="http://schemas.microsoft.com/office/powerpoint/2010/main" val="1366797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discussed many ways to meet Standards 1, 7,</a:t>
            </a:r>
            <a:r>
              <a:rPr lang="en-US" baseline="0" dirty="0" smtClean="0"/>
              <a:t> 8, and 6.4 using the LMS. Select one idea that you would like to implement and share with the person next to you.  Could you do this yourself or would you need assistance of others in your college?  Take about 2 minutes to share.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55</a:t>
            </a:fld>
            <a:endParaRPr lang="en-US"/>
          </a:p>
        </p:txBody>
      </p:sp>
    </p:spTree>
    <p:extLst>
      <p:ext uri="{BB962C8B-B14F-4D97-AF65-F5344CB8AC3E}">
        <p14:creationId xmlns:p14="http://schemas.microsoft.com/office/powerpoint/2010/main" val="1343240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#12. How do students know what they are expected to learn?
https://www.polleverywhere.com/free_text_polls/qweLQP2Kr0ICHmN</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56</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2933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Screen shots of the Accessibility checker in the LMS</a:t>
            </a:r>
          </a:p>
          <a:p>
            <a:r>
              <a:rPr lang="en-US" dirty="0"/>
              <a:t>Readability</a:t>
            </a:r>
          </a:p>
          <a:p>
            <a:r>
              <a:rPr lang="en-US" dirty="0"/>
              <a:t>Tegrity</a:t>
            </a:r>
            <a:r>
              <a:rPr lang="en-US" baseline="0" dirty="0"/>
              <a:t> </a:t>
            </a:r>
          </a:p>
          <a:p>
            <a:r>
              <a:rPr lang="en-US" baseline="0" dirty="0"/>
              <a:t>Accessibility statements from orientation (module examples)</a:t>
            </a:r>
          </a:p>
          <a:p>
            <a:pPr marL="174708" indent="-174708">
              <a:buFont typeface="Arial" panose="020B0604020202020204" pitchFamily="34" charset="0"/>
              <a:buChar char="•"/>
            </a:pPr>
            <a:r>
              <a:rPr lang="en-US" baseline="0" dirty="0"/>
              <a:t>Template – Linda</a:t>
            </a:r>
          </a:p>
          <a:p>
            <a:pPr marL="174708" indent="-174708">
              <a:buFont typeface="Arial" panose="020B0604020202020204" pitchFamily="34" charset="0"/>
              <a:buChar char="•"/>
            </a:pPr>
            <a:r>
              <a:rPr lang="en-US" baseline="0" dirty="0"/>
              <a:t>Math –</a:t>
            </a:r>
          </a:p>
          <a:p>
            <a:pPr marL="174708" indent="-174708">
              <a:buFont typeface="Arial" panose="020B0604020202020204" pitchFamily="34" charset="0"/>
              <a:buChar char="•"/>
            </a:pPr>
            <a:r>
              <a:rPr lang="en-US" baseline="0" dirty="0"/>
              <a:t>Humanities-</a:t>
            </a:r>
          </a:p>
          <a:p>
            <a:pPr marL="174708" indent="-174708">
              <a:buFont typeface="Arial" panose="020B0604020202020204" pitchFamily="34" charset="0"/>
              <a:buChar char="•"/>
            </a:pPr>
            <a:r>
              <a:rPr lang="en-US" baseline="0" dirty="0"/>
              <a:t>Workforce –</a:t>
            </a:r>
          </a:p>
          <a:p>
            <a:pPr marL="174708" indent="-174708">
              <a:buFont typeface="Arial" panose="020B0604020202020204" pitchFamily="34" charset="0"/>
              <a:buChar char="•"/>
            </a:pPr>
            <a:r>
              <a:rPr lang="en-US" baseline="0" dirty="0"/>
              <a:t>Art – Sunil’s course template</a:t>
            </a:r>
          </a:p>
          <a:p>
            <a:r>
              <a:rPr lang="en-US" baseline="0" dirty="0"/>
              <a:t>Doug – course template for units. </a:t>
            </a:r>
            <a:r>
              <a:rPr lang="en-US" dirty="0"/>
              <a:t>Use an LTI integration to connect syllabus to the course with course outcomes.</a:t>
            </a:r>
          </a:p>
          <a:p>
            <a:r>
              <a:rPr lang="en-US" dirty="0"/>
              <a:t>Alignment map template required for master courses</a:t>
            </a:r>
          </a:p>
          <a:p>
            <a:r>
              <a:rPr lang="en-US" dirty="0"/>
              <a:t>Some departments are creating their own template.</a:t>
            </a:r>
          </a:p>
          <a:p>
            <a:pPr rtl="0" eaLnBrk="1" fontAlgn="t" latinLnBrk="0" hangingPunct="1"/>
            <a:r>
              <a:rPr lang="en-US" sz="1200" b="1" i="0" u="none" strike="noStrike" kern="1200" dirty="0">
                <a:solidFill>
                  <a:schemeClr val="tx1"/>
                </a:solidFill>
                <a:latin typeface="+mn-lt"/>
                <a:ea typeface="+mn-ea"/>
                <a:cs typeface="+mn-cs"/>
              </a:rPr>
              <a:t>Standard</a:t>
            </a:r>
            <a:r>
              <a:rPr lang="en-US" sz="1200" b="1" i="0" u="none" strike="noStrike" kern="1200" baseline="0" dirty="0">
                <a:solidFill>
                  <a:schemeClr val="tx1"/>
                </a:solidFill>
                <a:latin typeface="+mn-lt"/>
                <a:ea typeface="+mn-ea"/>
                <a:cs typeface="+mn-cs"/>
              </a:rPr>
              <a:t> </a:t>
            </a:r>
            <a:r>
              <a:rPr lang="en-US" sz="1200" b="1" i="0" u="none" strike="noStrike" kern="1200" dirty="0">
                <a:solidFill>
                  <a:schemeClr val="tx1"/>
                </a:solidFill>
                <a:latin typeface="+mn-lt"/>
                <a:ea typeface="+mn-ea"/>
                <a:cs typeface="+mn-cs"/>
              </a:rPr>
              <a:t>LMS</a:t>
            </a:r>
          </a:p>
          <a:p>
            <a:pPr rtl="0" eaLnBrk="1" fontAlgn="t" latinLnBrk="0" hangingPunct="1"/>
            <a:r>
              <a:rPr lang="en-US" sz="1200" b="1" i="0" u="none" strike="noStrike" kern="1200" dirty="0">
                <a:solidFill>
                  <a:schemeClr val="tx1"/>
                </a:solidFill>
                <a:latin typeface="+mn-lt"/>
                <a:ea typeface="+mn-ea"/>
                <a:cs typeface="+mn-cs"/>
              </a:rPr>
              <a:t>2.1</a:t>
            </a:r>
          </a:p>
          <a:p>
            <a:pPr rtl="0" eaLnBrk="1" fontAlgn="t" latinLnBrk="0" hangingPunct="1"/>
            <a:r>
              <a:rPr lang="en-US" sz="1200" b="0" i="0" u="none" strike="noStrike" kern="1200" dirty="0">
                <a:solidFill>
                  <a:schemeClr val="tx1"/>
                </a:solidFill>
                <a:latin typeface="+mn-lt"/>
                <a:ea typeface="+mn-ea"/>
                <a:cs typeface="+mn-cs"/>
              </a:rPr>
              <a:t>SLO- Syllabus, </a:t>
            </a:r>
          </a:p>
          <a:p>
            <a:pPr rtl="0" eaLnBrk="1" fontAlgn="t" latinLnBrk="0" hangingPunct="1"/>
            <a:r>
              <a:rPr lang="en-US" sz="1200" b="1" i="0" u="none" strike="noStrike" kern="1200" dirty="0">
                <a:solidFill>
                  <a:schemeClr val="tx1"/>
                </a:solidFill>
                <a:latin typeface="+mn-lt"/>
                <a:ea typeface="+mn-ea"/>
                <a:cs typeface="+mn-cs"/>
              </a:rPr>
              <a:t>2.2</a:t>
            </a:r>
          </a:p>
          <a:p>
            <a:pPr rtl="0" eaLnBrk="1" fontAlgn="t" latinLnBrk="0" hangingPunct="1"/>
            <a:r>
              <a:rPr lang="en-US" sz="1200" b="0" i="0" u="none" strike="noStrike" kern="1200" dirty="0">
                <a:solidFill>
                  <a:schemeClr val="tx1"/>
                </a:solidFill>
                <a:latin typeface="+mn-lt"/>
                <a:ea typeface="+mn-ea"/>
                <a:cs typeface="+mn-cs"/>
              </a:rPr>
              <a:t>Module –NA</a:t>
            </a:r>
          </a:p>
          <a:p>
            <a:pPr rtl="0" eaLnBrk="1" fontAlgn="t" latinLnBrk="0" hangingPunct="1"/>
            <a:r>
              <a:rPr lang="en-US" sz="1200" b="1" i="0" u="none" strike="noStrike" kern="1200" dirty="0">
                <a:solidFill>
                  <a:schemeClr val="tx1"/>
                </a:solidFill>
                <a:latin typeface="+mn-lt"/>
                <a:ea typeface="+mn-ea"/>
                <a:cs typeface="+mn-cs"/>
              </a:rPr>
              <a:t>2.3</a:t>
            </a:r>
          </a:p>
          <a:p>
            <a:pPr rtl="0" eaLnBrk="1" fontAlgn="t" latinLnBrk="0" hangingPunct="1"/>
            <a:r>
              <a:rPr lang="en-US" sz="1200" b="0" i="0" u="none" strike="noStrike" kern="1200" dirty="0">
                <a:solidFill>
                  <a:schemeClr val="tx1"/>
                </a:solidFill>
                <a:latin typeface="+mn-lt"/>
                <a:ea typeface="+mn-ea"/>
                <a:cs typeface="+mn-cs"/>
              </a:rPr>
              <a:t>Level and prominently displayed /</a:t>
            </a:r>
          </a:p>
          <a:p>
            <a:pPr rtl="0" eaLnBrk="1" fontAlgn="t" latinLnBrk="0" hangingPunct="1"/>
            <a:r>
              <a:rPr lang="en-US" sz="1200" b="0" i="0" u="none" strike="noStrike" kern="1200" dirty="0">
                <a:solidFill>
                  <a:schemeClr val="tx1"/>
                </a:solidFill>
                <a:latin typeface="+mn-lt"/>
                <a:ea typeface="+mn-ea"/>
                <a:cs typeface="+mn-cs"/>
              </a:rPr>
              <a:t> Chart</a:t>
            </a:r>
            <a:r>
              <a:rPr lang="en-US" sz="1200" b="0" i="0" u="none" strike="noStrike" kern="1200" baseline="0" dirty="0">
                <a:solidFill>
                  <a:schemeClr val="tx1"/>
                </a:solidFill>
                <a:latin typeface="+mn-lt"/>
                <a:ea typeface="+mn-ea"/>
                <a:cs typeface="+mn-cs"/>
              </a:rPr>
              <a:t> in modules</a:t>
            </a:r>
            <a:endParaRPr lang="en-US" sz="1200" b="0" i="0" u="none" strike="noStrike" kern="1200" dirty="0">
              <a:solidFill>
                <a:schemeClr val="tx1"/>
              </a:solidFill>
              <a:latin typeface="+mn-lt"/>
              <a:ea typeface="+mn-ea"/>
              <a:cs typeface="+mn-cs"/>
            </a:endParaRPr>
          </a:p>
          <a:p>
            <a:pPr rtl="0" eaLnBrk="1" fontAlgn="t" latinLnBrk="0" hangingPunct="1"/>
            <a:r>
              <a:rPr lang="en-US" sz="1200" b="1" i="0" u="none" strike="noStrike" kern="1200" dirty="0">
                <a:solidFill>
                  <a:schemeClr val="tx1"/>
                </a:solidFill>
                <a:latin typeface="+mn-lt"/>
                <a:ea typeface="+mn-ea"/>
                <a:cs typeface="+mn-cs"/>
              </a:rPr>
              <a:t>2.4</a:t>
            </a:r>
          </a:p>
          <a:p>
            <a:pPr rtl="0" eaLnBrk="1" fontAlgn="t" latinLnBrk="0" hangingPunct="1"/>
            <a:r>
              <a:rPr lang="en-US" sz="1200" b="0" i="0" u="none" strike="noStrike" kern="1200" dirty="0">
                <a:solidFill>
                  <a:schemeClr val="tx1"/>
                </a:solidFill>
                <a:latin typeface="+mn-lt"/>
                <a:ea typeface="+mn-ea"/>
                <a:cs typeface="+mn-cs"/>
              </a:rPr>
              <a:t>Relationship – table or chart in each module, unit, chapter</a:t>
            </a:r>
          </a:p>
          <a:p>
            <a:pPr rtl="0" eaLnBrk="1" fontAlgn="t" latinLnBrk="0" hangingPunct="1"/>
            <a:r>
              <a:rPr lang="en-US" sz="1200" b="1" i="0" u="none" strike="noStrike" kern="1200" dirty="0">
                <a:solidFill>
                  <a:schemeClr val="tx1"/>
                </a:solidFill>
                <a:latin typeface="+mn-lt"/>
                <a:ea typeface="+mn-ea"/>
                <a:cs typeface="+mn-cs"/>
              </a:rPr>
              <a:t>2.5</a:t>
            </a:r>
          </a:p>
          <a:p>
            <a:pPr rtl="0" eaLnBrk="1" fontAlgn="t" latinLnBrk="0" hangingPunct="1"/>
            <a:r>
              <a:rPr lang="en-US" sz="1200" b="0" i="0" u="none" strike="noStrike" kern="1200" dirty="0">
                <a:solidFill>
                  <a:schemeClr val="tx1"/>
                </a:solidFill>
                <a:latin typeface="+mn-lt"/>
                <a:ea typeface="+mn-ea"/>
                <a:cs typeface="+mn-cs"/>
              </a:rPr>
              <a:t>Suited to level of course</a:t>
            </a:r>
          </a:p>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58</a:t>
            </a:fld>
            <a:endParaRPr lang="en-US"/>
          </a:p>
        </p:txBody>
      </p:sp>
    </p:spTree>
    <p:extLst>
      <p:ext uri="{BB962C8B-B14F-4D97-AF65-F5344CB8AC3E}">
        <p14:creationId xmlns:p14="http://schemas.microsoft.com/office/powerpoint/2010/main" val="3481856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rubric for discussion forums</a:t>
            </a:r>
            <a:r>
              <a:rPr lang="en-US" baseline="0" dirty="0" smtClean="0"/>
              <a:t> in ENGL 1302. This is posted in Week 3 before their first major discussion forum so students know the expectations of the assignment.</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59</a:t>
            </a:fld>
            <a:endParaRPr lang="en-US"/>
          </a:p>
        </p:txBody>
      </p:sp>
    </p:spTree>
    <p:extLst>
      <p:ext uri="{BB962C8B-B14F-4D97-AF65-F5344CB8AC3E}">
        <p14:creationId xmlns:p14="http://schemas.microsoft.com/office/powerpoint/2010/main" val="200255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Humanities Division Grading Policy for papers is included in the course syllabus.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60</a:t>
            </a:fld>
            <a:endParaRPr lang="en-US"/>
          </a:p>
        </p:txBody>
      </p:sp>
    </p:spTree>
    <p:extLst>
      <p:ext uri="{BB962C8B-B14F-4D97-AF65-F5344CB8AC3E}">
        <p14:creationId xmlns:p14="http://schemas.microsoft.com/office/powerpoint/2010/main" val="813940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Humanities Division requires papers be submitted to </a:t>
            </a:r>
            <a:r>
              <a:rPr lang="en-US" baseline="0" dirty="0" err="1" smtClean="0"/>
              <a:t>Turntitin</a:t>
            </a:r>
            <a:r>
              <a:rPr lang="en-US" baseline="0" dirty="0" smtClean="0"/>
              <a:t> and then feedback is given on the paper using the </a:t>
            </a:r>
            <a:r>
              <a:rPr lang="en-US" baseline="0" dirty="0" err="1" smtClean="0"/>
              <a:t>GradeMark</a:t>
            </a:r>
            <a:r>
              <a:rPr lang="en-US" baseline="0" dirty="0" smtClean="0"/>
              <a:t> feature. Then the grade on the paper with feedback is published for students to view.</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61</a:t>
            </a:fld>
            <a:endParaRPr lang="en-US"/>
          </a:p>
        </p:txBody>
      </p:sp>
    </p:spTree>
    <p:extLst>
      <p:ext uri="{BB962C8B-B14F-4D97-AF65-F5344CB8AC3E}">
        <p14:creationId xmlns:p14="http://schemas.microsoft.com/office/powerpoint/2010/main" val="1102444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Grading Feedback Policy</a:t>
            </a:r>
            <a:r>
              <a:rPr lang="en-US" baseline="0" dirty="0" smtClean="0"/>
              <a:t> is posted in the Start Here Orientation module and also in the course syllabus.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62</a:t>
            </a:fld>
            <a:endParaRPr lang="en-US"/>
          </a:p>
        </p:txBody>
      </p:sp>
    </p:spTree>
    <p:extLst>
      <p:ext uri="{BB962C8B-B14F-4D97-AF65-F5344CB8AC3E}">
        <p14:creationId xmlns:p14="http://schemas.microsoft.com/office/powerpoint/2010/main" val="518912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and I provide audio comments on Research Paper Proposal and Formal Outline</a:t>
            </a:r>
            <a:r>
              <a:rPr lang="en-US" baseline="0" dirty="0" smtClean="0"/>
              <a:t> assignments. </a:t>
            </a:r>
          </a:p>
          <a:p>
            <a:r>
              <a:rPr lang="en-US" baseline="0" dirty="0" smtClean="0"/>
              <a:t>For fun and for help discussion forum-open for students to ask the instructor or peers questions about assignments. They can also post the books they are currently reading or give recommendations for “good reads.”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63</a:t>
            </a:fld>
            <a:endParaRPr lang="en-US"/>
          </a:p>
        </p:txBody>
      </p:sp>
    </p:spTree>
    <p:extLst>
      <p:ext uri="{BB962C8B-B14F-4D97-AF65-F5344CB8AC3E}">
        <p14:creationId xmlns:p14="http://schemas.microsoft.com/office/powerpoint/2010/main" val="279592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our goal is to:</a:t>
            </a:r>
          </a:p>
          <a:p>
            <a:pPr marL="174708" indent="-174708">
              <a:buFont typeface="Arial" panose="020B0604020202020204" pitchFamily="34" charset="0"/>
              <a:buChar char="•"/>
            </a:pPr>
            <a:r>
              <a:rPr lang="en-US" dirty="0"/>
              <a:t>I</a:t>
            </a:r>
            <a:r>
              <a:rPr lang="en-US" dirty="0" smtClean="0"/>
              <a:t>dentify</a:t>
            </a:r>
            <a:r>
              <a:rPr lang="en-US" baseline="0" dirty="0" smtClean="0"/>
              <a:t> </a:t>
            </a:r>
            <a:r>
              <a:rPr lang="en-US" baseline="0" dirty="0"/>
              <a:t>standards that can be addressed using the LMS.</a:t>
            </a:r>
          </a:p>
          <a:p>
            <a:pPr marL="174708" indent="-174708">
              <a:buFont typeface="Arial" panose="020B0604020202020204" pitchFamily="34" charset="0"/>
              <a:buChar char="•"/>
            </a:pPr>
            <a:r>
              <a:rPr lang="en-US" baseline="0" dirty="0"/>
              <a:t>D</a:t>
            </a:r>
            <a:r>
              <a:rPr lang="en-US" baseline="0" dirty="0" smtClean="0"/>
              <a:t>iscuss </a:t>
            </a:r>
            <a:r>
              <a:rPr lang="en-US" baseline="0" dirty="0"/>
              <a:t>various methods of meeting standards using LMS features.</a:t>
            </a:r>
          </a:p>
          <a:p>
            <a:pPr marL="174708" indent="-174708">
              <a:buFont typeface="Arial" panose="020B0604020202020204" pitchFamily="34" charset="0"/>
              <a:buChar char="•"/>
            </a:pPr>
            <a:r>
              <a:rPr lang="en-US" baseline="0" dirty="0"/>
              <a:t>A</a:t>
            </a:r>
            <a:r>
              <a:rPr lang="en-US" baseline="0" dirty="0" smtClean="0"/>
              <a:t>rticulate </a:t>
            </a:r>
            <a:r>
              <a:rPr lang="en-US" baseline="0" dirty="0"/>
              <a:t>the benefits of using prebuilt modules to meet QM standards.</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5</a:t>
            </a:fld>
            <a:endParaRPr lang="en-US"/>
          </a:p>
        </p:txBody>
      </p:sp>
    </p:spTree>
    <p:extLst>
      <p:ext uri="{BB962C8B-B14F-4D97-AF65-F5344CB8AC3E}">
        <p14:creationId xmlns:p14="http://schemas.microsoft.com/office/powerpoint/2010/main" val="40762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connect the learning outcome to the learning activities and instructional materials, some instructors use a chart. </a:t>
            </a:r>
          </a:p>
          <a:p>
            <a:endParaRPr lang="en-US" dirty="0" smtClean="0"/>
          </a:p>
          <a:p>
            <a:r>
              <a:rPr lang="en-US" dirty="0" smtClean="0"/>
              <a:t>To explain the purpose of materials, instructors may include in</a:t>
            </a:r>
            <a:r>
              <a:rPr lang="en-US" baseline="0" dirty="0" smtClean="0"/>
              <a:t> </a:t>
            </a:r>
            <a:r>
              <a:rPr lang="en-US" dirty="0" smtClean="0"/>
              <a:t>the purpose</a:t>
            </a:r>
            <a:r>
              <a:rPr lang="en-US" baseline="0" dirty="0" smtClean="0"/>
              <a:t> of the class an explanation for the materials and how they are to be used. . Example: The Pearson Textbook will provide coding information, practice and apply coding skills. </a:t>
            </a:r>
          </a:p>
          <a:p>
            <a:r>
              <a:rPr lang="en-US" baseline="0" dirty="0" smtClean="0"/>
              <a:t>The Coding Book provides specific current coding information necessary to complete the coding practice. </a:t>
            </a:r>
          </a:p>
          <a:p>
            <a:r>
              <a:rPr lang="en-US" baseline="0" dirty="0" smtClean="0"/>
              <a:t>The Coding Practice provides application and formative feedback.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64</a:t>
            </a:fld>
            <a:endParaRPr lang="en-US"/>
          </a:p>
        </p:txBody>
      </p:sp>
    </p:spTree>
    <p:extLst>
      <p:ext uri="{BB962C8B-B14F-4D97-AF65-F5344CB8AC3E}">
        <p14:creationId xmlns:p14="http://schemas.microsoft.com/office/powerpoint/2010/main" val="1460876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connect the learning outcome to the learning activities and instructional materials, some instructors use a chart. </a:t>
            </a:r>
          </a:p>
          <a:p>
            <a:endParaRPr lang="en-US" dirty="0" smtClean="0"/>
          </a:p>
          <a:p>
            <a:r>
              <a:rPr lang="en-US" dirty="0" smtClean="0"/>
              <a:t>To explain the purpose of materials, instructors may include in</a:t>
            </a:r>
            <a:r>
              <a:rPr lang="en-US" baseline="0" dirty="0" smtClean="0"/>
              <a:t> </a:t>
            </a:r>
            <a:r>
              <a:rPr lang="en-US" dirty="0" smtClean="0"/>
              <a:t>the purpose</a:t>
            </a:r>
            <a:r>
              <a:rPr lang="en-US" baseline="0" dirty="0" smtClean="0"/>
              <a:t> of the class an explanation for the materials and how they are to be used. . Example: The Pearson Textbook will provide coding information, practice and apply coding skills. </a:t>
            </a:r>
          </a:p>
          <a:p>
            <a:r>
              <a:rPr lang="en-US" baseline="0" dirty="0" smtClean="0"/>
              <a:t>The Coding Book provides specific current coding information necessary to complete the coding practice. </a:t>
            </a:r>
          </a:p>
          <a:p>
            <a:r>
              <a:rPr lang="en-US" baseline="0" dirty="0" smtClean="0"/>
              <a:t>The Coding Practice provides application and formative feedback. </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65</a:t>
            </a:fld>
            <a:endParaRPr lang="en-US"/>
          </a:p>
        </p:txBody>
      </p:sp>
    </p:spTree>
    <p:extLst>
      <p:ext uri="{BB962C8B-B14F-4D97-AF65-F5344CB8AC3E}">
        <p14:creationId xmlns:p14="http://schemas.microsoft.com/office/powerpoint/2010/main" val="608151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#14. How do students know if they are successfully learning in your class and track their progress through the course?
https://www.polleverywhere.com/free_text_polls/igpTjXZQRzl2B7o</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66</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9518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67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latin typeface="+mn-lt"/>
                <a:ea typeface="+mn-ea"/>
                <a:cs typeface="+mn-cs"/>
              </a:rPr>
              <a:t>LMS</a:t>
            </a:r>
          </a:p>
          <a:p>
            <a:pPr rtl="0" eaLnBrk="1" fontAlgn="t" latinLnBrk="0" hangingPunct="1"/>
            <a:r>
              <a:rPr lang="en-US" sz="1200" b="1" i="0" u="none" strike="noStrike" kern="1200" dirty="0">
                <a:solidFill>
                  <a:schemeClr val="tx1"/>
                </a:solidFill>
                <a:latin typeface="+mn-lt"/>
                <a:ea typeface="+mn-ea"/>
                <a:cs typeface="+mn-cs"/>
              </a:rPr>
              <a:t>3.1</a:t>
            </a:r>
          </a:p>
          <a:p>
            <a:pPr rtl="0" eaLnBrk="1" fontAlgn="t" latinLnBrk="0" hangingPunct="1"/>
            <a:r>
              <a:rPr lang="en-US" sz="1200" b="0" i="0" u="none" strike="noStrike" kern="1200" dirty="0">
                <a:solidFill>
                  <a:schemeClr val="tx1"/>
                </a:solidFill>
                <a:latin typeface="+mn-lt"/>
                <a:ea typeface="+mn-ea"/>
                <a:cs typeface="+mn-cs"/>
              </a:rPr>
              <a:t>Assessments aligned / alignment </a:t>
            </a:r>
            <a:r>
              <a:rPr lang="en-US" sz="1200" b="0" i="0" u="none" strike="noStrike" kern="1200" dirty="0" smtClean="0">
                <a:solidFill>
                  <a:schemeClr val="tx1"/>
                </a:solidFill>
                <a:latin typeface="+mn-lt"/>
                <a:ea typeface="+mn-ea"/>
                <a:cs typeface="+mn-cs"/>
              </a:rPr>
              <a:t>map  </a:t>
            </a:r>
            <a:endParaRPr lang="en-US" sz="1200" b="0" i="0" u="none" strike="noStrike" kern="1200" dirty="0">
              <a:solidFill>
                <a:schemeClr val="tx1"/>
              </a:solidFill>
              <a:latin typeface="+mn-lt"/>
              <a:ea typeface="+mn-ea"/>
              <a:cs typeface="+mn-cs"/>
            </a:endParaRPr>
          </a:p>
          <a:p>
            <a:pPr rtl="0" eaLnBrk="1" fontAlgn="t" latinLnBrk="0" hangingPunct="1"/>
            <a:r>
              <a:rPr lang="en-US" sz="1200" b="1" i="0" u="none" strike="noStrike" kern="1200" dirty="0">
                <a:solidFill>
                  <a:schemeClr val="tx1"/>
                </a:solidFill>
                <a:latin typeface="+mn-lt"/>
                <a:ea typeface="+mn-ea"/>
                <a:cs typeface="+mn-cs"/>
              </a:rPr>
              <a:t>3.2</a:t>
            </a:r>
          </a:p>
          <a:p>
            <a:pPr rtl="0" eaLnBrk="1" fontAlgn="t" latinLnBrk="0" hangingPunct="1"/>
            <a:r>
              <a:rPr lang="en-US" sz="1200" b="0" i="0" u="none" strike="noStrike" kern="1200" dirty="0">
                <a:solidFill>
                  <a:schemeClr val="tx1"/>
                </a:solidFill>
                <a:latin typeface="+mn-lt"/>
                <a:ea typeface="+mn-ea"/>
                <a:cs typeface="+mn-cs"/>
              </a:rPr>
              <a:t>Grading policy – syllabus and orientation</a:t>
            </a:r>
          </a:p>
          <a:p>
            <a:pPr rtl="0" eaLnBrk="1" fontAlgn="t" latinLnBrk="0" hangingPunct="1"/>
            <a:r>
              <a:rPr lang="en-US" sz="1200" b="1" i="0" u="none" strike="noStrike" kern="1200" dirty="0">
                <a:solidFill>
                  <a:schemeClr val="tx1"/>
                </a:solidFill>
                <a:latin typeface="+mn-lt"/>
                <a:ea typeface="+mn-ea"/>
                <a:cs typeface="+mn-cs"/>
              </a:rPr>
              <a:t>3.3</a:t>
            </a:r>
          </a:p>
          <a:p>
            <a:pPr rtl="0" eaLnBrk="1" fontAlgn="t" latinLnBrk="0" hangingPunct="1"/>
            <a:r>
              <a:rPr lang="en-US" sz="1200" b="0" i="0" u="none" strike="noStrike" kern="1200" dirty="0">
                <a:solidFill>
                  <a:schemeClr val="tx1"/>
                </a:solidFill>
                <a:latin typeface="+mn-lt"/>
                <a:ea typeface="+mn-ea"/>
                <a:cs typeface="+mn-cs"/>
              </a:rPr>
              <a:t>Specific criteria for grading &amp; connection to grading policy (rubrics, etc.)</a:t>
            </a:r>
          </a:p>
          <a:p>
            <a:pPr rtl="0" eaLnBrk="1" fontAlgn="t" latinLnBrk="0" hangingPunct="1"/>
            <a:r>
              <a:rPr lang="en-US" sz="1200" b="1" i="0" u="none" strike="noStrike" kern="1200" dirty="0">
                <a:solidFill>
                  <a:schemeClr val="tx1"/>
                </a:solidFill>
                <a:latin typeface="+mn-lt"/>
                <a:ea typeface="+mn-ea"/>
                <a:cs typeface="+mn-cs"/>
              </a:rPr>
              <a:t>3.4</a:t>
            </a:r>
          </a:p>
          <a:p>
            <a:pPr rtl="0" eaLnBrk="1" fontAlgn="t" latinLnBrk="0" hangingPunct="1"/>
            <a:r>
              <a:rPr lang="en-US" sz="1200" b="0" i="0" u="none" strike="noStrike" kern="1200" dirty="0">
                <a:solidFill>
                  <a:schemeClr val="tx1"/>
                </a:solidFill>
                <a:latin typeface="+mn-lt"/>
                <a:ea typeface="+mn-ea"/>
                <a:cs typeface="+mn-cs"/>
              </a:rPr>
              <a:t>Varied and sequenced assessments </a:t>
            </a:r>
          </a:p>
          <a:p>
            <a:pPr rtl="0" eaLnBrk="1" fontAlgn="t" latinLnBrk="0" hangingPunct="1"/>
            <a:r>
              <a:rPr lang="en-US" sz="1200" b="1" i="0" u="none" strike="noStrike" kern="1200" dirty="0">
                <a:solidFill>
                  <a:schemeClr val="tx1"/>
                </a:solidFill>
                <a:latin typeface="+mn-lt"/>
                <a:ea typeface="+mn-ea"/>
                <a:cs typeface="+mn-cs"/>
              </a:rPr>
              <a:t>3.5</a:t>
            </a:r>
          </a:p>
          <a:p>
            <a:pPr rtl="0" eaLnBrk="1" fontAlgn="t" latinLnBrk="0" hangingPunct="1"/>
            <a:r>
              <a:rPr lang="en-US" sz="1200" b="0" i="0" u="none" strike="noStrike" kern="1200" dirty="0">
                <a:solidFill>
                  <a:schemeClr val="tx1"/>
                </a:solidFill>
                <a:latin typeface="+mn-lt"/>
                <a:ea typeface="+mn-ea"/>
                <a:cs typeface="+mn-cs"/>
              </a:rPr>
              <a:t>Multiple opportunities – grades, class progress, instructor feedback, peer review using discussion, Turnitin, publisher content with gradebook and feedback</a:t>
            </a:r>
          </a:p>
          <a:p>
            <a:endParaRPr lang="en-US" dirty="0"/>
          </a:p>
          <a:p>
            <a:r>
              <a:rPr lang="en-US" dirty="0"/>
              <a:t>book</a:t>
            </a:r>
            <a:r>
              <a:rPr lang="en-US" baseline="0" dirty="0"/>
              <a:t> example and Class progress example</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68</a:t>
            </a:fld>
            <a:endParaRPr lang="en-US"/>
          </a:p>
        </p:txBody>
      </p:sp>
    </p:spTree>
    <p:extLst>
      <p:ext uri="{BB962C8B-B14F-4D97-AF65-F5344CB8AC3E}">
        <p14:creationId xmlns:p14="http://schemas.microsoft.com/office/powerpoint/2010/main" val="2079489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Rubrics are</a:t>
            </a:r>
            <a:r>
              <a:rPr lang="en-US" baseline="0" dirty="0" smtClean="0"/>
              <a:t> prebuilt and shared across the division</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69</a:t>
            </a:fld>
            <a:endParaRPr lang="en-US"/>
          </a:p>
        </p:txBody>
      </p:sp>
    </p:spTree>
    <p:extLst>
      <p:ext uri="{BB962C8B-B14F-4D97-AF65-F5344CB8AC3E}">
        <p14:creationId xmlns:p14="http://schemas.microsoft.com/office/powerpoint/2010/main" val="2032735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70</a:t>
            </a:fld>
            <a:endParaRPr lang="en-US"/>
          </a:p>
        </p:txBody>
      </p:sp>
    </p:spTree>
    <p:extLst>
      <p:ext uri="{BB962C8B-B14F-4D97-AF65-F5344CB8AC3E}">
        <p14:creationId xmlns:p14="http://schemas.microsoft.com/office/powerpoint/2010/main" val="37706765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#15. What criteria do you use when you select instructional materials?
https://www.polleverywhere.com/free_text_polls/mud23fF849JvGP1</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71</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7782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#16. Do you use publisher materials?
https://www.polleverywhere.com/multiple_choice_polls/BBwhyDiY4i1MGxP</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72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79348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#2. Which LMS does your institution use?
https://www.polleverywhere.com/multiple_choice_polls/e4afLl0vyij2lQA</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6215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Discussion division 4.4 and 4.5 </a:t>
            </a:r>
          </a:p>
          <a:p>
            <a:r>
              <a:rPr lang="en-US" baseline="0" dirty="0"/>
              <a:t>The orientation template contains course materials including materials specific to an online courses such as publisher materials that might not be used in a face-to-face class. </a:t>
            </a:r>
          </a:p>
          <a:p>
            <a:r>
              <a:rPr lang="en-US" baseline="0" dirty="0"/>
              <a:t>The alignment map or versions of it are used to help meet standard 4.2.  (Examples)</a:t>
            </a:r>
          </a:p>
          <a:p>
            <a:r>
              <a:rPr lang="en-US" baseline="0" dirty="0"/>
              <a:t>Instructors are expected to model academic integrity.</a:t>
            </a:r>
          </a:p>
          <a:p>
            <a:endParaRPr lang="en-US" dirty="0"/>
          </a:p>
          <a:p>
            <a:r>
              <a:rPr lang="en-US" b="1" baseline="0" dirty="0"/>
              <a:t>Standard 4</a:t>
            </a:r>
          </a:p>
          <a:p>
            <a:r>
              <a:rPr lang="en-US" baseline="0" dirty="0"/>
              <a:t>4.1 Instructional materials aligned  NA  </a:t>
            </a:r>
          </a:p>
          <a:p>
            <a:r>
              <a:rPr lang="en-US" b="1" baseline="0" dirty="0"/>
              <a:t>4.2 Purpose and structure of class is explained Listed in orientation  Alignment map</a:t>
            </a:r>
          </a:p>
          <a:p>
            <a:r>
              <a:rPr lang="en-US" b="1" baseline="0" dirty="0"/>
              <a:t>4.3 Model academic integrity NA  How do you get credit to use student papers? </a:t>
            </a:r>
          </a:p>
          <a:p>
            <a:r>
              <a:rPr lang="en-US" baseline="0" dirty="0"/>
              <a:t>4.4 Up-to-date theory and practice are taught NA The division will check. </a:t>
            </a:r>
          </a:p>
          <a:p>
            <a:r>
              <a:rPr lang="en-US" baseline="0" dirty="0"/>
              <a:t>4.5 A variety of instructional materials are used.  The division will check.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74</a:t>
            </a:fld>
            <a:endParaRPr lang="en-US"/>
          </a:p>
        </p:txBody>
      </p:sp>
    </p:spTree>
    <p:extLst>
      <p:ext uri="{BB962C8B-B14F-4D97-AF65-F5344CB8AC3E}">
        <p14:creationId xmlns:p14="http://schemas.microsoft.com/office/powerpoint/2010/main" val="765272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 integration</a:t>
            </a:r>
            <a:r>
              <a:rPr lang="en-US" baseline="0" dirty="0" smtClean="0"/>
              <a:t> with instructions and support listed in START HERE.</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75</a:t>
            </a:fld>
            <a:endParaRPr lang="en-US"/>
          </a:p>
        </p:txBody>
      </p:sp>
    </p:spTree>
    <p:extLst>
      <p:ext uri="{BB962C8B-B14F-4D97-AF65-F5344CB8AC3E}">
        <p14:creationId xmlns:p14="http://schemas.microsoft.com/office/powerpoint/2010/main" val="2503760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#17. Do your students interact:
https://www.polleverywhere.com/multiple_choice_polls/UGtDpssAYWvFJV6</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77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52863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#18. How do your students know the expectation for interaction in the course?
https://www.polleverywhere.com/free_text_polls/c9yYLOZUs3AdArC</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79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986129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Gradebook</a:t>
            </a:r>
            <a:r>
              <a:rPr lang="en-US" baseline="0" dirty="0"/>
              <a:t> example and Class progress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Template helps create a consistent user experience.</a:t>
            </a:r>
            <a:endParaRPr lang="en-US" sz="800" dirty="0">
              <a:latin typeface="Calibri" panose="020F0502020204030204" pitchFamily="34" charset="0"/>
              <a:ea typeface="Calibri" panose="020F0502020204030204" pitchFamily="34" charset="0"/>
            </a:endParaRPr>
          </a:p>
          <a:p>
            <a:endParaRPr lang="en-US" b="1" baseline="0" dirty="0"/>
          </a:p>
          <a:p>
            <a:r>
              <a:rPr lang="en-US" b="1" baseline="0" dirty="0"/>
              <a:t>Standard 5</a:t>
            </a:r>
          </a:p>
          <a:p>
            <a:r>
              <a:rPr lang="en-US" baseline="0" dirty="0"/>
              <a:t>5.1 Learning activities are aligned. </a:t>
            </a:r>
          </a:p>
          <a:p>
            <a:r>
              <a:rPr lang="en-US" b="1" baseline="0" dirty="0"/>
              <a:t>5.2 Interaction to learner, content, and instructor  </a:t>
            </a:r>
          </a:p>
          <a:p>
            <a:r>
              <a:rPr lang="en-US" b="1" baseline="0" dirty="0"/>
              <a:t>5.3 Plan for response time – Orientation</a:t>
            </a:r>
          </a:p>
          <a:p>
            <a:r>
              <a:rPr lang="en-US" b="1" baseline="0" dirty="0"/>
              <a:t>5.4 Clear requirements for learner interaction – rubric</a:t>
            </a:r>
            <a:endParaRPr lang="en-US" b="1" dirty="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80</a:t>
            </a:fld>
            <a:endParaRPr lang="en-US"/>
          </a:p>
        </p:txBody>
      </p:sp>
    </p:spTree>
    <p:extLst>
      <p:ext uri="{BB962C8B-B14F-4D97-AF65-F5344CB8AC3E}">
        <p14:creationId xmlns:p14="http://schemas.microsoft.com/office/powerpoint/2010/main" val="3780380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a:t>
            </a:r>
            <a:r>
              <a:rPr lang="en-US" baseline="0" dirty="0" smtClean="0"/>
              <a:t> book, Class progress, feedback from the </a:t>
            </a:r>
            <a:r>
              <a:rPr lang="en-US" baseline="0" dirty="0" err="1" smtClean="0"/>
              <a:t>instuctor</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82</a:t>
            </a:fld>
            <a:endParaRPr lang="en-US"/>
          </a:p>
        </p:txBody>
      </p:sp>
    </p:spTree>
    <p:extLst>
      <p:ext uri="{BB962C8B-B14F-4D97-AF65-F5344CB8AC3E}">
        <p14:creationId xmlns:p14="http://schemas.microsoft.com/office/powerpoint/2010/main" val="4037179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83</a:t>
            </a:fld>
            <a:endParaRPr lang="en-US"/>
          </a:p>
        </p:txBody>
      </p:sp>
    </p:spTree>
    <p:extLst>
      <p:ext uri="{BB962C8B-B14F-4D97-AF65-F5344CB8AC3E}">
        <p14:creationId xmlns:p14="http://schemas.microsoft.com/office/powerpoint/2010/main" val="2617617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#19 What tools do you use from the LMS or outside of the LMS to facilitate student learning?
https://www.polleverywhere.com/free_text_polls/ILAVX3I1lkUmfxj</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84</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39314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Gradebook</a:t>
            </a:r>
            <a:r>
              <a:rPr lang="en-US" baseline="0" dirty="0"/>
              <a:t> example and Class progress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Template helps create a consistent user experience.</a:t>
            </a:r>
            <a:endParaRPr lang="en-US" sz="800" dirty="0">
              <a:latin typeface="Calibri" panose="020F0502020204030204" pitchFamily="34" charset="0"/>
              <a:ea typeface="Calibri" panose="020F0502020204030204" pitchFamily="34" charset="0"/>
            </a:endParaRPr>
          </a:p>
          <a:p>
            <a:r>
              <a:rPr lang="en-US" b="1" dirty="0"/>
              <a:t>Standard</a:t>
            </a:r>
            <a:r>
              <a:rPr lang="en-US" b="1" baseline="0" dirty="0"/>
              <a:t> 6 </a:t>
            </a:r>
          </a:p>
          <a:p>
            <a:r>
              <a:rPr lang="en-US" baseline="0" dirty="0"/>
              <a:t>6.1 Tools aligned</a:t>
            </a:r>
          </a:p>
          <a:p>
            <a:r>
              <a:rPr lang="en-US" baseline="0" dirty="0"/>
              <a:t>6.2 Tools promote active learning </a:t>
            </a:r>
          </a:p>
          <a:p>
            <a:r>
              <a:rPr lang="en-US" baseline="0" dirty="0"/>
              <a:t>6.3 – Variety of technology</a:t>
            </a:r>
          </a:p>
          <a:p>
            <a:r>
              <a:rPr lang="en-US" b="1" baseline="0" dirty="0"/>
              <a:t>6.4 Privacy policies - Orientation</a:t>
            </a:r>
            <a:endParaRPr lang="en-US" b="1" dirty="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85</a:t>
            </a:fld>
            <a:endParaRPr lang="en-US"/>
          </a:p>
        </p:txBody>
      </p:sp>
    </p:spTree>
    <p:extLst>
      <p:ext uri="{BB962C8B-B14F-4D97-AF65-F5344CB8AC3E}">
        <p14:creationId xmlns:p14="http://schemas.microsoft.com/office/powerpoint/2010/main" val="40563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#3. What is the most recent QM training you have taken?
https://www.polleverywhere.com/multiple_choice_polls/PQ5BMob4ogw3L6y</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3592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this presentation our goal is to:</a:t>
            </a:r>
          </a:p>
          <a:p>
            <a:pPr marL="174708" indent="-174708">
              <a:buFont typeface="Arial" panose="020B0604020202020204" pitchFamily="34" charset="0"/>
              <a:buChar char="•"/>
            </a:pPr>
            <a:r>
              <a:rPr lang="en-US"/>
              <a:t>identify</a:t>
            </a:r>
            <a:r>
              <a:rPr lang="en-US" baseline="0"/>
              <a:t> standards that can be addressed using the LMS.</a:t>
            </a:r>
          </a:p>
          <a:p>
            <a:pPr marL="174708" indent="-174708">
              <a:buFont typeface="Arial" panose="020B0604020202020204" pitchFamily="34" charset="0"/>
              <a:buChar char="•"/>
            </a:pPr>
            <a:r>
              <a:rPr lang="en-US" baseline="0"/>
              <a:t>discuss various methods of meeting standards using LMS features.</a:t>
            </a:r>
          </a:p>
          <a:p>
            <a:pPr marL="174708" indent="-174708">
              <a:buFont typeface="Arial" panose="020B0604020202020204" pitchFamily="34" charset="0"/>
              <a:buChar char="•"/>
            </a:pPr>
            <a:r>
              <a:rPr lang="en-US" baseline="0"/>
              <a:t>articulate the benefits of using prebuilt modules to meet QM standards.</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87</a:t>
            </a:fld>
            <a:endParaRPr lang="en-US"/>
          </a:p>
        </p:txBody>
      </p:sp>
    </p:spTree>
    <p:extLst>
      <p:ext uri="{BB962C8B-B14F-4D97-AF65-F5344CB8AC3E}">
        <p14:creationId xmlns:p14="http://schemas.microsoft.com/office/powerpoint/2010/main" val="29196829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88</a:t>
            </a:fld>
            <a:endParaRPr lang="en-US"/>
          </a:p>
        </p:txBody>
      </p:sp>
    </p:spTree>
    <p:extLst>
      <p:ext uri="{BB962C8B-B14F-4D97-AF65-F5344CB8AC3E}">
        <p14:creationId xmlns:p14="http://schemas.microsoft.com/office/powerpoint/2010/main" val="33594292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89</a:t>
            </a:fld>
            <a:endParaRPr lang="en-US"/>
          </a:p>
        </p:txBody>
      </p:sp>
    </p:spTree>
    <p:extLst>
      <p:ext uri="{BB962C8B-B14F-4D97-AF65-F5344CB8AC3E}">
        <p14:creationId xmlns:p14="http://schemas.microsoft.com/office/powerpoint/2010/main" val="40453520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90</a:t>
            </a:fld>
            <a:endParaRPr lang="en-US"/>
          </a:p>
        </p:txBody>
      </p:sp>
    </p:spTree>
    <p:extLst>
      <p:ext uri="{BB962C8B-B14F-4D97-AF65-F5344CB8AC3E}">
        <p14:creationId xmlns:p14="http://schemas.microsoft.com/office/powerpoint/2010/main" val="107152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#4. Are you:
https://www.polleverywhere.com/multiple_choice_polls/uSkuVmBoHEqHU5J</a:t>
            </a:r>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10</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0863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138E-EF86-4C48-8A25-7F113781BA15}" type="slidenum">
              <a:rPr lang="en-US" smtClean="0"/>
              <a:pPr/>
              <a:t>11</a:t>
            </a:fld>
            <a:endParaRPr lang="en-US"/>
          </a:p>
        </p:txBody>
      </p:sp>
    </p:spTree>
    <p:extLst>
      <p:ext uri="{BB962C8B-B14F-4D97-AF65-F5344CB8AC3E}">
        <p14:creationId xmlns:p14="http://schemas.microsoft.com/office/powerpoint/2010/main" val="381746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a:xfrm>
            <a:off x="457200" y="1600200"/>
            <a:ext cx="8229600" cy="388619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335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txStyles>
    <p:title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file:///\\blinn.edu\homefolders\Staff\linda.reed\Linda%20HR\2018-2019\QM%20conference%20Oct_2018\Rubic%20ENGL%201301.docx"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64.png"/></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8" Type="http://schemas.openxmlformats.org/officeDocument/2006/relationships/hyperlink" Target="mailto:Jaime.Schroeder@blinn.edu" TargetMode="External"/><Relationship Id="rId3" Type="http://schemas.openxmlformats.org/officeDocument/2006/relationships/image" Target="../media/image3.jpeg"/><Relationship Id="rId7" Type="http://schemas.openxmlformats.org/officeDocument/2006/relationships/hyperlink" Target="mailto:Victoria.fowler@blinn.edu"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mailto:Amy.Winningham@blinn.edu" TargetMode="External"/><Relationship Id="rId5" Type="http://schemas.openxmlformats.org/officeDocument/2006/relationships/hyperlink" Target="mailto:Brandy.ermis@blinn.edu" TargetMode="External"/><Relationship Id="rId4" Type="http://schemas.openxmlformats.org/officeDocument/2006/relationships/hyperlink" Target="mailto:Linda.reed@bli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2209800"/>
            <a:ext cx="8229600" cy="838200"/>
          </a:xfrm>
        </p:spPr>
        <p:txBody>
          <a:bodyPr>
            <a:normAutofit/>
          </a:bodyPr>
          <a:lstStyle/>
          <a:p>
            <a:r>
              <a:rPr lang="en-US"/>
              <a:t>Smarter Not Harder </a:t>
            </a:r>
            <a:endParaRPr lang="en-US" sz="6000" b="0"/>
          </a:p>
        </p:txBody>
      </p:sp>
      <p:sp>
        <p:nvSpPr>
          <p:cNvPr id="5" name="Title 1"/>
          <p:cNvSpPr txBox="1">
            <a:spLocks/>
          </p:cNvSpPr>
          <p:nvPr/>
        </p:nvSpPr>
        <p:spPr>
          <a:xfrm>
            <a:off x="4343400" y="4035552"/>
            <a:ext cx="4373880" cy="12778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endParaRPr lang="en-US" sz="2800" b="0">
              <a:latin typeface="Times New Roman" panose="02020603050405020304" pitchFamily="18" charset="0"/>
              <a:cs typeface="Times New Roman" panose="02020603050405020304" pitchFamily="18" charset="0"/>
            </a:endParaRPr>
          </a:p>
        </p:txBody>
      </p:sp>
      <p:sp>
        <p:nvSpPr>
          <p:cNvPr id="4" name="TextBox 3"/>
          <p:cNvSpPr txBox="1"/>
          <p:nvPr/>
        </p:nvSpPr>
        <p:spPr>
          <a:xfrm>
            <a:off x="5601784" y="4114800"/>
            <a:ext cx="1857111" cy="1477328"/>
          </a:xfrm>
          <a:prstGeom prst="rect">
            <a:avLst/>
          </a:prstGeom>
          <a:noFill/>
        </p:spPr>
        <p:txBody>
          <a:bodyPr wrap="none" rtlCol="0">
            <a:spAutoFit/>
          </a:bodyPr>
          <a:lstStyle/>
          <a:p>
            <a:r>
              <a:rPr lang="en-US"/>
              <a:t>Brandy Ermis</a:t>
            </a:r>
          </a:p>
          <a:p>
            <a:r>
              <a:rPr lang="en-US"/>
              <a:t>Victoria Fowler</a:t>
            </a:r>
          </a:p>
          <a:p>
            <a:r>
              <a:rPr lang="en-US"/>
              <a:t>Linda Reed</a:t>
            </a:r>
          </a:p>
          <a:p>
            <a:r>
              <a:rPr lang="en-US"/>
              <a:t>Jaime Schroeder</a:t>
            </a:r>
          </a:p>
          <a:p>
            <a:r>
              <a:rPr lang="en-US"/>
              <a:t>Amy Winningham</a:t>
            </a:r>
          </a:p>
        </p:txBody>
      </p:sp>
      <p:sp>
        <p:nvSpPr>
          <p:cNvPr id="3" name="TextBox 2"/>
          <p:cNvSpPr txBox="1"/>
          <p:nvPr/>
        </p:nvSpPr>
        <p:spPr>
          <a:xfrm>
            <a:off x="1164744" y="3064722"/>
            <a:ext cx="6875472" cy="954107"/>
          </a:xfrm>
          <a:prstGeom prst="rect">
            <a:avLst/>
          </a:prstGeom>
          <a:noFill/>
        </p:spPr>
        <p:txBody>
          <a:bodyPr wrap="none" rtlCol="0">
            <a:spAutoFit/>
          </a:bodyPr>
          <a:lstStyle/>
          <a:p>
            <a:pPr algn="ctr"/>
            <a:r>
              <a:rPr lang="en-US" sz="2800">
                <a:latin typeface="Times New Roman" panose="02020603050405020304" pitchFamily="18" charset="0"/>
                <a:cs typeface="Times New Roman" panose="02020603050405020304" pitchFamily="18" charset="0"/>
              </a:rPr>
              <a:t>Efficiently and Effectively Meeting Standards </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Using Your LMS</a:t>
            </a:r>
          </a:p>
        </p:txBody>
      </p:sp>
    </p:spTree>
    <p:extLst>
      <p:ext uri="{BB962C8B-B14F-4D97-AF65-F5344CB8AC3E}">
        <p14:creationId xmlns:p14="http://schemas.microsoft.com/office/powerpoint/2010/main" val="21614457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608359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Questions</a:t>
            </a:r>
          </a:p>
        </p:txBody>
      </p:sp>
      <p:sp>
        <p:nvSpPr>
          <p:cNvPr id="3" name="Content Placeholder 2"/>
          <p:cNvSpPr>
            <a:spLocks noGrp="1"/>
          </p:cNvSpPr>
          <p:nvPr>
            <p:ph idx="1"/>
          </p:nvPr>
        </p:nvSpPr>
        <p:spPr>
          <a:xfrm>
            <a:off x="432816" y="2057400"/>
            <a:ext cx="4215384" cy="3429000"/>
          </a:xfrm>
        </p:spPr>
        <p:txBody>
          <a:bodyPr>
            <a:normAutofit/>
          </a:bodyPr>
          <a:lstStyle/>
          <a:p>
            <a:pPr marL="514350" indent="-514350">
              <a:buFont typeface="+mj-lt"/>
              <a:buAutoNum type="arabicPeriod" startAt="8"/>
            </a:pPr>
            <a:r>
              <a:rPr lang="en-US"/>
              <a:t>Are you provided a template to help design a course?  </a:t>
            </a:r>
          </a:p>
          <a:p>
            <a:pPr marL="514350" indent="-514350">
              <a:buFont typeface="+mj-lt"/>
              <a:buAutoNum type="arabicPeriod" startAt="8"/>
            </a:pPr>
            <a:endParaRPr lang="en-US"/>
          </a:p>
        </p:txBody>
      </p:sp>
      <p:pic>
        <p:nvPicPr>
          <p:cNvPr id="5" name="Picture 4" descr="Contro il cancro con un sorriso: Perché 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200" y="1752600"/>
            <a:ext cx="2638234" cy="3352800"/>
          </a:xfrm>
          <a:prstGeom prst="rect">
            <a:avLst/>
          </a:prstGeom>
        </p:spPr>
      </p:pic>
    </p:spTree>
    <p:extLst>
      <p:ext uri="{BB962C8B-B14F-4D97-AF65-F5344CB8AC3E}">
        <p14:creationId xmlns:p14="http://schemas.microsoft.com/office/powerpoint/2010/main" val="41713078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208832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4486229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Questions</a:t>
            </a:r>
          </a:p>
        </p:txBody>
      </p:sp>
      <p:sp>
        <p:nvSpPr>
          <p:cNvPr id="3" name="Content Placeholder 2"/>
          <p:cNvSpPr>
            <a:spLocks noGrp="1"/>
          </p:cNvSpPr>
          <p:nvPr>
            <p:ph idx="1"/>
          </p:nvPr>
        </p:nvSpPr>
        <p:spPr>
          <a:xfrm>
            <a:off x="432816" y="2057400"/>
            <a:ext cx="8229600" cy="3429000"/>
          </a:xfrm>
        </p:spPr>
        <p:txBody>
          <a:bodyPr>
            <a:normAutofit/>
          </a:bodyPr>
          <a:lstStyle/>
          <a:p>
            <a:pPr marL="514350" indent="-514350">
              <a:buFont typeface="+mj-lt"/>
              <a:buAutoNum type="arabicPeriod" startAt="9"/>
            </a:pPr>
            <a:r>
              <a:rPr lang="en-US"/>
              <a:t>Does your college use any type of course review process for online/ blended courses?</a:t>
            </a:r>
          </a:p>
          <a:p>
            <a:pPr marL="514350" indent="-514350">
              <a:buFont typeface="+mj-lt"/>
              <a:buAutoNum type="arabicPeriod" startAt="9"/>
            </a:pPr>
            <a:r>
              <a:rPr lang="en-US"/>
              <a:t>If so which type:</a:t>
            </a:r>
          </a:p>
          <a:p>
            <a:pPr marL="914400" lvl="1" indent="-514350">
              <a:buFont typeface="+mj-lt"/>
              <a:buAutoNum type="alphaLcParenR"/>
            </a:pPr>
            <a:r>
              <a:rPr lang="en-US"/>
              <a:t>Formal QM</a:t>
            </a:r>
          </a:p>
          <a:p>
            <a:pPr marL="914400" lvl="1" indent="-514350">
              <a:buFont typeface="+mj-lt"/>
              <a:buAutoNum type="alphaLcParenR"/>
            </a:pPr>
            <a:r>
              <a:rPr lang="en-US"/>
              <a:t>Internal</a:t>
            </a:r>
          </a:p>
        </p:txBody>
      </p:sp>
      <p:pic>
        <p:nvPicPr>
          <p:cNvPr id="4" name="Picture 3"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352044"/>
            <a:ext cx="1244767" cy="1581912"/>
          </a:xfrm>
          <a:prstGeom prst="rect">
            <a:avLst/>
          </a:prstGeom>
        </p:spPr>
      </p:pic>
    </p:spTree>
    <p:extLst>
      <p:ext uri="{BB962C8B-B14F-4D97-AF65-F5344CB8AC3E}">
        <p14:creationId xmlns:p14="http://schemas.microsoft.com/office/powerpoint/2010/main" val="41713078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4527602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Questions</a:t>
            </a:r>
          </a:p>
        </p:txBody>
      </p:sp>
      <p:sp>
        <p:nvSpPr>
          <p:cNvPr id="3" name="Content Placeholder 2"/>
          <p:cNvSpPr>
            <a:spLocks noGrp="1"/>
          </p:cNvSpPr>
          <p:nvPr>
            <p:ph idx="1"/>
          </p:nvPr>
        </p:nvSpPr>
        <p:spPr>
          <a:xfrm>
            <a:off x="432816" y="2057400"/>
            <a:ext cx="4062984" cy="3429000"/>
          </a:xfrm>
        </p:spPr>
        <p:txBody>
          <a:bodyPr>
            <a:normAutofit/>
          </a:bodyPr>
          <a:lstStyle/>
          <a:p>
            <a:pPr marL="514350" indent="-514350">
              <a:buFont typeface="+mj-lt"/>
              <a:buAutoNum type="arabicPeriod" startAt="11"/>
            </a:pPr>
            <a:r>
              <a:rPr lang="en-US"/>
              <a:t> How many standards do you think you can meet through your LMS or template? </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22668232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9564364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Problem</a:t>
            </a:r>
          </a:p>
        </p:txBody>
      </p:sp>
      <p:sp>
        <p:nvSpPr>
          <p:cNvPr id="4" name="Content Placeholder 3"/>
          <p:cNvSpPr>
            <a:spLocks noGrp="1"/>
          </p:cNvSpPr>
          <p:nvPr>
            <p:ph sz="half" idx="2"/>
          </p:nvPr>
        </p:nvSpPr>
        <p:spPr>
          <a:xfrm>
            <a:off x="457200" y="1371600"/>
            <a:ext cx="4343400" cy="4525963"/>
          </a:xfrm>
        </p:spPr>
        <p:txBody>
          <a:bodyPr vert="horz" lIns="91440" tIns="45720" rIns="91440" bIns="45720" rtlCol="0" anchor="t">
            <a:normAutofit/>
          </a:bodyPr>
          <a:lstStyle/>
          <a:p>
            <a:pPr marL="0" indent="0">
              <a:buNone/>
            </a:pPr>
            <a:r>
              <a:rPr lang="en-US" dirty="0"/>
              <a:t>How do we take an institutional approach to meet QM standards to avoid faculty recreating the same required materials, allowing faculty to focus on content development while providing students with a consistent design?</a:t>
            </a:r>
          </a:p>
        </p:txBody>
      </p:sp>
      <p:pic>
        <p:nvPicPr>
          <p:cNvPr id="1027" name="Picture 3" descr="C:\Users\reed_Linda\Downloads\cartoon-3082809_640.png"/>
          <p:cNvPicPr>
            <a:picLocks noChangeAspect="1" noChangeArrowheads="1"/>
          </p:cNvPicPr>
          <p:nvPr/>
        </p:nvPicPr>
        <p:blipFill>
          <a:blip r:embed="rId3" cstate="print"/>
          <a:srcRect/>
          <a:stretch>
            <a:fillRect/>
          </a:stretch>
        </p:blipFill>
        <p:spPr bwMode="auto">
          <a:xfrm>
            <a:off x="4724400" y="1752600"/>
            <a:ext cx="4177364" cy="3100387"/>
          </a:xfrm>
          <a:prstGeom prst="rect">
            <a:avLst/>
          </a:prstGeom>
          <a:noFill/>
        </p:spPr>
      </p:pic>
    </p:spTree>
    <p:extLst>
      <p:ext uri="{BB962C8B-B14F-4D97-AF65-F5344CB8AC3E}">
        <p14:creationId xmlns:p14="http://schemas.microsoft.com/office/powerpoint/2010/main" val="32568311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6820628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962"/>
            <a:ext cx="8229600" cy="1066800"/>
          </a:xfrm>
        </p:spPr>
        <p:txBody>
          <a:bodyPr/>
          <a:lstStyle/>
          <a:p>
            <a:r>
              <a:rPr lang="en-US" dirty="0">
                <a:solidFill>
                  <a:schemeClr val="tx1"/>
                </a:solidFill>
              </a:rPr>
              <a:t>Directions for Poll Everywhere</a:t>
            </a:r>
          </a:p>
        </p:txBody>
      </p:sp>
      <p:sp>
        <p:nvSpPr>
          <p:cNvPr id="4" name="Content Placeholder 3"/>
          <p:cNvSpPr>
            <a:spLocks noGrp="1"/>
          </p:cNvSpPr>
          <p:nvPr>
            <p:ph sz="half" idx="2"/>
          </p:nvPr>
        </p:nvSpPr>
        <p:spPr>
          <a:xfrm>
            <a:off x="457200" y="1600200"/>
            <a:ext cx="3733800" cy="4297363"/>
          </a:xfrm>
        </p:spPr>
        <p:txBody>
          <a:bodyPr>
            <a:normAutofit/>
          </a:bodyPr>
          <a:lstStyle/>
          <a:p>
            <a:r>
              <a:rPr lang="en-US" dirty="0" smtClean="0"/>
              <a:t>JSCHROEDER113  to 37607 to join then test response. </a:t>
            </a:r>
            <a:endParaRPr lang="en-US" dirty="0"/>
          </a:p>
          <a:p>
            <a:endParaRPr lang="en-US" dirty="0"/>
          </a:p>
          <a:p>
            <a:endParaRPr lang="en-US" dirty="0"/>
          </a:p>
        </p:txBody>
      </p:sp>
      <p:pic>
        <p:nvPicPr>
          <p:cNvPr id="6" name="Picture 5"/>
          <p:cNvPicPr>
            <a:picLocks noChangeAspect="1"/>
          </p:cNvPicPr>
          <p:nvPr/>
        </p:nvPicPr>
        <p:blipFill>
          <a:blip r:embed="rId3" cstate="print"/>
          <a:stretch>
            <a:fillRect/>
          </a:stretch>
        </p:blipFill>
        <p:spPr>
          <a:xfrm>
            <a:off x="4648200" y="1981200"/>
            <a:ext cx="3791415" cy="2590800"/>
          </a:xfrm>
          <a:prstGeom prst="rect">
            <a:avLst/>
          </a:prstGeom>
        </p:spPr>
      </p:pic>
      <p:sp>
        <p:nvSpPr>
          <p:cNvPr id="7" name="Rectangle 3"/>
          <p:cNvSpPr>
            <a:spLocks noChangeArrowheads="1"/>
          </p:cNvSpPr>
          <p:nvPr/>
        </p:nvSpPr>
        <p:spPr bwMode="auto">
          <a:xfrm>
            <a:off x="152400" y="-26162"/>
            <a:ext cx="65" cy="357124"/>
          </a:xfrm>
          <a:prstGeom prst="rect">
            <a:avLst/>
          </a:prstGeom>
          <a:solidFill>
            <a:srgbClr val="E9EF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71455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1646006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1 Question</a:t>
            </a:r>
          </a:p>
        </p:txBody>
      </p:sp>
      <p:sp>
        <p:nvSpPr>
          <p:cNvPr id="3" name="Content Placeholder 2"/>
          <p:cNvSpPr>
            <a:spLocks noGrp="1"/>
          </p:cNvSpPr>
          <p:nvPr>
            <p:ph idx="1"/>
          </p:nvPr>
        </p:nvSpPr>
        <p:spPr>
          <a:xfrm>
            <a:off x="381000" y="2209800"/>
            <a:ext cx="4419600" cy="2286000"/>
          </a:xfrm>
        </p:spPr>
        <p:txBody>
          <a:bodyPr>
            <a:normAutofit fontScale="92500"/>
          </a:bodyPr>
          <a:lstStyle/>
          <a:p>
            <a:pPr marL="514350" indent="-514350">
              <a:buFont typeface="+mj-lt"/>
              <a:buAutoNum type="arabicPeriod" startAt="12"/>
            </a:pPr>
            <a:r>
              <a:rPr lang="en-US" dirty="0"/>
              <a:t>How do you provide an overview to the course, set expectations, and provide course policies? </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16080602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7 Question</a:t>
            </a:r>
          </a:p>
        </p:txBody>
      </p:sp>
      <p:sp>
        <p:nvSpPr>
          <p:cNvPr id="3" name="Content Placeholder 2"/>
          <p:cNvSpPr>
            <a:spLocks noGrp="1"/>
          </p:cNvSpPr>
          <p:nvPr>
            <p:ph idx="1"/>
          </p:nvPr>
        </p:nvSpPr>
        <p:spPr>
          <a:xfrm>
            <a:off x="381000" y="2209800"/>
            <a:ext cx="4419600" cy="2362200"/>
          </a:xfrm>
        </p:spPr>
        <p:txBody>
          <a:bodyPr>
            <a:normAutofit/>
          </a:bodyPr>
          <a:lstStyle/>
          <a:p>
            <a:pPr marL="514350" indent="-514350">
              <a:buFont typeface="+mj-lt"/>
              <a:buAutoNum type="arabicPeriod" startAt="13"/>
            </a:pPr>
            <a:r>
              <a:rPr lang="en-US"/>
              <a:t> How are students made aware of support services and receive support services?</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16954218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we do? Standards 1 &amp; 7</a:t>
            </a:r>
          </a:p>
        </p:txBody>
      </p:sp>
      <p:pic>
        <p:nvPicPr>
          <p:cNvPr id="3074" name="Picture 2" descr="C:\Users\reed_Linda\Downloads\solution-3696900_640.png"/>
          <p:cNvPicPr>
            <a:picLocks noChangeAspect="1" noChangeArrowheads="1"/>
          </p:cNvPicPr>
          <p:nvPr/>
        </p:nvPicPr>
        <p:blipFill>
          <a:blip r:embed="rId3" cstate="print"/>
          <a:srcRect/>
          <a:stretch>
            <a:fillRect/>
          </a:stretch>
        </p:blipFill>
        <p:spPr bwMode="auto">
          <a:xfrm>
            <a:off x="1219200" y="1295400"/>
            <a:ext cx="6482366" cy="4314825"/>
          </a:xfrm>
          <a:prstGeom prst="rect">
            <a:avLst/>
          </a:prstGeom>
          <a:noFill/>
        </p:spPr>
      </p:pic>
    </p:spTree>
    <p:extLst>
      <p:ext uri="{BB962C8B-B14F-4D97-AF65-F5344CB8AC3E}">
        <p14:creationId xmlns:p14="http://schemas.microsoft.com/office/powerpoint/2010/main" val="34840665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152400"/>
            <a:ext cx="5962650" cy="5581650"/>
          </a:xfrm>
          <a:prstGeom prst="rect">
            <a:avLst/>
          </a:prstGeom>
        </p:spPr>
      </p:pic>
      <p:sp>
        <p:nvSpPr>
          <p:cNvPr id="3" name="TextBox 2"/>
          <p:cNvSpPr txBox="1"/>
          <p:nvPr/>
        </p:nvSpPr>
        <p:spPr>
          <a:xfrm>
            <a:off x="555172" y="870857"/>
            <a:ext cx="622927" cy="4648200"/>
          </a:xfrm>
          <a:prstGeom prst="rect">
            <a:avLst/>
          </a:prstGeom>
          <a:noFill/>
        </p:spPr>
        <p:txBody>
          <a:bodyPr vert="wordArtVert" wrap="square" rtlCol="0">
            <a:spAutoFit/>
          </a:bodyPr>
          <a:lstStyle/>
          <a:p>
            <a:r>
              <a:rPr lang="en-US" sz="2400" b="1" dirty="0" smtClean="0"/>
              <a:t>Home Page</a:t>
            </a:r>
            <a:endParaRPr lang="en-US" sz="2400" b="1" dirty="0"/>
          </a:p>
        </p:txBody>
      </p:sp>
    </p:spTree>
    <p:extLst>
      <p:ext uri="{BB962C8B-B14F-4D97-AF65-F5344CB8AC3E}">
        <p14:creationId xmlns:p14="http://schemas.microsoft.com/office/powerpoint/2010/main" val="42861298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1.1</a:t>
            </a:r>
          </a:p>
        </p:txBody>
      </p:sp>
      <p:pic>
        <p:nvPicPr>
          <p:cNvPr id="4" name="Picture 3" descr="1 News.JPG"/>
          <p:cNvPicPr>
            <a:picLocks noChangeAspect="1"/>
          </p:cNvPicPr>
          <p:nvPr/>
        </p:nvPicPr>
        <p:blipFill>
          <a:blip r:embed="rId3" cstate="print"/>
          <a:stretch>
            <a:fillRect/>
          </a:stretch>
        </p:blipFill>
        <p:spPr>
          <a:xfrm>
            <a:off x="1076325" y="1404937"/>
            <a:ext cx="6991350" cy="404812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a:t>
            </a:r>
          </a:p>
        </p:txBody>
      </p:sp>
      <p:pic>
        <p:nvPicPr>
          <p:cNvPr id="5" name="Picture 4" descr="1 Syllabus Bookstore.JPG"/>
          <p:cNvPicPr>
            <a:picLocks noChangeAspect="1"/>
          </p:cNvPicPr>
          <p:nvPr/>
        </p:nvPicPr>
        <p:blipFill rotWithShape="1">
          <a:blip r:embed="rId3" cstate="print"/>
          <a:srcRect b="54082"/>
          <a:stretch/>
        </p:blipFill>
        <p:spPr>
          <a:xfrm>
            <a:off x="2843212" y="1921120"/>
            <a:ext cx="3457575" cy="1836964"/>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4.3</a:t>
            </a:r>
          </a:p>
        </p:txBody>
      </p:sp>
      <p:pic>
        <p:nvPicPr>
          <p:cNvPr id="5" name="Picture 4" descr="7 copyright.JPG"/>
          <p:cNvPicPr>
            <a:picLocks noChangeAspect="1"/>
          </p:cNvPicPr>
          <p:nvPr/>
        </p:nvPicPr>
        <p:blipFill>
          <a:blip r:embed="rId3" cstate="print"/>
          <a:stretch>
            <a:fillRect/>
          </a:stretch>
        </p:blipFill>
        <p:spPr>
          <a:xfrm>
            <a:off x="152400" y="2057400"/>
            <a:ext cx="8839200" cy="1035292"/>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Meet your Instructor </a:t>
            </a:r>
            <a:br>
              <a:rPr lang="en-US">
                <a:solidFill>
                  <a:schemeClr val="tx1"/>
                </a:solidFill>
              </a:rPr>
            </a:br>
            <a:r>
              <a:rPr lang="en-US">
                <a:solidFill>
                  <a:schemeClr val="tx1"/>
                </a:solidFill>
              </a:rPr>
              <a:t>Communication Policy</a:t>
            </a:r>
          </a:p>
        </p:txBody>
      </p:sp>
    </p:spTree>
    <p:extLst>
      <p:ext uri="{BB962C8B-B14F-4D97-AF65-F5344CB8AC3E}">
        <p14:creationId xmlns:p14="http://schemas.microsoft.com/office/powerpoint/2010/main" val="34647319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1.1</a:t>
            </a:r>
          </a:p>
        </p:txBody>
      </p:sp>
      <p:pic>
        <p:nvPicPr>
          <p:cNvPr id="5" name="Picture 4" descr="1. template TOC.JPG"/>
          <p:cNvPicPr>
            <a:picLocks noChangeAspect="1"/>
          </p:cNvPicPr>
          <p:nvPr/>
        </p:nvPicPr>
        <p:blipFill rotWithShape="1">
          <a:blip r:embed="rId3" cstate="print"/>
          <a:srcRect b="53333"/>
          <a:stretch/>
        </p:blipFill>
        <p:spPr>
          <a:xfrm>
            <a:off x="1676400" y="601579"/>
            <a:ext cx="2057400" cy="5140155"/>
          </a:xfrm>
          <a:prstGeom prst="rect">
            <a:avLst/>
          </a:prstGeom>
        </p:spPr>
      </p:pic>
      <p:pic>
        <p:nvPicPr>
          <p:cNvPr id="6" name="Picture 5" descr="1. template TOC.JPG"/>
          <p:cNvPicPr>
            <a:picLocks noChangeAspect="1"/>
          </p:cNvPicPr>
          <p:nvPr/>
        </p:nvPicPr>
        <p:blipFill rotWithShape="1">
          <a:blip r:embed="rId3" cstate="print"/>
          <a:srcRect t="46667"/>
          <a:stretch/>
        </p:blipFill>
        <p:spPr>
          <a:xfrm>
            <a:off x="5486400" y="589546"/>
            <a:ext cx="1752600" cy="515218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2800566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304800"/>
            <a:ext cx="7820025" cy="5257494"/>
          </a:xfrm>
          <a:prstGeom prst="rect">
            <a:avLst/>
          </a:prstGeom>
        </p:spPr>
      </p:pic>
    </p:spTree>
    <p:extLst>
      <p:ext uri="{BB962C8B-B14F-4D97-AF65-F5344CB8AC3E}">
        <p14:creationId xmlns:p14="http://schemas.microsoft.com/office/powerpoint/2010/main" val="213971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1.2-1.3-1.8-5.3</a:t>
            </a:r>
          </a:p>
        </p:txBody>
      </p:sp>
      <p:pic>
        <p:nvPicPr>
          <p:cNvPr id="4" name="Picture 3" descr="1.8 - 1.2.JPG"/>
          <p:cNvPicPr>
            <a:picLocks noChangeAspect="1"/>
          </p:cNvPicPr>
          <p:nvPr/>
        </p:nvPicPr>
        <p:blipFill>
          <a:blip r:embed="rId3" cstate="print"/>
          <a:stretch>
            <a:fillRect/>
          </a:stretch>
        </p:blipFill>
        <p:spPr>
          <a:xfrm>
            <a:off x="586153" y="914400"/>
            <a:ext cx="5581650" cy="5248275"/>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Syllabus and Course Policies</a:t>
            </a:r>
          </a:p>
        </p:txBody>
      </p:sp>
    </p:spTree>
    <p:extLst>
      <p:ext uri="{BB962C8B-B14F-4D97-AF65-F5344CB8AC3E}">
        <p14:creationId xmlns:p14="http://schemas.microsoft.com/office/powerpoint/2010/main" val="406432510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1,3,5</a:t>
            </a:r>
          </a:p>
        </p:txBody>
      </p:sp>
      <p:pic>
        <p:nvPicPr>
          <p:cNvPr id="5" name="Picture 4" descr="1_3_5.JPG"/>
          <p:cNvPicPr>
            <a:picLocks noChangeAspect="1"/>
          </p:cNvPicPr>
          <p:nvPr/>
        </p:nvPicPr>
        <p:blipFill rotWithShape="1">
          <a:blip r:embed="rId3" cstate="print"/>
          <a:srcRect r="14811" b="70792"/>
          <a:stretch/>
        </p:blipFill>
        <p:spPr>
          <a:xfrm>
            <a:off x="1500045" y="1950218"/>
            <a:ext cx="6357766" cy="1958591"/>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1194" y="468086"/>
            <a:ext cx="8623761" cy="4963886"/>
          </a:xfrm>
          <a:prstGeom prst="rect">
            <a:avLst/>
          </a:prstGeom>
        </p:spPr>
      </p:pic>
    </p:spTree>
    <p:extLst>
      <p:ext uri="{BB962C8B-B14F-4D97-AF65-F5344CB8AC3E}">
        <p14:creationId xmlns:p14="http://schemas.microsoft.com/office/powerpoint/2010/main" val="714369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1,3,5</a:t>
            </a:r>
          </a:p>
        </p:txBody>
      </p:sp>
      <p:pic>
        <p:nvPicPr>
          <p:cNvPr id="5" name="Picture 4" descr="1_3_5.JPG"/>
          <p:cNvPicPr>
            <a:picLocks noChangeAspect="1"/>
          </p:cNvPicPr>
          <p:nvPr/>
        </p:nvPicPr>
        <p:blipFill rotWithShape="1">
          <a:blip r:embed="rId3" cstate="print"/>
          <a:srcRect t="22765" b="50000"/>
          <a:stretch/>
        </p:blipFill>
        <p:spPr>
          <a:xfrm>
            <a:off x="726321" y="1266092"/>
            <a:ext cx="7691358" cy="1826288"/>
          </a:xfrm>
          <a:prstGeom prst="rect">
            <a:avLst/>
          </a:prstGeom>
        </p:spPr>
      </p:pic>
    </p:spTree>
    <p:extLst>
      <p:ext uri="{BB962C8B-B14F-4D97-AF65-F5344CB8AC3E}">
        <p14:creationId xmlns:p14="http://schemas.microsoft.com/office/powerpoint/2010/main" val="4567850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1,3,5</a:t>
            </a:r>
          </a:p>
        </p:txBody>
      </p:sp>
      <p:pic>
        <p:nvPicPr>
          <p:cNvPr id="5" name="Picture 4" descr="1_3_5.JPG"/>
          <p:cNvPicPr>
            <a:picLocks noChangeAspect="1"/>
          </p:cNvPicPr>
          <p:nvPr/>
        </p:nvPicPr>
        <p:blipFill rotWithShape="1">
          <a:blip r:embed="rId3" cstate="print"/>
          <a:srcRect t="50000" b="2669"/>
          <a:stretch/>
        </p:blipFill>
        <p:spPr>
          <a:xfrm>
            <a:off x="441158" y="2057400"/>
            <a:ext cx="7755763" cy="3200400"/>
          </a:xfrm>
          <a:prstGeom prst="rect">
            <a:avLst/>
          </a:prstGeom>
        </p:spPr>
      </p:pic>
      <p:sp>
        <p:nvSpPr>
          <p:cNvPr id="3" name="TextBox 2"/>
          <p:cNvSpPr txBox="1"/>
          <p:nvPr/>
        </p:nvSpPr>
        <p:spPr>
          <a:xfrm>
            <a:off x="990600" y="1535668"/>
            <a:ext cx="2292807" cy="369332"/>
          </a:xfrm>
          <a:prstGeom prst="rect">
            <a:avLst/>
          </a:prstGeom>
          <a:noFill/>
        </p:spPr>
        <p:txBody>
          <a:bodyPr wrap="none" rtlCol="0">
            <a:spAutoFit/>
          </a:bodyPr>
          <a:lstStyle/>
          <a:p>
            <a:r>
              <a:rPr lang="en-US"/>
              <a:t>Course Materials cont.</a:t>
            </a:r>
          </a:p>
        </p:txBody>
      </p:sp>
    </p:spTree>
    <p:extLst>
      <p:ext uri="{BB962C8B-B14F-4D97-AF65-F5344CB8AC3E}">
        <p14:creationId xmlns:p14="http://schemas.microsoft.com/office/powerpoint/2010/main" val="334078981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1.5-1.7</a:t>
            </a:r>
          </a:p>
        </p:txBody>
      </p:sp>
      <p:pic>
        <p:nvPicPr>
          <p:cNvPr id="5" name="Picture 4" descr="1.5-1.7.JPG"/>
          <p:cNvPicPr>
            <a:picLocks noChangeAspect="1"/>
          </p:cNvPicPr>
          <p:nvPr/>
        </p:nvPicPr>
        <p:blipFill>
          <a:blip r:embed="rId3" cstate="print"/>
          <a:stretch>
            <a:fillRect/>
          </a:stretch>
        </p:blipFill>
        <p:spPr>
          <a:xfrm>
            <a:off x="866826" y="2351315"/>
            <a:ext cx="7560653" cy="1793631"/>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Course Resources and Institutional Policies</a:t>
            </a:r>
          </a:p>
        </p:txBody>
      </p:sp>
    </p:spTree>
    <p:extLst>
      <p:ext uri="{BB962C8B-B14F-4D97-AF65-F5344CB8AC3E}">
        <p14:creationId xmlns:p14="http://schemas.microsoft.com/office/powerpoint/2010/main" val="40300770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98171" y="108857"/>
            <a:ext cx="5812971" cy="6060886"/>
          </a:xfrm>
          <a:prstGeom prst="rect">
            <a:avLst/>
          </a:prstGeom>
        </p:spPr>
      </p:pic>
    </p:spTree>
    <p:extLst>
      <p:ext uri="{BB962C8B-B14F-4D97-AF65-F5344CB8AC3E}">
        <p14:creationId xmlns:p14="http://schemas.microsoft.com/office/powerpoint/2010/main" val="19300271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Overview</a:t>
            </a:r>
          </a:p>
        </p:txBody>
      </p:sp>
      <p:pic>
        <p:nvPicPr>
          <p:cNvPr id="5" name="Content Placeholder 4" descr="Sweden introduces a SIX-HOUR working day in bid to reduce ..."/>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57800" y="1371600"/>
            <a:ext cx="2914650" cy="3781425"/>
          </a:xfrm>
        </p:spPr>
      </p:pic>
      <p:sp>
        <p:nvSpPr>
          <p:cNvPr id="4" name="Content Placeholder 3"/>
          <p:cNvSpPr>
            <a:spLocks noGrp="1"/>
          </p:cNvSpPr>
          <p:nvPr>
            <p:ph sz="half" idx="2"/>
          </p:nvPr>
        </p:nvSpPr>
        <p:spPr>
          <a:xfrm>
            <a:off x="457200" y="1371600"/>
            <a:ext cx="4648200" cy="4525963"/>
          </a:xfrm>
        </p:spPr>
        <p:txBody>
          <a:bodyPr>
            <a:normAutofit/>
          </a:bodyPr>
          <a:lstStyle/>
          <a:p>
            <a:r>
              <a:rPr lang="en-US"/>
              <a:t>Set up Poll Everywhere</a:t>
            </a:r>
          </a:p>
          <a:p>
            <a:r>
              <a:rPr lang="en-US"/>
              <a:t>Identify the problem</a:t>
            </a:r>
          </a:p>
          <a:p>
            <a:r>
              <a:rPr lang="en-US"/>
              <a:t>Complete Survey</a:t>
            </a:r>
          </a:p>
          <a:p>
            <a:r>
              <a:rPr lang="en-US"/>
              <a:t>Review Standards 1,7, &amp; 8</a:t>
            </a:r>
          </a:p>
          <a:p>
            <a:r>
              <a:rPr lang="en-US"/>
              <a:t>Review Alignment Standards 2-6</a:t>
            </a:r>
          </a:p>
          <a:p>
            <a:r>
              <a:rPr lang="en-US"/>
              <a:t>Q &amp; A</a:t>
            </a:r>
          </a:p>
          <a:p>
            <a:endParaRPr lang="en-US"/>
          </a:p>
        </p:txBody>
      </p:sp>
    </p:spTree>
    <p:extLst>
      <p:ext uri="{BB962C8B-B14F-4D97-AF65-F5344CB8AC3E}">
        <p14:creationId xmlns:p14="http://schemas.microsoft.com/office/powerpoint/2010/main" val="263834701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1.5, 7.1 </a:t>
            </a:r>
          </a:p>
        </p:txBody>
      </p:sp>
      <p:pic>
        <p:nvPicPr>
          <p:cNvPr id="4" name="Picture 3" descr="1_7Tech.JPG"/>
          <p:cNvPicPr>
            <a:picLocks noChangeAspect="1"/>
          </p:cNvPicPr>
          <p:nvPr/>
        </p:nvPicPr>
        <p:blipFill>
          <a:blip r:embed="rId3" cstate="print"/>
          <a:stretch>
            <a:fillRect/>
          </a:stretch>
        </p:blipFill>
        <p:spPr>
          <a:xfrm>
            <a:off x="423862" y="1281112"/>
            <a:ext cx="8296275" cy="4295775"/>
          </a:xfrm>
          <a:prstGeom prst="rect">
            <a:avLst/>
          </a:prstGeo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a:t>
            </a:r>
          </a:p>
        </p:txBody>
      </p:sp>
      <p:pic>
        <p:nvPicPr>
          <p:cNvPr id="5" name="Picture 4" descr="7 support.JPG"/>
          <p:cNvPicPr>
            <a:picLocks noChangeAspect="1"/>
          </p:cNvPicPr>
          <p:nvPr/>
        </p:nvPicPr>
        <p:blipFill>
          <a:blip r:embed="rId3" cstate="print"/>
          <a:stretch>
            <a:fillRect/>
          </a:stretch>
        </p:blipFill>
        <p:spPr>
          <a:xfrm>
            <a:off x="228600" y="381000"/>
            <a:ext cx="8686800" cy="6267450"/>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Privacy Statements</a:t>
            </a:r>
          </a:p>
        </p:txBody>
      </p:sp>
    </p:spTree>
    <p:extLst>
      <p:ext uri="{BB962C8B-B14F-4D97-AF65-F5344CB8AC3E}">
        <p14:creationId xmlns:p14="http://schemas.microsoft.com/office/powerpoint/2010/main" val="7690604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a:t>
            </a:r>
          </a:p>
        </p:txBody>
      </p:sp>
      <p:pic>
        <p:nvPicPr>
          <p:cNvPr id="4" name="Picture 3" descr="6 Privacy.JPG"/>
          <p:cNvPicPr>
            <a:picLocks noChangeAspect="1"/>
          </p:cNvPicPr>
          <p:nvPr/>
        </p:nvPicPr>
        <p:blipFill>
          <a:blip r:embed="rId3" cstate="print"/>
          <a:stretch>
            <a:fillRect/>
          </a:stretch>
        </p:blipFill>
        <p:spPr>
          <a:xfrm>
            <a:off x="519112" y="995362"/>
            <a:ext cx="8105775" cy="4867275"/>
          </a:xfrm>
          <a:prstGeom prst="rect">
            <a:avLst/>
          </a:prstGeom>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a:t>
            </a:r>
          </a:p>
        </p:txBody>
      </p:sp>
      <p:pic>
        <p:nvPicPr>
          <p:cNvPr id="5" name="Picture 4" descr="1 Syllabus Bookstore.JPG"/>
          <p:cNvPicPr>
            <a:picLocks noChangeAspect="1"/>
          </p:cNvPicPr>
          <p:nvPr/>
        </p:nvPicPr>
        <p:blipFill rotWithShape="1">
          <a:blip r:embed="rId3" cstate="print"/>
          <a:srcRect t="45918"/>
          <a:stretch/>
        </p:blipFill>
        <p:spPr>
          <a:xfrm>
            <a:off x="2843212" y="1858945"/>
            <a:ext cx="3457575" cy="2163536"/>
          </a:xfrm>
          <a:prstGeom prst="rect">
            <a:avLst/>
          </a:prstGeom>
        </p:spPr>
      </p:pic>
    </p:spTree>
    <p:extLst>
      <p:ext uri="{BB962C8B-B14F-4D97-AF65-F5344CB8AC3E}">
        <p14:creationId xmlns:p14="http://schemas.microsoft.com/office/powerpoint/2010/main" val="15422484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Proctoring Policies</a:t>
            </a:r>
          </a:p>
        </p:txBody>
      </p:sp>
    </p:spTree>
    <p:extLst>
      <p:ext uri="{BB962C8B-B14F-4D97-AF65-F5344CB8AC3E}">
        <p14:creationId xmlns:p14="http://schemas.microsoft.com/office/powerpoint/2010/main" val="409701725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7.1</a:t>
            </a:r>
          </a:p>
        </p:txBody>
      </p:sp>
      <p:pic>
        <p:nvPicPr>
          <p:cNvPr id="5" name="Picture 4" descr="7 Proctoring TOC.JPG"/>
          <p:cNvPicPr>
            <a:picLocks noChangeAspect="1"/>
          </p:cNvPicPr>
          <p:nvPr/>
        </p:nvPicPr>
        <p:blipFill>
          <a:blip r:embed="rId3" cstate="print"/>
          <a:stretch>
            <a:fillRect/>
          </a:stretch>
        </p:blipFill>
        <p:spPr>
          <a:xfrm>
            <a:off x="3590925" y="1143000"/>
            <a:ext cx="1962150" cy="4506100"/>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Publisher Support</a:t>
            </a:r>
          </a:p>
        </p:txBody>
      </p:sp>
    </p:spTree>
    <p:extLst>
      <p:ext uri="{BB962C8B-B14F-4D97-AF65-F5344CB8AC3E}">
        <p14:creationId xmlns:p14="http://schemas.microsoft.com/office/powerpoint/2010/main" val="405260490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7.1</a:t>
            </a:r>
          </a:p>
        </p:txBody>
      </p:sp>
      <p:pic>
        <p:nvPicPr>
          <p:cNvPr id="4" name="Picture 3" descr="7 publisher support.JPG"/>
          <p:cNvPicPr>
            <a:picLocks noChangeAspect="1"/>
          </p:cNvPicPr>
          <p:nvPr/>
        </p:nvPicPr>
        <p:blipFill rotWithShape="1">
          <a:blip r:embed="rId3" cstate="print"/>
          <a:srcRect b="55115"/>
          <a:stretch/>
        </p:blipFill>
        <p:spPr>
          <a:xfrm>
            <a:off x="1492854" y="1143000"/>
            <a:ext cx="2979526" cy="4134853"/>
          </a:xfrm>
          <a:prstGeom prst="rect">
            <a:avLst/>
          </a:prstGeom>
        </p:spPr>
      </p:pic>
      <p:pic>
        <p:nvPicPr>
          <p:cNvPr id="3" name="Picture 2"/>
          <p:cNvPicPr>
            <a:picLocks noChangeAspect="1"/>
          </p:cNvPicPr>
          <p:nvPr/>
        </p:nvPicPr>
        <p:blipFill rotWithShape="1">
          <a:blip r:embed="rId4"/>
          <a:srcRect t="43601"/>
          <a:stretch/>
        </p:blipFill>
        <p:spPr>
          <a:xfrm>
            <a:off x="5257800" y="1106905"/>
            <a:ext cx="2514600" cy="4384408"/>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6089319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3" name="Content Placeholder 2"/>
          <p:cNvSpPr>
            <a:spLocks noGrp="1"/>
          </p:cNvSpPr>
          <p:nvPr>
            <p:ph idx="1"/>
          </p:nvPr>
        </p:nvSpPr>
        <p:spPr/>
        <p:txBody>
          <a:bodyPr/>
          <a:lstStyle/>
          <a:p>
            <a:r>
              <a:rPr lang="en-US"/>
              <a:t>Identify standards that can be addressed using the LMS</a:t>
            </a:r>
          </a:p>
          <a:p>
            <a:r>
              <a:rPr lang="en-US"/>
              <a:t>Discuss various methods of meeting standards using LMS features</a:t>
            </a:r>
          </a:p>
          <a:p>
            <a:r>
              <a:rPr lang="en-US"/>
              <a:t>Articulate the benefits of using prebuilt modules to meet QM standards</a:t>
            </a:r>
          </a:p>
        </p:txBody>
      </p:sp>
    </p:spTree>
    <p:extLst>
      <p:ext uri="{BB962C8B-B14F-4D97-AF65-F5344CB8AC3E}">
        <p14:creationId xmlns:p14="http://schemas.microsoft.com/office/powerpoint/2010/main" val="377070105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8 Question</a:t>
            </a:r>
          </a:p>
        </p:txBody>
      </p:sp>
      <p:sp>
        <p:nvSpPr>
          <p:cNvPr id="3" name="Content Placeholder 2"/>
          <p:cNvSpPr>
            <a:spLocks noGrp="1"/>
          </p:cNvSpPr>
          <p:nvPr>
            <p:ph idx="1"/>
          </p:nvPr>
        </p:nvSpPr>
        <p:spPr>
          <a:xfrm>
            <a:off x="381000" y="2209800"/>
            <a:ext cx="4953000" cy="2438400"/>
          </a:xfrm>
        </p:spPr>
        <p:txBody>
          <a:bodyPr vert="horz" lIns="91440" tIns="45720" rIns="91440" bIns="45720" rtlCol="0" anchor="t">
            <a:normAutofit/>
          </a:bodyPr>
          <a:lstStyle/>
          <a:p>
            <a:pPr marL="2228850" lvl="4" indent="-514350">
              <a:buFont typeface="+mj-lt"/>
              <a:buAutoNum type="arabicPeriod" startAt="14"/>
            </a:pPr>
            <a:r>
              <a:rPr lang="en-US" sz="2500" dirty="0"/>
              <a:t> How do you address accessibility with your materials in your course?</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219263185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did we do? Standards 8 </a:t>
            </a:r>
          </a:p>
        </p:txBody>
      </p:sp>
      <p:pic>
        <p:nvPicPr>
          <p:cNvPr id="3074" name="Picture 2" descr="C:\Users\reed_Linda\Downloads\solution-3696900_640.png"/>
          <p:cNvPicPr>
            <a:picLocks noChangeAspect="1" noChangeArrowheads="1"/>
          </p:cNvPicPr>
          <p:nvPr/>
        </p:nvPicPr>
        <p:blipFill>
          <a:blip r:embed="rId3" cstate="print"/>
          <a:srcRect/>
          <a:stretch>
            <a:fillRect/>
          </a:stretch>
        </p:blipFill>
        <p:spPr bwMode="auto">
          <a:xfrm>
            <a:off x="1219200" y="1295400"/>
            <a:ext cx="6482366" cy="4314825"/>
          </a:xfrm>
          <a:prstGeom prst="rect">
            <a:avLst/>
          </a:prstGeom>
          <a:noFill/>
        </p:spPr>
      </p:pic>
    </p:spTree>
    <p:extLst>
      <p:ext uri="{BB962C8B-B14F-4D97-AF65-F5344CB8AC3E}">
        <p14:creationId xmlns:p14="http://schemas.microsoft.com/office/powerpoint/2010/main" val="408532493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lstStyle/>
          <a:p>
            <a:r>
              <a:rPr lang="en-US">
                <a:solidFill>
                  <a:schemeClr val="tx1"/>
                </a:solidFill>
              </a:rPr>
              <a:t>Accessibility Statements</a:t>
            </a:r>
          </a:p>
        </p:txBody>
      </p:sp>
    </p:spTree>
    <p:extLst>
      <p:ext uri="{BB962C8B-B14F-4D97-AF65-F5344CB8AC3E}">
        <p14:creationId xmlns:p14="http://schemas.microsoft.com/office/powerpoint/2010/main" val="243233200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&amp; 8.6</a:t>
            </a:r>
          </a:p>
        </p:txBody>
      </p:sp>
      <p:pic>
        <p:nvPicPr>
          <p:cNvPr id="4" name="Picture 3" descr="7 Disability.JPG"/>
          <p:cNvPicPr>
            <a:picLocks noChangeAspect="1"/>
          </p:cNvPicPr>
          <p:nvPr/>
        </p:nvPicPr>
        <p:blipFill>
          <a:blip r:embed="rId3" cstate="print"/>
          <a:stretch>
            <a:fillRect/>
          </a:stretch>
        </p:blipFill>
        <p:spPr>
          <a:xfrm>
            <a:off x="442912" y="981075"/>
            <a:ext cx="8258175" cy="4895850"/>
          </a:xfrm>
          <a:prstGeom prst="rect">
            <a:avLst/>
          </a:prstGeom>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 Accessibility Links</a:t>
            </a:r>
            <a:endParaRPr lang="en-US" dirty="0"/>
          </a:p>
        </p:txBody>
      </p:sp>
      <p:pic>
        <p:nvPicPr>
          <p:cNvPr id="4" name="Picture 3" descr="8 Accessibility statements Products.JPG"/>
          <p:cNvPicPr>
            <a:picLocks noChangeAspect="1"/>
          </p:cNvPicPr>
          <p:nvPr/>
        </p:nvPicPr>
        <p:blipFill rotWithShape="1">
          <a:blip r:embed="rId3" cstate="print"/>
          <a:srcRect b="26459"/>
          <a:stretch/>
        </p:blipFill>
        <p:spPr>
          <a:xfrm>
            <a:off x="228600" y="1138989"/>
            <a:ext cx="4791075" cy="4195887"/>
          </a:xfrm>
          <a:prstGeom prst="rect">
            <a:avLst/>
          </a:prstGeom>
        </p:spPr>
      </p:pic>
      <p:pic>
        <p:nvPicPr>
          <p:cNvPr id="3" name="Picture 2"/>
          <p:cNvPicPr>
            <a:picLocks noChangeAspect="1"/>
          </p:cNvPicPr>
          <p:nvPr/>
        </p:nvPicPr>
        <p:blipFill rotWithShape="1">
          <a:blip r:embed="rId4"/>
          <a:srcRect t="72124" r="40075"/>
          <a:stretch/>
        </p:blipFill>
        <p:spPr>
          <a:xfrm>
            <a:off x="5257800" y="2209800"/>
            <a:ext cx="2871537" cy="1590675"/>
          </a:xfrm>
          <a:prstGeom prst="rect">
            <a:avLst/>
          </a:prstGeom>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366847"/>
            <a:ext cx="3675017" cy="1066800"/>
          </a:xfrm>
        </p:spPr>
        <p:txBody>
          <a:bodyPr>
            <a:normAutofit fontScale="90000"/>
          </a:bodyPr>
          <a:lstStyle/>
          <a:p>
            <a:r>
              <a:rPr lang="en-US"/>
              <a:t>Standards 1, </a:t>
            </a:r>
            <a:br>
              <a:rPr lang="en-US"/>
            </a:br>
            <a:r>
              <a:rPr lang="en-US"/>
              <a:t>7 &amp; 8</a:t>
            </a:r>
          </a:p>
        </p:txBody>
      </p:sp>
      <p:sp>
        <p:nvSpPr>
          <p:cNvPr id="6" name="Rectangle 5"/>
          <p:cNvSpPr/>
          <p:nvPr/>
        </p:nvSpPr>
        <p:spPr>
          <a:xfrm>
            <a:off x="1125583" y="3200400"/>
            <a:ext cx="7620000" cy="2554545"/>
          </a:xfrm>
          <a:prstGeom prst="rect">
            <a:avLst/>
          </a:prstGeom>
        </p:spPr>
        <p:txBody>
          <a:bodyPr wrap="square">
            <a:spAutoFit/>
          </a:bodyPr>
          <a:lstStyle/>
          <a:p>
            <a:r>
              <a:rPr lang="en-US" sz="3200"/>
              <a:t>Turn to your neighbor and share one idea that you would like to implement.</a:t>
            </a:r>
          </a:p>
          <a:p>
            <a:r>
              <a:rPr lang="en-US" sz="3200"/>
              <a:t>  </a:t>
            </a:r>
          </a:p>
          <a:p>
            <a:r>
              <a:rPr lang="en-US" sz="3200"/>
              <a:t>Would you need assistance to implement this? If so, who? </a:t>
            </a:r>
          </a:p>
        </p:txBody>
      </p:sp>
      <p:pic>
        <p:nvPicPr>
          <p:cNvPr id="7" name="Picture 6" descr="Upcycled Education: Turn and T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523058"/>
            <a:ext cx="3569789" cy="2677342"/>
          </a:xfrm>
          <a:prstGeom prst="rect">
            <a:avLst/>
          </a:prstGeom>
        </p:spPr>
      </p:pic>
    </p:spTree>
    <p:extLst>
      <p:ext uri="{BB962C8B-B14F-4D97-AF65-F5344CB8AC3E}">
        <p14:creationId xmlns:p14="http://schemas.microsoft.com/office/powerpoint/2010/main" val="359094551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44084660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2 Questions</a:t>
            </a:r>
          </a:p>
        </p:txBody>
      </p:sp>
      <p:sp>
        <p:nvSpPr>
          <p:cNvPr id="3" name="Content Placeholder 2"/>
          <p:cNvSpPr>
            <a:spLocks noGrp="1"/>
          </p:cNvSpPr>
          <p:nvPr>
            <p:ph idx="1"/>
          </p:nvPr>
        </p:nvSpPr>
        <p:spPr>
          <a:xfrm>
            <a:off x="381000" y="1676400"/>
            <a:ext cx="5181600" cy="3657600"/>
          </a:xfrm>
        </p:spPr>
        <p:txBody>
          <a:bodyPr>
            <a:normAutofit/>
          </a:bodyPr>
          <a:lstStyle/>
          <a:p>
            <a:pPr marL="514350" indent="-514350">
              <a:buFont typeface="+mj-lt"/>
              <a:buAutoNum type="arabicPeriod" startAt="15"/>
            </a:pPr>
            <a:r>
              <a:rPr lang="en-US"/>
              <a:t> How do students know what they are expected to learn? </a:t>
            </a:r>
          </a:p>
          <a:p>
            <a:pPr marL="514350" indent="-514350">
              <a:buFont typeface="+mj-lt"/>
              <a:buAutoNum type="arabicPeriod" startAt="15"/>
            </a:pPr>
            <a:r>
              <a:rPr lang="en-US"/>
              <a:t> How do they know what they are expected to learn for each major assessment?</a:t>
            </a:r>
          </a:p>
        </p:txBody>
      </p:sp>
      <p:pic>
        <p:nvPicPr>
          <p:cNvPr id="5" name="Picture 4" descr="Contro il cancro con un sorriso: Perché 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394530472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do? Standard 2 </a:t>
            </a:r>
          </a:p>
        </p:txBody>
      </p:sp>
      <p:pic>
        <p:nvPicPr>
          <p:cNvPr id="4" name="Picture 2" descr="C:\Users\reed_Linda\Downloads\solution-3696900_640.png"/>
          <p:cNvPicPr>
            <a:picLocks noChangeAspect="1" noChangeArrowheads="1"/>
          </p:cNvPicPr>
          <p:nvPr/>
        </p:nvPicPr>
        <p:blipFill>
          <a:blip r:embed="rId3" cstate="print"/>
          <a:srcRect/>
          <a:stretch>
            <a:fillRect/>
          </a:stretch>
        </p:blipFill>
        <p:spPr bwMode="auto">
          <a:xfrm>
            <a:off x="1066800" y="1219200"/>
            <a:ext cx="6477000" cy="4311253"/>
          </a:xfrm>
          <a:prstGeom prst="rect">
            <a:avLst/>
          </a:prstGeom>
          <a:noFill/>
        </p:spPr>
      </p:pic>
    </p:spTree>
    <p:extLst>
      <p:ext uri="{BB962C8B-B14F-4D97-AF65-F5344CB8AC3E}">
        <p14:creationId xmlns:p14="http://schemas.microsoft.com/office/powerpoint/2010/main" val="89386506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ipping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4" y="0"/>
            <a:ext cx="7394833" cy="5633549"/>
          </a:xfrm>
          <a:prstGeom prst="rect">
            <a:avLst/>
          </a:prstGeom>
        </p:spPr>
      </p:pic>
    </p:spTree>
    <p:extLst>
      <p:ext uri="{BB962C8B-B14F-4D97-AF65-F5344CB8AC3E}">
        <p14:creationId xmlns:p14="http://schemas.microsoft.com/office/powerpoint/2010/main" val="1367979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Questions</a:t>
            </a: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a:t>Do you use an LMS?</a:t>
            </a:r>
          </a:p>
          <a:p>
            <a:pPr marL="514350" indent="-514350">
              <a:buFont typeface="+mj-lt"/>
              <a:buAutoNum type="arabicPeriod" startAt="2"/>
            </a:pPr>
            <a:r>
              <a:rPr lang="en-US"/>
              <a:t>If so which one? </a:t>
            </a:r>
          </a:p>
          <a:p>
            <a:pPr marL="914400" lvl="1" indent="-514350">
              <a:buFont typeface="+mj-lt"/>
              <a:buAutoNum type="alphaLcParenR"/>
            </a:pPr>
            <a:r>
              <a:rPr lang="en-US"/>
              <a:t>Blackboard</a:t>
            </a:r>
          </a:p>
          <a:p>
            <a:pPr marL="914400" lvl="1" indent="-514350">
              <a:buFont typeface="+mj-lt"/>
              <a:buAutoNum type="alphaLcParenR"/>
            </a:pPr>
            <a:r>
              <a:rPr lang="en-US"/>
              <a:t>Desire2Learn (Daylight)</a:t>
            </a:r>
          </a:p>
          <a:p>
            <a:pPr marL="914400" lvl="1" indent="-514350">
              <a:buFont typeface="+mj-lt"/>
              <a:buAutoNum type="alphaLcParenR"/>
            </a:pPr>
            <a:r>
              <a:rPr lang="en-US"/>
              <a:t>Canvas</a:t>
            </a:r>
          </a:p>
          <a:p>
            <a:pPr marL="914400" lvl="1" indent="-514350">
              <a:buFont typeface="+mj-lt"/>
              <a:buAutoNum type="alphaLcParenR"/>
            </a:pPr>
            <a:r>
              <a:rPr lang="en-US"/>
              <a:t>Moodle</a:t>
            </a:r>
          </a:p>
          <a:p>
            <a:pPr marL="914400" lvl="1" indent="-514350">
              <a:buFont typeface="+mj-lt"/>
              <a:buAutoNum type="alphaLcParenR"/>
            </a:pPr>
            <a:r>
              <a:rPr lang="en-US"/>
              <a:t>Other</a:t>
            </a:r>
          </a:p>
        </p:txBody>
      </p:sp>
      <p:pic>
        <p:nvPicPr>
          <p:cNvPr id="4" name="Picture 3"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18416702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ipping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686"/>
            <a:ext cx="9144000" cy="5088627"/>
          </a:xfrm>
          <a:prstGeom prst="rect">
            <a:avLst/>
          </a:prstGeom>
        </p:spPr>
      </p:pic>
    </p:spTree>
    <p:extLst>
      <p:ext uri="{BB962C8B-B14F-4D97-AF65-F5344CB8AC3E}">
        <p14:creationId xmlns:p14="http://schemas.microsoft.com/office/powerpoint/2010/main" val="329944238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1376" y="1038386"/>
            <a:ext cx="5200463" cy="369332"/>
          </a:xfrm>
          <a:prstGeom prst="rect">
            <a:avLst/>
          </a:prstGeom>
          <a:noFill/>
        </p:spPr>
        <p:txBody>
          <a:bodyPr wrap="none" rtlCol="0">
            <a:spAutoFit/>
          </a:bodyPr>
          <a:lstStyle/>
          <a:p>
            <a:pPr algn="ctr"/>
            <a:r>
              <a:rPr lang="en-US" dirty="0" smtClean="0"/>
              <a:t>Ways for Learners to Track their Progress in </a:t>
            </a:r>
            <a:r>
              <a:rPr lang="en-US" dirty="0" err="1" smtClean="0"/>
              <a:t>eCampus</a:t>
            </a:r>
            <a:r>
              <a:rPr lang="en-US" dirty="0" smtClean="0"/>
              <a:t> </a:t>
            </a:r>
            <a:endParaRPr lang="en-US" dirty="0"/>
          </a:p>
        </p:txBody>
      </p:sp>
      <p:pic>
        <p:nvPicPr>
          <p:cNvPr id="3" name="Picture 2" descr="Snipping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46" y="1673817"/>
            <a:ext cx="7501181" cy="3925715"/>
          </a:xfrm>
          <a:prstGeom prst="rect">
            <a:avLst/>
          </a:prstGeom>
        </p:spPr>
      </p:pic>
    </p:spTree>
    <p:extLst>
      <p:ext uri="{BB962C8B-B14F-4D97-AF65-F5344CB8AC3E}">
        <p14:creationId xmlns:p14="http://schemas.microsoft.com/office/powerpoint/2010/main" val="218968749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ipping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4" y="1"/>
            <a:ext cx="8881238" cy="5238426"/>
          </a:xfrm>
          <a:prstGeom prst="rect">
            <a:avLst/>
          </a:prstGeom>
        </p:spPr>
      </p:pic>
    </p:spTree>
    <p:extLst>
      <p:ext uri="{BB962C8B-B14F-4D97-AF65-F5344CB8AC3E}">
        <p14:creationId xmlns:p14="http://schemas.microsoft.com/office/powerpoint/2010/main" val="308693740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81" y="991892"/>
            <a:ext cx="8539565" cy="1200329"/>
          </a:xfrm>
          <a:prstGeom prst="rect">
            <a:avLst/>
          </a:prstGeom>
          <a:noFill/>
        </p:spPr>
        <p:txBody>
          <a:bodyPr wrap="square" rtlCol="0">
            <a:spAutoFit/>
          </a:bodyPr>
          <a:lstStyle/>
          <a:p>
            <a:pPr algn="ctr"/>
            <a:r>
              <a:rPr lang="en-US" dirty="0" smtClean="0"/>
              <a:t>Quizzes are graded upon completion. </a:t>
            </a:r>
          </a:p>
          <a:p>
            <a:pPr algn="ctr"/>
            <a:r>
              <a:rPr lang="en-US" dirty="0" smtClean="0"/>
              <a:t>Audio comments using </a:t>
            </a:r>
            <a:r>
              <a:rPr lang="en-US" dirty="0" err="1" smtClean="0"/>
              <a:t>Turnitin</a:t>
            </a:r>
            <a:r>
              <a:rPr lang="en-US" dirty="0" smtClean="0"/>
              <a:t> and inside </a:t>
            </a:r>
            <a:r>
              <a:rPr lang="en-US" dirty="0" err="1" smtClean="0"/>
              <a:t>eCampus</a:t>
            </a:r>
            <a:r>
              <a:rPr lang="en-US" dirty="0" smtClean="0"/>
              <a:t> with the </a:t>
            </a:r>
            <a:r>
              <a:rPr lang="en-US" dirty="0" err="1" smtClean="0"/>
              <a:t>dropbox</a:t>
            </a:r>
            <a:r>
              <a:rPr lang="en-US" dirty="0" smtClean="0"/>
              <a:t> assignment.</a:t>
            </a:r>
          </a:p>
          <a:p>
            <a:pPr algn="ctr"/>
            <a:r>
              <a:rPr lang="en-US" dirty="0" smtClean="0"/>
              <a:t>For Fun and For Help Discussion Forums</a:t>
            </a:r>
          </a:p>
          <a:p>
            <a:pPr algn="ctr"/>
            <a:endParaRPr lang="en-US" dirty="0"/>
          </a:p>
        </p:txBody>
      </p:sp>
    </p:spTree>
    <p:extLst>
      <p:ext uri="{BB962C8B-B14F-4D97-AF65-F5344CB8AC3E}">
        <p14:creationId xmlns:p14="http://schemas.microsoft.com/office/powerpoint/2010/main" val="386852008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&amp; 4.2 Chart version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6" y="1606298"/>
            <a:ext cx="8653462" cy="2596947"/>
          </a:xfrm>
          <a:prstGeom prst="rect">
            <a:avLst/>
          </a:prstGeom>
        </p:spPr>
      </p:pic>
    </p:spTree>
    <p:extLst>
      <p:ext uri="{BB962C8B-B14F-4D97-AF65-F5344CB8AC3E}">
        <p14:creationId xmlns:p14="http://schemas.microsoft.com/office/powerpoint/2010/main" val="170089116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&amp; 4.2 Text Version </a:t>
            </a:r>
            <a:endParaRPr lang="en-US" dirty="0"/>
          </a:p>
        </p:txBody>
      </p:sp>
      <p:pic>
        <p:nvPicPr>
          <p:cNvPr id="4" name="Picture 3"/>
          <p:cNvPicPr>
            <a:picLocks noChangeAspect="1"/>
          </p:cNvPicPr>
          <p:nvPr/>
        </p:nvPicPr>
        <p:blipFill>
          <a:blip r:embed="rId3"/>
          <a:stretch>
            <a:fillRect/>
          </a:stretch>
        </p:blipFill>
        <p:spPr>
          <a:xfrm>
            <a:off x="1164771" y="1029861"/>
            <a:ext cx="6564086" cy="4621984"/>
          </a:xfrm>
          <a:prstGeom prst="rect">
            <a:avLst/>
          </a:prstGeom>
        </p:spPr>
      </p:pic>
    </p:spTree>
    <p:extLst>
      <p:ext uri="{BB962C8B-B14F-4D97-AF65-F5344CB8AC3E}">
        <p14:creationId xmlns:p14="http://schemas.microsoft.com/office/powerpoint/2010/main" val="418491553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1858972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3 Question</a:t>
            </a:r>
          </a:p>
        </p:txBody>
      </p:sp>
      <p:sp>
        <p:nvSpPr>
          <p:cNvPr id="3" name="Content Placeholder 2"/>
          <p:cNvSpPr>
            <a:spLocks noGrp="1"/>
          </p:cNvSpPr>
          <p:nvPr>
            <p:ph idx="1"/>
          </p:nvPr>
        </p:nvSpPr>
        <p:spPr>
          <a:xfrm>
            <a:off x="381000" y="2209800"/>
            <a:ext cx="4419600" cy="3352800"/>
          </a:xfrm>
        </p:spPr>
        <p:txBody>
          <a:bodyPr>
            <a:normAutofit/>
          </a:bodyPr>
          <a:lstStyle/>
          <a:p>
            <a:pPr marL="514350" indent="-514350">
              <a:buFont typeface="+mj-lt"/>
              <a:buAutoNum type="arabicPeriod" startAt="17"/>
            </a:pPr>
            <a:r>
              <a:rPr lang="en-US"/>
              <a:t> How do students know if they are successfully learning in your class and track their progress through the course?</a:t>
            </a:r>
          </a:p>
        </p:txBody>
      </p:sp>
      <p:pic>
        <p:nvPicPr>
          <p:cNvPr id="5" name="Picture 4" descr="Contro il cancro con un sorriso: Perché 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95912538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do? Standard 3</a:t>
            </a:r>
          </a:p>
        </p:txBody>
      </p:sp>
      <p:pic>
        <p:nvPicPr>
          <p:cNvPr id="4" name="Picture 2" descr="C:\Users\reed_Linda\Downloads\solution-3696900_640.png"/>
          <p:cNvPicPr>
            <a:picLocks noChangeAspect="1" noChangeArrowheads="1"/>
          </p:cNvPicPr>
          <p:nvPr/>
        </p:nvPicPr>
        <p:blipFill>
          <a:blip r:embed="rId3" cstate="print"/>
          <a:srcRect/>
          <a:stretch>
            <a:fillRect/>
          </a:stretch>
        </p:blipFill>
        <p:spPr bwMode="auto">
          <a:xfrm>
            <a:off x="1066800" y="1219200"/>
            <a:ext cx="6477000" cy="4311253"/>
          </a:xfrm>
          <a:prstGeom prst="rect">
            <a:avLst/>
          </a:prstGeom>
          <a:noFill/>
        </p:spPr>
      </p:pic>
    </p:spTree>
    <p:extLst>
      <p:ext uri="{BB962C8B-B14F-4D97-AF65-F5344CB8AC3E}">
        <p14:creationId xmlns:p14="http://schemas.microsoft.com/office/powerpoint/2010/main" val="138905610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rotWithShape="1">
          <a:blip r:embed="rId4"/>
          <a:srcRect r="5745" b="9497"/>
          <a:stretch/>
        </p:blipFill>
        <p:spPr>
          <a:xfrm>
            <a:off x="200858" y="489858"/>
            <a:ext cx="8840848" cy="3831771"/>
          </a:xfrm>
          <a:prstGeom prst="rect">
            <a:avLst/>
          </a:prstGeom>
        </p:spPr>
      </p:pic>
    </p:spTree>
    <p:extLst>
      <p:ext uri="{BB962C8B-B14F-4D97-AF65-F5344CB8AC3E}">
        <p14:creationId xmlns:p14="http://schemas.microsoft.com/office/powerpoint/2010/main" val="37995141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76668653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366847"/>
            <a:ext cx="8229600" cy="1066800"/>
          </a:xfrm>
        </p:spPr>
        <p:txBody>
          <a:bodyPr/>
          <a:lstStyle/>
          <a:p>
            <a:pPr algn="l"/>
            <a:r>
              <a:rPr lang="en-US"/>
              <a:t>Standards 2-3</a:t>
            </a:r>
          </a:p>
        </p:txBody>
      </p:sp>
      <p:sp>
        <p:nvSpPr>
          <p:cNvPr id="6" name="Rectangle 5"/>
          <p:cNvSpPr/>
          <p:nvPr/>
        </p:nvSpPr>
        <p:spPr>
          <a:xfrm>
            <a:off x="1125583" y="3200400"/>
            <a:ext cx="7620000" cy="2554545"/>
          </a:xfrm>
          <a:prstGeom prst="rect">
            <a:avLst/>
          </a:prstGeom>
        </p:spPr>
        <p:txBody>
          <a:bodyPr wrap="square">
            <a:spAutoFit/>
          </a:bodyPr>
          <a:lstStyle/>
          <a:p>
            <a:r>
              <a:rPr lang="en-US" sz="3200"/>
              <a:t>Turn to your neighbor and share one idea that you would like to implement.</a:t>
            </a:r>
          </a:p>
          <a:p>
            <a:r>
              <a:rPr lang="en-US" sz="3200"/>
              <a:t>  </a:t>
            </a:r>
          </a:p>
          <a:p>
            <a:r>
              <a:rPr lang="en-US" sz="3200"/>
              <a:t>Would you need assistance to implement this? If so, who? </a:t>
            </a:r>
          </a:p>
        </p:txBody>
      </p:sp>
      <p:pic>
        <p:nvPicPr>
          <p:cNvPr id="7" name="Picture 6" descr="Upcycled Education: Turn and T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523058"/>
            <a:ext cx="3569789" cy="2677342"/>
          </a:xfrm>
          <a:prstGeom prst="rect">
            <a:avLst/>
          </a:prstGeom>
        </p:spPr>
      </p:pic>
    </p:spTree>
    <p:extLst>
      <p:ext uri="{BB962C8B-B14F-4D97-AF65-F5344CB8AC3E}">
        <p14:creationId xmlns:p14="http://schemas.microsoft.com/office/powerpoint/2010/main" val="358720047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02364191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182595063"/>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4 Questions</a:t>
            </a:r>
          </a:p>
        </p:txBody>
      </p:sp>
      <p:sp>
        <p:nvSpPr>
          <p:cNvPr id="3" name="Content Placeholder 2"/>
          <p:cNvSpPr>
            <a:spLocks noGrp="1"/>
          </p:cNvSpPr>
          <p:nvPr>
            <p:ph idx="1"/>
          </p:nvPr>
        </p:nvSpPr>
        <p:spPr>
          <a:xfrm>
            <a:off x="381000" y="2209800"/>
            <a:ext cx="4876800" cy="3352800"/>
          </a:xfrm>
        </p:spPr>
        <p:txBody>
          <a:bodyPr>
            <a:normAutofit/>
          </a:bodyPr>
          <a:lstStyle/>
          <a:p>
            <a:pPr marL="514350" indent="-514350">
              <a:buFont typeface="+mj-lt"/>
              <a:buAutoNum type="arabicPeriod" startAt="18"/>
            </a:pPr>
            <a:r>
              <a:rPr lang="en-US"/>
              <a:t> What criteria do you use when you select instructional materials? </a:t>
            </a:r>
          </a:p>
          <a:p>
            <a:pPr marL="514350" indent="-514350">
              <a:buFont typeface="+mj-lt"/>
              <a:buAutoNum type="arabicPeriod" startAt="18"/>
            </a:pPr>
            <a:r>
              <a:rPr lang="en-US"/>
              <a:t> Do you use publisher materials? </a:t>
            </a:r>
          </a:p>
        </p:txBody>
      </p:sp>
      <p:pic>
        <p:nvPicPr>
          <p:cNvPr id="5" name="Picture 4" descr="Contro il cancro con un sorriso: Perché 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3909389844"/>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do? Standard 4</a:t>
            </a:r>
          </a:p>
        </p:txBody>
      </p:sp>
      <p:pic>
        <p:nvPicPr>
          <p:cNvPr id="4" name="Picture 2" descr="C:\Users\reed_Linda\Downloads\solution-3696900_640.png"/>
          <p:cNvPicPr>
            <a:picLocks noChangeAspect="1" noChangeArrowheads="1"/>
          </p:cNvPicPr>
          <p:nvPr/>
        </p:nvPicPr>
        <p:blipFill>
          <a:blip r:embed="rId3" cstate="print"/>
          <a:srcRect/>
          <a:stretch>
            <a:fillRect/>
          </a:stretch>
        </p:blipFill>
        <p:spPr bwMode="auto">
          <a:xfrm>
            <a:off x="1066800" y="1219200"/>
            <a:ext cx="6477000" cy="4311253"/>
          </a:xfrm>
          <a:prstGeom prst="rect">
            <a:avLst/>
          </a:prstGeom>
          <a:noFill/>
        </p:spPr>
      </p:pic>
    </p:spTree>
    <p:extLst>
      <p:ext uri="{BB962C8B-B14F-4D97-AF65-F5344CB8AC3E}">
        <p14:creationId xmlns:p14="http://schemas.microsoft.com/office/powerpoint/2010/main" val="1488288915"/>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chemeClr val="tx2"/>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AB1E0-164F-4FF1-8617-AAD4F1631DE6}"/>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2900">
                <a:solidFill>
                  <a:srgbClr val="FFFFFF"/>
                </a:solidFill>
              </a:rPr>
              <a:t>Integration with Publisher </a:t>
            </a:r>
            <a:br>
              <a:rPr lang="en-US" sz="2900">
                <a:solidFill>
                  <a:srgbClr val="FFFFFF"/>
                </a:solidFill>
              </a:rPr>
            </a:br>
            <a:r>
              <a:rPr lang="en-US" sz="2900">
                <a:solidFill>
                  <a:srgbClr val="FFFFFF"/>
                </a:solidFill>
              </a:rPr>
              <a:t>Products</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descr="A screenshot of a cell phone&#10;&#10;Description generated with very high confidence">
            <a:extLst>
              <a:ext uri="{FF2B5EF4-FFF2-40B4-BE49-F238E27FC236}">
                <a16:creationId xmlns:a16="http://schemas.microsoft.com/office/drawing/2014/main" id="{B8310AA2-3104-497E-955D-3F5E5BD0D561}"/>
              </a:ext>
            </a:extLst>
          </p:cNvPr>
          <p:cNvPicPr>
            <a:picLocks noChangeAspect="1"/>
          </p:cNvPicPr>
          <p:nvPr/>
        </p:nvPicPr>
        <p:blipFill>
          <a:blip r:embed="rId3"/>
          <a:stretch>
            <a:fillRect/>
          </a:stretch>
        </p:blipFill>
        <p:spPr>
          <a:xfrm>
            <a:off x="90525" y="2913277"/>
            <a:ext cx="4250088" cy="2924078"/>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descr="A screen grab of a Publisher widget in our LMS.&#10;&#10;Description generated with very high confidence">
            <a:extLst>
              <a:ext uri="{FF2B5EF4-FFF2-40B4-BE49-F238E27FC236}">
                <a16:creationId xmlns:a16="http://schemas.microsoft.com/office/drawing/2014/main" id="{8F0EA7DF-E20F-47F3-8879-633E6863FDDC}"/>
              </a:ext>
            </a:extLst>
          </p:cNvPr>
          <p:cNvPicPr>
            <a:picLocks noGrp="1" noChangeAspect="1"/>
          </p:cNvPicPr>
          <p:nvPr>
            <p:ph idx="1"/>
          </p:nvPr>
        </p:nvPicPr>
        <p:blipFill rotWithShape="1">
          <a:blip r:embed="rId4"/>
          <a:srcRect l="-2571" t="4378" r="9143" b="-1117"/>
          <a:stretch/>
        </p:blipFill>
        <p:spPr>
          <a:xfrm>
            <a:off x="4833804" y="3340812"/>
            <a:ext cx="4091938" cy="2169648"/>
          </a:xfrm>
          <a:prstGeom prst="rect">
            <a:avLst/>
          </a:prstGeom>
        </p:spPr>
      </p:pic>
    </p:spTree>
    <p:extLst>
      <p:ext uri="{BB962C8B-B14F-4D97-AF65-F5344CB8AC3E}">
        <p14:creationId xmlns:p14="http://schemas.microsoft.com/office/powerpoint/2010/main" val="9897373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5 Question</a:t>
            </a:r>
          </a:p>
        </p:txBody>
      </p:sp>
      <p:sp>
        <p:nvSpPr>
          <p:cNvPr id="3" name="Content Placeholder 2"/>
          <p:cNvSpPr>
            <a:spLocks noGrp="1"/>
          </p:cNvSpPr>
          <p:nvPr>
            <p:ph idx="1"/>
          </p:nvPr>
        </p:nvSpPr>
        <p:spPr>
          <a:xfrm>
            <a:off x="381000" y="1676400"/>
            <a:ext cx="5257800" cy="3505200"/>
          </a:xfrm>
        </p:spPr>
        <p:txBody>
          <a:bodyPr>
            <a:normAutofit/>
          </a:bodyPr>
          <a:lstStyle/>
          <a:p>
            <a:pPr marL="514350" indent="-514350">
              <a:buFont typeface="+mj-lt"/>
              <a:buAutoNum type="arabicPeriod" startAt="20"/>
            </a:pPr>
            <a:r>
              <a:rPr lang="en-US"/>
              <a:t> Do your students interact: select all that apply</a:t>
            </a:r>
          </a:p>
          <a:p>
            <a:pPr marL="971550" lvl="1" indent="-514350">
              <a:buFont typeface="+mj-lt"/>
              <a:buAutoNum type="alphaLcPeriod"/>
            </a:pPr>
            <a:r>
              <a:rPr lang="en-US"/>
              <a:t>Learner –to- learner</a:t>
            </a:r>
          </a:p>
          <a:p>
            <a:pPr marL="971550" lvl="1" indent="-514350">
              <a:buFont typeface="+mj-lt"/>
              <a:buAutoNum type="alphaLcPeriod"/>
            </a:pPr>
            <a:r>
              <a:rPr lang="en-US"/>
              <a:t>Learner – to- materials</a:t>
            </a:r>
          </a:p>
          <a:p>
            <a:pPr marL="971550" lvl="1" indent="-514350">
              <a:buFont typeface="+mj-lt"/>
              <a:buAutoNum type="alphaLcPeriod"/>
            </a:pPr>
            <a:r>
              <a:rPr lang="en-US"/>
              <a:t>Learner –to- instructor?</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1057085510"/>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303023146"/>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5 Question</a:t>
            </a:r>
          </a:p>
        </p:txBody>
      </p:sp>
      <p:sp>
        <p:nvSpPr>
          <p:cNvPr id="3" name="Content Placeholder 2"/>
          <p:cNvSpPr>
            <a:spLocks noGrp="1"/>
          </p:cNvSpPr>
          <p:nvPr>
            <p:ph idx="1"/>
          </p:nvPr>
        </p:nvSpPr>
        <p:spPr>
          <a:xfrm>
            <a:off x="454572" y="1905000"/>
            <a:ext cx="5108028" cy="2514600"/>
          </a:xfrm>
        </p:spPr>
        <p:txBody>
          <a:bodyPr>
            <a:normAutofit/>
          </a:bodyPr>
          <a:lstStyle/>
          <a:p>
            <a:pPr marL="514350" indent="-514350">
              <a:buFont typeface="+mj-lt"/>
              <a:buAutoNum type="arabicPeriod" startAt="21"/>
            </a:pPr>
            <a:r>
              <a:rPr lang="en-US"/>
              <a:t> How do your students know the expectation for interaction in the course?</a:t>
            </a:r>
          </a:p>
        </p:txBody>
      </p:sp>
      <p:pic>
        <p:nvPicPr>
          <p:cNvPr id="5" name="Picture 4"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105708551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741096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Questions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4"/>
            </a:pPr>
            <a:r>
              <a:rPr lang="en-US"/>
              <a:t>Have you taken a QM training?</a:t>
            </a:r>
          </a:p>
          <a:p>
            <a:pPr marL="514350" indent="-514350">
              <a:buFont typeface="+mj-lt"/>
              <a:buAutoNum type="arabicPeriod" startAt="4"/>
            </a:pPr>
            <a:r>
              <a:rPr lang="en-US"/>
              <a:t>Which one?</a:t>
            </a:r>
          </a:p>
          <a:p>
            <a:pPr marL="514350" indent="-514350">
              <a:buFont typeface="+mj-lt"/>
              <a:buAutoNum type="arabicPeriod" startAt="4"/>
            </a:pPr>
            <a:r>
              <a:rPr lang="en-US"/>
              <a:t>Are you:</a:t>
            </a:r>
          </a:p>
          <a:p>
            <a:pPr marL="914400" lvl="1" indent="-514350">
              <a:buFont typeface="+mj-lt"/>
              <a:buAutoNum type="alphaLcParenR"/>
            </a:pPr>
            <a:r>
              <a:rPr lang="en-US"/>
              <a:t>Faculty</a:t>
            </a:r>
          </a:p>
          <a:p>
            <a:pPr marL="914400" lvl="1" indent="-514350">
              <a:buFont typeface="+mj-lt"/>
              <a:buAutoNum type="alphaLcParenR"/>
            </a:pPr>
            <a:r>
              <a:rPr lang="en-US"/>
              <a:t>Staff</a:t>
            </a:r>
          </a:p>
          <a:p>
            <a:pPr marL="914400" lvl="1" indent="-514350">
              <a:buFont typeface="+mj-lt"/>
              <a:buAutoNum type="alphaLcParenR"/>
            </a:pPr>
            <a:r>
              <a:rPr lang="en-US"/>
              <a:t>Administrator</a:t>
            </a:r>
          </a:p>
          <a:p>
            <a:pPr marL="514350" indent="-514350">
              <a:buFont typeface="+mj-lt"/>
              <a:buAutoNum type="arabicPeriod" startAt="7"/>
            </a:pPr>
            <a:r>
              <a:rPr lang="en-US"/>
              <a:t>Do you teach:  </a:t>
            </a:r>
            <a:r>
              <a:rPr lang="en-US" sz="2400"/>
              <a:t>(Choose all that apply)</a:t>
            </a:r>
          </a:p>
          <a:p>
            <a:pPr marL="914400" lvl="1" indent="-514350">
              <a:buFont typeface="+mj-lt"/>
              <a:buAutoNum type="alphaLcParenR"/>
            </a:pPr>
            <a:r>
              <a:rPr lang="en-US"/>
              <a:t>online </a:t>
            </a:r>
          </a:p>
          <a:p>
            <a:pPr marL="914400" lvl="1" indent="-514350">
              <a:buFont typeface="+mj-lt"/>
              <a:buAutoNum type="alphaLcParenR"/>
            </a:pPr>
            <a:r>
              <a:rPr lang="en-US"/>
              <a:t>blended/ hybrid courses</a:t>
            </a:r>
          </a:p>
          <a:p>
            <a:pPr marL="914400" lvl="1" indent="-514350">
              <a:buFont typeface="+mj-lt"/>
              <a:buAutoNum type="alphaLcParenR"/>
            </a:pPr>
            <a:r>
              <a:rPr lang="en-US"/>
              <a:t>Face to face</a:t>
            </a:r>
          </a:p>
        </p:txBody>
      </p:sp>
      <p:pic>
        <p:nvPicPr>
          <p:cNvPr id="4" name="Picture 3" descr="Contro il cancro con un sorriso: Perché 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200" y="1752600"/>
            <a:ext cx="2638234" cy="3352800"/>
          </a:xfrm>
          <a:prstGeom prst="rect">
            <a:avLst/>
          </a:prstGeom>
        </p:spPr>
      </p:pic>
    </p:spTree>
    <p:extLst>
      <p:ext uri="{BB962C8B-B14F-4D97-AF65-F5344CB8AC3E}">
        <p14:creationId xmlns:p14="http://schemas.microsoft.com/office/powerpoint/2010/main" val="1288799872"/>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do? Standard 5</a:t>
            </a:r>
          </a:p>
        </p:txBody>
      </p:sp>
      <p:pic>
        <p:nvPicPr>
          <p:cNvPr id="5" name="Picture 2" descr="C:\Users\reed_Linda\Downloads\solution-3696900_640.png"/>
          <p:cNvPicPr>
            <a:picLocks noChangeAspect="1" noChangeArrowheads="1"/>
          </p:cNvPicPr>
          <p:nvPr/>
        </p:nvPicPr>
        <p:blipFill>
          <a:blip r:embed="rId3" cstate="print"/>
          <a:srcRect/>
          <a:stretch>
            <a:fillRect/>
          </a:stretch>
        </p:blipFill>
        <p:spPr bwMode="auto">
          <a:xfrm>
            <a:off x="1066800" y="1219200"/>
            <a:ext cx="6477000" cy="4311253"/>
          </a:xfrm>
          <a:prstGeom prst="rect">
            <a:avLst/>
          </a:prstGeom>
          <a:noFill/>
        </p:spPr>
      </p:pic>
    </p:spTree>
    <p:extLst>
      <p:ext uri="{BB962C8B-B14F-4D97-AF65-F5344CB8AC3E}">
        <p14:creationId xmlns:p14="http://schemas.microsoft.com/office/powerpoint/2010/main" val="2854828694"/>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8C476100-99D5-46D9-8BD9-09503A61A671}"/>
              </a:ext>
            </a:extLst>
          </p:cNvPr>
          <p:cNvPicPr>
            <a:picLocks noChangeAspect="1"/>
          </p:cNvPicPr>
          <p:nvPr/>
        </p:nvPicPr>
        <p:blipFill>
          <a:blip r:embed="rId2"/>
          <a:stretch>
            <a:fillRect/>
          </a:stretch>
        </p:blipFill>
        <p:spPr>
          <a:xfrm>
            <a:off x="277285" y="120769"/>
            <a:ext cx="3600485" cy="5796950"/>
          </a:xfrm>
          <a:prstGeom prst="rect">
            <a:avLst/>
          </a:prstGeom>
        </p:spPr>
      </p:pic>
      <p:pic>
        <p:nvPicPr>
          <p:cNvPr id="4" name="Picture 4" descr="A screenshot of a cell phone&#10;&#10;Description generated with high confidence">
            <a:extLst>
              <a:ext uri="{FF2B5EF4-FFF2-40B4-BE49-F238E27FC236}">
                <a16:creationId xmlns:a16="http://schemas.microsoft.com/office/drawing/2014/main" id="{64BDCED0-573E-4EE7-A752-AB5176918B23}"/>
              </a:ext>
            </a:extLst>
          </p:cNvPr>
          <p:cNvPicPr>
            <a:picLocks noChangeAspect="1"/>
          </p:cNvPicPr>
          <p:nvPr/>
        </p:nvPicPr>
        <p:blipFill>
          <a:blip r:embed="rId3"/>
          <a:stretch>
            <a:fillRect/>
          </a:stretch>
        </p:blipFill>
        <p:spPr>
          <a:xfrm>
            <a:off x="4034287" y="537052"/>
            <a:ext cx="4871049" cy="1096876"/>
          </a:xfrm>
          <a:prstGeom prst="rect">
            <a:avLst/>
          </a:prstGeom>
        </p:spPr>
      </p:pic>
      <p:pic>
        <p:nvPicPr>
          <p:cNvPr id="6" name="Picture 6" descr="A screenshot of a cell phone&#10;&#10;Description generated with high confidence">
            <a:extLst>
              <a:ext uri="{FF2B5EF4-FFF2-40B4-BE49-F238E27FC236}">
                <a16:creationId xmlns:a16="http://schemas.microsoft.com/office/drawing/2014/main" id="{D8ED561A-8D38-4351-B0CE-C564CCFE8B61}"/>
              </a:ext>
            </a:extLst>
          </p:cNvPr>
          <p:cNvPicPr>
            <a:picLocks noChangeAspect="1"/>
          </p:cNvPicPr>
          <p:nvPr/>
        </p:nvPicPr>
        <p:blipFill>
          <a:blip r:embed="rId4"/>
          <a:stretch>
            <a:fillRect/>
          </a:stretch>
        </p:blipFill>
        <p:spPr>
          <a:xfrm>
            <a:off x="4138254" y="2759286"/>
            <a:ext cx="4663116" cy="994374"/>
          </a:xfrm>
          <a:prstGeom prst="rect">
            <a:avLst/>
          </a:prstGeom>
        </p:spPr>
      </p:pic>
      <p:sp>
        <p:nvSpPr>
          <p:cNvPr id="8" name="Arrow: Left 7">
            <a:extLst>
              <a:ext uri="{FF2B5EF4-FFF2-40B4-BE49-F238E27FC236}">
                <a16:creationId xmlns:a16="http://schemas.microsoft.com/office/drawing/2014/main" id="{F2DCE61C-3319-4EA5-AF7E-87C130AE499E}"/>
              </a:ext>
            </a:extLst>
          </p:cNvPr>
          <p:cNvSpPr/>
          <p:nvPr/>
        </p:nvSpPr>
        <p:spPr>
          <a:xfrm>
            <a:off x="3881512" y="4487836"/>
            <a:ext cx="489579" cy="3839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68647186-25FC-49BC-A8C7-45B7CB3260B3}"/>
              </a:ext>
            </a:extLst>
          </p:cNvPr>
          <p:cNvSpPr/>
          <p:nvPr/>
        </p:nvSpPr>
        <p:spPr>
          <a:xfrm>
            <a:off x="3895889" y="5609269"/>
            <a:ext cx="489579" cy="3839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C4B4CA-CA59-4EBB-BCF6-648738E34F72}"/>
              </a:ext>
            </a:extLst>
          </p:cNvPr>
          <p:cNvSpPr txBox="1"/>
          <p:nvPr/>
        </p:nvSpPr>
        <p:spPr>
          <a:xfrm>
            <a:off x="4638135" y="4688457"/>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Publisher direct links</a:t>
            </a:r>
            <a:r>
              <a:rPr lang="en-US" dirty="0">
                <a:cs typeface="Calibri"/>
              </a:rPr>
              <a:t> are available in the LMS's Existing Learning Activities</a:t>
            </a:r>
            <a:endParaRPr lang="en-US" dirty="0"/>
          </a:p>
        </p:txBody>
      </p:sp>
    </p:spTree>
    <p:extLst>
      <p:ext uri="{BB962C8B-B14F-4D97-AF65-F5344CB8AC3E}">
        <p14:creationId xmlns:p14="http://schemas.microsoft.com/office/powerpoint/2010/main" val="4283803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0034" y="526597"/>
            <a:ext cx="2363319" cy="1628774"/>
          </a:xfrm>
          <a:prstGeom prst="rect">
            <a:avLst/>
          </a:prstGeom>
        </p:spPr>
      </p:pic>
      <p:pic>
        <p:nvPicPr>
          <p:cNvPr id="4" name="Picture 3"/>
          <p:cNvPicPr>
            <a:picLocks noChangeAspect="1"/>
          </p:cNvPicPr>
          <p:nvPr/>
        </p:nvPicPr>
        <p:blipFill rotWithShape="1">
          <a:blip r:embed="rId4"/>
          <a:srcRect l="5301" r="82131"/>
          <a:stretch/>
        </p:blipFill>
        <p:spPr>
          <a:xfrm>
            <a:off x="587829" y="2409144"/>
            <a:ext cx="1674236" cy="1247502"/>
          </a:xfrm>
          <a:prstGeom prst="rect">
            <a:avLst/>
          </a:prstGeom>
        </p:spPr>
      </p:pic>
      <p:pic>
        <p:nvPicPr>
          <p:cNvPr id="5" name="Picture 4"/>
          <p:cNvPicPr>
            <a:picLocks noChangeAspect="1"/>
          </p:cNvPicPr>
          <p:nvPr/>
        </p:nvPicPr>
        <p:blipFill rotWithShape="1">
          <a:blip r:embed="rId4"/>
          <a:srcRect l="52548"/>
          <a:stretch/>
        </p:blipFill>
        <p:spPr>
          <a:xfrm>
            <a:off x="2262065" y="2420029"/>
            <a:ext cx="6364323" cy="1255940"/>
          </a:xfrm>
          <a:prstGeom prst="rect">
            <a:avLst/>
          </a:prstGeom>
        </p:spPr>
      </p:pic>
      <p:sp>
        <p:nvSpPr>
          <p:cNvPr id="6" name="Rectangle 5"/>
          <p:cNvSpPr/>
          <p:nvPr/>
        </p:nvSpPr>
        <p:spPr>
          <a:xfrm>
            <a:off x="587829" y="2409144"/>
            <a:ext cx="8131628" cy="1266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5543" y="500743"/>
            <a:ext cx="2416628" cy="1643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16790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Standard 6 Question</a:t>
            </a:r>
          </a:p>
        </p:txBody>
      </p:sp>
      <p:sp>
        <p:nvSpPr>
          <p:cNvPr id="3" name="Content Placeholder 2"/>
          <p:cNvSpPr>
            <a:spLocks noGrp="1"/>
          </p:cNvSpPr>
          <p:nvPr>
            <p:ph idx="1"/>
          </p:nvPr>
        </p:nvSpPr>
        <p:spPr>
          <a:xfrm>
            <a:off x="381000" y="2209800"/>
            <a:ext cx="4572000" cy="2667000"/>
          </a:xfrm>
        </p:spPr>
        <p:txBody>
          <a:bodyPr>
            <a:normAutofit/>
          </a:bodyPr>
          <a:lstStyle/>
          <a:p>
            <a:pPr marL="514350" indent="-514350">
              <a:buFont typeface="+mj-lt"/>
              <a:buAutoNum type="arabicPeriod" startAt="22"/>
            </a:pPr>
            <a:r>
              <a:rPr lang="en-US" dirty="0"/>
              <a:t> What tools do you use from the LMS or outside of the LMS to facilitate student learning?</a:t>
            </a:r>
          </a:p>
        </p:txBody>
      </p:sp>
      <p:pic>
        <p:nvPicPr>
          <p:cNvPr id="5" name="Picture 4" descr="Contro il cancro con un sorriso: Perché 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2938033" cy="3733800"/>
          </a:xfrm>
          <a:prstGeom prst="rect">
            <a:avLst/>
          </a:prstGeom>
        </p:spPr>
      </p:pic>
    </p:spTree>
    <p:extLst>
      <p:ext uri="{BB962C8B-B14F-4D97-AF65-F5344CB8AC3E}">
        <p14:creationId xmlns:p14="http://schemas.microsoft.com/office/powerpoint/2010/main" val="2130826576"/>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169043447"/>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do? Standard 6</a:t>
            </a:r>
          </a:p>
        </p:txBody>
      </p:sp>
      <p:pic>
        <p:nvPicPr>
          <p:cNvPr id="4098" name="Picture 2" descr="C:\Users\reed_Linda\Downloads\solution-3696900_640.png"/>
          <p:cNvPicPr>
            <a:picLocks noChangeAspect="1" noChangeArrowheads="1"/>
          </p:cNvPicPr>
          <p:nvPr/>
        </p:nvPicPr>
        <p:blipFill>
          <a:blip r:embed="rId3" cstate="print"/>
          <a:srcRect/>
          <a:stretch>
            <a:fillRect/>
          </a:stretch>
        </p:blipFill>
        <p:spPr bwMode="auto">
          <a:xfrm>
            <a:off x="1066800" y="1219200"/>
            <a:ext cx="6477000" cy="4311253"/>
          </a:xfrm>
          <a:prstGeom prst="rect">
            <a:avLst/>
          </a:prstGeom>
          <a:noFill/>
        </p:spPr>
      </p:pic>
    </p:spTree>
    <p:extLst>
      <p:ext uri="{BB962C8B-B14F-4D97-AF65-F5344CB8AC3E}">
        <p14:creationId xmlns:p14="http://schemas.microsoft.com/office/powerpoint/2010/main" val="3522736710"/>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366847"/>
            <a:ext cx="8229600" cy="1066800"/>
          </a:xfrm>
        </p:spPr>
        <p:txBody>
          <a:bodyPr/>
          <a:lstStyle/>
          <a:p>
            <a:pPr algn="l"/>
            <a:r>
              <a:rPr lang="en-US"/>
              <a:t>Standards 4- 6</a:t>
            </a:r>
          </a:p>
        </p:txBody>
      </p:sp>
      <p:sp>
        <p:nvSpPr>
          <p:cNvPr id="6" name="Rectangle 5"/>
          <p:cNvSpPr/>
          <p:nvPr/>
        </p:nvSpPr>
        <p:spPr>
          <a:xfrm>
            <a:off x="1125583" y="3200400"/>
            <a:ext cx="7620000" cy="2554545"/>
          </a:xfrm>
          <a:prstGeom prst="rect">
            <a:avLst/>
          </a:prstGeom>
        </p:spPr>
        <p:txBody>
          <a:bodyPr wrap="square">
            <a:spAutoFit/>
          </a:bodyPr>
          <a:lstStyle/>
          <a:p>
            <a:r>
              <a:rPr lang="en-US" sz="3200"/>
              <a:t>Turn to your neighbor and share one idea that you would like to implement.</a:t>
            </a:r>
          </a:p>
          <a:p>
            <a:r>
              <a:rPr lang="en-US" sz="3200"/>
              <a:t>  </a:t>
            </a:r>
          </a:p>
          <a:p>
            <a:r>
              <a:rPr lang="en-US" sz="3200"/>
              <a:t>Would you need assistance to implement this? If so, who? </a:t>
            </a:r>
          </a:p>
        </p:txBody>
      </p:sp>
      <p:pic>
        <p:nvPicPr>
          <p:cNvPr id="7" name="Picture 6" descr="Upcycled Education: Turn and T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523058"/>
            <a:ext cx="3569789" cy="2677342"/>
          </a:xfrm>
          <a:prstGeom prst="rect">
            <a:avLst/>
          </a:prstGeom>
        </p:spPr>
      </p:pic>
    </p:spTree>
    <p:extLst>
      <p:ext uri="{BB962C8B-B14F-4D97-AF65-F5344CB8AC3E}">
        <p14:creationId xmlns:p14="http://schemas.microsoft.com/office/powerpoint/2010/main" val="87866385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3" name="Content Placeholder 2"/>
          <p:cNvSpPr>
            <a:spLocks noGrp="1"/>
          </p:cNvSpPr>
          <p:nvPr>
            <p:ph idx="1"/>
          </p:nvPr>
        </p:nvSpPr>
        <p:spPr/>
        <p:txBody>
          <a:bodyPr/>
          <a:lstStyle/>
          <a:p>
            <a:r>
              <a:rPr lang="en-US"/>
              <a:t>Identify standards that can be addressed using the LMS</a:t>
            </a:r>
          </a:p>
          <a:p>
            <a:r>
              <a:rPr lang="en-US"/>
              <a:t>Discuss various methods of meeting standards using LMS features</a:t>
            </a:r>
          </a:p>
          <a:p>
            <a:r>
              <a:rPr lang="en-US"/>
              <a:t>Articulate the benefits of using prebuilt modules to meet QM standards</a:t>
            </a:r>
          </a:p>
        </p:txBody>
      </p:sp>
    </p:spTree>
    <p:extLst>
      <p:ext uri="{BB962C8B-B14F-4D97-AF65-F5344CB8AC3E}">
        <p14:creationId xmlns:p14="http://schemas.microsoft.com/office/powerpoint/2010/main" val="3883954764"/>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366847"/>
            <a:ext cx="8229600" cy="1066800"/>
          </a:xfrm>
        </p:spPr>
        <p:txBody>
          <a:bodyPr/>
          <a:lstStyle/>
          <a:p>
            <a:pPr algn="l"/>
            <a:r>
              <a:rPr lang="en-US" dirty="0"/>
              <a:t>Activity</a:t>
            </a:r>
          </a:p>
        </p:txBody>
      </p:sp>
      <p:sp>
        <p:nvSpPr>
          <p:cNvPr id="6" name="Rectangle 5"/>
          <p:cNvSpPr/>
          <p:nvPr/>
        </p:nvSpPr>
        <p:spPr>
          <a:xfrm>
            <a:off x="887839" y="3200400"/>
            <a:ext cx="7620000" cy="2554545"/>
          </a:xfrm>
          <a:prstGeom prst="rect">
            <a:avLst/>
          </a:prstGeom>
        </p:spPr>
        <p:txBody>
          <a:bodyPr wrap="square">
            <a:spAutoFit/>
          </a:bodyPr>
          <a:lstStyle/>
          <a:p>
            <a:r>
              <a:rPr lang="en-US" sz="3200" dirty="0"/>
              <a:t>Using your checklist, what three items did you find most beneficial? </a:t>
            </a:r>
          </a:p>
          <a:p>
            <a:r>
              <a:rPr lang="en-US" sz="3200" dirty="0"/>
              <a:t>Find the sticker at the top of your handout. Locate another individual with that sticker and share and discuss your three items. </a:t>
            </a:r>
          </a:p>
        </p:txBody>
      </p:sp>
      <p:pic>
        <p:nvPicPr>
          <p:cNvPr id="7" name="Picture 6" descr="Upcycled Education: Turn and T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523058"/>
            <a:ext cx="3569789" cy="2677342"/>
          </a:xfrm>
          <a:prstGeom prst="rect">
            <a:avLst/>
          </a:prstGeom>
        </p:spPr>
      </p:pic>
    </p:spTree>
    <p:extLst>
      <p:ext uri="{BB962C8B-B14F-4D97-AF65-F5344CB8AC3E}">
        <p14:creationId xmlns:p14="http://schemas.microsoft.com/office/powerpoint/2010/main" val="2073859963"/>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or Comments? </a:t>
            </a:r>
          </a:p>
        </p:txBody>
      </p:sp>
      <p:pic>
        <p:nvPicPr>
          <p:cNvPr id="6" name="Picture 5" descr="Strategi: Fråga, pausa, nedslag &amp; studs | Kooperativt Läran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213" y="1524000"/>
            <a:ext cx="6531429" cy="3657600"/>
          </a:xfrm>
          <a:prstGeom prst="rect">
            <a:avLst/>
          </a:prstGeom>
        </p:spPr>
      </p:pic>
    </p:spTree>
    <p:extLst>
      <p:ext uri="{BB962C8B-B14F-4D97-AF65-F5344CB8AC3E}">
        <p14:creationId xmlns:p14="http://schemas.microsoft.com/office/powerpoint/2010/main" val="28144417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04033515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 y="1905000"/>
            <a:ext cx="8229600" cy="1084385"/>
          </a:xfrm>
        </p:spPr>
        <p:txBody>
          <a:bodyPr/>
          <a:lstStyle/>
          <a:p>
            <a:r>
              <a:rPr lang="en-US"/>
              <a:t>Contact Us</a:t>
            </a:r>
          </a:p>
        </p:txBody>
      </p:sp>
      <p:sp>
        <p:nvSpPr>
          <p:cNvPr id="5" name="Title 1"/>
          <p:cNvSpPr txBox="1">
            <a:spLocks/>
          </p:cNvSpPr>
          <p:nvPr/>
        </p:nvSpPr>
        <p:spPr>
          <a:xfrm>
            <a:off x="438912" y="3276600"/>
            <a:ext cx="8229600" cy="23446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2800" b="0">
                <a:latin typeface="Times New Roman" panose="02020603050405020304" pitchFamily="18" charset="0"/>
                <a:cs typeface="Times New Roman" panose="02020603050405020304" pitchFamily="18" charset="0"/>
                <a:hlinkClick r:id="rId4"/>
              </a:rPr>
              <a:t>Linda.reed@blinn.edu</a:t>
            </a:r>
            <a:r>
              <a:rPr lang="en-US" sz="2800" b="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(Instructional Design)</a:t>
            </a:r>
          </a:p>
          <a:p>
            <a:pPr algn="l"/>
            <a:r>
              <a:rPr lang="en-US" sz="2800" b="0">
                <a:latin typeface="Times New Roman" panose="02020603050405020304" pitchFamily="18" charset="0"/>
                <a:cs typeface="Times New Roman" panose="02020603050405020304" pitchFamily="18" charset="0"/>
                <a:hlinkClick r:id="rId5"/>
              </a:rPr>
              <a:t>Brandy.ermis@blinn.edu</a:t>
            </a:r>
            <a:r>
              <a:rPr lang="en-US" sz="2800" b="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(Humanities-Depart. Head)</a:t>
            </a:r>
          </a:p>
          <a:p>
            <a:pPr algn="l"/>
            <a:r>
              <a:rPr lang="en-US" sz="2800" b="0">
                <a:latin typeface="Times New Roman" panose="02020603050405020304" pitchFamily="18" charset="0"/>
                <a:cs typeface="Times New Roman" panose="02020603050405020304" pitchFamily="18" charset="0"/>
                <a:hlinkClick r:id="rId6"/>
              </a:rPr>
              <a:t>Amy.Winningham@blinn.edu</a:t>
            </a:r>
            <a:r>
              <a:rPr lang="en-US" sz="2800" b="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(Humanities Asst. Dean)</a:t>
            </a:r>
          </a:p>
          <a:p>
            <a:pPr algn="l"/>
            <a:r>
              <a:rPr lang="en-US" sz="2800" b="0">
                <a:latin typeface="Times New Roman" panose="02020603050405020304" pitchFamily="18" charset="0"/>
                <a:cs typeface="Times New Roman" panose="02020603050405020304" pitchFamily="18" charset="0"/>
                <a:hlinkClick r:id="rId7"/>
              </a:rPr>
              <a:t>Victoria.fowler@blinn.edu</a:t>
            </a:r>
            <a:r>
              <a:rPr lang="en-US" sz="2800" b="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(Math Department Head)</a:t>
            </a:r>
          </a:p>
          <a:p>
            <a:pPr algn="l"/>
            <a:r>
              <a:rPr lang="en-US" sz="2800" b="0">
                <a:latin typeface="Times New Roman" panose="02020603050405020304" pitchFamily="18" charset="0"/>
                <a:cs typeface="Times New Roman" panose="02020603050405020304" pitchFamily="18" charset="0"/>
                <a:hlinkClick r:id="rId8"/>
              </a:rPr>
              <a:t>Jaime.Schroeder@blinn.edu</a:t>
            </a:r>
            <a:r>
              <a:rPr lang="en-US" sz="2800" b="0">
                <a:latin typeface="Times New Roman" panose="02020603050405020304" pitchFamily="18" charset="0"/>
                <a:cs typeface="Times New Roman" panose="02020603050405020304" pitchFamily="18" charset="0"/>
              </a:rPr>
              <a:t>     </a:t>
            </a:r>
            <a:r>
              <a:rPr lang="en-US" sz="2000" b="0">
                <a:latin typeface="Times New Roman" panose="02020603050405020304" pitchFamily="18" charset="0"/>
                <a:cs typeface="Times New Roman" panose="02020603050405020304" pitchFamily="18" charset="0"/>
              </a:rPr>
              <a:t>(</a:t>
            </a:r>
            <a:r>
              <a:rPr lang="en-US" sz="2400" b="0">
                <a:latin typeface="Times New Roman" panose="02020603050405020304" pitchFamily="18" charset="0"/>
                <a:cs typeface="Times New Roman" panose="02020603050405020304" pitchFamily="18" charset="0"/>
              </a:rPr>
              <a:t>HITT Program Dir</a:t>
            </a:r>
            <a:r>
              <a:rPr lang="en-US" sz="2000" b="0">
                <a:latin typeface="Times New Roman" panose="02020603050405020304" pitchFamily="18" charset="0"/>
                <a:cs typeface="Times New Roman" panose="02020603050405020304" pitchFamily="18" charset="0"/>
              </a:rPr>
              <a:t>)</a:t>
            </a:r>
          </a:p>
          <a:p>
            <a:pPr algn="l"/>
            <a:endParaRPr lang="en-US" sz="2800"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19192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PE_POLL_EMBED_ID" val="a0dfa47d-3dfa-4913-b218-f911b344a59e"/>
</p:tagLst>
</file>

<file path=ppt/tags/tag10.xml><?xml version="1.0" encoding="utf-8"?>
<p:tagLst xmlns:a="http://schemas.openxmlformats.org/drawingml/2006/main" xmlns:r="http://schemas.openxmlformats.org/officeDocument/2006/relationships" xmlns:p="http://schemas.openxmlformats.org/presentationml/2006/main">
  <p:tag name="__PE_POLL_EMBED_ID" val="f1c9030b-96ed-4927-9518-29a17fa0eb12"/>
</p:tagLst>
</file>

<file path=ppt/tags/tag11.xml><?xml version="1.0" encoding="utf-8"?>
<p:tagLst xmlns:a="http://schemas.openxmlformats.org/drawingml/2006/main" xmlns:r="http://schemas.openxmlformats.org/officeDocument/2006/relationships" xmlns:p="http://schemas.openxmlformats.org/presentationml/2006/main">
  <p:tag name="__PE_POLL_EMBED_ID" val="5a443532-8d9a-40cf-ac37-b173601706c3"/>
</p:tagLst>
</file>

<file path=ppt/tags/tag12.xml><?xml version="1.0" encoding="utf-8"?>
<p:tagLst xmlns:a="http://schemas.openxmlformats.org/drawingml/2006/main" xmlns:r="http://schemas.openxmlformats.org/officeDocument/2006/relationships" xmlns:p="http://schemas.openxmlformats.org/presentationml/2006/main">
  <p:tag name="__PE_POLL_EMBED_ID" val="3e176e88-14b6-469b-bf08-051abd6475b8"/>
</p:tagLst>
</file>

<file path=ppt/tags/tag13.xml><?xml version="1.0" encoding="utf-8"?>
<p:tagLst xmlns:a="http://schemas.openxmlformats.org/drawingml/2006/main" xmlns:r="http://schemas.openxmlformats.org/officeDocument/2006/relationships" xmlns:p="http://schemas.openxmlformats.org/presentationml/2006/main">
  <p:tag name="__PE_POLL_EMBED_ID" val="6dccc995-b415-427c-90c7-80bacda2354f"/>
</p:tagLst>
</file>

<file path=ppt/tags/tag14.xml><?xml version="1.0" encoding="utf-8"?>
<p:tagLst xmlns:a="http://schemas.openxmlformats.org/drawingml/2006/main" xmlns:r="http://schemas.openxmlformats.org/officeDocument/2006/relationships" xmlns:p="http://schemas.openxmlformats.org/presentationml/2006/main">
  <p:tag name="__PE_POLL_EMBED_ID" val="dcbad915-fdc3-47f4-b91d-33b49b7644b4"/>
</p:tagLst>
</file>

<file path=ppt/tags/tag15.xml><?xml version="1.0" encoding="utf-8"?>
<p:tagLst xmlns:a="http://schemas.openxmlformats.org/drawingml/2006/main" xmlns:r="http://schemas.openxmlformats.org/officeDocument/2006/relationships" xmlns:p="http://schemas.openxmlformats.org/presentationml/2006/main">
  <p:tag name="__PE_POLL_EMBED_ID" val="3ffd77be-af4f-4dc3-8aa9-1e23678a45f5"/>
</p:tagLst>
</file>

<file path=ppt/tags/tag16.xml><?xml version="1.0" encoding="utf-8"?>
<p:tagLst xmlns:a="http://schemas.openxmlformats.org/drawingml/2006/main" xmlns:r="http://schemas.openxmlformats.org/officeDocument/2006/relationships" xmlns:p="http://schemas.openxmlformats.org/presentationml/2006/main">
  <p:tag name="__PE_POLL_EMBED_ID" val="15398fe1-b9f5-4627-bb72-88bc1edf72e6"/>
</p:tagLst>
</file>

<file path=ppt/tags/tag17.xml><?xml version="1.0" encoding="utf-8"?>
<p:tagLst xmlns:a="http://schemas.openxmlformats.org/drawingml/2006/main" xmlns:r="http://schemas.openxmlformats.org/officeDocument/2006/relationships" xmlns:p="http://schemas.openxmlformats.org/presentationml/2006/main">
  <p:tag name="__PE_POLL_EMBED_ID" val="b8c60e50-ddbf-4996-a20d-9543f64495dd"/>
</p:tagLst>
</file>

<file path=ppt/tags/tag18.xml><?xml version="1.0" encoding="utf-8"?>
<p:tagLst xmlns:a="http://schemas.openxmlformats.org/drawingml/2006/main" xmlns:r="http://schemas.openxmlformats.org/officeDocument/2006/relationships" xmlns:p="http://schemas.openxmlformats.org/presentationml/2006/main">
  <p:tag name="__PE_POLL_EMBED_ID" val="e5b4e0ec-6a44-4747-a95c-1da68222386f"/>
</p:tagLst>
</file>

<file path=ppt/tags/tag2.xml><?xml version="1.0" encoding="utf-8"?>
<p:tagLst xmlns:a="http://schemas.openxmlformats.org/drawingml/2006/main" xmlns:r="http://schemas.openxmlformats.org/officeDocument/2006/relationships" xmlns:p="http://schemas.openxmlformats.org/presentationml/2006/main">
  <p:tag name="__PE_POLL_EMBED_ID" val="1c4154f8-8075-4db6-b86d-e4bb147ca215"/>
</p:tagLst>
</file>

<file path=ppt/tags/tag3.xml><?xml version="1.0" encoding="utf-8"?>
<p:tagLst xmlns:a="http://schemas.openxmlformats.org/drawingml/2006/main" xmlns:r="http://schemas.openxmlformats.org/officeDocument/2006/relationships" xmlns:p="http://schemas.openxmlformats.org/presentationml/2006/main">
  <p:tag name="__PE_POLL_EMBED_ID" val="49d70ee3-e6ef-4a59-9b8b-7ddfc26d3b4f"/>
</p:tagLst>
</file>

<file path=ppt/tags/tag4.xml><?xml version="1.0" encoding="utf-8"?>
<p:tagLst xmlns:a="http://schemas.openxmlformats.org/drawingml/2006/main" xmlns:r="http://schemas.openxmlformats.org/officeDocument/2006/relationships" xmlns:p="http://schemas.openxmlformats.org/presentationml/2006/main">
  <p:tag name="__PE_POLL_EMBED_ID" val="7839e0a6-d8b1-4b94-b85e-1be1ee271330"/>
</p:tagLst>
</file>

<file path=ppt/tags/tag5.xml><?xml version="1.0" encoding="utf-8"?>
<p:tagLst xmlns:a="http://schemas.openxmlformats.org/drawingml/2006/main" xmlns:r="http://schemas.openxmlformats.org/officeDocument/2006/relationships" xmlns:p="http://schemas.openxmlformats.org/presentationml/2006/main">
  <p:tag name="__PE_POLL_EMBED_ID" val="9ed1d5a8-6a57-4d66-950a-69a6cdf704a2"/>
</p:tagLst>
</file>

<file path=ppt/tags/tag6.xml><?xml version="1.0" encoding="utf-8"?>
<p:tagLst xmlns:a="http://schemas.openxmlformats.org/drawingml/2006/main" xmlns:r="http://schemas.openxmlformats.org/officeDocument/2006/relationships" xmlns:p="http://schemas.openxmlformats.org/presentationml/2006/main">
  <p:tag name="__PE_POLL_EMBED_ID" val="cf8e72b9-18f3-4e10-995c-01946ba4f40b"/>
</p:tagLst>
</file>

<file path=ppt/tags/tag7.xml><?xml version="1.0" encoding="utf-8"?>
<p:tagLst xmlns:a="http://schemas.openxmlformats.org/drawingml/2006/main" xmlns:r="http://schemas.openxmlformats.org/officeDocument/2006/relationships" xmlns:p="http://schemas.openxmlformats.org/presentationml/2006/main">
  <p:tag name="__PE_POLL_EMBED_ID" val="0ee69ff9-c9ce-4106-994c-c5142489c0e1"/>
</p:tagLst>
</file>

<file path=ppt/tags/tag8.xml><?xml version="1.0" encoding="utf-8"?>
<p:tagLst xmlns:a="http://schemas.openxmlformats.org/drawingml/2006/main" xmlns:r="http://schemas.openxmlformats.org/officeDocument/2006/relationships" xmlns:p="http://schemas.openxmlformats.org/presentationml/2006/main">
  <p:tag name="__PE_POLL_EMBED_ID" val="34dc3680-9fb4-41c7-91ad-897ad2c022d6"/>
</p:tagLst>
</file>

<file path=ppt/tags/tag9.xml><?xml version="1.0" encoding="utf-8"?>
<p:tagLst xmlns:a="http://schemas.openxmlformats.org/drawingml/2006/main" xmlns:r="http://schemas.openxmlformats.org/officeDocument/2006/relationships" xmlns:p="http://schemas.openxmlformats.org/presentationml/2006/main">
  <p:tag name="__PE_POLL_EMBED_ID" val="4b244111-8936-4401-9984-609fcbe7f4b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95B12B1DF364F9DAA78CB1EF5CD83" ma:contentTypeVersion="2" ma:contentTypeDescription="Create a new document." ma:contentTypeScope="" ma:versionID="4194b2aeb77e4155bdc1697ee544f7c1">
  <xsd:schema xmlns:xsd="http://www.w3.org/2001/XMLSchema" xmlns:xs="http://www.w3.org/2001/XMLSchema" xmlns:p="http://schemas.microsoft.com/office/2006/metadata/properties" xmlns:ns2="e3080442-1c0c-4b7c-b3e1-17491f7b9743" targetNamespace="http://schemas.microsoft.com/office/2006/metadata/properties" ma:root="true" ma:fieldsID="9ad1885841cb7d4213dc53a6ce0fda28" ns2:_="">
    <xsd:import namespace="e3080442-1c0c-4b7c-b3e1-17491f7b97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80442-1c0c-4b7c-b3e1-17491f7b9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54770-D657-4B0C-86F5-08FD0D8CCFFC}">
  <ds:schemaRefs>
    <ds:schemaRef ds:uri="http://schemas.microsoft.com/sharepoint/v3/contenttype/forms"/>
  </ds:schemaRefs>
</ds:datastoreItem>
</file>

<file path=customXml/itemProps2.xml><?xml version="1.0" encoding="utf-8"?>
<ds:datastoreItem xmlns:ds="http://schemas.openxmlformats.org/officeDocument/2006/customXml" ds:itemID="{90FAB9DA-B1F9-4DAA-9A8C-6B5472D94E4C}">
  <ds:schemaRefs>
    <ds:schemaRef ds:uri="http://schemas.openxmlformats.org/package/2006/metadata/core-properties"/>
    <ds:schemaRef ds:uri="http://schemas.microsoft.com/office/2006/documentManagement/types"/>
    <ds:schemaRef ds:uri="e3080442-1c0c-4b7c-b3e1-17491f7b9743"/>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27601AA-DB75-4CD1-8E62-6C1300815384}">
  <ds:schemaRefs>
    <ds:schemaRef ds:uri="e3080442-1c0c-4b7c-b3e1-17491f7b97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348</TotalTime>
  <Words>2620</Words>
  <Application>Microsoft Office PowerPoint</Application>
  <PresentationFormat>On-screen Show (4:3)</PresentationFormat>
  <Paragraphs>406</Paragraphs>
  <Slides>90</Slides>
  <Notes>73</Notes>
  <HiddenSlides>14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Times New Roman</vt:lpstr>
      <vt:lpstr>Office Theme</vt:lpstr>
      <vt:lpstr>Smarter Not Harder </vt:lpstr>
      <vt:lpstr>Directions for Poll Everywhere</vt:lpstr>
      <vt:lpstr>PowerPoint Presentation</vt:lpstr>
      <vt:lpstr>Overview</vt:lpstr>
      <vt:lpstr>Learning Objectives</vt:lpstr>
      <vt:lpstr>Survey Questions</vt:lpstr>
      <vt:lpstr>PowerPoint Presentation</vt:lpstr>
      <vt:lpstr>Survey Questions</vt:lpstr>
      <vt:lpstr>PowerPoint Presentation</vt:lpstr>
      <vt:lpstr>PowerPoint Presentation</vt:lpstr>
      <vt:lpstr>Survey Questions</vt:lpstr>
      <vt:lpstr>PowerPoint Presentation</vt:lpstr>
      <vt:lpstr>PowerPoint Presentation</vt:lpstr>
      <vt:lpstr>Survey Questions</vt:lpstr>
      <vt:lpstr>PowerPoint Presentation</vt:lpstr>
      <vt:lpstr>Survey Questions</vt:lpstr>
      <vt:lpstr>PowerPoint Presentation</vt:lpstr>
      <vt:lpstr>Problem</vt:lpstr>
      <vt:lpstr>PowerPoint Presentation</vt:lpstr>
      <vt:lpstr>PowerPoint Presentation</vt:lpstr>
      <vt:lpstr>General Standard 1 Question</vt:lpstr>
      <vt:lpstr>General Standard 7 Question</vt:lpstr>
      <vt:lpstr>What did we do? Standards 1 &amp; 7</vt:lpstr>
      <vt:lpstr>PowerPoint Presentation</vt:lpstr>
      <vt:lpstr>1.1</vt:lpstr>
      <vt:lpstr>1.2</vt:lpstr>
      <vt:lpstr>4.3</vt:lpstr>
      <vt:lpstr>Meet your Instructor  Communication Policy</vt:lpstr>
      <vt:lpstr>1.1</vt:lpstr>
      <vt:lpstr>PowerPoint Presentation</vt:lpstr>
      <vt:lpstr>1.2-1.3-1.8-5.3</vt:lpstr>
      <vt:lpstr>Syllabus and Course Policies</vt:lpstr>
      <vt:lpstr>1,3,5</vt:lpstr>
      <vt:lpstr>PowerPoint Presentation</vt:lpstr>
      <vt:lpstr>1,3,5</vt:lpstr>
      <vt:lpstr>1,3,5</vt:lpstr>
      <vt:lpstr>1.5-1.7</vt:lpstr>
      <vt:lpstr>Course Resources and Institutional Policies</vt:lpstr>
      <vt:lpstr>PowerPoint Presentation</vt:lpstr>
      <vt:lpstr>1.5, 7.1 </vt:lpstr>
      <vt:lpstr>7</vt:lpstr>
      <vt:lpstr>Privacy Statements</vt:lpstr>
      <vt:lpstr>6.4</vt:lpstr>
      <vt:lpstr>7.3</vt:lpstr>
      <vt:lpstr>Proctoring Policies</vt:lpstr>
      <vt:lpstr>7.1</vt:lpstr>
      <vt:lpstr>Publisher Support</vt:lpstr>
      <vt:lpstr>7.1</vt:lpstr>
      <vt:lpstr>PowerPoint Presentation</vt:lpstr>
      <vt:lpstr>General Standard 8 Question</vt:lpstr>
      <vt:lpstr>What did we do? Standards 8 </vt:lpstr>
      <vt:lpstr>Accessibility Statements</vt:lpstr>
      <vt:lpstr>7.2 &amp; 8.6</vt:lpstr>
      <vt:lpstr>8.6- Accessibility Links</vt:lpstr>
      <vt:lpstr>Standards 1,  7 &amp; 8</vt:lpstr>
      <vt:lpstr>PowerPoint Presentation</vt:lpstr>
      <vt:lpstr>General Standard 2 Questions</vt:lpstr>
      <vt:lpstr>What did we do? Standard 2 </vt:lpstr>
      <vt:lpstr>PowerPoint Presentation</vt:lpstr>
      <vt:lpstr>PowerPoint Presentation</vt:lpstr>
      <vt:lpstr>PowerPoint Presentation</vt:lpstr>
      <vt:lpstr>PowerPoint Presentation</vt:lpstr>
      <vt:lpstr>PowerPoint Presentation</vt:lpstr>
      <vt:lpstr>2.4 &amp; 4.2 Chart version</vt:lpstr>
      <vt:lpstr>2.4 &amp; 4.2 Text Version </vt:lpstr>
      <vt:lpstr>PowerPoint Presentation</vt:lpstr>
      <vt:lpstr>General Standard 3 Question</vt:lpstr>
      <vt:lpstr>What did we do? Standard 3</vt:lpstr>
      <vt:lpstr>PowerPoint Presentation</vt:lpstr>
      <vt:lpstr>Standards 2-3</vt:lpstr>
      <vt:lpstr>PowerPoint Presentation</vt:lpstr>
      <vt:lpstr>PowerPoint Presentation</vt:lpstr>
      <vt:lpstr>General Standard 4 Questions</vt:lpstr>
      <vt:lpstr>What did we do? Standard 4</vt:lpstr>
      <vt:lpstr>Integration with Publisher  Products</vt:lpstr>
      <vt:lpstr>General Standard 5 Question</vt:lpstr>
      <vt:lpstr>PowerPoint Presentation</vt:lpstr>
      <vt:lpstr>General Standard 5 Question</vt:lpstr>
      <vt:lpstr>PowerPoint Presentation</vt:lpstr>
      <vt:lpstr>What did we do? Standard 5</vt:lpstr>
      <vt:lpstr>PowerPoint Presentation</vt:lpstr>
      <vt:lpstr>PowerPoint Presentation</vt:lpstr>
      <vt:lpstr>General Standard 6 Question</vt:lpstr>
      <vt:lpstr>PowerPoint Presentation</vt:lpstr>
      <vt:lpstr>What did we do? Standard 6</vt:lpstr>
      <vt:lpstr>Standards 4- 6</vt:lpstr>
      <vt:lpstr>Learning Objectives</vt:lpstr>
      <vt:lpstr>Activity</vt:lpstr>
      <vt:lpstr>Questions or Comments? </vt:lpstr>
      <vt:lpstr>Contact Us</vt:lpstr>
    </vt:vector>
  </TitlesOfParts>
  <Company>Blinn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jeff.tilley</dc:creator>
  <cp:lastModifiedBy>Linda Reed</cp:lastModifiedBy>
  <cp:revision>106</cp:revision>
  <cp:lastPrinted>2018-10-23T18:43:37Z</cp:lastPrinted>
  <dcterms:created xsi:type="dcterms:W3CDTF">2010-05-05T18:41:27Z</dcterms:created>
  <dcterms:modified xsi:type="dcterms:W3CDTF">2018-10-23T21:35:19Z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0x010100A1A95B12B1DF364F9DAA78CB1EF5CD83</vt:lpwstr>
  </property>
</Properties>
</file>