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87" r:id="rId1"/>
  </p:sldMasterIdLst>
  <p:notesMasterIdLst>
    <p:notesMasterId r:id="rId23"/>
  </p:notesMasterIdLst>
  <p:sldIdLst>
    <p:sldId id="256" r:id="rId2"/>
    <p:sldId id="320" r:id="rId3"/>
    <p:sldId id="404" r:id="rId4"/>
    <p:sldId id="351" r:id="rId5"/>
    <p:sldId id="355" r:id="rId6"/>
    <p:sldId id="331" r:id="rId7"/>
    <p:sldId id="321" r:id="rId8"/>
    <p:sldId id="358" r:id="rId9"/>
    <p:sldId id="371" r:id="rId10"/>
    <p:sldId id="372" r:id="rId11"/>
    <p:sldId id="374" r:id="rId12"/>
    <p:sldId id="375" r:id="rId13"/>
    <p:sldId id="405" r:id="rId14"/>
    <p:sldId id="406" r:id="rId15"/>
    <p:sldId id="407" r:id="rId16"/>
    <p:sldId id="411" r:id="rId17"/>
    <p:sldId id="408" r:id="rId18"/>
    <p:sldId id="409" r:id="rId19"/>
    <p:sldId id="410" r:id="rId20"/>
    <p:sldId id="412" r:id="rId21"/>
    <p:sldId id="413" r:id="rId22"/>
  </p:sldIdLst>
  <p:sldSz cx="12192000" cy="6858000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FF99"/>
    <a:srgbClr val="1F573C"/>
    <a:srgbClr val="9BDF41"/>
    <a:srgbClr val="143827"/>
    <a:srgbClr val="0F2B1E"/>
    <a:srgbClr val="163E2B"/>
    <a:srgbClr val="2A7551"/>
    <a:srgbClr val="7E869E"/>
    <a:srgbClr val="A6A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49" autoAdjust="0"/>
    <p:restoredTop sz="82695" autoAdjust="0"/>
  </p:normalViewPr>
  <p:slideViewPr>
    <p:cSldViewPr snapToGrid="0">
      <p:cViewPr>
        <p:scale>
          <a:sx n="70" d="100"/>
          <a:sy n="70" d="100"/>
        </p:scale>
        <p:origin x="1193" y="1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6496A-5C1F-4484-BC42-A57CA438ADEE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7D2F-9458-4092-B51D-14E1314932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7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 Talks are 5-minute presentations of 20 slides set to forward automatically every 15 seconds. This will require rehearsal for timing before the conference.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information about learner support services in a template for an LMS course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shell for all courses at an institution is not a new idea, yet it does have some major drawbacks. What happens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10,000+ course shells are created with support descriptions and links, and then the description and links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change? There is no way to update a template that has already been used for creating all those courses. This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 problem we faced twice in a calendar year! Our solution was to set up a website with all the support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for technical support, accessibility and disability services, academic support services, advising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services, and student services in a one-stop-shop format. The web page is linked in all LMS course shells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information for all five of our related campuses for meeting all four standards in General Standard 7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Learner Support, plus a few more. Our original design proved to be useful for some students, but problematic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 and for QM reviewers. This Quality Talk will highlight the process, the original design, the issues,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solutions. Take a peek at how we are continuously improving this support resource for all of our students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it easier for our faculty to provide this information in all of our courses. This is a follow up to last year's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presentation 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9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17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3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7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07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78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7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03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7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journey from a "No Template LMS Template" to a "One-Stop-Shop": the trials, errors, and progress in continuous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improvement for meeting General Standard 7 Learner Support standards, plus a few others, in all courses in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multi-campus institution.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9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would faculty TOLERATE</a:t>
            </a:r>
            <a:r>
              <a:rPr lang="en-US" baseline="0" dirty="0" smtClean="0"/>
              <a:t> or APPRECIATE??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7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Standards 6.4, 6.5, &amp; 8.2 might need “tweaking”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(custom or other specific functional software or online tools)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88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0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0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4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6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1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C0C-8302-4C5C-8AF1-4E0CFE67F507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66978"/>
      </p:ext>
    </p:extLst>
  </p:cSld>
  <p:clrMapOvr>
    <a:masterClrMapping/>
  </p:clrMapOvr>
  <p:transition spd="slow"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24C6-0905-407E-9634-500C149BDB33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0208"/>
      </p:ext>
    </p:extLst>
  </p:cSld>
  <p:clrMapOvr>
    <a:masterClrMapping/>
  </p:clrMapOvr>
  <p:transition spd="slow"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5D96-4B1B-4370-A22E-0A497CE6DD42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1236"/>
      </p:ext>
    </p:extLst>
  </p:cSld>
  <p:clrMapOvr>
    <a:masterClrMapping/>
  </p:clrMapOvr>
  <p:transition spd="slow" advClick="0" advTm="15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312-96FB-4A4F-8A93-BD9194F11727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152967"/>
      </p:ext>
    </p:extLst>
  </p:cSld>
  <p:clrMapOvr>
    <a:masterClrMapping/>
  </p:clrMapOvr>
  <p:transition spd="slow" advClick="0" advTm="15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B47-3402-465C-97E0-396CE12617DB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5750"/>
      </p:ext>
    </p:extLst>
  </p:cSld>
  <p:clrMapOvr>
    <a:masterClrMapping/>
  </p:clrMapOvr>
  <p:transition spd="slow" advClick="0" advTm="15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016F-26EB-42EC-B113-085EA6C962CC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36778"/>
      </p:ext>
    </p:extLst>
  </p:cSld>
  <p:clrMapOvr>
    <a:masterClrMapping/>
  </p:clrMapOvr>
  <p:transition spd="slow" advClick="0" advTm="15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12F-1DCB-4CB5-951F-D5A5CDAB7235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54040"/>
      </p:ext>
    </p:extLst>
  </p:cSld>
  <p:clrMapOvr>
    <a:masterClrMapping/>
  </p:clrMapOvr>
  <p:transition spd="slow" advClick="0" advTm="15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42CB-EE82-4C10-86E6-22ED05E55EC4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77837"/>
      </p:ext>
    </p:extLst>
  </p:cSld>
  <p:clrMapOvr>
    <a:masterClrMapping/>
  </p:clrMapOvr>
  <p:transition spd="slow" advClick="0" advTm="15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53967F-7B38-4863-9298-4917078E6559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15618"/>
      </p:ext>
    </p:extLst>
  </p:cSld>
  <p:clrMapOvr>
    <a:masterClrMapping/>
  </p:clrMapOvr>
  <p:transition spd="slow"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20AB-ED37-4B96-922C-B1FFED248E59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65028"/>
      </p:ext>
    </p:extLst>
  </p:cSld>
  <p:clrMapOvr>
    <a:masterClrMapping/>
  </p:clrMapOvr>
  <p:transition spd="slow"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4A3-7ED6-49DF-8947-BCB8BABF0976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57922"/>
      </p:ext>
    </p:extLst>
  </p:cSld>
  <p:clrMapOvr>
    <a:masterClrMapping/>
  </p:clrMapOvr>
  <p:transition spd="slow"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CE38-2662-4919-92F2-D810CC7C090B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87577"/>
      </p:ext>
    </p:extLst>
  </p:cSld>
  <p:clrMapOvr>
    <a:masterClrMapping/>
  </p:clrMapOvr>
  <p:transition spd="slow"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73-5C41-40DD-82A6-2D02FD3C27D7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8743"/>
      </p:ext>
    </p:extLst>
  </p:cSld>
  <p:clrMapOvr>
    <a:masterClrMapping/>
  </p:clrMapOvr>
  <p:transition spd="slow"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8B9F-BD4C-4ACE-AE3C-F9B12554F5F5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1174"/>
      </p:ext>
    </p:extLst>
  </p:cSld>
  <p:clrMapOvr>
    <a:masterClrMapping/>
  </p:clrMapOvr>
  <p:transition spd="slow"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43C6-6C5B-4B7E-8A7F-0520237D7708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95044"/>
      </p:ext>
    </p:extLst>
  </p:cSld>
  <p:clrMapOvr>
    <a:masterClrMapping/>
  </p:clrMapOvr>
  <p:transition spd="slow"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9D-828D-4B66-955E-B1016A6CF3C5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3109"/>
      </p:ext>
    </p:extLst>
  </p:cSld>
  <p:clrMapOvr>
    <a:masterClrMapping/>
  </p:clrMapOvr>
  <p:transition spd="slow"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E9B8-1044-48D9-9CB7-C569FC0D2839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96899"/>
      </p:ext>
    </p:extLst>
  </p:cSld>
  <p:clrMapOvr>
    <a:masterClrMapping/>
  </p:clrMapOvr>
  <p:transition spd="slow"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rgbClr val="143827"/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624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1080604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6236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8CB0-8AD5-45B3-AA3F-F921813D78DF}" type="datetime1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236812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6015" y="6037545"/>
            <a:ext cx="1154151" cy="820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5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ransition spd="slow" advClick="0" advTm="15000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FFFF99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FFDB69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mailto:dacanavan@alaska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g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557" y="2919986"/>
            <a:ext cx="8144134" cy="1297967"/>
          </a:xfrm>
        </p:spPr>
        <p:txBody>
          <a:bodyPr/>
          <a:lstStyle/>
          <a:p>
            <a:r>
              <a:rPr lang="en-US" sz="3600" b="1" dirty="0" smtClean="0"/>
              <a:t>Standardizing the Standards!:</a:t>
            </a:r>
            <a:br>
              <a:rPr lang="en-US" sz="3600" b="1" dirty="0" smtClean="0"/>
            </a:br>
            <a:r>
              <a:rPr lang="en-US" sz="3600" b="1" dirty="0" smtClean="0"/>
              <a:t>A One-Stop-Shop for General Standard 7 and More!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4648039"/>
            <a:ext cx="8724900" cy="1492411"/>
          </a:xfrm>
        </p:spPr>
        <p:txBody>
          <a:bodyPr>
            <a:noAutofit/>
          </a:bodyPr>
          <a:lstStyle/>
          <a:p>
            <a:r>
              <a:rPr lang="en-US" b="1" dirty="0"/>
              <a:t>Quality Matters </a:t>
            </a:r>
            <a:r>
              <a:rPr lang="en-US" b="1" dirty="0" smtClean="0"/>
              <a:t>CONNECT 9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/>
              <a:t>Annual Conference</a:t>
            </a:r>
          </a:p>
          <a:p>
            <a:r>
              <a:rPr lang="en-US" i="1" dirty="0" smtClean="0">
                <a:solidFill>
                  <a:srgbClr val="9BDF41"/>
                </a:solidFill>
              </a:rPr>
              <a:t>Track:  The Power of QA; Quality Talk</a:t>
            </a:r>
          </a:p>
          <a:p>
            <a:r>
              <a:rPr lang="en-US" dirty="0" smtClean="0"/>
              <a:t>September 26,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34" y="2645217"/>
            <a:ext cx="1782599" cy="1157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1" y="3817812"/>
            <a:ext cx="1820411" cy="4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66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did WHAT?  A new CMS!!!!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04373"/>
            <a:ext cx="10806046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New language (code)</a:t>
            </a:r>
          </a:p>
          <a:p>
            <a:pPr marL="0" indent="0">
              <a:buNone/>
            </a:pPr>
            <a:r>
              <a:rPr lang="en-US" dirty="0" smtClean="0"/>
              <a:t>New structure </a:t>
            </a:r>
          </a:p>
          <a:p>
            <a:pPr marL="0" indent="0">
              <a:buNone/>
            </a:pPr>
            <a:r>
              <a:rPr lang="en-US" dirty="0" smtClean="0"/>
              <a:t>All new URLS!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15" y="2004373"/>
            <a:ext cx="5881941" cy="44114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1730" y="6415827"/>
            <a:ext cx="41800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https://pixabay.com/en/man-despair-problem-null-one-65049/</a:t>
            </a:r>
          </a:p>
        </p:txBody>
      </p:sp>
    </p:spTree>
    <p:extLst>
      <p:ext uri="{BB962C8B-B14F-4D97-AF65-F5344CB8AC3E}">
        <p14:creationId xmlns:p14="http://schemas.microsoft.com/office/powerpoint/2010/main" val="1116650064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Help</a:t>
            </a:r>
            <a:br>
              <a:rPr lang="en-US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33" y="273048"/>
            <a:ext cx="8402594" cy="6305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765" y="6578500"/>
            <a:ext cx="11701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https://www.uaa.alaska.edu/academics/institutional-effectiveness/departments/academic-innovations-elearning/resources/blackboard/student-help/index.cshtml?</a:t>
            </a:r>
          </a:p>
        </p:txBody>
      </p:sp>
    </p:spTree>
    <p:extLst>
      <p:ext uri="{BB962C8B-B14F-4D97-AF65-F5344CB8AC3E}">
        <p14:creationId xmlns:p14="http://schemas.microsoft.com/office/powerpoint/2010/main" val="2145601981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SRS 1.4</a:t>
            </a:r>
            <a:br>
              <a:rPr lang="en-US" dirty="0" smtClean="0"/>
            </a:b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04" y="305486"/>
            <a:ext cx="7613338" cy="637729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30397" y="3980777"/>
            <a:ext cx="7512208" cy="2701999"/>
          </a:xfrm>
          <a:prstGeom prst="roundRect">
            <a:avLst/>
          </a:prstGeom>
          <a:solidFill>
            <a:srgbClr val="FF0000">
              <a:alpha val="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32503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</a:t>
            </a:r>
            <a:br>
              <a:rPr lang="en-US" dirty="0" smtClean="0"/>
            </a:br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9" y="58772"/>
            <a:ext cx="10053398" cy="652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765" y="6578500"/>
            <a:ext cx="11701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https://www.uaa.alaska.edu/academics/institutional-effectiveness/departments/academic-innovations-elearning/resources/blackboard/student-help/index.cshtml?</a:t>
            </a:r>
          </a:p>
        </p:txBody>
      </p:sp>
    </p:spTree>
    <p:extLst>
      <p:ext uri="{BB962C8B-B14F-4D97-AF65-F5344CB8AC3E}">
        <p14:creationId xmlns:p14="http://schemas.microsoft.com/office/powerpoint/2010/main" val="4091331250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SRS 7.1</a:t>
            </a:r>
            <a:br>
              <a:rPr lang="en-US" dirty="0" smtClean="0"/>
            </a:br>
            <a:r>
              <a:rPr lang="en-US" dirty="0" smtClean="0"/>
              <a:t>&amp; 7.2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7" y="0"/>
            <a:ext cx="1000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2136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7.1</a:t>
            </a:r>
            <a:br>
              <a:rPr lang="en-US" dirty="0" smtClean="0"/>
            </a:br>
            <a:r>
              <a:rPr lang="en-US" dirty="0" smtClean="0"/>
              <a:t>7.2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84" y="0"/>
            <a:ext cx="10798174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37614" y="3257220"/>
            <a:ext cx="5148944" cy="389494"/>
          </a:xfrm>
          <a:prstGeom prst="roundRect">
            <a:avLst/>
          </a:prstGeom>
          <a:solidFill>
            <a:srgbClr val="FF0000">
              <a:alpha val="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045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37" y="305484"/>
            <a:ext cx="5376025" cy="6377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73" y="305485"/>
            <a:ext cx="5288485" cy="6377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90" y="920769"/>
            <a:ext cx="6591817" cy="10809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573C"/>
                </a:solidFill>
              </a:rPr>
              <a:t>http://www.koc.alaska.edu/elearning</a:t>
            </a:r>
            <a:r>
              <a:rPr lang="en-US" sz="2800" dirty="0" smtClean="0">
                <a:solidFill>
                  <a:srgbClr val="1F573C"/>
                </a:solidFill>
              </a:rPr>
              <a:t>/</a:t>
            </a:r>
            <a:br>
              <a:rPr lang="en-US" sz="2800" dirty="0" smtClean="0">
                <a:solidFill>
                  <a:srgbClr val="1F573C"/>
                </a:solidFill>
              </a:rPr>
            </a:br>
            <a:r>
              <a:rPr lang="en-US" sz="2800" dirty="0" smtClean="0">
                <a:solidFill>
                  <a:srgbClr val="1F573C"/>
                </a:solidFill>
              </a:rPr>
              <a:t>accessibility-</a:t>
            </a:r>
            <a:r>
              <a:rPr lang="en-US" sz="2800" dirty="0" err="1" smtClean="0">
                <a:solidFill>
                  <a:srgbClr val="1F573C"/>
                </a:solidFill>
              </a:rPr>
              <a:t>statements.cshtml</a:t>
            </a:r>
            <a:endParaRPr lang="en-US" sz="2800" dirty="0">
              <a:solidFill>
                <a:srgbClr val="1F5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14715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SRS 7.3</a:t>
            </a:r>
            <a:br>
              <a:rPr lang="en-US" dirty="0" smtClean="0"/>
            </a:br>
            <a:r>
              <a:rPr lang="en-US" dirty="0" smtClean="0"/>
              <a:t>&amp; 7.4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61" y="620421"/>
            <a:ext cx="10238940" cy="57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0916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139957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1.4 AND…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" y="631370"/>
            <a:ext cx="12194075" cy="61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8000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Unique</a:t>
            </a:r>
            <a:br>
              <a:rPr lang="en-US" dirty="0" smtClean="0"/>
            </a:br>
            <a:r>
              <a:rPr lang="en-US" dirty="0" smtClean="0"/>
              <a:t>Campuses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56" y="-4014"/>
            <a:ext cx="7659359" cy="68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81797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err="1" smtClean="0"/>
              <a:t>Cama’i</a:t>
            </a:r>
            <a:r>
              <a:rPr lang="en-US" sz="4400" i="1" dirty="0" smtClean="0"/>
              <a:t> </a:t>
            </a:r>
            <a:r>
              <a:rPr lang="en-US" sz="4400" dirty="0" smtClean="0"/>
              <a:t>– Hello</a:t>
            </a:r>
            <a:endParaRPr lang="en-US" sz="44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4602" r="3808"/>
          <a:stretch/>
        </p:blipFill>
        <p:spPr>
          <a:xfrm>
            <a:off x="4550197" y="2013022"/>
            <a:ext cx="6911248" cy="448841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4197" y="2210623"/>
            <a:ext cx="4114927" cy="4365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Debbi Canavan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Kodiak College &amp; UAA</a:t>
            </a:r>
          </a:p>
          <a:p>
            <a:r>
              <a:rPr lang="en-US" sz="2800" dirty="0" smtClean="0">
                <a:solidFill>
                  <a:srgbClr val="FFFF99"/>
                </a:solidFill>
                <a:hlinkClick r:id="rId4"/>
              </a:rPr>
              <a:t>dacanavan@alaska.edu</a:t>
            </a:r>
            <a:endParaRPr lang="en-US" sz="2800" dirty="0" smtClean="0">
              <a:solidFill>
                <a:srgbClr val="FFFF99"/>
              </a:solidFill>
            </a:endParaRPr>
          </a:p>
          <a:p>
            <a:endParaRPr lang="en-US" sz="2800" dirty="0">
              <a:solidFill>
                <a:srgbClr val="FFFF99"/>
              </a:solidFill>
            </a:endParaRPr>
          </a:p>
          <a:p>
            <a:endParaRPr lang="en-US" sz="2000" dirty="0" smtClean="0"/>
          </a:p>
          <a:p>
            <a:r>
              <a:rPr lang="en-US" sz="2400" dirty="0" smtClean="0"/>
              <a:t>Kodiak College is a rural community campus of the University of Alaska Anchorage.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sp>
        <p:nvSpPr>
          <p:cNvPr id="13" name="Bent-Up Arrow 12"/>
          <p:cNvSpPr/>
          <p:nvPr/>
        </p:nvSpPr>
        <p:spPr>
          <a:xfrm>
            <a:off x="7966085" y="5337226"/>
            <a:ext cx="605307" cy="34773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4773" y="5441850"/>
            <a:ext cx="25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Kodiak Island, Alaska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714" y="6511163"/>
            <a:ext cx="6618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http://www.travelalaska.com/Destinations/~/media/Images/Travel%20Alaska/Maps/AlaskaMap.ashx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4599281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06046" cy="4450370"/>
          </a:xfrm>
        </p:spPr>
        <p:txBody>
          <a:bodyPr/>
          <a:lstStyle/>
          <a:p>
            <a:r>
              <a:rPr lang="en-US" dirty="0" smtClean="0">
                <a:solidFill>
                  <a:srgbClr val="FFDB69"/>
                </a:solidFill>
                <a:effectLst/>
              </a:rPr>
              <a:t>Web pages updated = continuous maintenance</a:t>
            </a:r>
          </a:p>
          <a:p>
            <a:r>
              <a:rPr lang="en-US" dirty="0" smtClean="0">
                <a:solidFill>
                  <a:srgbClr val="FFDB69"/>
                </a:solidFill>
                <a:effectLst/>
              </a:rPr>
              <a:t>ALL courses contain main link</a:t>
            </a:r>
          </a:p>
          <a:p>
            <a:r>
              <a:rPr lang="en-US" dirty="0" smtClean="0">
                <a:solidFill>
                  <a:srgbClr val="FFDB69"/>
                </a:solidFill>
                <a:effectLst/>
              </a:rPr>
              <a:t>Information outside LMS for anyone</a:t>
            </a:r>
          </a:p>
          <a:p>
            <a:r>
              <a:rPr lang="en-US" dirty="0" smtClean="0">
                <a:solidFill>
                  <a:srgbClr val="FFDB69"/>
                </a:solidFill>
                <a:effectLst/>
              </a:rPr>
              <a:t>Centralized and decentralize information</a:t>
            </a:r>
          </a:p>
          <a:p>
            <a:r>
              <a:rPr lang="en-US" dirty="0" smtClean="0">
                <a:solidFill>
                  <a:srgbClr val="FFDB69"/>
                </a:solidFill>
                <a:effectLst/>
              </a:rPr>
              <a:t>Meets multiple QM standards </a:t>
            </a:r>
            <a:r>
              <a:rPr lang="en-US" sz="2800" dirty="0" smtClean="0">
                <a:solidFill>
                  <a:srgbClr val="FFDB69"/>
                </a:solidFill>
                <a:effectLst/>
              </a:rPr>
              <a:t>(1.4, 6.4, 6.5, GS 7, 8.2)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 smtClean="0">
                <a:effectLst/>
              </a:rPr>
              <a:t>Stay tuned for more next year…?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156263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925"/>
      </p:ext>
    </p:extLst>
  </p:cSld>
  <p:clrMapOvr>
    <a:masterClrMapping/>
  </p:clrMapOvr>
  <p:transition spd="slow" advClick="0" advTm="15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QM Annual Conference = </a:t>
            </a:r>
            <a:br>
              <a:rPr lang="en-US" dirty="0" smtClean="0"/>
            </a:br>
            <a:r>
              <a:rPr lang="en-US" i="1" dirty="0" smtClean="0">
                <a:solidFill>
                  <a:srgbClr val="FFDB69"/>
                </a:solidFill>
              </a:rPr>
              <a:t>QM 411: Providing a Shared Directory Approach</a:t>
            </a:r>
          </a:p>
          <a:p>
            <a:r>
              <a:rPr lang="en-US" dirty="0" smtClean="0"/>
              <a:t>2015 Success Stories (reprise) = </a:t>
            </a:r>
            <a:r>
              <a:rPr lang="en-US" i="1" dirty="0" smtClean="0">
                <a:solidFill>
                  <a:srgbClr val="FFDB69"/>
                </a:solidFill>
              </a:rPr>
              <a:t>QM 411: A shared Directory for Design and Best Practices</a:t>
            </a:r>
          </a:p>
          <a:p>
            <a:r>
              <a:rPr lang="en-US" dirty="0" smtClean="0"/>
              <a:t>2016 QM 8</a:t>
            </a:r>
            <a:r>
              <a:rPr lang="en-US" baseline="30000" dirty="0" smtClean="0"/>
              <a:t>th</a:t>
            </a:r>
            <a:r>
              <a:rPr lang="en-US" dirty="0" smtClean="0"/>
              <a:t> Annual Conference = </a:t>
            </a:r>
            <a:br>
              <a:rPr lang="en-US" dirty="0" smtClean="0"/>
            </a:br>
            <a:r>
              <a:rPr lang="en-US" i="1" dirty="0" smtClean="0">
                <a:solidFill>
                  <a:srgbClr val="FFDB69"/>
                </a:solidFill>
              </a:rPr>
              <a:t>The “No Template” Template</a:t>
            </a:r>
            <a:endParaRPr lang="en-US" i="1" dirty="0">
              <a:solidFill>
                <a:srgbClr val="FFDB6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5711400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SRSs?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7" y="161318"/>
            <a:ext cx="5313405" cy="66087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89635" y="2225662"/>
            <a:ext cx="4963797" cy="4347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FFFF99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DB69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a “personal” preference item</a:t>
            </a:r>
          </a:p>
          <a:p>
            <a:r>
              <a:rPr lang="en-US" dirty="0" smtClean="0"/>
              <a:t>Not a “content” item</a:t>
            </a:r>
          </a:p>
          <a:p>
            <a:r>
              <a:rPr lang="en-US" dirty="0" smtClean="0"/>
              <a:t>Not a “department” item</a:t>
            </a:r>
          </a:p>
          <a:p>
            <a:r>
              <a:rPr lang="en-US" dirty="0" smtClean="0"/>
              <a:t>Works for ALL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97702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9" y="753228"/>
            <a:ext cx="10219038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 SRSs: </a:t>
            </a:r>
            <a:r>
              <a:rPr lang="en-US" dirty="0">
                <a:effectLst/>
              </a:rPr>
              <a:t>1.4, 6.4, 6.5, 7.1, 7.2, 7.3, </a:t>
            </a:r>
            <a:r>
              <a:rPr lang="en-US" dirty="0" smtClean="0">
                <a:effectLst/>
              </a:rPr>
              <a:t>7.4, 8.2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2168352"/>
            <a:ext cx="11196118" cy="340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2594956"/>
            <a:ext cx="7164868" cy="704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385787"/>
            <a:ext cx="11326484" cy="1754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" y="5239336"/>
            <a:ext cx="7580521" cy="3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8017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806046" cy="446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Files, ideas, and resources are shared among users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 smtClean="0">
              <a:solidFill>
                <a:srgbClr val="FFDB69"/>
              </a:solidFill>
            </a:endParaRPr>
          </a:p>
          <a:p>
            <a:pPr marL="1828800" lvl="4" indent="0">
              <a:buNone/>
            </a:pPr>
            <a:endParaRPr lang="en-US" sz="2400" dirty="0" smtClean="0">
              <a:solidFill>
                <a:srgbClr val="FFDB69"/>
              </a:solidFill>
            </a:endParaRPr>
          </a:p>
          <a:p>
            <a:pPr marL="1828800" lvl="4" indent="0">
              <a:spcBef>
                <a:spcPts val="2400"/>
              </a:spcBef>
              <a:buNone/>
            </a:pPr>
            <a:r>
              <a:rPr lang="en-US" sz="2400" dirty="0" smtClean="0">
                <a:solidFill>
                  <a:srgbClr val="FFDB69"/>
                </a:solidFill>
              </a:rPr>
              <a:t>Items developed to meet QM standards are posted in a shared Blackboard directory and can be “rolled” for use in any course by any member.</a:t>
            </a:r>
            <a:endParaRPr lang="en-US" sz="2400" dirty="0">
              <a:solidFill>
                <a:srgbClr val="FFDB6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67" y="3095538"/>
            <a:ext cx="8876780" cy="1946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1" y="2849711"/>
            <a:ext cx="1707658" cy="36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70347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Help</a:t>
            </a:r>
            <a:br>
              <a:rPr lang="en-US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3762633" y="29409"/>
            <a:ext cx="8402594" cy="679273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4"/>
          <a:stretch/>
        </p:blipFill>
        <p:spPr>
          <a:xfrm>
            <a:off x="467608" y="2498271"/>
            <a:ext cx="2827665" cy="1529304"/>
          </a:xfrm>
        </p:spPr>
      </p:pic>
    </p:spTree>
    <p:extLst>
      <p:ext uri="{BB962C8B-B14F-4D97-AF65-F5344CB8AC3E}">
        <p14:creationId xmlns:p14="http://schemas.microsoft.com/office/powerpoint/2010/main" val="3363968978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65" y="7822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SRS 1.4</a:t>
            </a:r>
            <a:br>
              <a:rPr lang="en-US" dirty="0" smtClean="0"/>
            </a:b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90" y="305486"/>
            <a:ext cx="9861966" cy="63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04060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06046" cy="4249278"/>
          </a:xfrm>
        </p:spPr>
        <p:txBody>
          <a:bodyPr>
            <a:normAutofit/>
          </a:bodyPr>
          <a:lstStyle/>
          <a:p>
            <a:r>
              <a:rPr lang="en-US" dirty="0" smtClean="0"/>
              <a:t>“Rolled” courses	</a:t>
            </a:r>
          </a:p>
          <a:p>
            <a:pPr lvl="1"/>
            <a:r>
              <a:rPr lang="en-US" dirty="0" smtClean="0"/>
              <a:t>Deleted “new” Student Help; kept old one!</a:t>
            </a:r>
          </a:p>
          <a:p>
            <a:pPr lvl="1"/>
            <a:r>
              <a:rPr lang="en-US" dirty="0" smtClean="0"/>
              <a:t>Remember to add course links again!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Website/URL updates after shells created</a:t>
            </a:r>
          </a:p>
          <a:p>
            <a:r>
              <a:rPr lang="en-US" dirty="0" smtClean="0"/>
              <a:t>Revised items need to be copied from our shared directory (updates needed each semester)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700361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M N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M NW" id="{62926876-56AA-4885-83A7-26DF5F4AA4FA}" vid="{410953CA-13EF-4011-A5AA-746F8111DC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QM NW</Template>
  <TotalTime>9589</TotalTime>
  <Words>601</Words>
  <Application>Microsoft Office PowerPoint</Application>
  <PresentationFormat>Widescreen</PresentationFormat>
  <Paragraphs>120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Trebuchet MS</vt:lpstr>
      <vt:lpstr>QM NW</vt:lpstr>
      <vt:lpstr>Standardizing the Standards!: A One-Stop-Shop for General Standard 7 and More! </vt:lpstr>
      <vt:lpstr>Cama’i – Hello</vt:lpstr>
      <vt:lpstr>Previously…</vt:lpstr>
      <vt:lpstr>Which SRSs?</vt:lpstr>
      <vt:lpstr>8 SRSs: 1.4, 6.4, 6.5, 7.1, 7.2, 7.3, 7.4, 8.2 </vt:lpstr>
      <vt:lpstr>Directory Model</vt:lpstr>
      <vt:lpstr>Student Help Content</vt:lpstr>
      <vt:lpstr>SRS 1.4 Policies</vt:lpstr>
      <vt:lpstr>Issues?</vt:lpstr>
      <vt:lpstr>IT did WHAT?  A new CMS!!!!</vt:lpstr>
      <vt:lpstr>Student Help Content</vt:lpstr>
      <vt:lpstr>SRS 1.4 Policies</vt:lpstr>
      <vt:lpstr>Student Help</vt:lpstr>
      <vt:lpstr>SRS 7.1 &amp; 7.2</vt:lpstr>
      <vt:lpstr>7.1 7.2</vt:lpstr>
      <vt:lpstr>http://www.koc.alaska.edu/elearning/ accessibility-statements.cshtml</vt:lpstr>
      <vt:lpstr>SRS 7.3 &amp; 7.4</vt:lpstr>
      <vt:lpstr>1.4 AND… </vt:lpstr>
      <vt:lpstr>Unique Campuses</vt:lpstr>
      <vt:lpstr>Benefits…</vt:lpstr>
      <vt:lpstr>PowerPoint Presentation</vt:lpstr>
    </vt:vector>
  </TitlesOfParts>
  <Company>Kodiak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2014 UPDATES!</dc:title>
  <dc:creator>Debbi A Canavan</dc:creator>
  <cp:lastModifiedBy>Beth</cp:lastModifiedBy>
  <cp:revision>192</cp:revision>
  <cp:lastPrinted>2015-07-02T00:18:11Z</cp:lastPrinted>
  <dcterms:created xsi:type="dcterms:W3CDTF">2014-08-22T14:41:53Z</dcterms:created>
  <dcterms:modified xsi:type="dcterms:W3CDTF">2017-09-25T20:51:14Z</dcterms:modified>
</cp:coreProperties>
</file>