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8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4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1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3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9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4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7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1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16B709-0B95-4A33-B96A-C471B14AAC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0F49-740C-40DE-BB66-26F6067B5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2B5E43"/>
                </a:solidFill>
              </a:rPr>
              <a:t>The Road to Success: </a:t>
            </a:r>
            <a:br>
              <a:rPr lang="en-US" altLang="en-US" b="1" dirty="0">
                <a:solidFill>
                  <a:srgbClr val="2B5E43"/>
                </a:solidFill>
              </a:rPr>
            </a:br>
            <a:r>
              <a:rPr lang="en-US" altLang="en-US" b="1" dirty="0">
                <a:solidFill>
                  <a:srgbClr val="2B5E43"/>
                </a:solidFill>
              </a:rPr>
              <a:t>A Scaffolded Process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A7CA3-4D8C-423A-8B90-B3DD1187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988145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Linda Morgan PhD RN, Mark Rodriguez, </a:t>
            </a:r>
            <a:r>
              <a:rPr lang="en-US" altLang="en-US" sz="2400" dirty="0" err="1"/>
              <a:t>EdD</a:t>
            </a:r>
            <a:r>
              <a:rPr lang="en-US" altLang="en-US" sz="2400" dirty="0"/>
              <a:t>, </a:t>
            </a:r>
          </a:p>
          <a:p>
            <a:r>
              <a:rPr lang="en-US" altLang="en-US" sz="2400" dirty="0"/>
              <a:t>and Tanya Altmann PhD RN</a:t>
            </a:r>
          </a:p>
          <a:p>
            <a:endParaRPr lang="en-US" dirty="0"/>
          </a:p>
        </p:txBody>
      </p:sp>
      <p:pic>
        <p:nvPicPr>
          <p:cNvPr id="1026" name="Picture 2" descr="sac_primarylowres">
            <a:extLst>
              <a:ext uri="{FF2B5EF4-FFF2-40B4-BE49-F238E27FC236}">
                <a16:creationId xmlns:a16="http://schemas.microsoft.com/office/drawing/2014/main" id="{E3FF7320-4F2B-4297-B4C6-427F78E5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6" y="4283630"/>
            <a:ext cx="973747" cy="9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6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AAB9-4AEF-4EDE-A539-2BE619AD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Pre-Review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5A0C-A7E6-47EE-AE31-02B1818A7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 fontAlgn="base"/>
            <a:r>
              <a:rPr lang="en-US" dirty="0"/>
              <a:t>Course Representative completes APPQMR &amp; IYOC course, preferably in that order.    </a:t>
            </a:r>
          </a:p>
          <a:p>
            <a:pPr lvl="0" fontAlgn="base"/>
            <a:r>
              <a:rPr lang="en-US" dirty="0"/>
              <a:t>Course Representative gets an email from CTL to invite them to review their course. </a:t>
            </a:r>
          </a:p>
          <a:p>
            <a:pPr lvl="0"/>
            <a:r>
              <a:rPr lang="en-US" dirty="0"/>
              <a:t>Faculty completes self-review of their entire course and all standards through the QM portal.     </a:t>
            </a:r>
          </a:p>
          <a:p>
            <a:pPr lvl="0"/>
            <a:r>
              <a:rPr lang="en-US" dirty="0"/>
              <a:t>The self-review is forwarded to CTL Director. </a:t>
            </a:r>
          </a:p>
          <a:p>
            <a:pPr lvl="0"/>
            <a:r>
              <a:rPr lang="en-US" dirty="0"/>
              <a:t>CTL Director assigns ID and QA mentor to work with the course representative. </a:t>
            </a:r>
          </a:p>
          <a:p>
            <a:pPr lvl="0"/>
            <a:r>
              <a:rPr lang="en-US" dirty="0"/>
              <a:t>Preparation for internal review starts </a:t>
            </a:r>
          </a:p>
          <a:p>
            <a:pPr lvl="0"/>
            <a:r>
              <a:rPr lang="en-US" dirty="0"/>
              <a:t>The course representative will enroll QM mentor and ID to their online course.               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0FEAE-C3EB-4182-93BF-F56ECAA2A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9363" y="2560320"/>
            <a:ext cx="5202315" cy="3583028"/>
          </a:xfrm>
        </p:spPr>
        <p:txBody>
          <a:bodyPr>
            <a:normAutofit fontScale="62500" lnSpcReduction="20000"/>
          </a:bodyPr>
          <a:lstStyle/>
          <a:p>
            <a:pPr lvl="1" fontAlgn="base"/>
            <a:r>
              <a:rPr lang="en-US" sz="2400" dirty="0"/>
              <a:t>The course representative will work with QA mentors and/or an Instructional Designer (ID) to assess what is needed to progress to an internal review. QM Standards Checklist needs to be developed for this based on IYOC self-review.  In a session on Zoom ($$) the faculty walks through his/her course with QA mentor and ID. 3-4hrs.  </a:t>
            </a:r>
          </a:p>
          <a:p>
            <a:pPr lvl="1" fontAlgn="base"/>
            <a:r>
              <a:rPr lang="en-US" sz="2400" dirty="0"/>
              <a:t>If necessary, train faculty to write measurable SLO and perform course alignment. $$ Consult QA mentors, attend FLC or workshop </a:t>
            </a:r>
          </a:p>
          <a:p>
            <a:pPr lvl="1" fontAlgn="base"/>
            <a:r>
              <a:rPr lang="en-US" sz="2400" dirty="0"/>
              <a:t>ID goes over the template and non-essential standards. </a:t>
            </a:r>
          </a:p>
          <a:p>
            <a:pPr lvl="1" fontAlgn="base"/>
            <a:r>
              <a:rPr lang="en-US" sz="2400" dirty="0"/>
              <a:t>ID and QA mentor recommend the course to move forward. </a:t>
            </a:r>
          </a:p>
          <a:p>
            <a:pPr lvl="1" fontAlgn="base"/>
            <a:r>
              <a:rPr lang="en-US" sz="2400" dirty="0"/>
              <a:t>Faculty informs CTL that they are ready to proceed to an Internal Informal Review</a:t>
            </a:r>
          </a:p>
          <a:p>
            <a:endParaRPr lang="en-US" dirty="0"/>
          </a:p>
        </p:txBody>
      </p:sp>
      <p:pic>
        <p:nvPicPr>
          <p:cNvPr id="5" name="Picture 2" descr="sac_primarylowres">
            <a:extLst>
              <a:ext uri="{FF2B5EF4-FFF2-40B4-BE49-F238E27FC236}">
                <a16:creationId xmlns:a16="http://schemas.microsoft.com/office/drawing/2014/main" id="{0155E98F-A357-4F17-BAC4-3B299A30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10" y="982132"/>
            <a:ext cx="1224675" cy="12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9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E026-397C-46CD-ACDB-06AB0ADF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DCE4-1CAB-4359-B5CD-99B7E25E7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176" y="2560318"/>
            <a:ext cx="4718304" cy="3310128"/>
          </a:xfrm>
        </p:spPr>
        <p:txBody>
          <a:bodyPr>
            <a:normAutofit lnSpcReduction="10000"/>
          </a:bodyPr>
          <a:lstStyle/>
          <a:p>
            <a:pPr lvl="1" fontAlgn="base"/>
            <a:r>
              <a:rPr lang="en-US" sz="1600" dirty="0"/>
              <a:t>Instructor completes QM worksheet (QM portal) and sends copy of the worksheet (PDF) to QMC  </a:t>
            </a:r>
          </a:p>
          <a:p>
            <a:pPr lvl="1" fontAlgn="base"/>
            <a:r>
              <a:rPr lang="en-US" sz="1600" dirty="0"/>
              <a:t>QMC reviews the worksheet</a:t>
            </a:r>
          </a:p>
          <a:p>
            <a:pPr lvl="1" fontAlgn="base"/>
            <a:r>
              <a:rPr lang="en-US" sz="1600" dirty="0"/>
              <a:t>QMC sets up Pre-Review conference call </a:t>
            </a:r>
          </a:p>
          <a:p>
            <a:pPr lvl="1" fontAlgn="base"/>
            <a:r>
              <a:rPr lang="en-US" sz="1600" dirty="0"/>
              <a:t>Pre-Review conference call, in person, or on Zoom to review Course Worksheet.   </a:t>
            </a:r>
          </a:p>
          <a:p>
            <a:pPr lvl="1" fontAlgn="base"/>
            <a:r>
              <a:rPr lang="en-US" sz="1600" dirty="0"/>
              <a:t>Review team meets to review the course.  </a:t>
            </a:r>
          </a:p>
          <a:p>
            <a:pPr lvl="1" fontAlgn="base"/>
            <a:r>
              <a:rPr lang="en-US" sz="1600" dirty="0"/>
              <a:t>The review team reviews the course within a month.</a:t>
            </a:r>
            <a:r>
              <a:rPr lang="en-US" sz="2600" dirty="0"/>
              <a:t>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8D784-CFEB-42EC-AC90-19CF8AEFB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8480" y="2437185"/>
            <a:ext cx="5444320" cy="3556395"/>
          </a:xfrm>
        </p:spPr>
        <p:txBody>
          <a:bodyPr>
            <a:noAutofit/>
          </a:bodyPr>
          <a:lstStyle/>
          <a:p>
            <a:pPr lvl="1" fontAlgn="base"/>
            <a:r>
              <a:rPr lang="en-US" sz="1400" dirty="0"/>
              <a:t>Review team confirms in a post-review conference call that 100% of essential standards have been met and a total of 85% of all standards.  </a:t>
            </a:r>
          </a:p>
          <a:p>
            <a:pPr lvl="1" fontAlgn="base"/>
            <a:r>
              <a:rPr lang="en-US" sz="1400" dirty="0"/>
              <a:t>The course moves forward to full QM certification.      </a:t>
            </a:r>
          </a:p>
          <a:p>
            <a:pPr lvl="1" fontAlgn="base"/>
            <a:r>
              <a:rPr lang="en-US" sz="1400" dirty="0"/>
              <a:t>If less than 100%, within a month from the post-review conference call, the review team chair requests changes. CR may also avail of resources from other QM certified peer-reviewers or QA mentors or IDs. </a:t>
            </a:r>
          </a:p>
          <a:p>
            <a:pPr lvl="1" fontAlgn="base"/>
            <a:r>
              <a:rPr lang="en-US" sz="1400" dirty="0"/>
              <a:t>The course representative submits requested changes within three months from  the Chair's request. Extensions can be approved by the team review Chair.  The maximum extension recommended is 1 year. </a:t>
            </a:r>
          </a:p>
          <a:p>
            <a:pPr lvl="1" fontAlgn="base"/>
            <a:r>
              <a:rPr lang="en-US" sz="1400" dirty="0"/>
              <a:t>After the course representative submits the appropriate changes to the review team Chair and the Chair approves the report, the course can move to formal certification.  </a:t>
            </a:r>
          </a:p>
        </p:txBody>
      </p:sp>
      <p:pic>
        <p:nvPicPr>
          <p:cNvPr id="5" name="Picture 2" descr="sac_primarylowres">
            <a:extLst>
              <a:ext uri="{FF2B5EF4-FFF2-40B4-BE49-F238E27FC236}">
                <a16:creationId xmlns:a16="http://schemas.microsoft.com/office/drawing/2014/main" id="{364B5F0C-F0BA-4065-98DA-F6AB8654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10" y="982132"/>
            <a:ext cx="1224675" cy="12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62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2CC2-6E0A-47E0-8817-8659AA4D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1F24-847B-408A-95AF-9901174B2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course is QM Certified</a:t>
            </a:r>
          </a:p>
          <a:p>
            <a:r>
              <a:rPr lang="en-US" dirty="0"/>
              <a:t>Faculty QM Trained</a:t>
            </a:r>
          </a:p>
          <a:p>
            <a:pPr lvl="1"/>
            <a:r>
              <a:rPr lang="en-US" dirty="0"/>
              <a:t>14 Nursing Faculty who are Peer Reviewers</a:t>
            </a:r>
          </a:p>
          <a:p>
            <a:pPr lvl="1"/>
            <a:r>
              <a:rPr lang="en-US" dirty="0"/>
              <a:t>I Nursing Faculty Master Reviewer </a:t>
            </a:r>
          </a:p>
          <a:p>
            <a:pPr lvl="1"/>
            <a:r>
              <a:rPr lang="en-US" dirty="0"/>
              <a:t>2 Nursing Faculty are reviewing at other universities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Campus Wide Peer Reviewers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826CB820-BE27-45FA-81AF-C678017D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75" y="431270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4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606A-B013-496F-B63E-7E8AF7F8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9CAA-56BC-449D-ACCC-96F9CAF1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Grant Written to Support our Campus Activities</a:t>
            </a:r>
          </a:p>
          <a:p>
            <a:r>
              <a:rPr lang="en-US" dirty="0"/>
              <a:t>Course in the Pipeline to be Reviewed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ADD22C16-8555-45CF-973A-ABB40315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06" y="4328336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0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6166-E686-466A-9E0D-2EF26809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E584-C18D-45A3-9023-DD5920E40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Administrative Buy-In and Support (Money Helps)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Grass Roots QM leaders/mentors Department/Program Level</a:t>
            </a:r>
          </a:p>
          <a:p>
            <a:r>
              <a:rPr lang="en-US" dirty="0"/>
              <a:t>Instructional Designer and Templates</a:t>
            </a:r>
          </a:p>
          <a:p>
            <a:r>
              <a:rPr lang="en-US" dirty="0"/>
              <a:t>Informal Review Process Paves the Way to Successful Formal Review</a:t>
            </a:r>
          </a:p>
          <a:p>
            <a:r>
              <a:rPr lang="en-US" dirty="0"/>
              <a:t>Faculty Motivation -</a:t>
            </a:r>
          </a:p>
          <a:p>
            <a:pPr lvl="1"/>
            <a:r>
              <a:rPr lang="en-US" dirty="0"/>
              <a:t>Money</a:t>
            </a:r>
          </a:p>
          <a:p>
            <a:pPr lvl="1"/>
            <a:r>
              <a:rPr lang="en-US" dirty="0"/>
              <a:t>Release Time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A4E3AAA6-51CC-43CD-9C14-72E59B3F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82" y="4336152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6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4B5-27A1-42FA-B037-BF9D8376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F8FA-53D4-4622-A84F-DB3FA94C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 a small group </a:t>
            </a:r>
          </a:p>
          <a:p>
            <a:pPr lvl="1"/>
            <a:r>
              <a:rPr lang="en-US" dirty="0"/>
              <a:t>How may this internal review process benefit your own learning institution, department, and/or courses?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210E92A6-386D-4530-B588-8E84BC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68" y="431270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5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64FF-B3B4-4CF8-8C64-35132779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6FCF-3F3D-47A9-B94A-FEAC98EC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Beginnings for the University</a:t>
            </a:r>
          </a:p>
          <a:p>
            <a:r>
              <a:rPr lang="en-US" dirty="0"/>
              <a:t>Oversight</a:t>
            </a:r>
          </a:p>
          <a:p>
            <a:r>
              <a:rPr lang="en-US" dirty="0"/>
              <a:t>Beginnings of a Grant</a:t>
            </a:r>
          </a:p>
          <a:p>
            <a:r>
              <a:rPr lang="en-US" dirty="0"/>
              <a:t>Portland QM Conference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C49D1F5F-0CE8-4D0A-A11F-DDB022DE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386" y="4276888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6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8352-9FF6-4243-A2B0-841E4C63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Introduction to Quality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DAC6-5C5B-4789-8CF4-B94F7F22D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for Online Nursing Program</a:t>
            </a:r>
          </a:p>
          <a:p>
            <a:r>
              <a:rPr lang="en-US" dirty="0"/>
              <a:t>Concerns About Quality</a:t>
            </a:r>
          </a:p>
          <a:p>
            <a:r>
              <a:rPr lang="en-US" dirty="0"/>
              <a:t>Learning that there was a way to ensure quality </a:t>
            </a:r>
          </a:p>
          <a:p>
            <a:r>
              <a:rPr lang="en-US" dirty="0"/>
              <a:t>Advocating with the Dean’s Office for more understanding</a:t>
            </a:r>
          </a:p>
          <a:p>
            <a:endParaRPr lang="en-US" dirty="0"/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1390AB75-4011-4808-8B8F-3149B006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14" y="4297074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6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6F44-EE57-4411-BC50-A7427516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 Conference Portland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E87A-37B6-4FF4-A4F5-8A05FEC7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Networking </a:t>
            </a:r>
          </a:p>
          <a:p>
            <a:pPr lvl="1"/>
            <a:r>
              <a:rPr lang="en-US" dirty="0"/>
              <a:t>Chancellor's Office –Ashley &amp; Brett</a:t>
            </a:r>
          </a:p>
          <a:p>
            <a:pPr lvl="1"/>
            <a:r>
              <a:rPr lang="en-US" dirty="0"/>
              <a:t>Sac State Faculty – Targeted Program QM Certification</a:t>
            </a:r>
          </a:p>
          <a:p>
            <a:pPr lvl="1"/>
            <a:r>
              <a:rPr lang="en-US" dirty="0"/>
              <a:t>Need to include Instructional Designer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F4F0C4D9-A63F-40B3-8BF4-E458A4E3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06" y="429707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3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526D-B6C3-40FB-9920-AE5F457B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Certification/The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61E3-A09D-41E2-AE79-57550928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at the Chancellor’s office</a:t>
            </a:r>
          </a:p>
          <a:p>
            <a:r>
              <a:rPr lang="en-US" dirty="0"/>
              <a:t>Why QM was chosen</a:t>
            </a:r>
          </a:p>
          <a:p>
            <a:r>
              <a:rPr lang="en-US" dirty="0"/>
              <a:t>Design of Grant for Faculty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0BBAA522-0639-473E-BD68-916B2E05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90" y="442277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74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A73B-E80F-4321-89F8-F0B06F13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CCD27-D2B3-4AFA-BCE2-601A1CD8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Deans’ Buy In</a:t>
            </a:r>
          </a:p>
          <a:p>
            <a:pPr lvl="1"/>
            <a:r>
              <a:rPr lang="en-US" dirty="0"/>
              <a:t>Educating them</a:t>
            </a:r>
          </a:p>
          <a:p>
            <a:pPr lvl="1"/>
            <a:r>
              <a:rPr lang="en-US" dirty="0"/>
              <a:t>Getting funding</a:t>
            </a:r>
          </a:p>
          <a:p>
            <a:r>
              <a:rPr lang="en-US" dirty="0"/>
              <a:t>Faculty Buy-In</a:t>
            </a:r>
          </a:p>
          <a:p>
            <a:pPr lvl="1"/>
            <a:r>
              <a:rPr lang="en-US" dirty="0"/>
              <a:t>Its all about the quality</a:t>
            </a:r>
          </a:p>
          <a:p>
            <a:r>
              <a:rPr lang="en-US" dirty="0"/>
              <a:t>Academic Affairs Buy-In</a:t>
            </a:r>
          </a:p>
          <a:p>
            <a:pPr lvl="1"/>
            <a:endParaRPr lang="en-US" dirty="0"/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6CC4B2F8-7912-47D5-835F-D98A420F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67" y="4328336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60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3C2A-EFD2-4551-A4DA-3BAD5FFB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E-Learning Policy for the School of Nursing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A181-C239-4DBF-9BB9-AC53C467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Dovetailing from the University policy</a:t>
            </a:r>
          </a:p>
          <a:p>
            <a:r>
              <a:rPr lang="en-US" dirty="0"/>
              <a:t>Ensuring we are not “shooting ourselves”</a:t>
            </a:r>
          </a:p>
          <a:p>
            <a:r>
              <a:rPr lang="en-US" dirty="0"/>
              <a:t>Minimum requirements</a:t>
            </a:r>
          </a:p>
          <a:p>
            <a:r>
              <a:rPr lang="en-US" dirty="0"/>
              <a:t>The “Ideal”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8E8A89A9-7DC3-4A50-85E6-25C77003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83" y="4359598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3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7D7B-BA5D-4D43-A09B-2C7DC90C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Informal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82726-0496-46D1-8904-11FAAC151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Process</a:t>
            </a:r>
          </a:p>
          <a:p>
            <a:pPr lvl="1"/>
            <a:endParaRPr lang="en-US" dirty="0"/>
          </a:p>
          <a:p>
            <a:r>
              <a:rPr lang="en-US" dirty="0"/>
              <a:t>What were the Lessoned Learned</a:t>
            </a:r>
          </a:p>
          <a:p>
            <a:endParaRPr lang="en-US" dirty="0"/>
          </a:p>
          <a:p>
            <a:r>
              <a:rPr lang="en-US" dirty="0"/>
              <a:t>Identification of key players for next steps</a:t>
            </a:r>
          </a:p>
          <a:p>
            <a:pPr lvl="1"/>
            <a:r>
              <a:rPr lang="en-US" dirty="0"/>
              <a:t>QA/QM Mentors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DF4058E3-6B4E-402A-8ADD-C34C76C8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52" y="4343967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1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78CF-5337-422D-898F-D959823D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 Formal Internal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9847-63D9-4795-B36B-0556A275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Development of the Course Template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Development of the Formal Internal Review</a:t>
            </a:r>
          </a:p>
          <a:p>
            <a:pPr lvl="1"/>
            <a:r>
              <a:rPr lang="en-US" dirty="0"/>
              <a:t>QA/QM mentors with the help of Mark and Linda</a:t>
            </a:r>
          </a:p>
          <a:p>
            <a:pPr lvl="1"/>
            <a:r>
              <a:rPr lang="en-US" dirty="0"/>
              <a:t>CTL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1BEF4CC0-51A8-4AA6-AAC7-27CA1DCE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51" y="4328336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98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1367</TotalTime>
  <Words>422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The Road to Success:  A Scaffolded Process</vt:lpstr>
      <vt:lpstr>Introduction/History</vt:lpstr>
      <vt:lpstr>Nursing Introduction to Quality Matters</vt:lpstr>
      <vt:lpstr>QM Conference Portland</vt:lpstr>
      <vt:lpstr>Programmatic Certification/The Grant</vt:lpstr>
      <vt:lpstr>Buy In</vt:lpstr>
      <vt:lpstr>E-Learning Policy for the School of Nursing</vt:lpstr>
      <vt:lpstr>History of the Informal Review Process</vt:lpstr>
      <vt:lpstr>Campus Formal Internal Review</vt:lpstr>
      <vt:lpstr>The Pre-Review Process</vt:lpstr>
      <vt:lpstr>Informal Review Process</vt:lpstr>
      <vt:lpstr>Where we are now?</vt:lpstr>
      <vt:lpstr>Where Are We Going?</vt:lpstr>
      <vt:lpstr>Lessons Learned</vt:lpstr>
      <vt:lpstr>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Linda J</dc:creator>
  <cp:lastModifiedBy>Beth</cp:lastModifiedBy>
  <cp:revision>23</cp:revision>
  <dcterms:created xsi:type="dcterms:W3CDTF">2018-04-03T21:34:33Z</dcterms:created>
  <dcterms:modified xsi:type="dcterms:W3CDTF">2018-04-05T12:13:55Z</dcterms:modified>
</cp:coreProperties>
</file>