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0" r:id="rId13"/>
    <p:sldId id="265" r:id="rId14"/>
    <p:sldId id="266" r:id="rId15"/>
    <p:sldId id="267" r:id="rId16"/>
    <p:sldId id="268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98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8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42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60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22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10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735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1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0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9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44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70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91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6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16B709-0B95-4A33-B96A-C471B14AAC9F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F3504C-7393-481C-BE76-3AD47F67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0F49-740C-40DE-BB66-26F6067B54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2B5E43"/>
                </a:solidFill>
              </a:rPr>
              <a:t>The Road to Success: </a:t>
            </a:r>
            <a:br>
              <a:rPr lang="en-US" altLang="en-US" b="1" dirty="0">
                <a:solidFill>
                  <a:srgbClr val="2B5E43"/>
                </a:solidFill>
              </a:rPr>
            </a:br>
            <a:r>
              <a:rPr lang="en-US" altLang="en-US" b="1" dirty="0">
                <a:solidFill>
                  <a:srgbClr val="2B5E43"/>
                </a:solidFill>
              </a:rPr>
              <a:t>A Scaffolded Process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A7CA3-4D8C-423A-8B90-B3DD1187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15533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Linda Morgan PhD RN, Mark Rodriguez </a:t>
            </a:r>
            <a:r>
              <a:rPr lang="en-US" altLang="en-US" sz="2400" dirty="0" err="1"/>
              <a:t>EdD</a:t>
            </a:r>
            <a:r>
              <a:rPr lang="en-US" altLang="en-US" sz="2400" dirty="0"/>
              <a:t>, </a:t>
            </a:r>
          </a:p>
          <a:p>
            <a:r>
              <a:rPr lang="en-US" altLang="en-US" sz="2400" dirty="0"/>
              <a:t>and Tanya Altmann PhD RN</a:t>
            </a:r>
          </a:p>
          <a:p>
            <a:r>
              <a:rPr lang="en-US" altLang="en-US" sz="2400" dirty="0"/>
              <a:t>California State University - Sacramento</a:t>
            </a:r>
          </a:p>
          <a:p>
            <a:endParaRPr lang="en-US" dirty="0"/>
          </a:p>
        </p:txBody>
      </p:sp>
      <p:pic>
        <p:nvPicPr>
          <p:cNvPr id="1026" name="Picture 2" descr="sac_primarylowres">
            <a:extLst>
              <a:ext uri="{FF2B5EF4-FFF2-40B4-BE49-F238E27FC236}">
                <a16:creationId xmlns:a16="http://schemas.microsoft.com/office/drawing/2014/main" id="{E3FF7320-4F2B-4297-B4C6-427F78E5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238" y="5259576"/>
            <a:ext cx="973747" cy="97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6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78CF-5337-422D-898F-D959823D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Campus Formal Internal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49847-63D9-4795-B36B-0556A275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History</a:t>
            </a:r>
          </a:p>
          <a:p>
            <a:pPr lvl="1"/>
            <a:r>
              <a:rPr lang="en-US" b="1" dirty="0"/>
              <a:t>Development of the Course Template</a:t>
            </a:r>
          </a:p>
          <a:p>
            <a:pPr lvl="1"/>
            <a:r>
              <a:rPr lang="en-US" b="1" dirty="0"/>
              <a:t>Nursing Informal Review Process Developed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The Development of the Formal Internal Review</a:t>
            </a:r>
          </a:p>
          <a:p>
            <a:pPr lvl="1"/>
            <a:r>
              <a:rPr lang="en-US" b="1" dirty="0"/>
              <a:t>QA/QM mentors with the help of Mark and Linda</a:t>
            </a:r>
          </a:p>
          <a:p>
            <a:pPr lvl="1"/>
            <a:r>
              <a:rPr lang="en-US" b="1" dirty="0"/>
              <a:t>CTL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1BEF4CC0-51A8-4AA6-AAC7-27CA1DCE0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251" y="4328336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39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AAB9-4AEF-4EDE-A539-2BE619AD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Pre-Review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05A0C-A7E6-47EE-AE31-02B1818A73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b="1" dirty="0"/>
              <a:t>Course Representative (Nursing faculty) completes APPQMR &amp; Peer Reviewer course.    </a:t>
            </a:r>
          </a:p>
          <a:p>
            <a:pPr lvl="0"/>
            <a:r>
              <a:rPr lang="en-US" b="1" dirty="0"/>
              <a:t>Faculty completes self-review of their entire course and all standards through the QM portal.     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0FEAE-C3EB-4182-93BF-F56ECAA2A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9363" y="2560320"/>
            <a:ext cx="5202315" cy="3583028"/>
          </a:xfrm>
        </p:spPr>
        <p:txBody>
          <a:bodyPr>
            <a:normAutofit/>
          </a:bodyPr>
          <a:lstStyle/>
          <a:p>
            <a:pPr lvl="1" fontAlgn="base"/>
            <a:r>
              <a:rPr lang="en-US" sz="2400" b="1" dirty="0"/>
              <a:t>Preparation for internal review starts </a:t>
            </a:r>
          </a:p>
          <a:p>
            <a:pPr lvl="1" fontAlgn="base"/>
            <a:r>
              <a:rPr lang="en-US" sz="2400" b="1" dirty="0"/>
              <a:t>Faculty informs QMC (Mark) that they are ready to proceed to an Internal Informal Review</a:t>
            </a:r>
          </a:p>
          <a:p>
            <a:pPr lvl="1" fontAlgn="base"/>
            <a:r>
              <a:rPr lang="en-US" sz="2400" b="1" dirty="0"/>
              <a:t>The CR enrolls the review team into their course</a:t>
            </a:r>
          </a:p>
          <a:p>
            <a:endParaRPr lang="en-US" dirty="0"/>
          </a:p>
        </p:txBody>
      </p:sp>
      <p:pic>
        <p:nvPicPr>
          <p:cNvPr id="5" name="Picture 2" descr="sac_primarylowres">
            <a:extLst>
              <a:ext uri="{FF2B5EF4-FFF2-40B4-BE49-F238E27FC236}">
                <a16:creationId xmlns:a16="http://schemas.microsoft.com/office/drawing/2014/main" id="{0155E98F-A357-4F17-BAC4-3B299A30C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10" y="982132"/>
            <a:ext cx="1224675" cy="12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89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E026-397C-46CD-ACDB-06AB0ADF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DCE4-1CAB-4359-B5CD-99B7E25E7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176" y="2560317"/>
            <a:ext cx="4718304" cy="3556395"/>
          </a:xfrm>
        </p:spPr>
        <p:txBody>
          <a:bodyPr>
            <a:normAutofit fontScale="92500" lnSpcReduction="10000"/>
          </a:bodyPr>
          <a:lstStyle/>
          <a:p>
            <a:pPr lvl="1" fontAlgn="base"/>
            <a:r>
              <a:rPr lang="en-US" sz="1700" b="1" dirty="0"/>
              <a:t>Instructor completes QM worksheet (QM portal) and sends copy of the worksheet (PDF) to QMC  </a:t>
            </a:r>
          </a:p>
          <a:p>
            <a:pPr lvl="1" fontAlgn="base"/>
            <a:r>
              <a:rPr lang="en-US" sz="1700" b="1" dirty="0"/>
              <a:t>QMC reviews the worksheet</a:t>
            </a:r>
          </a:p>
          <a:p>
            <a:pPr lvl="1" fontAlgn="base"/>
            <a:r>
              <a:rPr lang="en-US" sz="1700" b="1" dirty="0"/>
              <a:t>QMC sets up Pre-Review conference call Pre-Review conference call, in person, or on Zoom to review Course Worksheet.   </a:t>
            </a:r>
          </a:p>
          <a:p>
            <a:pPr lvl="1" fontAlgn="base"/>
            <a:r>
              <a:rPr lang="en-US" sz="1700" b="1" dirty="0"/>
              <a:t>The review team reviews the course within a month. </a:t>
            </a:r>
          </a:p>
          <a:p>
            <a:pPr lvl="1" fontAlgn="base"/>
            <a:r>
              <a:rPr lang="en-US" sz="1700" b="1" dirty="0"/>
              <a:t>Review team confirms in a post-review conference call that 100% of essential standards have been met and a total of 85% of all standards.  </a:t>
            </a:r>
          </a:p>
          <a:p>
            <a:pPr lvl="1" fontAlgn="base"/>
            <a:endParaRPr lang="en-US" sz="2600" b="1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8D784-CFEB-42EC-AC90-19CF8AEFB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8480" y="2437185"/>
            <a:ext cx="5444320" cy="3679527"/>
          </a:xfrm>
        </p:spPr>
        <p:txBody>
          <a:bodyPr>
            <a:noAutofit/>
          </a:bodyPr>
          <a:lstStyle/>
          <a:p>
            <a:pPr lvl="1" fontAlgn="base"/>
            <a:r>
              <a:rPr lang="en-US" sz="1600" b="1" dirty="0"/>
              <a:t>The course moves forward to full QM certification.      </a:t>
            </a:r>
            <a:r>
              <a:rPr lang="en-US" sz="1600" b="1" u="sng" dirty="0"/>
              <a:t>OR</a:t>
            </a:r>
          </a:p>
          <a:p>
            <a:pPr lvl="1" fontAlgn="base"/>
            <a:r>
              <a:rPr lang="en-US" sz="1600" b="1" dirty="0"/>
              <a:t>If less than 100%, within a month from the post-review conference call, the review team chair (QMC) requests changes.  </a:t>
            </a:r>
          </a:p>
          <a:p>
            <a:pPr lvl="1" fontAlgn="base"/>
            <a:r>
              <a:rPr lang="en-US" sz="1600" b="1" dirty="0"/>
              <a:t>The course representative submits requested changes within three months from  the Chair’s (QMC) request. Extensions can be approved by the team review Chair.  </a:t>
            </a:r>
          </a:p>
          <a:p>
            <a:pPr lvl="1" fontAlgn="base"/>
            <a:r>
              <a:rPr lang="en-US" sz="1600" b="1" dirty="0"/>
              <a:t>After the course representative submits the appropriate changes to the review team Chair and the Chair approves the report, the course can move to formal certification.</a:t>
            </a:r>
            <a:r>
              <a:rPr lang="en-US" sz="1400" b="1" dirty="0"/>
              <a:t>  </a:t>
            </a:r>
          </a:p>
        </p:txBody>
      </p:sp>
      <p:pic>
        <p:nvPicPr>
          <p:cNvPr id="5" name="Picture 2" descr="sac_primarylowres">
            <a:extLst>
              <a:ext uri="{FF2B5EF4-FFF2-40B4-BE49-F238E27FC236}">
                <a16:creationId xmlns:a16="http://schemas.microsoft.com/office/drawing/2014/main" id="{364B5F0C-F0BA-4065-98DA-F6AB8654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10" y="982132"/>
            <a:ext cx="1224675" cy="12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62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2CC2-6E0A-47E0-8817-8659AA4D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we are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B1F24-847B-408A-95AF-9901174B2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One course is QM Certified</a:t>
            </a:r>
          </a:p>
          <a:p>
            <a:r>
              <a:rPr lang="en-US" b="1" dirty="0"/>
              <a:t>Faculty QM Trained</a:t>
            </a:r>
          </a:p>
          <a:p>
            <a:pPr lvl="1"/>
            <a:r>
              <a:rPr lang="en-US" b="1" dirty="0"/>
              <a:t>15 Nursing Faculty who are Peer Reviewers</a:t>
            </a:r>
          </a:p>
          <a:p>
            <a:pPr lvl="1"/>
            <a:r>
              <a:rPr lang="en-US" b="1" dirty="0"/>
              <a:t>I Nursing Faculty Master Reviewer </a:t>
            </a:r>
          </a:p>
          <a:p>
            <a:pPr lvl="1"/>
            <a:r>
              <a:rPr lang="en-US" b="1" dirty="0"/>
              <a:t>2 Nursing Faculty are reviewing at other universities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Campus Wide Peer Reviewers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826CB820-BE27-45FA-81AF-C678017D2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75" y="4312705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84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606A-B013-496F-B63E-7E8AF7F8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Are We Going?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89CAA-56BC-449D-ACCC-96F9CAF17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Third Grant Written to Support our Campus Activities</a:t>
            </a:r>
          </a:p>
          <a:p>
            <a:r>
              <a:rPr lang="en-US" b="1" dirty="0"/>
              <a:t>Course in the Pipeline to be Reviewed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ADD22C16-8555-45CF-973A-ABB40315D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06" y="4328336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50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6166-E686-466A-9E0D-2EF26809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3E584-C18D-45A3-9023-DD5920E40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Administrative Buy-In and Support (Money Helps)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Grass Roots QM leaders/mentors Department/Program Level</a:t>
            </a:r>
          </a:p>
          <a:p>
            <a:r>
              <a:rPr lang="en-US" b="1" dirty="0"/>
              <a:t>Instructional Designer and Templates</a:t>
            </a:r>
          </a:p>
          <a:p>
            <a:r>
              <a:rPr lang="en-US" b="1" dirty="0"/>
              <a:t>Informal Review Process Paves the Way to Successful Formal Review</a:t>
            </a:r>
          </a:p>
          <a:p>
            <a:r>
              <a:rPr lang="en-US" b="1" dirty="0"/>
              <a:t>Faculty Motivation -</a:t>
            </a:r>
          </a:p>
          <a:p>
            <a:pPr lvl="1"/>
            <a:r>
              <a:rPr lang="en-US" b="1" dirty="0"/>
              <a:t>Money</a:t>
            </a:r>
          </a:p>
          <a:p>
            <a:pPr lvl="1"/>
            <a:r>
              <a:rPr lang="en-US" b="1" dirty="0"/>
              <a:t>Release Time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A4E3AAA6-51CC-43CD-9C14-72E59B3F1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882" y="4336152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6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E4B5-27A1-42FA-B037-BF9D8376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F8FA-53D4-4622-A84F-DB3FA94C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Get in a small group for 10 minutes</a:t>
            </a:r>
          </a:p>
          <a:p>
            <a:pPr lvl="1"/>
            <a:r>
              <a:rPr lang="en-US" b="1" dirty="0"/>
              <a:t>How may this internal review process benefit your own learning institution, department, and/or courses?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Share your thoughts and comments with the whole group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210E92A6-386D-4530-B588-8E84BCF8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68" y="4312705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155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3AFF-68B2-45B9-9E28-8A6F2A34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D189B-92A8-456E-81F5-1F502909E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27345"/>
          </a:xfrm>
        </p:spPr>
        <p:txBody>
          <a:bodyPr/>
          <a:lstStyle/>
          <a:p>
            <a:r>
              <a:rPr lang="en-US" b="1" dirty="0"/>
              <a:t>Quality Matters! For the Major Stakeholders – Our Students</a:t>
            </a:r>
          </a:p>
          <a:p>
            <a:r>
              <a:rPr lang="en-US" b="1" dirty="0"/>
              <a:t>Support is Essential</a:t>
            </a:r>
          </a:p>
          <a:p>
            <a:pPr lvl="1"/>
            <a:r>
              <a:rPr lang="en-US" b="1" dirty="0"/>
              <a:t>Resources, Chairs, Administration</a:t>
            </a:r>
          </a:p>
          <a:p>
            <a:r>
              <a:rPr lang="en-US" b="1" dirty="0"/>
              <a:t>Faculty Buy In is Essential</a:t>
            </a:r>
          </a:p>
          <a:p>
            <a:pPr lvl="1"/>
            <a:r>
              <a:rPr lang="en-US" b="1" dirty="0"/>
              <a:t>Rewards? - $, Recognition</a:t>
            </a:r>
          </a:p>
          <a:p>
            <a:r>
              <a:rPr lang="en-US" b="1" dirty="0"/>
              <a:t>Time is Essential- Release Time, Summer Stipends</a:t>
            </a:r>
          </a:p>
          <a:p>
            <a:r>
              <a:rPr lang="en-US" b="1" dirty="0"/>
              <a:t>Informal Review Process is beneficial for Successful QM Certification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2299958E-E662-42FE-AF06-CC781F7A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6" y="3481756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45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317A-DB2B-409A-AC12-E2CAF49C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and Answer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231FE-D2FC-4AC9-B164-929CCF278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for allowing us to share with you.</a:t>
            </a:r>
          </a:p>
        </p:txBody>
      </p:sp>
    </p:spTree>
    <p:extLst>
      <p:ext uri="{BB962C8B-B14F-4D97-AF65-F5344CB8AC3E}">
        <p14:creationId xmlns:p14="http://schemas.microsoft.com/office/powerpoint/2010/main" val="161570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B67-34AC-4A7F-9EE8-AEAA95263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0F74B-0AE9-45A6-8B03-6A6D83BE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Define the purpose of the QM Informal Review</a:t>
            </a:r>
          </a:p>
          <a:p>
            <a:r>
              <a:rPr lang="en-US" b="1" dirty="0"/>
              <a:t>Explain the steps in the Informal Review Process</a:t>
            </a:r>
          </a:p>
          <a:p>
            <a:r>
              <a:rPr lang="en-US" b="1" dirty="0"/>
              <a:t>Discuss the potential role of informal peer reviews within your own learning institutions.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745ECAAF-832D-450E-9144-25A7441EC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386" y="4276888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5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64FF-B3B4-4CF8-8C64-35132779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Introduction/History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A6FCF-3F3D-47A9-B94A-FEAC98EC6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Beginnings for the University</a:t>
            </a:r>
          </a:p>
          <a:p>
            <a:r>
              <a:rPr lang="en-US" b="1" dirty="0"/>
              <a:t>Oversight</a:t>
            </a:r>
          </a:p>
          <a:p>
            <a:r>
              <a:rPr lang="en-US" b="1" dirty="0"/>
              <a:t>Beginnings of a Grant</a:t>
            </a:r>
          </a:p>
          <a:p>
            <a:r>
              <a:rPr lang="en-US" b="1" dirty="0"/>
              <a:t>Portland QM Conference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C49D1F5F-0CE8-4D0A-A11F-DDB022DE2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386" y="4276888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36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8352-9FF6-4243-A2B0-841E4C63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Nursing Introduction to Quality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7DAC6-5C5B-4789-8CF4-B94F7F22D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Push for Online Nursing Program</a:t>
            </a:r>
          </a:p>
          <a:p>
            <a:r>
              <a:rPr lang="en-US" b="1" dirty="0"/>
              <a:t>Concerns About Quality</a:t>
            </a:r>
          </a:p>
          <a:p>
            <a:r>
              <a:rPr lang="en-US" b="1" dirty="0"/>
              <a:t>Learning that there was a way to ensure quality </a:t>
            </a:r>
          </a:p>
          <a:p>
            <a:r>
              <a:rPr lang="en-US" b="1" dirty="0"/>
              <a:t>Advocating with the Dean’s Office for more understanding</a:t>
            </a:r>
          </a:p>
          <a:p>
            <a:endParaRPr lang="en-US" dirty="0"/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1390AB75-4011-4808-8B8F-3149B006E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14" y="4297074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56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6F44-EE57-4411-BC50-A74275163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QM Conference Portland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E87A-37B6-4FF4-A4F5-8A05FEC7D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Networking </a:t>
            </a:r>
          </a:p>
          <a:p>
            <a:pPr lvl="1"/>
            <a:r>
              <a:rPr lang="en-US" b="1" dirty="0"/>
              <a:t>Chancellor's Office –Ashley &amp; Brett</a:t>
            </a:r>
          </a:p>
          <a:p>
            <a:pPr lvl="1"/>
            <a:r>
              <a:rPr lang="en-US" b="1" dirty="0"/>
              <a:t>Sac State Faculty – Targeted Program QM Certification</a:t>
            </a:r>
          </a:p>
          <a:p>
            <a:pPr lvl="1"/>
            <a:r>
              <a:rPr lang="en-US" b="1" dirty="0"/>
              <a:t>Need to include Instructional Designer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F4F0C4D9-A63F-40B3-8BF4-E458A4E3E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806" y="4297075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53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526D-B6C3-40FB-9920-AE5F457B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Programmatic Certification/The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761E3-A09D-41E2-AE79-575509284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Support at the Chancellor’s office</a:t>
            </a:r>
          </a:p>
          <a:p>
            <a:r>
              <a:rPr lang="en-US" b="1" dirty="0"/>
              <a:t>Why QM was chosen</a:t>
            </a:r>
          </a:p>
          <a:p>
            <a:r>
              <a:rPr lang="en-US" b="1" dirty="0"/>
              <a:t>Design of Grant for Faculty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0BBAA522-0639-473E-BD68-916B2E05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990" y="4422775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74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A73B-E80F-4321-89F8-F0B06F13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Buy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CCD27-D2B3-4AFA-BCE2-601A1CD89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Deans’ Buy In</a:t>
            </a:r>
          </a:p>
          <a:p>
            <a:pPr lvl="1"/>
            <a:r>
              <a:rPr lang="en-US" b="1" dirty="0"/>
              <a:t>Educating them</a:t>
            </a:r>
          </a:p>
          <a:p>
            <a:pPr lvl="1"/>
            <a:r>
              <a:rPr lang="en-US" b="1" dirty="0"/>
              <a:t>Getting funding</a:t>
            </a:r>
          </a:p>
          <a:p>
            <a:r>
              <a:rPr lang="en-US" b="1" dirty="0"/>
              <a:t>Faculty Buy-In</a:t>
            </a:r>
          </a:p>
          <a:p>
            <a:pPr lvl="1"/>
            <a:r>
              <a:rPr lang="en-US" b="1" dirty="0"/>
              <a:t>Its all about the quality</a:t>
            </a:r>
          </a:p>
          <a:p>
            <a:r>
              <a:rPr lang="en-US" b="1" dirty="0"/>
              <a:t>Academic Affairs Buy-In</a:t>
            </a:r>
          </a:p>
          <a:p>
            <a:pPr lvl="1"/>
            <a:endParaRPr lang="en-US" dirty="0"/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6CC4B2F8-7912-47D5-835F-D98A420F5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67" y="4328336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60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3C2A-EFD2-4551-A4DA-3BAD5FFB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819442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E-Learning Policy for the School of Nursing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9A181-C239-4DBF-9BB9-AC53C4670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Dovetailing from the University policy</a:t>
            </a:r>
          </a:p>
          <a:p>
            <a:r>
              <a:rPr lang="en-US" b="1" dirty="0"/>
              <a:t>Ensuring we are not “shooting ourselves”</a:t>
            </a:r>
          </a:p>
          <a:p>
            <a:r>
              <a:rPr lang="en-US" b="1" dirty="0"/>
              <a:t>Minimum requirements</a:t>
            </a:r>
          </a:p>
          <a:p>
            <a:r>
              <a:rPr lang="en-US" b="1" dirty="0"/>
              <a:t>The “Ideal”</a:t>
            </a:r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8E8A89A9-7DC3-4A50-85E6-25C77003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883" y="4359598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3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7D7B-BA5D-4D43-A09B-2C7DC90C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History of the Informal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82726-0496-46D1-8904-11FAAC151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was the Process</a:t>
            </a:r>
          </a:p>
          <a:p>
            <a:r>
              <a:rPr lang="en-US" b="1" dirty="0"/>
              <a:t>What were the Lessoned Learned</a:t>
            </a:r>
          </a:p>
          <a:p>
            <a:r>
              <a:rPr lang="en-US" b="1" dirty="0"/>
              <a:t>Identification of key players for next steps</a:t>
            </a:r>
          </a:p>
          <a:p>
            <a:pPr lvl="1"/>
            <a:r>
              <a:rPr lang="en-US" b="1" dirty="0"/>
              <a:t>QA/QM Mentors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sac_primarylowres">
            <a:extLst>
              <a:ext uri="{FF2B5EF4-FFF2-40B4-BE49-F238E27FC236}">
                <a16:creationId xmlns:a16="http://schemas.microsoft.com/office/drawing/2014/main" id="{DF4058E3-6B4E-402A-8ADD-C34C76C8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252" y="4343967"/>
            <a:ext cx="1724026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410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1404</TotalTime>
  <Words>482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The Road to Success:  A Scaffolded Process</vt:lpstr>
      <vt:lpstr>Course Objectives</vt:lpstr>
      <vt:lpstr>Introduction/History</vt:lpstr>
      <vt:lpstr>Nursing Introduction to Quality Matters</vt:lpstr>
      <vt:lpstr>QM Conference Portland</vt:lpstr>
      <vt:lpstr>Programmatic Certification/The Grant</vt:lpstr>
      <vt:lpstr>Buy In</vt:lpstr>
      <vt:lpstr>E-Learning Policy for the School of Nursing</vt:lpstr>
      <vt:lpstr>History of the Informal Review Process</vt:lpstr>
      <vt:lpstr>Campus Formal Internal Review</vt:lpstr>
      <vt:lpstr>The Pre-Review Process</vt:lpstr>
      <vt:lpstr>Informal Review Process</vt:lpstr>
      <vt:lpstr>Where we are now?</vt:lpstr>
      <vt:lpstr>Where Are We Going?</vt:lpstr>
      <vt:lpstr>Lessons Learned</vt:lpstr>
      <vt:lpstr>Group</vt:lpstr>
      <vt:lpstr>Take Home </vt:lpstr>
      <vt:lpstr>Question and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Linda J</dc:creator>
  <cp:lastModifiedBy>Beth</cp:lastModifiedBy>
  <cp:revision>39</cp:revision>
  <dcterms:created xsi:type="dcterms:W3CDTF">2018-04-03T21:34:33Z</dcterms:created>
  <dcterms:modified xsi:type="dcterms:W3CDTF">2018-04-13T17:13:53Z</dcterms:modified>
</cp:coreProperties>
</file>