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7" r:id="rId5"/>
    <p:sldId id="315" r:id="rId6"/>
    <p:sldId id="259" r:id="rId7"/>
    <p:sldId id="310" r:id="rId8"/>
    <p:sldId id="317" r:id="rId9"/>
    <p:sldId id="316" r:id="rId10"/>
    <p:sldId id="260" r:id="rId11"/>
    <p:sldId id="288" r:id="rId12"/>
    <p:sldId id="267" r:id="rId13"/>
    <p:sldId id="314" r:id="rId14"/>
    <p:sldId id="293" r:id="rId15"/>
    <p:sldId id="294" r:id="rId16"/>
    <p:sldId id="295" r:id="rId17"/>
    <p:sldId id="296" r:id="rId18"/>
    <p:sldId id="297" r:id="rId19"/>
    <p:sldId id="298" r:id="rId20"/>
    <p:sldId id="273" r:id="rId21"/>
    <p:sldId id="274" r:id="rId22"/>
    <p:sldId id="318" r:id="rId23"/>
    <p:sldId id="275" r:id="rId24"/>
    <p:sldId id="276" r:id="rId25"/>
    <p:sldId id="319" r:id="rId26"/>
    <p:sldId id="301" r:id="rId27"/>
    <p:sldId id="278" r:id="rId28"/>
    <p:sldId id="320" r:id="rId29"/>
    <p:sldId id="312" r:id="rId30"/>
    <p:sldId id="279" r:id="rId31"/>
    <p:sldId id="302" r:id="rId32"/>
    <p:sldId id="264" r:id="rId33"/>
    <p:sldId id="266" r:id="rId34"/>
    <p:sldId id="303" r:id="rId35"/>
    <p:sldId id="281" r:id="rId36"/>
    <p:sldId id="282" r:id="rId37"/>
    <p:sldId id="292" r:id="rId38"/>
    <p:sldId id="285" r:id="rId39"/>
    <p:sldId id="290" r:id="rId40"/>
    <p:sldId id="322"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3F7"/>
    <a:srgbClr val="E7DBEF"/>
    <a:srgbClr val="FB9E97"/>
    <a:srgbClr val="F85E5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86861" autoAdjust="0"/>
  </p:normalViewPr>
  <p:slideViewPr>
    <p:cSldViewPr snapToGrid="0">
      <p:cViewPr varScale="1">
        <p:scale>
          <a:sx n="71" d="100"/>
          <a:sy n="71" d="100"/>
        </p:scale>
        <p:origin x="54" y="72"/>
      </p:cViewPr>
      <p:guideLst/>
    </p:cSldViewPr>
  </p:slideViewPr>
  <p:notesTextViewPr>
    <p:cViewPr>
      <p:scale>
        <a:sx n="1" d="1"/>
        <a:sy n="1" d="1"/>
      </p:scale>
      <p:origin x="0" y="0"/>
    </p:cViewPr>
  </p:notesTextViewPr>
  <p:notesViewPr>
    <p:cSldViewPr snapToGrid="0">
      <p:cViewPr varScale="1">
        <p:scale>
          <a:sx n="81" d="100"/>
          <a:sy n="81" d="100"/>
        </p:scale>
        <p:origin x="23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4DFC8-1A8F-4748-90EF-EAE246DE99B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6D7E07A6-DAE5-40BD-80F8-05B790DEBAC0}">
      <dgm:prSet phldrT="[Text]" custT="1"/>
      <dgm:spPr/>
      <dgm:t>
        <a:bodyPr/>
        <a:lstStyle/>
        <a:p>
          <a:r>
            <a:rPr lang="en-US" sz="2400" dirty="0"/>
            <a:t>List of course requirements</a:t>
          </a:r>
        </a:p>
      </dgm:t>
    </dgm:pt>
    <dgm:pt modelId="{EB55F589-4CCB-4B66-8B3D-6D7AF0279147}" type="parTrans" cxnId="{35E60B5C-9DEC-4BC4-995A-FEFFF356147D}">
      <dgm:prSet/>
      <dgm:spPr/>
      <dgm:t>
        <a:bodyPr/>
        <a:lstStyle/>
        <a:p>
          <a:endParaRPr lang="en-US"/>
        </a:p>
      </dgm:t>
    </dgm:pt>
    <dgm:pt modelId="{C5D09C4F-4E4C-41A8-B826-517E66F3D5AA}" type="sibTrans" cxnId="{35E60B5C-9DEC-4BC4-995A-FEFFF356147D}">
      <dgm:prSet/>
      <dgm:spPr/>
      <dgm:t>
        <a:bodyPr/>
        <a:lstStyle/>
        <a:p>
          <a:endParaRPr lang="en-US"/>
        </a:p>
      </dgm:t>
    </dgm:pt>
    <dgm:pt modelId="{50ECAC08-15E9-49D4-8837-2F142C2E8503}">
      <dgm:prSet phldrT="[Text]" custT="1"/>
      <dgm:spPr/>
      <dgm:t>
        <a:bodyPr/>
        <a:lstStyle/>
        <a:p>
          <a:r>
            <a:rPr lang="en-US" sz="2400"/>
            <a:t>Storyboard Table</a:t>
          </a:r>
        </a:p>
      </dgm:t>
    </dgm:pt>
    <dgm:pt modelId="{3CD6492C-D285-4094-9BE6-CC055D3DEFDA}" type="parTrans" cxnId="{61ACFCD0-918F-4F88-A493-CAE11C7759B3}">
      <dgm:prSet/>
      <dgm:spPr/>
      <dgm:t>
        <a:bodyPr/>
        <a:lstStyle/>
        <a:p>
          <a:endParaRPr lang="en-US"/>
        </a:p>
      </dgm:t>
    </dgm:pt>
    <dgm:pt modelId="{4382F1DE-EDBC-4101-8CF9-BECB83600036}" type="sibTrans" cxnId="{61ACFCD0-918F-4F88-A493-CAE11C7759B3}">
      <dgm:prSet/>
      <dgm:spPr/>
      <dgm:t>
        <a:bodyPr/>
        <a:lstStyle/>
        <a:p>
          <a:endParaRPr lang="en-US"/>
        </a:p>
      </dgm:t>
    </dgm:pt>
    <dgm:pt modelId="{3C37660D-7E0D-450E-ADD9-FEC42C4C21D9}">
      <dgm:prSet phldrT="[Text]"/>
      <dgm:spPr/>
      <dgm:t>
        <a:bodyPr/>
        <a:lstStyle/>
        <a:p>
          <a:r>
            <a:rPr lang="en-US" dirty="0"/>
            <a:t>3-Phase Storyboard</a:t>
          </a:r>
        </a:p>
      </dgm:t>
    </dgm:pt>
    <dgm:pt modelId="{CD99098B-4931-40D1-9B8E-0FD7AA74AA5E}" type="parTrans" cxnId="{684E1DF0-4D21-4EFD-A348-198073213D27}">
      <dgm:prSet/>
      <dgm:spPr/>
      <dgm:t>
        <a:bodyPr/>
        <a:lstStyle/>
        <a:p>
          <a:endParaRPr lang="en-US"/>
        </a:p>
      </dgm:t>
    </dgm:pt>
    <dgm:pt modelId="{A446374A-0460-4397-B974-025A2DA17F9D}" type="sibTrans" cxnId="{684E1DF0-4D21-4EFD-A348-198073213D27}">
      <dgm:prSet/>
      <dgm:spPr/>
      <dgm:t>
        <a:bodyPr/>
        <a:lstStyle/>
        <a:p>
          <a:endParaRPr lang="en-US"/>
        </a:p>
      </dgm:t>
    </dgm:pt>
    <dgm:pt modelId="{735EA839-AD07-40B0-80EB-D7E068F71678}">
      <dgm:prSet phldrT="[Text]"/>
      <dgm:spPr/>
      <dgm:t>
        <a:bodyPr/>
        <a:lstStyle/>
        <a:p>
          <a:r>
            <a:rPr lang="en-US" dirty="0" smtClean="0"/>
            <a:t>Cloud-based </a:t>
          </a:r>
          <a:r>
            <a:rPr lang="en-US" dirty="0"/>
            <a:t>Database</a:t>
          </a:r>
        </a:p>
      </dgm:t>
    </dgm:pt>
    <dgm:pt modelId="{36B244A8-E8C3-4578-B88B-07537C24EE13}" type="parTrans" cxnId="{4B70D032-E9A9-48EA-B42F-30954D5A1B17}">
      <dgm:prSet/>
      <dgm:spPr/>
      <dgm:t>
        <a:bodyPr/>
        <a:lstStyle/>
        <a:p>
          <a:endParaRPr lang="en-US"/>
        </a:p>
      </dgm:t>
    </dgm:pt>
    <dgm:pt modelId="{BB03943B-5B73-4E4A-827F-4A64ED7DFAA2}" type="sibTrans" cxnId="{4B70D032-E9A9-48EA-B42F-30954D5A1B17}">
      <dgm:prSet/>
      <dgm:spPr/>
      <dgm:t>
        <a:bodyPr/>
        <a:lstStyle/>
        <a:p>
          <a:endParaRPr lang="en-US"/>
        </a:p>
      </dgm:t>
    </dgm:pt>
    <dgm:pt modelId="{C8034836-7042-44A6-8E6F-7BA5DC20D587}" type="pres">
      <dgm:prSet presAssocID="{7A24DFC8-1A8F-4748-90EF-EAE246DE99B5}" presName="arrowDiagram" presStyleCnt="0">
        <dgm:presLayoutVars>
          <dgm:chMax val="5"/>
          <dgm:dir/>
          <dgm:resizeHandles val="exact"/>
        </dgm:presLayoutVars>
      </dgm:prSet>
      <dgm:spPr/>
      <dgm:t>
        <a:bodyPr/>
        <a:lstStyle/>
        <a:p>
          <a:endParaRPr lang="en-US"/>
        </a:p>
      </dgm:t>
    </dgm:pt>
    <dgm:pt modelId="{54875570-1EB8-4FBB-BB96-BA79E45376DA}" type="pres">
      <dgm:prSet presAssocID="{7A24DFC8-1A8F-4748-90EF-EAE246DE99B5}" presName="arrow" presStyleLbl="bgShp" presStyleIdx="0" presStyleCnt="1" custScaleX="120866" custLinFactNeighborX="-4769" custLinFactNeighborY="-254"/>
      <dgm:spPr/>
      <dgm:t>
        <a:bodyPr/>
        <a:lstStyle/>
        <a:p>
          <a:endParaRPr lang="en-US"/>
        </a:p>
      </dgm:t>
    </dgm:pt>
    <dgm:pt modelId="{C84DC73F-05D9-4CFE-992D-EC5FB93AA702}" type="pres">
      <dgm:prSet presAssocID="{7A24DFC8-1A8F-4748-90EF-EAE246DE99B5}" presName="arrowDiagram4" presStyleCnt="0"/>
      <dgm:spPr/>
    </dgm:pt>
    <dgm:pt modelId="{17DEEBB0-6173-4573-9962-BF25649087BE}" type="pres">
      <dgm:prSet presAssocID="{6D7E07A6-DAE5-40BD-80F8-05B790DEBAC0}" presName="bullet4a" presStyleLbl="node1" presStyleIdx="0" presStyleCnt="4" custLinFactY="-142034" custLinFactNeighborX="-94567" custLinFactNeighborY="-200000"/>
      <dgm:spPr/>
      <dgm:t>
        <a:bodyPr/>
        <a:lstStyle/>
        <a:p>
          <a:endParaRPr lang="en-US"/>
        </a:p>
      </dgm:t>
    </dgm:pt>
    <dgm:pt modelId="{5F1F8AB4-56A1-4E70-BF72-73F4EA72E636}" type="pres">
      <dgm:prSet presAssocID="{6D7E07A6-DAE5-40BD-80F8-05B790DEBAC0}" presName="textBox4a" presStyleLbl="revTx" presStyleIdx="0" presStyleCnt="4" custScaleX="131426" custLinFactNeighborX="6913" custLinFactNeighborY="-47784">
        <dgm:presLayoutVars>
          <dgm:bulletEnabled val="1"/>
        </dgm:presLayoutVars>
      </dgm:prSet>
      <dgm:spPr/>
      <dgm:t>
        <a:bodyPr/>
        <a:lstStyle/>
        <a:p>
          <a:endParaRPr lang="en-US"/>
        </a:p>
      </dgm:t>
    </dgm:pt>
    <dgm:pt modelId="{4975A0FF-42E5-4163-A875-D922FAFE0F7E}" type="pres">
      <dgm:prSet presAssocID="{50ECAC08-15E9-49D4-8837-2F142C2E8503}" presName="bullet4b" presStyleLbl="node1" presStyleIdx="1" presStyleCnt="4" custLinFactNeighborX="-14752" custLinFactNeighborY="-81136"/>
      <dgm:spPr/>
    </dgm:pt>
    <dgm:pt modelId="{C426F461-987E-48A8-A3C0-B797887BB501}" type="pres">
      <dgm:prSet presAssocID="{50ECAC08-15E9-49D4-8837-2F142C2E8503}" presName="textBox4b" presStyleLbl="revTx" presStyleIdx="1" presStyleCnt="4" custLinFactNeighborX="-2808" custLinFactNeighborY="-11352">
        <dgm:presLayoutVars>
          <dgm:bulletEnabled val="1"/>
        </dgm:presLayoutVars>
      </dgm:prSet>
      <dgm:spPr/>
      <dgm:t>
        <a:bodyPr/>
        <a:lstStyle/>
        <a:p>
          <a:endParaRPr lang="en-US"/>
        </a:p>
      </dgm:t>
    </dgm:pt>
    <dgm:pt modelId="{DDD36DCC-387D-4786-A384-ED4923476931}" type="pres">
      <dgm:prSet presAssocID="{3C37660D-7E0D-450E-ADD9-FEC42C4C21D9}" presName="bullet4c" presStyleLbl="node1" presStyleIdx="2" presStyleCnt="4" custLinFactNeighborX="-5566" custLinFactNeighborY="-13915"/>
      <dgm:spPr/>
    </dgm:pt>
    <dgm:pt modelId="{C34E5FE2-B52F-4D2F-847B-C56A93E5AB4C}" type="pres">
      <dgm:prSet presAssocID="{3C37660D-7E0D-450E-ADD9-FEC42C4C21D9}" presName="textBox4c" presStyleLbl="revTx" presStyleIdx="2" presStyleCnt="4" custLinFactNeighborX="-1404" custLinFactNeighborY="-1910">
        <dgm:presLayoutVars>
          <dgm:bulletEnabled val="1"/>
        </dgm:presLayoutVars>
      </dgm:prSet>
      <dgm:spPr/>
      <dgm:t>
        <a:bodyPr/>
        <a:lstStyle/>
        <a:p>
          <a:endParaRPr lang="en-US"/>
        </a:p>
      </dgm:t>
    </dgm:pt>
    <dgm:pt modelId="{349D9F3B-B598-4C9D-8786-30F9E262172C}" type="pres">
      <dgm:prSet presAssocID="{735EA839-AD07-40B0-80EB-D7E068F71678}" presName="bullet4d" presStyleLbl="node1" presStyleIdx="3" presStyleCnt="4"/>
      <dgm:spPr/>
    </dgm:pt>
    <dgm:pt modelId="{E686DEFE-F4FF-4CD0-82F5-CEC48AFA0F68}" type="pres">
      <dgm:prSet presAssocID="{735EA839-AD07-40B0-80EB-D7E068F71678}" presName="textBox4d" presStyleLbl="revTx" presStyleIdx="3" presStyleCnt="4" custScaleX="136623" custLinFactNeighborX="21060">
        <dgm:presLayoutVars>
          <dgm:bulletEnabled val="1"/>
        </dgm:presLayoutVars>
      </dgm:prSet>
      <dgm:spPr/>
      <dgm:t>
        <a:bodyPr/>
        <a:lstStyle/>
        <a:p>
          <a:endParaRPr lang="en-US"/>
        </a:p>
      </dgm:t>
    </dgm:pt>
  </dgm:ptLst>
  <dgm:cxnLst>
    <dgm:cxn modelId="{907BCF00-3D33-4090-B39E-2D5A44798BF6}" type="presOf" srcId="{50ECAC08-15E9-49D4-8837-2F142C2E8503}" destId="{C426F461-987E-48A8-A3C0-B797887BB501}" srcOrd="0" destOrd="0" presId="urn:microsoft.com/office/officeart/2005/8/layout/arrow2"/>
    <dgm:cxn modelId="{61ACFCD0-918F-4F88-A493-CAE11C7759B3}" srcId="{7A24DFC8-1A8F-4748-90EF-EAE246DE99B5}" destId="{50ECAC08-15E9-49D4-8837-2F142C2E8503}" srcOrd="1" destOrd="0" parTransId="{3CD6492C-D285-4094-9BE6-CC055D3DEFDA}" sibTransId="{4382F1DE-EDBC-4101-8CF9-BECB83600036}"/>
    <dgm:cxn modelId="{684E1DF0-4D21-4EFD-A348-198073213D27}" srcId="{7A24DFC8-1A8F-4748-90EF-EAE246DE99B5}" destId="{3C37660D-7E0D-450E-ADD9-FEC42C4C21D9}" srcOrd="2" destOrd="0" parTransId="{CD99098B-4931-40D1-9B8E-0FD7AA74AA5E}" sibTransId="{A446374A-0460-4397-B974-025A2DA17F9D}"/>
    <dgm:cxn modelId="{2FC9A5A6-D273-42B5-B40E-882A341D5850}" type="presOf" srcId="{7A24DFC8-1A8F-4748-90EF-EAE246DE99B5}" destId="{C8034836-7042-44A6-8E6F-7BA5DC20D587}" srcOrd="0" destOrd="0" presId="urn:microsoft.com/office/officeart/2005/8/layout/arrow2"/>
    <dgm:cxn modelId="{35E60B5C-9DEC-4BC4-995A-FEFFF356147D}" srcId="{7A24DFC8-1A8F-4748-90EF-EAE246DE99B5}" destId="{6D7E07A6-DAE5-40BD-80F8-05B790DEBAC0}" srcOrd="0" destOrd="0" parTransId="{EB55F589-4CCB-4B66-8B3D-6D7AF0279147}" sibTransId="{C5D09C4F-4E4C-41A8-B826-517E66F3D5AA}"/>
    <dgm:cxn modelId="{A6A77154-3989-426E-8E07-5F462173F175}" type="presOf" srcId="{735EA839-AD07-40B0-80EB-D7E068F71678}" destId="{E686DEFE-F4FF-4CD0-82F5-CEC48AFA0F68}" srcOrd="0" destOrd="0" presId="urn:microsoft.com/office/officeart/2005/8/layout/arrow2"/>
    <dgm:cxn modelId="{CDB29D21-1806-4DE5-960B-A254F53064B7}" type="presOf" srcId="{3C37660D-7E0D-450E-ADD9-FEC42C4C21D9}" destId="{C34E5FE2-B52F-4D2F-847B-C56A93E5AB4C}" srcOrd="0" destOrd="0" presId="urn:microsoft.com/office/officeart/2005/8/layout/arrow2"/>
    <dgm:cxn modelId="{522986F2-4D56-4728-8444-F3B91D72C6B3}" type="presOf" srcId="{6D7E07A6-DAE5-40BD-80F8-05B790DEBAC0}" destId="{5F1F8AB4-56A1-4E70-BF72-73F4EA72E636}" srcOrd="0" destOrd="0" presId="urn:microsoft.com/office/officeart/2005/8/layout/arrow2"/>
    <dgm:cxn modelId="{4B70D032-E9A9-48EA-B42F-30954D5A1B17}" srcId="{7A24DFC8-1A8F-4748-90EF-EAE246DE99B5}" destId="{735EA839-AD07-40B0-80EB-D7E068F71678}" srcOrd="3" destOrd="0" parTransId="{36B244A8-E8C3-4578-B88B-07537C24EE13}" sibTransId="{BB03943B-5B73-4E4A-827F-4A64ED7DFAA2}"/>
    <dgm:cxn modelId="{E3DC69F8-B3B9-43A7-9781-2E8A2EE3140A}" type="presParOf" srcId="{C8034836-7042-44A6-8E6F-7BA5DC20D587}" destId="{54875570-1EB8-4FBB-BB96-BA79E45376DA}" srcOrd="0" destOrd="0" presId="urn:microsoft.com/office/officeart/2005/8/layout/arrow2"/>
    <dgm:cxn modelId="{FEA785A8-5DFD-4E87-BE29-2B9DD1C67685}" type="presParOf" srcId="{C8034836-7042-44A6-8E6F-7BA5DC20D587}" destId="{C84DC73F-05D9-4CFE-992D-EC5FB93AA702}" srcOrd="1" destOrd="0" presId="urn:microsoft.com/office/officeart/2005/8/layout/arrow2"/>
    <dgm:cxn modelId="{B58ACC0E-F567-4D6A-A0A2-6866D378340C}" type="presParOf" srcId="{C84DC73F-05D9-4CFE-992D-EC5FB93AA702}" destId="{17DEEBB0-6173-4573-9962-BF25649087BE}" srcOrd="0" destOrd="0" presId="urn:microsoft.com/office/officeart/2005/8/layout/arrow2"/>
    <dgm:cxn modelId="{FAA270EC-6408-418F-BA61-C622C8CC36C5}" type="presParOf" srcId="{C84DC73F-05D9-4CFE-992D-EC5FB93AA702}" destId="{5F1F8AB4-56A1-4E70-BF72-73F4EA72E636}" srcOrd="1" destOrd="0" presId="urn:microsoft.com/office/officeart/2005/8/layout/arrow2"/>
    <dgm:cxn modelId="{90714E58-0617-48E7-B46E-4711E30E0095}" type="presParOf" srcId="{C84DC73F-05D9-4CFE-992D-EC5FB93AA702}" destId="{4975A0FF-42E5-4163-A875-D922FAFE0F7E}" srcOrd="2" destOrd="0" presId="urn:microsoft.com/office/officeart/2005/8/layout/arrow2"/>
    <dgm:cxn modelId="{A6409321-598C-435F-94E0-F1D727AD3A1E}" type="presParOf" srcId="{C84DC73F-05D9-4CFE-992D-EC5FB93AA702}" destId="{C426F461-987E-48A8-A3C0-B797887BB501}" srcOrd="3" destOrd="0" presId="urn:microsoft.com/office/officeart/2005/8/layout/arrow2"/>
    <dgm:cxn modelId="{F3A26561-C799-4004-94BC-2D6D401F13E4}" type="presParOf" srcId="{C84DC73F-05D9-4CFE-992D-EC5FB93AA702}" destId="{DDD36DCC-387D-4786-A384-ED4923476931}" srcOrd="4" destOrd="0" presId="urn:microsoft.com/office/officeart/2005/8/layout/arrow2"/>
    <dgm:cxn modelId="{C197D749-ED51-4ADF-8DD2-68FD924B82C7}" type="presParOf" srcId="{C84DC73F-05D9-4CFE-992D-EC5FB93AA702}" destId="{C34E5FE2-B52F-4D2F-847B-C56A93E5AB4C}" srcOrd="5" destOrd="0" presId="urn:microsoft.com/office/officeart/2005/8/layout/arrow2"/>
    <dgm:cxn modelId="{EA172AE4-CEB2-4A44-B46F-5960C8B63D94}" type="presParOf" srcId="{C84DC73F-05D9-4CFE-992D-EC5FB93AA702}" destId="{349D9F3B-B598-4C9D-8786-30F9E262172C}" srcOrd="6" destOrd="0" presId="urn:microsoft.com/office/officeart/2005/8/layout/arrow2"/>
    <dgm:cxn modelId="{C8F7B35C-DC7B-401F-8E67-253DBA53AA68}" type="presParOf" srcId="{C84DC73F-05D9-4CFE-992D-EC5FB93AA702}" destId="{E686DEFE-F4FF-4CD0-82F5-CEC48AFA0F6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75570-1EB8-4FBB-BB96-BA79E45376DA}">
      <dsp:nvSpPr>
        <dsp:cNvPr id="0" name=""/>
        <dsp:cNvSpPr/>
      </dsp:nvSpPr>
      <dsp:spPr>
        <a:xfrm>
          <a:off x="1071704" y="0"/>
          <a:ext cx="10858576" cy="561498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EEBB0-6173-4573-9962-BF25649087BE}">
      <dsp:nvSpPr>
        <dsp:cNvPr id="0" name=""/>
        <dsp:cNvSpPr/>
      </dsp:nvSpPr>
      <dsp:spPr>
        <a:xfrm>
          <a:off x="3126965" y="3468554"/>
          <a:ext cx="206631" cy="20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F8AB4-56A1-4E70-BF72-73F4EA72E636}">
      <dsp:nvSpPr>
        <dsp:cNvPr id="0" name=""/>
        <dsp:cNvSpPr/>
      </dsp:nvSpPr>
      <dsp:spPr>
        <a:xfrm>
          <a:off x="3290495" y="3640050"/>
          <a:ext cx="2019045" cy="133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90" tIns="0" rIns="0" bIns="0" numCol="1" spcCol="1270" anchor="t" anchorCtr="0">
          <a:noAutofit/>
        </a:bodyPr>
        <a:lstStyle/>
        <a:p>
          <a:pPr lvl="0" algn="l" defTabSz="1066800">
            <a:lnSpc>
              <a:spcPct val="90000"/>
            </a:lnSpc>
            <a:spcBef>
              <a:spcPct val="0"/>
            </a:spcBef>
            <a:spcAft>
              <a:spcPct val="35000"/>
            </a:spcAft>
          </a:pPr>
          <a:r>
            <a:rPr lang="en-US" sz="2400" kern="1200" dirty="0"/>
            <a:t>List of course requirements</a:t>
          </a:r>
        </a:p>
      </dsp:txBody>
      <dsp:txXfrm>
        <a:off x="3290495" y="3640050"/>
        <a:ext cx="2019045" cy="1336366"/>
      </dsp:txXfrm>
    </dsp:sp>
    <dsp:sp modelId="{4975A0FF-42E5-4163-A875-D922FAFE0F7E}">
      <dsp:nvSpPr>
        <dsp:cNvPr id="0" name=""/>
        <dsp:cNvSpPr/>
      </dsp:nvSpPr>
      <dsp:spPr>
        <a:xfrm>
          <a:off x="4729254" y="2577688"/>
          <a:ext cx="359359" cy="3593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6F461-987E-48A8-A3C0-B797887BB501}">
      <dsp:nvSpPr>
        <dsp:cNvPr id="0" name=""/>
        <dsp:cNvSpPr/>
      </dsp:nvSpPr>
      <dsp:spPr>
        <a:xfrm>
          <a:off x="4908970" y="2757640"/>
          <a:ext cx="1886635" cy="256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417" tIns="0" rIns="0" bIns="0" numCol="1" spcCol="1270" anchor="t" anchorCtr="0">
          <a:noAutofit/>
        </a:bodyPr>
        <a:lstStyle/>
        <a:p>
          <a:pPr lvl="0" algn="l" defTabSz="1066800">
            <a:lnSpc>
              <a:spcPct val="90000"/>
            </a:lnSpc>
            <a:spcBef>
              <a:spcPct val="0"/>
            </a:spcBef>
            <a:spcAft>
              <a:spcPct val="35000"/>
            </a:spcAft>
          </a:pPr>
          <a:r>
            <a:rPr lang="en-US" sz="2400" kern="1200"/>
            <a:t>Storyboard Table</a:t>
          </a:r>
        </a:p>
      </dsp:txBody>
      <dsp:txXfrm>
        <a:off x="4908970" y="2757640"/>
        <a:ext cx="1886635" cy="2566049"/>
      </dsp:txXfrm>
    </dsp:sp>
    <dsp:sp modelId="{DDD36DCC-387D-4786-A384-ED4923476931}">
      <dsp:nvSpPr>
        <dsp:cNvPr id="0" name=""/>
        <dsp:cNvSpPr/>
      </dsp:nvSpPr>
      <dsp:spPr>
        <a:xfrm>
          <a:off x="6619940" y="1840593"/>
          <a:ext cx="476150" cy="4761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E5FE2-B52F-4D2F-847B-C56A93E5AB4C}">
      <dsp:nvSpPr>
        <dsp:cNvPr id="0" name=""/>
        <dsp:cNvSpPr/>
      </dsp:nvSpPr>
      <dsp:spPr>
        <a:xfrm>
          <a:off x="6858030" y="2078646"/>
          <a:ext cx="1886635" cy="3470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02" tIns="0" rIns="0" bIns="0" numCol="1" spcCol="1270" anchor="t" anchorCtr="0">
          <a:noAutofit/>
        </a:bodyPr>
        <a:lstStyle/>
        <a:p>
          <a:pPr lvl="0" algn="l" defTabSz="1244600">
            <a:lnSpc>
              <a:spcPct val="90000"/>
            </a:lnSpc>
            <a:spcBef>
              <a:spcPct val="0"/>
            </a:spcBef>
            <a:spcAft>
              <a:spcPct val="35000"/>
            </a:spcAft>
          </a:pPr>
          <a:r>
            <a:rPr lang="en-US" sz="2800" kern="1200" dirty="0"/>
            <a:t>3-Phase Storyboard</a:t>
          </a:r>
        </a:p>
      </dsp:txBody>
      <dsp:txXfrm>
        <a:off x="6858030" y="2078646"/>
        <a:ext cx="1886635" cy="3470061"/>
      </dsp:txXfrm>
    </dsp:sp>
    <dsp:sp modelId="{349D9F3B-B598-4C9D-8786-30F9E262172C}">
      <dsp:nvSpPr>
        <dsp:cNvPr id="0" name=""/>
        <dsp:cNvSpPr/>
      </dsp:nvSpPr>
      <dsp:spPr>
        <a:xfrm>
          <a:off x="8676822" y="1270110"/>
          <a:ext cx="637862" cy="6378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6DEFE-F4FF-4CD0-82F5-CEC48AFA0F68}">
      <dsp:nvSpPr>
        <dsp:cNvPr id="0" name=""/>
        <dsp:cNvSpPr/>
      </dsp:nvSpPr>
      <dsp:spPr>
        <a:xfrm>
          <a:off x="9047607" y="1589041"/>
          <a:ext cx="2577578" cy="4025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990" tIns="0" rIns="0" bIns="0" numCol="1" spcCol="1270" anchor="t" anchorCtr="0">
          <a:noAutofit/>
        </a:bodyPr>
        <a:lstStyle/>
        <a:p>
          <a:pPr lvl="0" algn="l" defTabSz="1244600">
            <a:lnSpc>
              <a:spcPct val="90000"/>
            </a:lnSpc>
            <a:spcBef>
              <a:spcPct val="0"/>
            </a:spcBef>
            <a:spcAft>
              <a:spcPct val="35000"/>
            </a:spcAft>
          </a:pPr>
          <a:r>
            <a:rPr lang="en-US" sz="2800" kern="1200" dirty="0" smtClean="0"/>
            <a:t>Cloud-based </a:t>
          </a:r>
          <a:r>
            <a:rPr lang="en-US" sz="2800" kern="1200" dirty="0"/>
            <a:t>Database</a:t>
          </a:r>
        </a:p>
      </dsp:txBody>
      <dsp:txXfrm>
        <a:off x="9047607" y="1589041"/>
        <a:ext cx="2577578" cy="402594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67A45-E7E6-4D67-BEB3-9EF5A9F1739B}"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6FE3F-E040-46F9-8775-C70B373D716D}" type="slidenum">
              <a:rPr lang="en-US" smtClean="0"/>
              <a:t>‹#›</a:t>
            </a:fld>
            <a:endParaRPr lang="en-US"/>
          </a:p>
        </p:txBody>
      </p:sp>
    </p:spTree>
    <p:extLst>
      <p:ext uri="{BB962C8B-B14F-4D97-AF65-F5344CB8AC3E}">
        <p14:creationId xmlns:p14="http://schemas.microsoft.com/office/powerpoint/2010/main" val="47530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assure quality across a newly established online initiative, the Graduate School’s instructional design staff have developed and are implementing a set of Quality Matters compliant course design tools. The Graduate School online program began in 2014 and currently comprises about 50 active graduate-level courses. All courses are delivered via Blackboard and include a mix of text, interactive Storyline modules, video, and various hyperlinked resources. The instructional design team routinely assists individual faculty members with designing their courses and also with developing the finalized “live” courses in Blackboard.</a:t>
            </a:r>
          </a:p>
          <a:p>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2</a:t>
            </a:fld>
            <a:endParaRPr lang="en-US"/>
          </a:p>
        </p:txBody>
      </p:sp>
    </p:spTree>
    <p:extLst>
      <p:ext uri="{BB962C8B-B14F-4D97-AF65-F5344CB8AC3E}">
        <p14:creationId xmlns:p14="http://schemas.microsoft.com/office/powerpoint/2010/main" val="421537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6551CA-8A53-4E57-B4A2-7ADACBD1EA46}" type="slidenum">
              <a:rPr lang="en-US" smtClean="0"/>
              <a:t>24</a:t>
            </a:fld>
            <a:endParaRPr lang="en-US"/>
          </a:p>
        </p:txBody>
      </p:sp>
    </p:spTree>
    <p:extLst>
      <p:ext uri="{BB962C8B-B14F-4D97-AF65-F5344CB8AC3E}">
        <p14:creationId xmlns:p14="http://schemas.microsoft.com/office/powerpoint/2010/main" val="95172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6551CA-8A53-4E57-B4A2-7ADACBD1EA46}" type="slidenum">
              <a:rPr lang="en-US" smtClean="0"/>
              <a:t>25</a:t>
            </a:fld>
            <a:endParaRPr lang="en-US"/>
          </a:p>
        </p:txBody>
      </p:sp>
    </p:spTree>
    <p:extLst>
      <p:ext uri="{BB962C8B-B14F-4D97-AF65-F5344CB8AC3E}">
        <p14:creationId xmlns:p14="http://schemas.microsoft.com/office/powerpoint/2010/main" val="2561585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6551CA-8A53-4E57-B4A2-7ADACBD1EA46}" type="slidenum">
              <a:rPr lang="en-US" smtClean="0"/>
              <a:t>26</a:t>
            </a:fld>
            <a:endParaRPr lang="en-US"/>
          </a:p>
        </p:txBody>
      </p:sp>
    </p:spTree>
    <p:extLst>
      <p:ext uri="{BB962C8B-B14F-4D97-AF65-F5344CB8AC3E}">
        <p14:creationId xmlns:p14="http://schemas.microsoft.com/office/powerpoint/2010/main" val="366076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6551CA-8A53-4E57-B4A2-7ADACBD1EA46}" type="slidenum">
              <a:rPr lang="en-US" smtClean="0"/>
              <a:t>27</a:t>
            </a:fld>
            <a:endParaRPr lang="en-US"/>
          </a:p>
        </p:txBody>
      </p:sp>
    </p:spTree>
    <p:extLst>
      <p:ext uri="{BB962C8B-B14F-4D97-AF65-F5344CB8AC3E}">
        <p14:creationId xmlns:p14="http://schemas.microsoft.com/office/powerpoint/2010/main" val="299034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of requirements is easy to create and to share. If an instructor</a:t>
            </a:r>
            <a:r>
              <a:rPr lang="en-US" baseline="0" dirty="0" smtClean="0"/>
              <a:t> completes the storyboard, good alignment and few missing course elements will result in much improved QM compatibility.  Evaluation of the course plan by IDs is also much easier. </a:t>
            </a:r>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28</a:t>
            </a:fld>
            <a:endParaRPr lang="en-US"/>
          </a:p>
        </p:txBody>
      </p:sp>
    </p:spTree>
    <p:extLst>
      <p:ext uri="{BB962C8B-B14F-4D97-AF65-F5344CB8AC3E}">
        <p14:creationId xmlns:p14="http://schemas.microsoft.com/office/powerpoint/2010/main" val="852743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ID staff have also developed a working prototype of a cloud-based QM-compatible planning tool that may serve as a springboard to a future collaborative and sharable course planning platform. While the prototype has not be deployed as yet, the ID staff hopes to use it as an idea generator for the next generation of course planning tools. </a:t>
            </a:r>
          </a:p>
          <a:p>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32</a:t>
            </a:fld>
            <a:endParaRPr lang="en-US"/>
          </a:p>
        </p:txBody>
      </p:sp>
    </p:spTree>
    <p:extLst>
      <p:ext uri="{BB962C8B-B14F-4D97-AF65-F5344CB8AC3E}">
        <p14:creationId xmlns:p14="http://schemas.microsoft.com/office/powerpoint/2010/main" val="653577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Zoho</a:t>
            </a:r>
            <a:r>
              <a:rPr lang="en-US" dirty="0" smtClean="0"/>
              <a:t> Creator engine</a:t>
            </a:r>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33</a:t>
            </a:fld>
            <a:endParaRPr lang="en-US"/>
          </a:p>
        </p:txBody>
      </p:sp>
    </p:spTree>
    <p:extLst>
      <p:ext uri="{BB962C8B-B14F-4D97-AF65-F5344CB8AC3E}">
        <p14:creationId xmlns:p14="http://schemas.microsoft.com/office/powerpoint/2010/main" val="139360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Quality Matters was adopted at the outset for the development of the Graduate School’s online offerings. The goal was, and remains, an 85% or better initial compliance with the QM essential standards and, by the third offering, the same level of compliance with all QM review standards. Throughout the course design process, IDs and faculty strive to design courses with specific quality characteristics, including objective-assessment alignment, course outcome-module objective alignment, and learner-focused course activities that enable constructivist learning. Faculty are also encouraged to be responsive to students when giving assignment feedback and to actively engage in discussion forums.</a:t>
            </a:r>
          </a:p>
          <a:p>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3</a:t>
            </a:fld>
            <a:endParaRPr lang="en-US"/>
          </a:p>
        </p:txBody>
      </p:sp>
    </p:spTree>
    <p:extLst>
      <p:ext uri="{BB962C8B-B14F-4D97-AF65-F5344CB8AC3E}">
        <p14:creationId xmlns:p14="http://schemas.microsoft.com/office/powerpoint/2010/main" val="50205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Quality Matters was adopted at the outset for the development of the Graduate School’s online offerings. The goal was, and remains, an 85% or better initial compliance with the QM essential standards and, by the third offering, the same level of compliance with all QM review standards. Throughout the course design process, IDs and faculty strive to design courses with specific quality characteristics, including objective-assessment alignment, course outcome-module objective alignment, and learner-focused course activities that enable constructivist learning. Faculty are also encouraged to be responsive to students when giving assignment feedback and to actively engage in discussion forums.</a:t>
            </a:r>
          </a:p>
          <a:p>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4</a:t>
            </a:fld>
            <a:endParaRPr lang="en-US"/>
          </a:p>
        </p:txBody>
      </p:sp>
    </p:spTree>
    <p:extLst>
      <p:ext uri="{BB962C8B-B14F-4D97-AF65-F5344CB8AC3E}">
        <p14:creationId xmlns:p14="http://schemas.microsoft.com/office/powerpoint/2010/main" val="119615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Quality Matters was adopted at the outset for the development of the Graduate School’s online offerings. The goal was, and remains, an 85% or better initial compliance with the QM essential standards and, by the third offering, the same level of compliance with all QM review standards. Throughout the course design process, IDs and faculty strive to design courses with specific quality characteristics, including objective-assessment alignment, course outcome-module objective alignment, and learner-focused course activities that enable constructivist learning. Faculty are also encouraged to be responsive to students when giving assignment feedback and to actively engage in discussion forums.</a:t>
            </a:r>
          </a:p>
          <a:p>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5</a:t>
            </a:fld>
            <a:endParaRPr lang="en-US"/>
          </a:p>
        </p:txBody>
      </p:sp>
    </p:spTree>
    <p:extLst>
      <p:ext uri="{BB962C8B-B14F-4D97-AF65-F5344CB8AC3E}">
        <p14:creationId xmlns:p14="http://schemas.microsoft.com/office/powerpoint/2010/main" val="216400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Quality Matters was adopted at the outset for the development of the Graduate School’s online offerings. The goal was, and remains, an 85% or better initial compliance with the QM essential standards and, by the third offering, the same level of compliance with all QM review standards. Throughout the course design process, IDs and faculty strive to design courses with specific quality characteristics, including objective-assessment alignment, course outcome-module objective alignment, and learner-focused course activities that enable constructivist learning. Faculty are also encouraged to be responsive to students when giving assignment feedback and to actively engage in discussion forums.</a:t>
            </a:r>
          </a:p>
          <a:p>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6</a:t>
            </a:fld>
            <a:endParaRPr lang="en-US"/>
          </a:p>
        </p:txBody>
      </p:sp>
    </p:spTree>
    <p:extLst>
      <p:ext uri="{BB962C8B-B14F-4D97-AF65-F5344CB8AC3E}">
        <p14:creationId xmlns:p14="http://schemas.microsoft.com/office/powerpoint/2010/main" val="153470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challenges to ensuring quality course development are multi-faceted. While some faculty are experienced classroom teachers and others are novices at both face-to-face instruction and online learning, few if any had formal training in current pedagogic practices that would help to approximate QM implementation in their courses.  In addition, few faculty had experience using Blackboard (or other LMSs) or were familiar with Blackboard’s features and how they might be utilized to deliver active learning. Compounding this situation was the fact that many faculty felt they were already over-scheduled with existing duties, and so adding formal training in current instructional design and pedagogic practices is viewed by many as unreasonable. Also, there are few institutional incentives for faculty that serve to prioritize quality course design or instructional practices. </a:t>
            </a:r>
          </a:p>
          <a:p>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7</a:t>
            </a:fld>
            <a:endParaRPr lang="en-US"/>
          </a:p>
        </p:txBody>
      </p:sp>
    </p:spTree>
    <p:extLst>
      <p:ext uri="{BB962C8B-B14F-4D97-AF65-F5344CB8AC3E}">
        <p14:creationId xmlns:p14="http://schemas.microsoft.com/office/powerpoint/2010/main" val="290973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Given the established goals and the associated challenges in developing the Graduate School’s online stable of courses, the IDs set about developing a set of tools to assist faculty in planning high quality, QM compliant courses.  The tools include a Blackboard course template, a syllabus template, and an evolving series of course design worksheets that guide faculty during the course design process. The course design worksheets began as simple checklists of required course elements and then evolved through several iterations of single and multi-stage storyboards. These existing tools have been tried and successfully tested as a means of infusing QM standards into courses designed and delivered by faculty who have minimal formal pedagogic training or online course design experience.</a:t>
            </a:r>
          </a:p>
          <a:p>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8</a:t>
            </a:fld>
            <a:endParaRPr lang="en-US"/>
          </a:p>
        </p:txBody>
      </p:sp>
    </p:spTree>
    <p:extLst>
      <p:ext uri="{BB962C8B-B14F-4D97-AF65-F5344CB8AC3E}">
        <p14:creationId xmlns:p14="http://schemas.microsoft.com/office/powerpoint/2010/main" val="322501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of requirements is easy to create and to share. Without</a:t>
            </a:r>
            <a:r>
              <a:rPr lang="en-US" baseline="0" dirty="0" smtClean="0"/>
              <a:t> extensive faculty training prior to completing the list, poor overall QM compatibility of a course planned with this method is likely. Often, this method results in poor alignment and numerous missing elements such as course outcomes, module objectives, assessments, activities, and/or resources.</a:t>
            </a:r>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20</a:t>
            </a:fld>
            <a:endParaRPr lang="en-US"/>
          </a:p>
        </p:txBody>
      </p:sp>
    </p:spTree>
    <p:extLst>
      <p:ext uri="{BB962C8B-B14F-4D97-AF65-F5344CB8AC3E}">
        <p14:creationId xmlns:p14="http://schemas.microsoft.com/office/powerpoint/2010/main" val="204019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of requirements is easy to create and to share. Without</a:t>
            </a:r>
            <a:r>
              <a:rPr lang="en-US" baseline="0" dirty="0" smtClean="0"/>
              <a:t> some faculty training prior to completing the list, satisfactory overall QM compatibility of a course planned with this method is likely. Often, this method results in somewhat improved alignment and some missing elements such as assessments and/or resources.</a:t>
            </a:r>
            <a:endParaRPr lang="en-US" dirty="0"/>
          </a:p>
        </p:txBody>
      </p:sp>
      <p:sp>
        <p:nvSpPr>
          <p:cNvPr id="4" name="Slide Number Placeholder 3"/>
          <p:cNvSpPr>
            <a:spLocks noGrp="1"/>
          </p:cNvSpPr>
          <p:nvPr>
            <p:ph type="sldNum" sz="quarter" idx="10"/>
          </p:nvPr>
        </p:nvSpPr>
        <p:spPr/>
        <p:txBody>
          <a:bodyPr/>
          <a:lstStyle/>
          <a:p>
            <a:fld id="{2AB6FE3F-E040-46F9-8775-C70B373D716D}" type="slidenum">
              <a:rPr lang="en-US" smtClean="0"/>
              <a:t>23</a:t>
            </a:fld>
            <a:endParaRPr lang="en-US"/>
          </a:p>
        </p:txBody>
      </p:sp>
    </p:spTree>
    <p:extLst>
      <p:ext uri="{BB962C8B-B14F-4D97-AF65-F5344CB8AC3E}">
        <p14:creationId xmlns:p14="http://schemas.microsoft.com/office/powerpoint/2010/main" val="228496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B7B6DB-DE8F-4C65-B504-013F4DCD3F6C}"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193016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7B6DB-DE8F-4C65-B504-013F4DCD3F6C}"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413704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7B6DB-DE8F-4C65-B504-013F4DCD3F6C}"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32040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7B6DB-DE8F-4C65-B504-013F4DCD3F6C}"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353561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7B6DB-DE8F-4C65-B504-013F4DCD3F6C}"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168875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B7B6DB-DE8F-4C65-B504-013F4DCD3F6C}"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153459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B7B6DB-DE8F-4C65-B504-013F4DCD3F6C}"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36700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7B6DB-DE8F-4C65-B504-013F4DCD3F6C}"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17175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7B6DB-DE8F-4C65-B504-013F4DCD3F6C}"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352582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7B6DB-DE8F-4C65-B504-013F4DCD3F6C}"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4140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7B6DB-DE8F-4C65-B504-013F4DCD3F6C}"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82AD8-27AA-4558-81E8-3C794E4E9720}" type="slidenum">
              <a:rPr lang="en-US" smtClean="0"/>
              <a:t>‹#›</a:t>
            </a:fld>
            <a:endParaRPr lang="en-US"/>
          </a:p>
        </p:txBody>
      </p:sp>
    </p:spTree>
    <p:extLst>
      <p:ext uri="{BB962C8B-B14F-4D97-AF65-F5344CB8AC3E}">
        <p14:creationId xmlns:p14="http://schemas.microsoft.com/office/powerpoint/2010/main" val="103166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7B6DB-DE8F-4C65-B504-013F4DCD3F6C}"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82AD8-27AA-4558-81E8-3C794E4E9720}" type="slidenum">
              <a:rPr lang="en-US" smtClean="0"/>
              <a:t>‹#›</a:t>
            </a:fld>
            <a:endParaRPr lang="en-US"/>
          </a:p>
        </p:txBody>
      </p:sp>
    </p:spTree>
    <p:extLst>
      <p:ext uri="{BB962C8B-B14F-4D97-AF65-F5344CB8AC3E}">
        <p14:creationId xmlns:p14="http://schemas.microsoft.com/office/powerpoint/2010/main" val="378518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hyperlink" Target="http://www.zoho.com/"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4" y="-2476643"/>
            <a:ext cx="14717486" cy="9813619"/>
          </a:xfrm>
          <a:prstGeom prst="rect">
            <a:avLst/>
          </a:prstGeom>
        </p:spPr>
      </p:pic>
      <p:sp>
        <p:nvSpPr>
          <p:cNvPr id="2" name="Title 1"/>
          <p:cNvSpPr>
            <a:spLocks noGrp="1"/>
          </p:cNvSpPr>
          <p:nvPr>
            <p:ph type="title"/>
          </p:nvPr>
        </p:nvSpPr>
        <p:spPr>
          <a:xfrm>
            <a:off x="1886858" y="2934153"/>
            <a:ext cx="8868228" cy="1325563"/>
          </a:xfrm>
        </p:spPr>
        <p:txBody>
          <a:bodyPr>
            <a:noAutofit/>
          </a:bodyPr>
          <a:lstStyle/>
          <a:p>
            <a:r>
              <a:rPr lang="en-US" dirty="0" smtClean="0"/>
              <a:t>Tools for Infusing </a:t>
            </a:r>
            <a:r>
              <a:rPr lang="en-US" dirty="0"/>
              <a:t>QM Standards </a:t>
            </a:r>
            <a:r>
              <a:rPr lang="en-US" dirty="0" smtClean="0"/>
              <a:t/>
            </a:r>
            <a:br>
              <a:rPr lang="en-US" dirty="0" smtClean="0"/>
            </a:br>
            <a:r>
              <a:rPr lang="en-US" dirty="0" smtClean="0"/>
              <a:t>into </a:t>
            </a:r>
            <a:r>
              <a:rPr lang="en-US" dirty="0"/>
              <a:t>the Course Development Process</a:t>
            </a:r>
          </a:p>
        </p:txBody>
      </p:sp>
      <p:sp>
        <p:nvSpPr>
          <p:cNvPr id="9" name="TextBox 8"/>
          <p:cNvSpPr txBox="1"/>
          <p:nvPr/>
        </p:nvSpPr>
        <p:spPr>
          <a:xfrm rot="16200000">
            <a:off x="11617561" y="5301219"/>
            <a:ext cx="929935" cy="276999"/>
          </a:xfrm>
          <a:prstGeom prst="rect">
            <a:avLst/>
          </a:prstGeom>
          <a:noFill/>
        </p:spPr>
        <p:txBody>
          <a:bodyPr wrap="none" rtlCol="0">
            <a:spAutoFit/>
          </a:bodyPr>
          <a:lstStyle/>
          <a:p>
            <a:r>
              <a:rPr lang="en-US" sz="1200" dirty="0">
                <a:solidFill>
                  <a:schemeClr val="accent1"/>
                </a:solidFill>
              </a:rPr>
              <a:t>f</a:t>
            </a:r>
            <a:r>
              <a:rPr lang="en-US" sz="1200" dirty="0" smtClean="0">
                <a:solidFill>
                  <a:schemeClr val="accent1"/>
                </a:solidFill>
              </a:rPr>
              <a:t>reepik.com</a:t>
            </a:r>
            <a:endParaRPr lang="en-US" sz="2000" dirty="0">
              <a:solidFill>
                <a:schemeClr val="accent1"/>
              </a:solidFill>
            </a:endParaRPr>
          </a:p>
        </p:txBody>
      </p:sp>
    </p:spTree>
    <p:custDataLst>
      <p:tags r:id="rId1"/>
    </p:custDataLst>
    <p:extLst>
      <p:ext uri="{BB962C8B-B14F-4D97-AF65-F5344CB8AC3E}">
        <p14:creationId xmlns:p14="http://schemas.microsoft.com/office/powerpoint/2010/main" val="988203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1132156">
            <a:off x="644165" y="1000619"/>
            <a:ext cx="6438065" cy="6010699"/>
          </a:xfrm>
          <a:prstGeom prst="rect">
            <a:avLst/>
          </a:prstGeom>
          <a:effectLst>
            <a:outerShdw blurRad="50800" dist="38100" dir="10800000" algn="r" rotWithShape="0">
              <a:prstClr val="black">
                <a:alpha val="40000"/>
              </a:prstClr>
            </a:outerShdw>
          </a:effectLst>
        </p:spPr>
      </p:pic>
      <p:sp>
        <p:nvSpPr>
          <p:cNvPr id="6" name="Title 1"/>
          <p:cNvSpPr txBox="1">
            <a:spLocks/>
          </p:cNvSpPr>
          <p:nvPr/>
        </p:nvSpPr>
        <p:spPr>
          <a:xfrm>
            <a:off x="511696" y="21168"/>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rPr>
              <a:t>Blackboard Course Template</a:t>
            </a:r>
            <a:endParaRPr lang="en-US" dirty="0"/>
          </a:p>
        </p:txBody>
      </p:sp>
      <p:pic>
        <p:nvPicPr>
          <p:cNvPr id="5" name="Picture 4"/>
          <p:cNvPicPr>
            <a:picLocks noChangeAspect="1"/>
          </p:cNvPicPr>
          <p:nvPr/>
        </p:nvPicPr>
        <p:blipFill>
          <a:blip r:embed="rId4"/>
          <a:stretch>
            <a:fillRect/>
          </a:stretch>
        </p:blipFill>
        <p:spPr>
          <a:xfrm rot="21106238">
            <a:off x="4470571" y="1266989"/>
            <a:ext cx="8566738" cy="5389619"/>
          </a:xfrm>
          <a:prstGeom prst="rect">
            <a:avLst/>
          </a:prstGeom>
          <a:effectLst>
            <a:outerShdw blurRad="50800" dist="38100" dir="10800000" algn="r" rotWithShape="0">
              <a:prstClr val="black">
                <a:alpha val="40000"/>
              </a:prstClr>
            </a:outerShdw>
          </a:effectLst>
        </p:spPr>
      </p:pic>
    </p:spTree>
    <p:custDataLst>
      <p:tags r:id="rId1"/>
    </p:custDataLst>
    <p:extLst>
      <p:ext uri="{BB962C8B-B14F-4D97-AF65-F5344CB8AC3E}">
        <p14:creationId xmlns:p14="http://schemas.microsoft.com/office/powerpoint/2010/main" val="201649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20878832">
            <a:off x="618959" y="42862"/>
            <a:ext cx="6296353" cy="6858000"/>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stretch>
            <a:fillRect/>
          </a:stretch>
        </p:blipFill>
        <p:spPr>
          <a:xfrm rot="20860538">
            <a:off x="5531998" y="-357188"/>
            <a:ext cx="6471527" cy="6858000"/>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55045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0860538">
            <a:off x="5531998" y="-357188"/>
            <a:ext cx="6471527" cy="685800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516464" y="1459458"/>
            <a:ext cx="10058400" cy="1371600"/>
          </a:xfrm>
        </p:spPr>
        <p:txBody>
          <a:bodyPr>
            <a:normAutofit/>
          </a:bodyPr>
          <a:lstStyle/>
          <a:p>
            <a:r>
              <a:rPr lang="en-US" dirty="0">
                <a:solidFill>
                  <a:prstClr val="black"/>
                </a:solidFill>
              </a:rPr>
              <a:t>Blackboard </a:t>
            </a:r>
            <a:r>
              <a:rPr lang="en-US" dirty="0" smtClean="0">
                <a:solidFill>
                  <a:prstClr val="black"/>
                </a:solidFill>
              </a:rPr>
              <a:t>Course Template</a:t>
            </a:r>
            <a:endParaRPr lang="en-US" dirty="0"/>
          </a:p>
        </p:txBody>
      </p:sp>
      <p:pic>
        <p:nvPicPr>
          <p:cNvPr id="4" name="Picture 3"/>
          <p:cNvPicPr>
            <a:picLocks noChangeAspect="1"/>
          </p:cNvPicPr>
          <p:nvPr/>
        </p:nvPicPr>
        <p:blipFill>
          <a:blip r:embed="rId4"/>
          <a:stretch>
            <a:fillRect/>
          </a:stretch>
        </p:blipFill>
        <p:spPr>
          <a:xfrm rot="20878832">
            <a:off x="618959" y="42862"/>
            <a:ext cx="6296353" cy="6858000"/>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26092" y="14298"/>
            <a:ext cx="12218092" cy="6858000"/>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84619" y="1606012"/>
            <a:ext cx="9697526" cy="4678204"/>
          </a:xfrm>
          <a:prstGeom prst="rect">
            <a:avLst/>
          </a:prstGeom>
          <a:noFill/>
        </p:spPr>
        <p:txBody>
          <a:bodyPr wrap="square" rtlCol="0">
            <a:spAutoFit/>
          </a:bodyPr>
          <a:lstStyle/>
          <a:p>
            <a:r>
              <a:rPr lang="en-US" sz="2800" dirty="0" smtClean="0"/>
              <a:t>Provides…</a:t>
            </a:r>
          </a:p>
          <a:p>
            <a:pPr marL="742950" lvl="1" indent="-285750">
              <a:buFont typeface="Arial" panose="020B0604020202020204" pitchFamily="34" charset="0"/>
              <a:buChar char="•"/>
            </a:pPr>
            <a:r>
              <a:rPr lang="en-US" sz="2800" dirty="0" smtClean="0"/>
              <a:t>Purpose and structure of course (1.2)</a:t>
            </a:r>
          </a:p>
          <a:p>
            <a:pPr marL="742950" lvl="1" indent="-285750">
              <a:buFont typeface="Arial" panose="020B0604020202020204" pitchFamily="34" charset="0"/>
              <a:buChar char="•"/>
            </a:pPr>
            <a:r>
              <a:rPr lang="en-US" sz="2800" dirty="0" smtClean="0"/>
              <a:t>Online etiquette (1.3)</a:t>
            </a:r>
            <a:endParaRPr lang="en-US" sz="2800" dirty="0"/>
          </a:p>
          <a:p>
            <a:pPr marL="742950" lvl="1" indent="-285750">
              <a:buFont typeface="Arial" panose="020B0604020202020204" pitchFamily="34" charset="0"/>
              <a:buChar char="•"/>
            </a:pPr>
            <a:r>
              <a:rPr lang="en-US" sz="2800" dirty="0" smtClean="0"/>
              <a:t>Evaluation criteria (rubrics) (3.3)</a:t>
            </a:r>
          </a:p>
          <a:p>
            <a:pPr marL="742950" lvl="1" indent="-285750">
              <a:buFont typeface="Arial" panose="020B0604020202020204" pitchFamily="34" charset="0"/>
              <a:buChar char="•"/>
            </a:pPr>
            <a:r>
              <a:rPr lang="en-US" sz="2800" dirty="0"/>
              <a:t>Citations of instructional materials (4.3)</a:t>
            </a:r>
          </a:p>
          <a:p>
            <a:pPr marL="742950" lvl="1" indent="-285750">
              <a:buFont typeface="Arial" panose="020B0604020202020204" pitchFamily="34" charset="0"/>
              <a:buChar char="•"/>
            </a:pPr>
            <a:r>
              <a:rPr lang="en-US" sz="2800" dirty="0" smtClean="0"/>
              <a:t>Course </a:t>
            </a:r>
            <a:r>
              <a:rPr lang="en-US" sz="2800" dirty="0"/>
              <a:t>tools for learner engagement (6.1)</a:t>
            </a:r>
          </a:p>
          <a:p>
            <a:pPr marL="742950" lvl="1" indent="-285750">
              <a:buFont typeface="Arial" panose="020B0604020202020204" pitchFamily="34" charset="0"/>
              <a:buChar char="•"/>
            </a:pPr>
            <a:r>
              <a:rPr lang="en-US" sz="2800" dirty="0" smtClean="0"/>
              <a:t>Accessibility features (7.2)</a:t>
            </a:r>
          </a:p>
          <a:p>
            <a:pPr marL="742950" lvl="1" indent="-285750">
              <a:buFont typeface="Arial" panose="020B0604020202020204" pitchFamily="34" charset="0"/>
              <a:buChar char="•"/>
            </a:pPr>
            <a:r>
              <a:rPr lang="en-US" sz="2800" dirty="0" smtClean="0"/>
              <a:t>Tech support (7.1)</a:t>
            </a:r>
          </a:p>
          <a:p>
            <a:pPr marL="742950" lvl="1" indent="-285750">
              <a:buFont typeface="Arial" panose="020B0604020202020204" pitchFamily="34" charset="0"/>
              <a:buChar char="•"/>
            </a:pPr>
            <a:r>
              <a:rPr lang="en-US" sz="2800" dirty="0" smtClean="0"/>
              <a:t>Logical </a:t>
            </a:r>
            <a:r>
              <a:rPr lang="en-US" sz="2800" dirty="0"/>
              <a:t>course navigation (8.1</a:t>
            </a:r>
            <a:r>
              <a:rPr lang="en-US" sz="2800" dirty="0" smtClean="0"/>
              <a:t>)</a:t>
            </a:r>
            <a:endParaRPr lang="en-US" sz="2800" dirty="0"/>
          </a:p>
          <a:p>
            <a:pPr lvl="1"/>
            <a:endParaRPr lang="en-US" sz="2800" dirty="0" smtClean="0"/>
          </a:p>
          <a:p>
            <a:endParaRPr lang="en-US" dirty="0"/>
          </a:p>
        </p:txBody>
      </p:sp>
      <p:sp>
        <p:nvSpPr>
          <p:cNvPr id="9" name="Title 1"/>
          <p:cNvSpPr txBox="1">
            <a:spLocks/>
          </p:cNvSpPr>
          <p:nvPr/>
        </p:nvSpPr>
        <p:spPr>
          <a:xfrm>
            <a:off x="511696" y="32597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rPr>
              <a:t>Blackboard Course Template</a:t>
            </a:r>
            <a:endParaRPr lang="en-US" dirty="0"/>
          </a:p>
        </p:txBody>
      </p:sp>
    </p:spTree>
    <p:custDataLst>
      <p:tags r:id="rId1"/>
    </p:custDataLst>
    <p:extLst>
      <p:ext uri="{BB962C8B-B14F-4D97-AF65-F5344CB8AC3E}">
        <p14:creationId xmlns:p14="http://schemas.microsoft.com/office/powerpoint/2010/main" val="2048661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3" y="412820"/>
            <a:ext cx="10058400" cy="1371600"/>
          </a:xfrm>
        </p:spPr>
        <p:txBody>
          <a:bodyPr>
            <a:normAutofit/>
          </a:bodyPr>
          <a:lstStyle/>
          <a:p>
            <a:r>
              <a:rPr lang="en-US" dirty="0" smtClean="0">
                <a:solidFill>
                  <a:prstClr val="black"/>
                </a:solidFill>
              </a:rPr>
              <a:t>Syllabus Template</a:t>
            </a:r>
            <a:r>
              <a:rPr lang="en-US" dirty="0">
                <a:solidFill>
                  <a:prstClr val="black"/>
                </a:solidFill>
              </a:rPr>
              <a:t/>
            </a:r>
            <a:br>
              <a:rPr lang="en-US" dirty="0">
                <a:solidFill>
                  <a:prstClr val="black"/>
                </a:solidFill>
              </a:rPr>
            </a:br>
            <a:endParaRPr lang="en-US" dirty="0"/>
          </a:p>
        </p:txBody>
      </p:sp>
      <p:pic>
        <p:nvPicPr>
          <p:cNvPr id="3" name="Picture 2"/>
          <p:cNvPicPr>
            <a:picLocks noChangeAspect="1"/>
          </p:cNvPicPr>
          <p:nvPr/>
        </p:nvPicPr>
        <p:blipFill>
          <a:blip r:embed="rId3"/>
          <a:stretch>
            <a:fillRect/>
          </a:stretch>
        </p:blipFill>
        <p:spPr>
          <a:xfrm rot="21141166">
            <a:off x="1693985" y="942953"/>
            <a:ext cx="8794340" cy="5567059"/>
          </a:xfrm>
          <a:prstGeom prst="rect">
            <a:avLst/>
          </a:prstGeom>
          <a:effectLst>
            <a:outerShdw blurRad="1651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71394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3" y="369958"/>
            <a:ext cx="10058400" cy="1371600"/>
          </a:xfrm>
        </p:spPr>
        <p:txBody>
          <a:bodyPr>
            <a:normAutofit/>
          </a:bodyPr>
          <a:lstStyle/>
          <a:p>
            <a:r>
              <a:rPr lang="en-US" dirty="0" smtClean="0">
                <a:solidFill>
                  <a:prstClr val="black"/>
                </a:solidFill>
              </a:rPr>
              <a:t>Syllabus Template</a:t>
            </a:r>
            <a:r>
              <a:rPr lang="en-US" dirty="0">
                <a:solidFill>
                  <a:prstClr val="black"/>
                </a:solidFill>
              </a:rPr>
              <a:t/>
            </a:r>
            <a:br>
              <a:rPr lang="en-US" dirty="0">
                <a:solidFill>
                  <a:prstClr val="black"/>
                </a:solidFill>
              </a:rPr>
            </a:br>
            <a:endParaRPr lang="en-US" dirty="0"/>
          </a:p>
        </p:txBody>
      </p:sp>
      <p:grpSp>
        <p:nvGrpSpPr>
          <p:cNvPr id="4" name="Group 3"/>
          <p:cNvGrpSpPr/>
          <p:nvPr/>
        </p:nvGrpSpPr>
        <p:grpSpPr>
          <a:xfrm rot="654436">
            <a:off x="4364377" y="723814"/>
            <a:ext cx="5534817" cy="7190509"/>
            <a:chOff x="4611510" y="1218089"/>
            <a:chExt cx="5534817" cy="7190509"/>
          </a:xfrm>
          <a:effectLst>
            <a:outerShdw blurRad="203200" dist="38100" dir="2700000" sx="102000" sy="102000" algn="tl" rotWithShape="0">
              <a:prstClr val="black">
                <a:alpha val="40000"/>
              </a:prstClr>
            </a:outerShdw>
          </a:effectLst>
        </p:grpSpPr>
        <p:pic>
          <p:nvPicPr>
            <p:cNvPr id="5" name="Picture 4"/>
            <p:cNvPicPr>
              <a:picLocks noChangeAspect="1"/>
            </p:cNvPicPr>
            <p:nvPr/>
          </p:nvPicPr>
          <p:blipFill rotWithShape="1">
            <a:blip r:embed="rId3"/>
            <a:srcRect b="51445"/>
            <a:stretch/>
          </p:blipFill>
          <p:spPr>
            <a:xfrm>
              <a:off x="4611510" y="1218089"/>
              <a:ext cx="5534817" cy="4012937"/>
            </a:xfrm>
            <a:prstGeom prst="rect">
              <a:avLst/>
            </a:prstGeom>
            <a:ln>
              <a:solidFill>
                <a:schemeClr val="bg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3"/>
            <a:srcRect t="58961"/>
            <a:stretch/>
          </p:blipFill>
          <p:spPr>
            <a:xfrm>
              <a:off x="4611510" y="5016844"/>
              <a:ext cx="5534817" cy="3391754"/>
            </a:xfrm>
            <a:prstGeom prst="rect">
              <a:avLst/>
            </a:prstGeom>
            <a:ln>
              <a:solidFill>
                <a:schemeClr val="bg1"/>
              </a:solidFill>
            </a:ln>
            <a:effectLst>
              <a:outerShdw blurRad="50800" dist="38100" dir="2700000" algn="tl" rotWithShape="0">
                <a:prstClr val="black">
                  <a:alpha val="40000"/>
                </a:prstClr>
              </a:outerShdw>
            </a:effectLst>
          </p:spPr>
        </p:pic>
      </p:grpSp>
    </p:spTree>
    <p:custDataLst>
      <p:tags r:id="rId1"/>
    </p:custDataLst>
    <p:extLst>
      <p:ext uri="{BB962C8B-B14F-4D97-AF65-F5344CB8AC3E}">
        <p14:creationId xmlns:p14="http://schemas.microsoft.com/office/powerpoint/2010/main" val="3447317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1394062">
            <a:off x="3854761" y="28806"/>
            <a:ext cx="5534817" cy="8264772"/>
          </a:xfrm>
          <a:prstGeom prst="rect">
            <a:avLst/>
          </a:prstGeom>
          <a:ln>
            <a:solidFill>
              <a:schemeClr val="bg1"/>
            </a:solidFill>
          </a:ln>
          <a:effectLst>
            <a:outerShdw blurRad="50800" dist="38100" dir="2700000" algn="tl" rotWithShape="0">
              <a:prstClr val="black">
                <a:alpha val="40000"/>
              </a:prstClr>
            </a:outerShdw>
          </a:effectLst>
        </p:spPr>
      </p:pic>
      <p:sp>
        <p:nvSpPr>
          <p:cNvPr id="7" name="Rectangle 6"/>
          <p:cNvSpPr/>
          <p:nvPr/>
        </p:nvSpPr>
        <p:spPr>
          <a:xfrm>
            <a:off x="-26092" y="14298"/>
            <a:ext cx="12218092" cy="6858000"/>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6533" y="369958"/>
            <a:ext cx="10058400" cy="1371600"/>
          </a:xfrm>
        </p:spPr>
        <p:txBody>
          <a:bodyPr>
            <a:normAutofit/>
          </a:bodyPr>
          <a:lstStyle/>
          <a:p>
            <a:r>
              <a:rPr lang="en-US" dirty="0" smtClean="0">
                <a:solidFill>
                  <a:prstClr val="black"/>
                </a:solidFill>
              </a:rPr>
              <a:t>Syllabus Template</a:t>
            </a:r>
            <a:r>
              <a:rPr lang="en-US" dirty="0">
                <a:solidFill>
                  <a:prstClr val="black"/>
                </a:solidFill>
              </a:rPr>
              <a:t/>
            </a:r>
            <a:br>
              <a:rPr lang="en-US" dirty="0">
                <a:solidFill>
                  <a:prstClr val="black"/>
                </a:solidFill>
              </a:rPr>
            </a:br>
            <a:endParaRPr lang="en-US" dirty="0"/>
          </a:p>
        </p:txBody>
      </p:sp>
      <p:sp>
        <p:nvSpPr>
          <p:cNvPr id="3" name="TextBox 2"/>
          <p:cNvSpPr txBox="1"/>
          <p:nvPr/>
        </p:nvSpPr>
        <p:spPr>
          <a:xfrm>
            <a:off x="626533" y="1521980"/>
            <a:ext cx="11311467" cy="3108543"/>
          </a:xfrm>
          <a:prstGeom prst="rect">
            <a:avLst/>
          </a:prstGeom>
          <a:noFill/>
        </p:spPr>
        <p:txBody>
          <a:bodyPr wrap="square" rtlCol="0">
            <a:spAutoFit/>
          </a:bodyPr>
          <a:lstStyle/>
          <a:p>
            <a:r>
              <a:rPr lang="en-US" sz="2800" dirty="0"/>
              <a:t>P</a:t>
            </a:r>
            <a:r>
              <a:rPr lang="en-US" sz="2800" dirty="0" smtClean="0"/>
              <a:t>rovides…</a:t>
            </a:r>
          </a:p>
          <a:p>
            <a:pPr marL="742950" lvl="1" indent="-285750">
              <a:buFont typeface="Arial" panose="020B0604020202020204" pitchFamily="34" charset="0"/>
              <a:buChar char="•"/>
            </a:pPr>
            <a:r>
              <a:rPr lang="en-US" sz="2800" dirty="0" smtClean="0"/>
              <a:t>Course </a:t>
            </a:r>
            <a:r>
              <a:rPr lang="en-US" sz="2800" dirty="0"/>
              <a:t>purpose </a:t>
            </a:r>
            <a:r>
              <a:rPr lang="en-US" sz="2800" dirty="0" smtClean="0"/>
              <a:t>&amp; overview (1.2)</a:t>
            </a:r>
          </a:p>
          <a:p>
            <a:pPr marL="742950" lvl="1" indent="-285750">
              <a:buFont typeface="Arial" panose="020B0604020202020204" pitchFamily="34" charset="0"/>
              <a:buChar char="•"/>
            </a:pPr>
            <a:r>
              <a:rPr lang="en-US" sz="2800" dirty="0" smtClean="0"/>
              <a:t>Summary of course schedule, activities, &amp; assessments (1.2)</a:t>
            </a:r>
          </a:p>
          <a:p>
            <a:pPr marL="742950" lvl="1" indent="-285750">
              <a:buFont typeface="Arial" panose="020B0604020202020204" pitchFamily="34" charset="0"/>
              <a:buChar char="•"/>
            </a:pPr>
            <a:r>
              <a:rPr lang="en-US" sz="2800" dirty="0" smtClean="0"/>
              <a:t>Course outcomes and module objectives (2.3)</a:t>
            </a:r>
          </a:p>
          <a:p>
            <a:pPr marL="742950" lvl="1" indent="-285750">
              <a:buFont typeface="Arial" panose="020B0604020202020204" pitchFamily="34" charset="0"/>
              <a:buChar char="•"/>
            </a:pPr>
            <a:r>
              <a:rPr lang="en-US" sz="2800" dirty="0"/>
              <a:t>Grading policy (3.2</a:t>
            </a:r>
            <a:r>
              <a:rPr lang="en-US" sz="2800" dirty="0" smtClean="0"/>
              <a:t>)</a:t>
            </a:r>
          </a:p>
          <a:p>
            <a:pPr marL="742950" lvl="1" indent="-285750">
              <a:buFont typeface="Arial" panose="020B0604020202020204" pitchFamily="34" charset="0"/>
              <a:buChar char="•"/>
            </a:pPr>
            <a:r>
              <a:rPr lang="en-US" sz="2800" dirty="0" smtClean="0"/>
              <a:t>Learner </a:t>
            </a:r>
            <a:r>
              <a:rPr lang="en-US" sz="2800" dirty="0"/>
              <a:t>feedback response time (5.3</a:t>
            </a:r>
            <a:r>
              <a:rPr lang="en-US" sz="2800" dirty="0" smtClean="0"/>
              <a:t>)</a:t>
            </a:r>
          </a:p>
          <a:p>
            <a:pPr marL="742950" lvl="1" indent="-285750">
              <a:buFont typeface="Arial" panose="020B0604020202020204" pitchFamily="34" charset="0"/>
              <a:buChar char="•"/>
            </a:pPr>
            <a:r>
              <a:rPr lang="en-US" sz="2800" dirty="0"/>
              <a:t>ADA Accessibility </a:t>
            </a:r>
            <a:r>
              <a:rPr lang="en-US" sz="2800" dirty="0" smtClean="0"/>
              <a:t>(8.2)</a:t>
            </a:r>
            <a:endParaRPr lang="en-US" sz="2800" dirty="0"/>
          </a:p>
        </p:txBody>
      </p:sp>
    </p:spTree>
    <p:custDataLst>
      <p:tags r:id="rId1"/>
    </p:custDataLst>
    <p:extLst>
      <p:ext uri="{BB962C8B-B14F-4D97-AF65-F5344CB8AC3E}">
        <p14:creationId xmlns:p14="http://schemas.microsoft.com/office/powerpoint/2010/main" val="1349600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6533" y="412820"/>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rPr>
              <a:t>Course Planning Storyboard</a:t>
            </a:r>
            <a:br>
              <a:rPr lang="en-US" dirty="0" smtClean="0">
                <a:solidFill>
                  <a:prstClr val="black"/>
                </a:solidFill>
              </a:rPr>
            </a:br>
            <a:endParaRPr lang="en-US" dirty="0"/>
          </a:p>
        </p:txBody>
      </p:sp>
    </p:spTree>
    <p:custDataLst>
      <p:tags r:id="rId1"/>
    </p:custDataLst>
    <p:extLst>
      <p:ext uri="{BB962C8B-B14F-4D97-AF65-F5344CB8AC3E}">
        <p14:creationId xmlns:p14="http://schemas.microsoft.com/office/powerpoint/2010/main" val="1333068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80245351"/>
              </p:ext>
            </p:extLst>
          </p:nvPr>
        </p:nvGraphicFramePr>
        <p:xfrm>
          <a:off x="-542927" y="1042988"/>
          <a:ext cx="13858877" cy="5614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626533" y="412820"/>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rPr>
              <a:t>Course Planning Storyboard: An Evolution</a:t>
            </a:r>
            <a:br>
              <a:rPr lang="en-US" dirty="0" smtClean="0">
                <a:solidFill>
                  <a:prstClr val="black"/>
                </a:solidFill>
              </a:rPr>
            </a:br>
            <a:endParaRPr lang="en-US" dirty="0"/>
          </a:p>
        </p:txBody>
      </p:sp>
    </p:spTree>
    <p:custDataLst>
      <p:tags r:id="rId1"/>
    </p:custDataLst>
    <p:extLst>
      <p:ext uri="{BB962C8B-B14F-4D97-AF65-F5344CB8AC3E}">
        <p14:creationId xmlns:p14="http://schemas.microsoft.com/office/powerpoint/2010/main" val="2301234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7938">
            <a:off x="4381133" y="1412591"/>
            <a:ext cx="5228632" cy="6178662"/>
          </a:xfrm>
          <a:prstGeom prst="rect">
            <a:avLst/>
          </a:prstGeom>
          <a:effectLst>
            <a:outerShdw blurRad="203200" dist="38100" dir="2700000" sx="102000" sy="102000" algn="tl" rotWithShape="0">
              <a:prstClr val="black">
                <a:alpha val="40000"/>
              </a:prstClr>
            </a:outerShdw>
          </a:effectLst>
        </p:spPr>
      </p:pic>
      <p:sp>
        <p:nvSpPr>
          <p:cNvPr id="2" name="Title 1"/>
          <p:cNvSpPr>
            <a:spLocks noGrp="1"/>
          </p:cNvSpPr>
          <p:nvPr>
            <p:ph type="title"/>
          </p:nvPr>
        </p:nvSpPr>
        <p:spPr>
          <a:xfrm>
            <a:off x="858078" y="307255"/>
            <a:ext cx="10058400" cy="1371600"/>
          </a:xfrm>
        </p:spPr>
        <p:txBody>
          <a:bodyPr/>
          <a:lstStyle/>
          <a:p>
            <a:r>
              <a:rPr lang="en-US" dirty="0"/>
              <a:t>List of Requirements</a:t>
            </a:r>
          </a:p>
        </p:txBody>
      </p:sp>
      <p:sp>
        <p:nvSpPr>
          <p:cNvPr id="9" name="Rectangle 8"/>
          <p:cNvSpPr/>
          <p:nvPr/>
        </p:nvSpPr>
        <p:spPr>
          <a:xfrm>
            <a:off x="7277" y="330515"/>
            <a:ext cx="2802193" cy="768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3200" kern="1200"/>
          </a:p>
        </p:txBody>
      </p:sp>
      <p:sp>
        <p:nvSpPr>
          <p:cNvPr id="5" name="Rectangle 4"/>
          <p:cNvSpPr/>
          <p:nvPr/>
        </p:nvSpPr>
        <p:spPr>
          <a:xfrm rot="20885216">
            <a:off x="5186601" y="2368142"/>
            <a:ext cx="4457818" cy="3339376"/>
          </a:xfrm>
          <a:prstGeom prst="rect">
            <a:avLst/>
          </a:prstGeom>
        </p:spPr>
        <p:txBody>
          <a:bodyPr wrap="square">
            <a:spAutoFit/>
          </a:bodyPr>
          <a:lstStyle/>
          <a:p>
            <a:pPr marL="457200" indent="-457200">
              <a:lnSpc>
                <a:spcPct val="115000"/>
              </a:lnSpc>
              <a:spcAft>
                <a:spcPts val="1000"/>
              </a:spcAft>
              <a:buFont typeface="Wingdings" panose="05000000000000000000" pitchFamily="2" charset="2"/>
              <a:buChar char="ü"/>
            </a:pPr>
            <a:r>
              <a:rPr lang="en-US" sz="2000" dirty="0">
                <a:latin typeface="Bradley Hand ITC" panose="03070402050302030203" pitchFamily="66" charset="0"/>
                <a:ea typeface="Calibri" panose="020F0502020204030204" pitchFamily="34" charset="0"/>
                <a:cs typeface="Times New Roman" panose="02020603050405020304" pitchFamily="18" charset="0"/>
              </a:rPr>
              <a:t>Kickoff Meeting</a:t>
            </a:r>
          </a:p>
          <a:p>
            <a:pPr marL="457200" indent="-457200">
              <a:lnSpc>
                <a:spcPct val="115000"/>
              </a:lnSpc>
              <a:spcAft>
                <a:spcPts val="1000"/>
              </a:spcAft>
              <a:buFont typeface="Wingdings" panose="05000000000000000000" pitchFamily="2" charset="2"/>
              <a:buChar char="ü"/>
            </a:pPr>
            <a:r>
              <a:rPr lang="en-US" sz="2000" dirty="0">
                <a:latin typeface="Bradley Hand ITC" panose="03070402050302030203" pitchFamily="66" charset="0"/>
                <a:ea typeface="Calibri" panose="020F0502020204030204" pitchFamily="34" charset="0"/>
                <a:cs typeface="Times New Roman" panose="02020603050405020304" pitchFamily="18" charset="0"/>
              </a:rPr>
              <a:t>Prepare course introduction</a:t>
            </a:r>
          </a:p>
          <a:p>
            <a:pPr marL="457200" indent="-457200">
              <a:lnSpc>
                <a:spcPct val="115000"/>
              </a:lnSpc>
              <a:spcAft>
                <a:spcPts val="1000"/>
              </a:spcAft>
              <a:buFont typeface="Wingdings" panose="05000000000000000000" pitchFamily="2" charset="2"/>
              <a:buChar char="ü"/>
            </a:pPr>
            <a:r>
              <a:rPr lang="en-US" sz="2000" dirty="0">
                <a:latin typeface="Bradley Hand ITC" panose="03070402050302030203" pitchFamily="66" charset="0"/>
                <a:ea typeface="Calibri" panose="020F0502020204030204" pitchFamily="34" charset="0"/>
                <a:cs typeface="Times New Roman" panose="02020603050405020304" pitchFamily="18" charset="0"/>
              </a:rPr>
              <a:t>Prepare course </a:t>
            </a:r>
            <a:r>
              <a:rPr lang="en-US" sz="2000" dirty="0" smtClean="0">
                <a:latin typeface="Bradley Hand ITC" panose="03070402050302030203" pitchFamily="66" charset="0"/>
                <a:ea typeface="Calibri" panose="020F0502020204030204" pitchFamily="34" charset="0"/>
                <a:cs typeface="Times New Roman" panose="02020603050405020304" pitchFamily="18" charset="0"/>
              </a:rPr>
              <a:t>outcomes</a:t>
            </a:r>
          </a:p>
          <a:p>
            <a:pPr marL="457200" indent="-457200">
              <a:lnSpc>
                <a:spcPct val="115000"/>
              </a:lnSpc>
              <a:spcAft>
                <a:spcPts val="1000"/>
              </a:spcAft>
              <a:buFont typeface="Wingdings" panose="05000000000000000000" pitchFamily="2" charset="2"/>
              <a:buChar char="ü"/>
            </a:pPr>
            <a:r>
              <a:rPr lang="en-US" sz="2000" dirty="0" smtClean="0">
                <a:latin typeface="Bradley Hand ITC" panose="03070402050302030203" pitchFamily="66" charset="0"/>
                <a:ea typeface="Calibri" panose="020F0502020204030204" pitchFamily="34" charset="0"/>
                <a:cs typeface="Times New Roman" panose="02020603050405020304" pitchFamily="18" charset="0"/>
              </a:rPr>
              <a:t>Prepare module objectives</a:t>
            </a:r>
          </a:p>
          <a:p>
            <a:pPr marL="457200" indent="-457200">
              <a:lnSpc>
                <a:spcPct val="115000"/>
              </a:lnSpc>
              <a:spcAft>
                <a:spcPts val="1000"/>
              </a:spcAft>
              <a:buFont typeface="Wingdings" panose="05000000000000000000" pitchFamily="2" charset="2"/>
              <a:buChar char="ü"/>
            </a:pPr>
            <a:r>
              <a:rPr lang="en-US" sz="2000" dirty="0" smtClean="0">
                <a:latin typeface="Bradley Hand ITC" panose="03070402050302030203" pitchFamily="66" charset="0"/>
                <a:ea typeface="Calibri" panose="020F0502020204030204" pitchFamily="34" charset="0"/>
                <a:cs typeface="Times New Roman" panose="02020603050405020304" pitchFamily="18" charset="0"/>
              </a:rPr>
              <a:t>Prepare assessments</a:t>
            </a:r>
            <a:endParaRPr lang="en-US" sz="2000" dirty="0">
              <a:latin typeface="Bradley Hand ITC" panose="03070402050302030203" pitchFamily="66" charset="0"/>
              <a:ea typeface="Calibri" panose="020F0502020204030204" pitchFamily="34" charset="0"/>
              <a:cs typeface="Times New Roman" panose="02020603050405020304" pitchFamily="18" charset="0"/>
            </a:endParaRPr>
          </a:p>
          <a:p>
            <a:pPr marL="457200" indent="-457200">
              <a:lnSpc>
                <a:spcPct val="115000"/>
              </a:lnSpc>
              <a:spcAft>
                <a:spcPts val="1000"/>
              </a:spcAft>
              <a:buFont typeface="Wingdings" panose="05000000000000000000" pitchFamily="2" charset="2"/>
              <a:buChar char="ü"/>
            </a:pPr>
            <a:r>
              <a:rPr lang="en-US" sz="2000" dirty="0">
                <a:latin typeface="Bradley Hand ITC" panose="03070402050302030203" pitchFamily="66" charset="0"/>
                <a:ea typeface="Calibri" panose="020F0502020204030204" pitchFamily="34" charset="0"/>
                <a:cs typeface="Times New Roman" panose="02020603050405020304" pitchFamily="18" charset="0"/>
              </a:rPr>
              <a:t>Identify course reading materials</a:t>
            </a:r>
          </a:p>
          <a:p>
            <a:pPr marL="457200" indent="-457200">
              <a:lnSpc>
                <a:spcPct val="115000"/>
              </a:lnSpc>
              <a:spcAft>
                <a:spcPts val="1000"/>
              </a:spcAft>
              <a:buFont typeface="Wingdings" panose="05000000000000000000" pitchFamily="2" charset="2"/>
              <a:buChar char="ü"/>
            </a:pPr>
            <a:r>
              <a:rPr lang="en-US" sz="2000" dirty="0">
                <a:latin typeface="Bradley Hand ITC" panose="03070402050302030203" pitchFamily="66" charset="0"/>
                <a:ea typeface="Calibri" panose="020F0502020204030204" pitchFamily="34" charset="0"/>
                <a:cs typeface="Times New Roman" panose="02020603050405020304" pitchFamily="18" charset="0"/>
              </a:rPr>
              <a:t>Complete syllabus</a:t>
            </a:r>
            <a:endParaRPr lang="en-US" sz="2000" dirty="0">
              <a:effectLst/>
              <a:latin typeface="Bradley Hand ITC" panose="03070402050302030203" pitchFamily="66" charset="0"/>
              <a:ea typeface="Calibri" panose="020F0502020204030204" pitchFamily="34" charset="0"/>
              <a:cs typeface="Times New Roman" panose="02020603050405020304" pitchFamily="18" charset="0"/>
            </a:endParaRPr>
          </a:p>
        </p:txBody>
      </p:sp>
      <p:sp>
        <p:nvSpPr>
          <p:cNvPr id="10" name="TextBox 9"/>
          <p:cNvSpPr txBox="1"/>
          <p:nvPr/>
        </p:nvSpPr>
        <p:spPr>
          <a:xfrm rot="20933821">
            <a:off x="4752138" y="2041247"/>
            <a:ext cx="3820516" cy="584775"/>
          </a:xfrm>
          <a:prstGeom prst="rect">
            <a:avLst/>
          </a:prstGeom>
          <a:noFill/>
        </p:spPr>
        <p:txBody>
          <a:bodyPr wrap="square" rtlCol="0">
            <a:spAutoFit/>
          </a:bodyPr>
          <a:lstStyle/>
          <a:p>
            <a:r>
              <a:rPr lang="en-US" sz="3200" dirty="0">
                <a:latin typeface="Bradley Hand ITC" panose="03070402050302030203" pitchFamily="66" charset="0"/>
                <a:ea typeface="Calibri" panose="020F0502020204030204" pitchFamily="34" charset="0"/>
                <a:cs typeface="Times New Roman" panose="02020603050405020304" pitchFamily="18" charset="0"/>
              </a:rPr>
              <a:t>To Do:</a:t>
            </a:r>
          </a:p>
        </p:txBody>
      </p:sp>
      <p:sp>
        <p:nvSpPr>
          <p:cNvPr id="34" name="Shape 33"/>
          <p:cNvSpPr/>
          <p:nvPr/>
        </p:nvSpPr>
        <p:spPr>
          <a:xfrm>
            <a:off x="6720" y="2353"/>
            <a:ext cx="2043310" cy="10658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5" name="Oval 34"/>
          <p:cNvSpPr/>
          <p:nvPr/>
        </p:nvSpPr>
        <p:spPr>
          <a:xfrm>
            <a:off x="520985" y="535283"/>
            <a:ext cx="99068" cy="113090"/>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a:off x="2208773" y="273496"/>
            <a:ext cx="591889" cy="6863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Oval 38"/>
          <p:cNvSpPr/>
          <p:nvPr/>
        </p:nvSpPr>
        <p:spPr>
          <a:xfrm>
            <a:off x="897931" y="377132"/>
            <a:ext cx="121906" cy="12779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39"/>
          <p:cNvSpPr/>
          <p:nvPr/>
        </p:nvSpPr>
        <p:spPr>
          <a:xfrm>
            <a:off x="1244137" y="262933"/>
            <a:ext cx="175806" cy="1762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0"/>
          <p:cNvSpPr/>
          <p:nvPr/>
        </p:nvSpPr>
        <p:spPr>
          <a:xfrm>
            <a:off x="1614374" y="158603"/>
            <a:ext cx="243795" cy="2309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ustDataLst>
      <p:tags r:id="rId1"/>
    </p:custDataLst>
    <p:extLst>
      <p:ext uri="{BB962C8B-B14F-4D97-AF65-F5344CB8AC3E}">
        <p14:creationId xmlns:p14="http://schemas.microsoft.com/office/powerpoint/2010/main" val="1344726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78" y="307255"/>
            <a:ext cx="10058400" cy="1371600"/>
          </a:xfrm>
        </p:spPr>
        <p:txBody>
          <a:bodyPr/>
          <a:lstStyle/>
          <a:p>
            <a:r>
              <a:rPr lang="en-US" dirty="0"/>
              <a:t>List of Requirements</a:t>
            </a:r>
          </a:p>
        </p:txBody>
      </p:sp>
      <p:sp>
        <p:nvSpPr>
          <p:cNvPr id="9" name="Rectangle 8"/>
          <p:cNvSpPr/>
          <p:nvPr/>
        </p:nvSpPr>
        <p:spPr>
          <a:xfrm>
            <a:off x="7277" y="330515"/>
            <a:ext cx="2802193" cy="768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3200" kern="1200"/>
          </a:p>
        </p:txBody>
      </p:sp>
      <p:sp>
        <p:nvSpPr>
          <p:cNvPr id="34" name="Shape 33"/>
          <p:cNvSpPr/>
          <p:nvPr/>
        </p:nvSpPr>
        <p:spPr>
          <a:xfrm>
            <a:off x="6720" y="2353"/>
            <a:ext cx="2043310" cy="10658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5" name="Oval 34"/>
          <p:cNvSpPr/>
          <p:nvPr/>
        </p:nvSpPr>
        <p:spPr>
          <a:xfrm>
            <a:off x="520985" y="535283"/>
            <a:ext cx="99068" cy="113090"/>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a:off x="2208773" y="273496"/>
            <a:ext cx="591889" cy="6863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Oval 38"/>
          <p:cNvSpPr/>
          <p:nvPr/>
        </p:nvSpPr>
        <p:spPr>
          <a:xfrm>
            <a:off x="897931" y="377132"/>
            <a:ext cx="121906" cy="12779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39"/>
          <p:cNvSpPr/>
          <p:nvPr/>
        </p:nvSpPr>
        <p:spPr>
          <a:xfrm>
            <a:off x="1244137" y="262933"/>
            <a:ext cx="175806" cy="1762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0"/>
          <p:cNvSpPr/>
          <p:nvPr/>
        </p:nvSpPr>
        <p:spPr>
          <a:xfrm>
            <a:off x="1614374" y="158603"/>
            <a:ext cx="243795" cy="2309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 name="Picture 3"/>
          <p:cNvPicPr>
            <a:picLocks noChangeAspect="1"/>
          </p:cNvPicPr>
          <p:nvPr/>
        </p:nvPicPr>
        <p:blipFill>
          <a:blip r:embed="rId3"/>
          <a:stretch>
            <a:fillRect/>
          </a:stretch>
        </p:blipFill>
        <p:spPr>
          <a:xfrm rot="20998349">
            <a:off x="3857102" y="1047360"/>
            <a:ext cx="6832293" cy="5752384"/>
          </a:xfrm>
          <a:prstGeom prst="rect">
            <a:avLst/>
          </a:prstGeom>
          <a:effectLst>
            <a:outerShdw blurRad="177800" dist="38100" dir="13500000" algn="br" rotWithShape="0">
              <a:prstClr val="black">
                <a:alpha val="40000"/>
              </a:prstClr>
            </a:outerShdw>
          </a:effectLst>
        </p:spPr>
      </p:pic>
    </p:spTree>
    <p:custDataLst>
      <p:tags r:id="rId1"/>
    </p:custDataLst>
    <p:extLst>
      <p:ext uri="{BB962C8B-B14F-4D97-AF65-F5344CB8AC3E}">
        <p14:creationId xmlns:p14="http://schemas.microsoft.com/office/powerpoint/2010/main" val="2113765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1157683">
            <a:off x="2098343" y="1788409"/>
            <a:ext cx="6267413" cy="4965902"/>
          </a:xfrm>
          <a:prstGeom prst="rect">
            <a:avLst/>
          </a:prstGeom>
          <a:solidFill>
            <a:srgbClr val="EFE3F7"/>
          </a:solidFill>
          <a:ln>
            <a:noFill/>
          </a:ln>
          <a:effectLst>
            <a:outerShdw blurRad="1016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157683">
            <a:off x="2431570" y="2028063"/>
            <a:ext cx="5598927" cy="387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t>UMB Graduate School Snapshot</a:t>
            </a:r>
          </a:p>
        </p:txBody>
      </p:sp>
      <p:sp>
        <p:nvSpPr>
          <p:cNvPr id="3" name="TextBox 2"/>
          <p:cNvSpPr txBox="1"/>
          <p:nvPr/>
        </p:nvSpPr>
        <p:spPr>
          <a:xfrm rot="21160144">
            <a:off x="2491527" y="2349563"/>
            <a:ext cx="5417422"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100% online courses </a:t>
            </a:r>
            <a:r>
              <a:rPr lang="en-US" sz="3200" dirty="0" smtClean="0">
                <a:solidFill>
                  <a:schemeClr val="bg1"/>
                </a:solidFill>
              </a:rPr>
              <a:t>(~7</a:t>
            </a:r>
            <a:r>
              <a:rPr lang="en-US" sz="3200" b="1" dirty="0" smtClean="0">
                <a:solidFill>
                  <a:schemeClr val="bg1"/>
                </a:solidFill>
              </a:rPr>
              <a:t>0)</a:t>
            </a:r>
            <a:r>
              <a:rPr lang="en-US" sz="3200" dirty="0" smtClean="0">
                <a:solidFill>
                  <a:schemeClr val="bg1"/>
                </a:solidFill>
              </a:rPr>
              <a:t> </a:t>
            </a:r>
            <a:endParaRPr lang="en-US" sz="3200" dirty="0">
              <a:solidFill>
                <a:schemeClr val="bg1"/>
              </a:solidFill>
            </a:endParaRPr>
          </a:p>
          <a:p>
            <a:pPr marL="285750" indent="-285750">
              <a:buFont typeface="Arial" panose="020B0604020202020204" pitchFamily="34" charset="0"/>
              <a:buChar char="•"/>
            </a:pPr>
            <a:r>
              <a:rPr lang="en-US" sz="3200" dirty="0">
                <a:solidFill>
                  <a:schemeClr val="bg1"/>
                </a:solidFill>
              </a:rPr>
              <a:t>QM </a:t>
            </a:r>
            <a:r>
              <a:rPr lang="en-US" sz="3200" dirty="0" smtClean="0">
                <a:solidFill>
                  <a:schemeClr val="bg1"/>
                </a:solidFill>
              </a:rPr>
              <a:t>quality standards</a:t>
            </a:r>
            <a:endParaRPr lang="en-US" sz="3200" dirty="0">
              <a:solidFill>
                <a:schemeClr val="bg1"/>
              </a:solidFill>
            </a:endParaRPr>
          </a:p>
          <a:p>
            <a:pPr marL="285750" indent="-285750">
              <a:buFont typeface="Arial" panose="020B0604020202020204" pitchFamily="34" charset="0"/>
              <a:buChar char="•"/>
            </a:pPr>
            <a:r>
              <a:rPr lang="en-US" sz="3200" dirty="0">
                <a:solidFill>
                  <a:schemeClr val="bg1"/>
                </a:solidFill>
              </a:rPr>
              <a:t>Blackboard – Storyline, video, hyperlinked resources</a:t>
            </a:r>
          </a:p>
          <a:p>
            <a:pPr marL="285750" indent="-285750">
              <a:buFont typeface="Arial" panose="020B0604020202020204" pitchFamily="34" charset="0"/>
              <a:buChar char="•"/>
            </a:pPr>
            <a:r>
              <a:rPr lang="en-US" sz="3200" dirty="0">
                <a:solidFill>
                  <a:schemeClr val="bg1"/>
                </a:solidFill>
              </a:rPr>
              <a:t>IDs support course design</a:t>
            </a:r>
          </a:p>
          <a:p>
            <a:pPr marL="285750" indent="-285750">
              <a:buFont typeface="Arial" panose="020B0604020202020204" pitchFamily="34" charset="0"/>
              <a:buChar char="•"/>
            </a:pPr>
            <a:r>
              <a:rPr lang="en-US" sz="3200" dirty="0">
                <a:solidFill>
                  <a:schemeClr val="bg1"/>
                </a:solidFill>
              </a:rPr>
              <a:t>IDs develop “live” courses</a:t>
            </a:r>
          </a:p>
        </p:txBody>
      </p:sp>
    </p:spTree>
    <p:custDataLst>
      <p:tags r:id="rId1"/>
    </p:custDataLst>
    <p:extLst>
      <p:ext uri="{BB962C8B-B14F-4D97-AF65-F5344CB8AC3E}">
        <p14:creationId xmlns:p14="http://schemas.microsoft.com/office/powerpoint/2010/main" val="240119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15878" y="3472790"/>
            <a:ext cx="6062870" cy="3416320"/>
          </a:xfrm>
          <a:prstGeom prst="rect">
            <a:avLst/>
          </a:prstGeom>
          <a:solidFill>
            <a:srgbClr val="FF7C8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252" y="3452910"/>
            <a:ext cx="6100344" cy="341632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383" y="362841"/>
            <a:ext cx="10058400" cy="1371600"/>
          </a:xfrm>
        </p:spPr>
        <p:txBody>
          <a:bodyPr>
            <a:normAutofit/>
          </a:bodyPr>
          <a:lstStyle/>
          <a:p>
            <a:r>
              <a:rPr lang="en-US" sz="5400" dirty="0"/>
              <a:t>List of Requirements</a:t>
            </a:r>
          </a:p>
        </p:txBody>
      </p:sp>
      <p:pic>
        <p:nvPicPr>
          <p:cNvPr id="5" name="Picture 4"/>
          <p:cNvPicPr>
            <a:picLocks noChangeAspect="1"/>
          </p:cNvPicPr>
          <p:nvPr/>
        </p:nvPicPr>
        <p:blipFill rotWithShape="1">
          <a:blip r:embed="rId4"/>
          <a:srcRect r="53276"/>
          <a:stretch/>
        </p:blipFill>
        <p:spPr>
          <a:xfrm>
            <a:off x="2452104" y="2118049"/>
            <a:ext cx="1172576" cy="1143976"/>
          </a:xfrm>
          <a:prstGeom prst="rect">
            <a:avLst/>
          </a:prstGeom>
        </p:spPr>
      </p:pic>
      <p:pic>
        <p:nvPicPr>
          <p:cNvPr id="6" name="Picture 5"/>
          <p:cNvPicPr>
            <a:picLocks noChangeAspect="1"/>
          </p:cNvPicPr>
          <p:nvPr/>
        </p:nvPicPr>
        <p:blipFill rotWithShape="1">
          <a:blip r:embed="rId4"/>
          <a:srcRect l="52279"/>
          <a:stretch/>
        </p:blipFill>
        <p:spPr>
          <a:xfrm>
            <a:off x="8010370" y="2118049"/>
            <a:ext cx="1197599" cy="1143976"/>
          </a:xfrm>
          <a:prstGeom prst="rect">
            <a:avLst/>
          </a:prstGeom>
        </p:spPr>
      </p:pic>
      <p:sp>
        <p:nvSpPr>
          <p:cNvPr id="8" name="TextBox 7"/>
          <p:cNvSpPr txBox="1"/>
          <p:nvPr/>
        </p:nvSpPr>
        <p:spPr>
          <a:xfrm>
            <a:off x="329428" y="3530649"/>
            <a:ext cx="3671887" cy="615553"/>
          </a:xfrm>
          <a:prstGeom prst="rect">
            <a:avLst/>
          </a:prstGeom>
          <a:noFill/>
        </p:spPr>
        <p:txBody>
          <a:bodyPr wrap="square" rtlCol="0">
            <a:spAutoFit/>
          </a:bodyPr>
          <a:lstStyle/>
          <a:p>
            <a:pPr marL="285750" indent="-285750">
              <a:buFont typeface="Arial" panose="020B0604020202020204" pitchFamily="34" charset="0"/>
              <a:buChar char="•"/>
            </a:pPr>
            <a:r>
              <a:rPr lang="en-US" sz="3400" dirty="0" smtClean="0"/>
              <a:t>Easy </a:t>
            </a:r>
            <a:r>
              <a:rPr lang="en-US" sz="3400" dirty="0"/>
              <a:t>to create </a:t>
            </a:r>
          </a:p>
        </p:txBody>
      </p:sp>
      <p:sp>
        <p:nvSpPr>
          <p:cNvPr id="9" name="TextBox 8"/>
          <p:cNvSpPr txBox="1"/>
          <p:nvPr/>
        </p:nvSpPr>
        <p:spPr>
          <a:xfrm>
            <a:off x="6113596" y="3467104"/>
            <a:ext cx="6065152" cy="2708434"/>
          </a:xfrm>
          <a:prstGeom prst="rect">
            <a:avLst/>
          </a:prstGeom>
          <a:noFill/>
        </p:spPr>
        <p:txBody>
          <a:bodyPr wrap="square" rtlCol="0">
            <a:spAutoFit/>
          </a:bodyPr>
          <a:lstStyle/>
          <a:p>
            <a:pPr marL="285750" indent="-285750">
              <a:buFont typeface="Arial" panose="020B0604020202020204" pitchFamily="34" charset="0"/>
              <a:buChar char="•"/>
            </a:pPr>
            <a:r>
              <a:rPr lang="en-US" sz="3400" dirty="0"/>
              <a:t>P</a:t>
            </a:r>
            <a:r>
              <a:rPr lang="en-US" sz="3400" dirty="0" smtClean="0"/>
              <a:t>oor alignment</a:t>
            </a:r>
          </a:p>
          <a:p>
            <a:pPr marL="285750" indent="-285750">
              <a:buFont typeface="Arial" panose="020B0604020202020204" pitchFamily="34" charset="0"/>
              <a:buChar char="•"/>
            </a:pPr>
            <a:r>
              <a:rPr lang="en-US" sz="3400" dirty="0" smtClean="0"/>
              <a:t>Numerous </a:t>
            </a:r>
            <a:r>
              <a:rPr lang="en-US" sz="3400" dirty="0"/>
              <a:t>missing </a:t>
            </a:r>
            <a:r>
              <a:rPr lang="en-US" sz="3400" dirty="0" smtClean="0"/>
              <a:t>elements</a:t>
            </a:r>
          </a:p>
          <a:p>
            <a:pPr marL="285750" indent="-285750">
              <a:buFont typeface="Arial" panose="020B0604020202020204" pitchFamily="34" charset="0"/>
              <a:buChar char="•"/>
            </a:pPr>
            <a:r>
              <a:rPr lang="en-US" sz="3400" dirty="0" smtClean="0"/>
              <a:t>Difficult to assess plan’s quality</a:t>
            </a:r>
          </a:p>
          <a:p>
            <a:pPr marL="285750" indent="-285750">
              <a:buFont typeface="Arial" panose="020B0604020202020204" pitchFamily="34" charset="0"/>
              <a:buChar char="•"/>
            </a:pPr>
            <a:r>
              <a:rPr lang="en-US" sz="3400" dirty="0" smtClean="0"/>
              <a:t>Need in-depth </a:t>
            </a:r>
            <a:r>
              <a:rPr lang="en-US" sz="3400" dirty="0"/>
              <a:t>understanding of QM for good design </a:t>
            </a:r>
          </a:p>
        </p:txBody>
      </p:sp>
    </p:spTree>
    <p:custDataLst>
      <p:tags r:id="rId1"/>
    </p:custDataLst>
    <p:extLst>
      <p:ext uri="{BB962C8B-B14F-4D97-AF65-F5344CB8AC3E}">
        <p14:creationId xmlns:p14="http://schemas.microsoft.com/office/powerpoint/2010/main" val="3424077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362841"/>
            <a:ext cx="10058400" cy="1371600"/>
          </a:xfrm>
        </p:spPr>
        <p:txBody>
          <a:bodyPr/>
          <a:lstStyle/>
          <a:p>
            <a:r>
              <a:rPr lang="en-US">
                <a:solidFill>
                  <a:prstClr val="black"/>
                </a:solidFill>
              </a:rPr>
              <a:t>Storyboard Table</a:t>
            </a:r>
            <a:endParaRPr lang="en-US"/>
          </a:p>
        </p:txBody>
      </p:sp>
      <p:pic>
        <p:nvPicPr>
          <p:cNvPr id="4" name="Picture 3"/>
          <p:cNvPicPr>
            <a:picLocks noChangeAspect="1"/>
          </p:cNvPicPr>
          <p:nvPr/>
        </p:nvPicPr>
        <p:blipFill>
          <a:blip r:embed="rId3"/>
          <a:stretch>
            <a:fillRect/>
          </a:stretch>
        </p:blipFill>
        <p:spPr>
          <a:xfrm>
            <a:off x="1504307" y="1966708"/>
            <a:ext cx="9295584" cy="4552251"/>
          </a:xfrm>
          <a:prstGeom prst="rect">
            <a:avLst/>
          </a:prstGeom>
          <a:effectLst>
            <a:outerShdw blurRad="165100" dist="38100" dir="13500000" algn="br" rotWithShape="0">
              <a:prstClr val="black">
                <a:alpha val="40000"/>
              </a:prstClr>
            </a:outerShdw>
          </a:effectLst>
        </p:spPr>
      </p:pic>
      <p:sp>
        <p:nvSpPr>
          <p:cNvPr id="13" name="Shape 12"/>
          <p:cNvSpPr/>
          <p:nvPr/>
        </p:nvSpPr>
        <p:spPr>
          <a:xfrm>
            <a:off x="9543" y="8191"/>
            <a:ext cx="2043310" cy="10658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Oval 13"/>
          <p:cNvSpPr/>
          <p:nvPr/>
        </p:nvSpPr>
        <p:spPr>
          <a:xfrm>
            <a:off x="523808" y="541121"/>
            <a:ext cx="99068" cy="11309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874250" y="382970"/>
            <a:ext cx="121906" cy="127794"/>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166510" y="1091067"/>
            <a:ext cx="726881" cy="13178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Oval 18"/>
          <p:cNvSpPr/>
          <p:nvPr/>
        </p:nvSpPr>
        <p:spPr>
          <a:xfrm>
            <a:off x="1246960" y="268771"/>
            <a:ext cx="175806" cy="1762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1617197" y="164441"/>
            <a:ext cx="243795" cy="2309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p:cNvSpPr txBox="1"/>
          <p:nvPr/>
        </p:nvSpPr>
        <p:spPr>
          <a:xfrm>
            <a:off x="6108345" y="1411554"/>
            <a:ext cx="4862173" cy="369332"/>
          </a:xfrm>
          <a:prstGeom prst="rect">
            <a:avLst/>
          </a:prstGeom>
          <a:noFill/>
        </p:spPr>
        <p:txBody>
          <a:bodyPr wrap="square" rtlCol="0">
            <a:spAutoFit/>
          </a:bodyPr>
          <a:lstStyle/>
          <a:p>
            <a:r>
              <a:rPr lang="en-US" dirty="0" smtClean="0"/>
              <a:t>*Developed by Anne Arundel Community College</a:t>
            </a:r>
            <a:endParaRPr lang="en-US" dirty="0"/>
          </a:p>
        </p:txBody>
      </p:sp>
    </p:spTree>
    <p:custDataLst>
      <p:tags r:id="rId1"/>
    </p:custDataLst>
    <p:extLst>
      <p:ext uri="{BB962C8B-B14F-4D97-AF65-F5344CB8AC3E}">
        <p14:creationId xmlns:p14="http://schemas.microsoft.com/office/powerpoint/2010/main" val="2090471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362841"/>
            <a:ext cx="10058400" cy="1371600"/>
          </a:xfrm>
        </p:spPr>
        <p:txBody>
          <a:bodyPr/>
          <a:lstStyle/>
          <a:p>
            <a:r>
              <a:rPr lang="en-US">
                <a:solidFill>
                  <a:prstClr val="black"/>
                </a:solidFill>
              </a:rPr>
              <a:t>Storyboard Table</a:t>
            </a:r>
            <a:endParaRPr lang="en-US"/>
          </a:p>
        </p:txBody>
      </p:sp>
      <p:sp>
        <p:nvSpPr>
          <p:cNvPr id="13" name="Shape 12"/>
          <p:cNvSpPr/>
          <p:nvPr/>
        </p:nvSpPr>
        <p:spPr>
          <a:xfrm>
            <a:off x="9543" y="8191"/>
            <a:ext cx="2043310" cy="10658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Oval 13"/>
          <p:cNvSpPr/>
          <p:nvPr/>
        </p:nvSpPr>
        <p:spPr>
          <a:xfrm>
            <a:off x="523808" y="541121"/>
            <a:ext cx="99068" cy="11309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874250" y="382970"/>
            <a:ext cx="121906" cy="127794"/>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166510" y="1091067"/>
            <a:ext cx="726881" cy="13178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Oval 18"/>
          <p:cNvSpPr/>
          <p:nvPr/>
        </p:nvSpPr>
        <p:spPr>
          <a:xfrm>
            <a:off x="1246960" y="268771"/>
            <a:ext cx="175806" cy="1762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1617197" y="164441"/>
            <a:ext cx="243795" cy="2309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6" name="Picture 5"/>
          <p:cNvPicPr>
            <a:picLocks noChangeAspect="1"/>
          </p:cNvPicPr>
          <p:nvPr/>
        </p:nvPicPr>
        <p:blipFill>
          <a:blip r:embed="rId3"/>
          <a:stretch>
            <a:fillRect/>
          </a:stretch>
        </p:blipFill>
        <p:spPr>
          <a:xfrm>
            <a:off x="2212020" y="1352254"/>
            <a:ext cx="7771727" cy="5500334"/>
          </a:xfrm>
          <a:prstGeom prst="rect">
            <a:avLst/>
          </a:prstGeom>
          <a:effectLst>
            <a:outerShdw blurRad="241300" dist="38100" dir="13500000" algn="br" rotWithShape="0">
              <a:prstClr val="black">
                <a:alpha val="40000"/>
              </a:prstClr>
            </a:outerShdw>
          </a:effectLst>
        </p:spPr>
      </p:pic>
    </p:spTree>
    <p:custDataLst>
      <p:tags r:id="rId1"/>
    </p:custDataLst>
    <p:extLst>
      <p:ext uri="{BB962C8B-B14F-4D97-AF65-F5344CB8AC3E}">
        <p14:creationId xmlns:p14="http://schemas.microsoft.com/office/powerpoint/2010/main" val="4026142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878" y="3472790"/>
            <a:ext cx="6062870" cy="3416320"/>
          </a:xfrm>
          <a:prstGeom prst="rect">
            <a:avLst/>
          </a:prstGeom>
          <a:solidFill>
            <a:srgbClr val="FF7C8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252" y="3452910"/>
            <a:ext cx="6100344" cy="341632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383" y="362841"/>
            <a:ext cx="10058400" cy="1371600"/>
          </a:xfrm>
        </p:spPr>
        <p:txBody>
          <a:bodyPr/>
          <a:lstStyle/>
          <a:p>
            <a:r>
              <a:rPr lang="en-US" dirty="0">
                <a:solidFill>
                  <a:prstClr val="black"/>
                </a:solidFill>
              </a:rPr>
              <a:t>Storyboard Table</a:t>
            </a:r>
            <a:endParaRPr lang="en-US" dirty="0"/>
          </a:p>
        </p:txBody>
      </p:sp>
      <p:sp>
        <p:nvSpPr>
          <p:cNvPr id="8" name="TextBox 7"/>
          <p:cNvSpPr txBox="1"/>
          <p:nvPr/>
        </p:nvSpPr>
        <p:spPr>
          <a:xfrm>
            <a:off x="408943" y="3498219"/>
            <a:ext cx="3671887" cy="1200329"/>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Easy </a:t>
            </a:r>
            <a:r>
              <a:rPr lang="en-US" sz="3600" dirty="0"/>
              <a:t>to </a:t>
            </a:r>
            <a:r>
              <a:rPr lang="en-US" sz="3600" dirty="0" smtClean="0"/>
              <a:t>create</a:t>
            </a:r>
          </a:p>
          <a:p>
            <a:pPr marL="285750" indent="-285750">
              <a:buFont typeface="Arial" panose="020B0604020202020204" pitchFamily="34" charset="0"/>
              <a:buChar char="•"/>
            </a:pPr>
            <a:r>
              <a:rPr lang="en-US" sz="3600" dirty="0" smtClean="0"/>
              <a:t>More structured </a:t>
            </a:r>
            <a:endParaRPr lang="en-US" sz="3600" dirty="0"/>
          </a:p>
        </p:txBody>
      </p:sp>
      <p:sp>
        <p:nvSpPr>
          <p:cNvPr id="9" name="TextBox 8"/>
          <p:cNvSpPr txBox="1"/>
          <p:nvPr/>
        </p:nvSpPr>
        <p:spPr>
          <a:xfrm>
            <a:off x="6113596" y="3498219"/>
            <a:ext cx="6065152"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So-so alignment</a:t>
            </a:r>
          </a:p>
          <a:p>
            <a:pPr marL="285750" indent="-285750">
              <a:buFont typeface="Arial" panose="020B0604020202020204" pitchFamily="34" charset="0"/>
              <a:buChar char="•"/>
            </a:pPr>
            <a:r>
              <a:rPr lang="en-US" sz="3600" dirty="0" smtClean="0"/>
              <a:t>Some missing elements</a:t>
            </a:r>
          </a:p>
          <a:p>
            <a:pPr marL="285750" indent="-285750">
              <a:buFont typeface="Arial" panose="020B0604020202020204" pitchFamily="34" charset="0"/>
              <a:buChar char="•"/>
            </a:pPr>
            <a:r>
              <a:rPr lang="en-US" sz="3600" dirty="0" smtClean="0"/>
              <a:t>Less difficulty to assess plan’s quality </a:t>
            </a:r>
          </a:p>
          <a:p>
            <a:pPr marL="285750" indent="-285750">
              <a:buFont typeface="Arial" panose="020B0604020202020204" pitchFamily="34" charset="0"/>
              <a:buChar char="•"/>
            </a:pPr>
            <a:r>
              <a:rPr lang="en-US" sz="3600" dirty="0" smtClean="0"/>
              <a:t>Need good </a:t>
            </a:r>
            <a:r>
              <a:rPr lang="en-US" sz="3600" dirty="0"/>
              <a:t>understanding of QM for good design</a:t>
            </a:r>
          </a:p>
        </p:txBody>
      </p:sp>
      <p:pic>
        <p:nvPicPr>
          <p:cNvPr id="11" name="Picture 10"/>
          <p:cNvPicPr>
            <a:picLocks noChangeAspect="1"/>
          </p:cNvPicPr>
          <p:nvPr/>
        </p:nvPicPr>
        <p:blipFill rotWithShape="1">
          <a:blip r:embed="rId4"/>
          <a:srcRect r="53276"/>
          <a:stretch/>
        </p:blipFill>
        <p:spPr>
          <a:xfrm>
            <a:off x="2452104" y="2118049"/>
            <a:ext cx="1172576" cy="1143976"/>
          </a:xfrm>
          <a:prstGeom prst="rect">
            <a:avLst/>
          </a:prstGeom>
        </p:spPr>
      </p:pic>
      <p:pic>
        <p:nvPicPr>
          <p:cNvPr id="12" name="Picture 11"/>
          <p:cNvPicPr>
            <a:picLocks noChangeAspect="1"/>
          </p:cNvPicPr>
          <p:nvPr/>
        </p:nvPicPr>
        <p:blipFill rotWithShape="1">
          <a:blip r:embed="rId4"/>
          <a:srcRect l="52279"/>
          <a:stretch/>
        </p:blipFill>
        <p:spPr>
          <a:xfrm>
            <a:off x="8010370" y="2118049"/>
            <a:ext cx="1197599" cy="1143976"/>
          </a:xfrm>
          <a:prstGeom prst="rect">
            <a:avLst/>
          </a:prstGeom>
        </p:spPr>
      </p:pic>
    </p:spTree>
    <p:custDataLst>
      <p:tags r:id="rId1"/>
    </p:custDataLst>
    <p:extLst>
      <p:ext uri="{BB962C8B-B14F-4D97-AF65-F5344CB8AC3E}">
        <p14:creationId xmlns:p14="http://schemas.microsoft.com/office/powerpoint/2010/main" val="1805045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2739"/>
            <a:ext cx="11336866" cy="1371600"/>
          </a:xfrm>
        </p:spPr>
        <p:txBody>
          <a:bodyPr/>
          <a:lstStyle/>
          <a:p>
            <a:r>
              <a:rPr lang="en-US" dirty="0">
                <a:solidFill>
                  <a:prstClr val="black"/>
                </a:solidFill>
              </a:rPr>
              <a:t>3-Phase Storyboard</a:t>
            </a:r>
            <a:endParaRPr lang="en-US" dirty="0"/>
          </a:p>
        </p:txBody>
      </p:sp>
      <p:sp>
        <p:nvSpPr>
          <p:cNvPr id="9" name="Rectangle 8"/>
          <p:cNvSpPr/>
          <p:nvPr/>
        </p:nvSpPr>
        <p:spPr>
          <a:xfrm>
            <a:off x="245813" y="224499"/>
            <a:ext cx="2802193" cy="768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3200" kern="1200"/>
          </a:p>
        </p:txBody>
      </p:sp>
      <p:sp>
        <p:nvSpPr>
          <p:cNvPr id="3" name="TextBox 2"/>
          <p:cNvSpPr txBox="1"/>
          <p:nvPr/>
        </p:nvSpPr>
        <p:spPr>
          <a:xfrm>
            <a:off x="4704150" y="2301613"/>
            <a:ext cx="7448092" cy="584775"/>
          </a:xfrm>
          <a:prstGeom prst="rect">
            <a:avLst/>
          </a:prstGeom>
          <a:noFill/>
        </p:spPr>
        <p:txBody>
          <a:bodyPr wrap="square" rtlCol="0">
            <a:spAutoFit/>
          </a:bodyPr>
          <a:lstStyle/>
          <a:p>
            <a:r>
              <a:rPr lang="en-US" sz="3200" dirty="0" smtClean="0"/>
              <a:t>Part 1: Course-Level Learning Outcomes</a:t>
            </a:r>
            <a:endParaRPr lang="en-US" sz="3200" dirty="0"/>
          </a:p>
        </p:txBody>
      </p:sp>
      <p:sp>
        <p:nvSpPr>
          <p:cNvPr id="11" name="TextBox 10"/>
          <p:cNvSpPr txBox="1"/>
          <p:nvPr/>
        </p:nvSpPr>
        <p:spPr>
          <a:xfrm>
            <a:off x="4704150" y="3333459"/>
            <a:ext cx="7448092" cy="584775"/>
          </a:xfrm>
          <a:prstGeom prst="rect">
            <a:avLst/>
          </a:prstGeom>
          <a:noFill/>
        </p:spPr>
        <p:txBody>
          <a:bodyPr wrap="square" rtlCol="0">
            <a:spAutoFit/>
          </a:bodyPr>
          <a:lstStyle/>
          <a:p>
            <a:r>
              <a:rPr lang="en-US" sz="3200" dirty="0" smtClean="0"/>
              <a:t>Part 2: Objectives &amp; Assessments</a:t>
            </a:r>
            <a:endParaRPr lang="en-US" sz="3200" dirty="0"/>
          </a:p>
        </p:txBody>
      </p:sp>
      <p:sp>
        <p:nvSpPr>
          <p:cNvPr id="12" name="TextBox 11"/>
          <p:cNvSpPr txBox="1"/>
          <p:nvPr/>
        </p:nvSpPr>
        <p:spPr>
          <a:xfrm>
            <a:off x="4704150" y="4393671"/>
            <a:ext cx="7448092" cy="584775"/>
          </a:xfrm>
          <a:prstGeom prst="rect">
            <a:avLst/>
          </a:prstGeom>
          <a:noFill/>
        </p:spPr>
        <p:txBody>
          <a:bodyPr wrap="square" rtlCol="0">
            <a:spAutoFit/>
          </a:bodyPr>
          <a:lstStyle/>
          <a:p>
            <a:r>
              <a:rPr lang="en-US" sz="3200" dirty="0" smtClean="0"/>
              <a:t>Part 3: Resources &amp; Activities</a:t>
            </a:r>
            <a:endParaRPr lang="en-US" sz="3200" dirty="0"/>
          </a:p>
        </p:txBody>
      </p:sp>
      <p:cxnSp>
        <p:nvCxnSpPr>
          <p:cNvPr id="8" name="Straight Arrow Connector 7"/>
          <p:cNvCxnSpPr/>
          <p:nvPr/>
        </p:nvCxnSpPr>
        <p:spPr>
          <a:xfrm flipH="1" flipV="1">
            <a:off x="3046306" y="2570135"/>
            <a:ext cx="1604836" cy="2386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483024" y="3625846"/>
            <a:ext cx="1153168" cy="1532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p:cNvCxnSpPr>
          <p:nvPr/>
        </p:nvCxnSpPr>
        <p:spPr>
          <a:xfrm flipH="1" flipV="1">
            <a:off x="3848724" y="4680758"/>
            <a:ext cx="855426" cy="530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hape 22"/>
          <p:cNvSpPr/>
          <p:nvPr/>
        </p:nvSpPr>
        <p:spPr>
          <a:xfrm>
            <a:off x="0" y="25433"/>
            <a:ext cx="2043310" cy="10658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Oval 23"/>
          <p:cNvSpPr/>
          <p:nvPr/>
        </p:nvSpPr>
        <p:spPr>
          <a:xfrm>
            <a:off x="514265" y="558363"/>
            <a:ext cx="99068" cy="11309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p:cNvSpPr/>
          <p:nvPr/>
        </p:nvSpPr>
        <p:spPr>
          <a:xfrm>
            <a:off x="864707" y="386960"/>
            <a:ext cx="121906" cy="12779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p:cNvSpPr/>
          <p:nvPr/>
        </p:nvSpPr>
        <p:spPr>
          <a:xfrm>
            <a:off x="1237417" y="286013"/>
            <a:ext cx="175806" cy="176237"/>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6"/>
          <p:cNvSpPr/>
          <p:nvPr/>
        </p:nvSpPr>
        <p:spPr>
          <a:xfrm>
            <a:off x="1607654" y="181683"/>
            <a:ext cx="243795" cy="2309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8" name="Picture 17"/>
          <p:cNvPicPr>
            <a:picLocks noChangeAspect="1"/>
          </p:cNvPicPr>
          <p:nvPr/>
        </p:nvPicPr>
        <p:blipFill>
          <a:blip r:embed="rId4"/>
          <a:stretch>
            <a:fillRect/>
          </a:stretch>
        </p:blipFill>
        <p:spPr>
          <a:xfrm>
            <a:off x="1001717" y="3842749"/>
            <a:ext cx="2601078" cy="1676019"/>
          </a:xfrm>
          <a:prstGeom prst="rect">
            <a:avLst/>
          </a:prstGeom>
          <a:ln>
            <a:solidFill>
              <a:schemeClr val="tx1"/>
            </a:solidFill>
          </a:ln>
        </p:spPr>
      </p:pic>
      <p:pic>
        <p:nvPicPr>
          <p:cNvPr id="19" name="Picture 18"/>
          <p:cNvPicPr>
            <a:picLocks noChangeAspect="1"/>
          </p:cNvPicPr>
          <p:nvPr/>
        </p:nvPicPr>
        <p:blipFill rotWithShape="1">
          <a:blip r:embed="rId5"/>
          <a:srcRect t="10975"/>
          <a:stretch/>
        </p:blipFill>
        <p:spPr>
          <a:xfrm>
            <a:off x="465983" y="2937303"/>
            <a:ext cx="2814760" cy="1680790"/>
          </a:xfrm>
          <a:prstGeom prst="rect">
            <a:avLst/>
          </a:prstGeom>
          <a:ln>
            <a:solidFill>
              <a:schemeClr val="tx1"/>
            </a:solidFill>
          </a:ln>
        </p:spPr>
      </p:pic>
      <p:pic>
        <p:nvPicPr>
          <p:cNvPr id="20" name="Picture 19"/>
          <p:cNvPicPr>
            <a:picLocks noChangeAspect="1"/>
          </p:cNvPicPr>
          <p:nvPr/>
        </p:nvPicPr>
        <p:blipFill>
          <a:blip r:embed="rId6"/>
          <a:stretch>
            <a:fillRect/>
          </a:stretch>
        </p:blipFill>
        <p:spPr>
          <a:xfrm>
            <a:off x="258005" y="2301613"/>
            <a:ext cx="2654082" cy="1598802"/>
          </a:xfrm>
          <a:prstGeom prst="rect">
            <a:avLst/>
          </a:prstGeom>
          <a:ln>
            <a:solidFill>
              <a:schemeClr val="tx1"/>
            </a:solidFill>
          </a:ln>
        </p:spPr>
      </p:pic>
      <p:sp>
        <p:nvSpPr>
          <p:cNvPr id="4" name="TextBox 3"/>
          <p:cNvSpPr txBox="1"/>
          <p:nvPr/>
        </p:nvSpPr>
        <p:spPr>
          <a:xfrm>
            <a:off x="5220181" y="5602147"/>
            <a:ext cx="3727049" cy="707886"/>
          </a:xfrm>
          <a:prstGeom prst="rect">
            <a:avLst/>
          </a:prstGeom>
          <a:noFill/>
        </p:spPr>
        <p:txBody>
          <a:bodyPr wrap="square" rtlCol="0">
            <a:spAutoFit/>
          </a:bodyPr>
          <a:lstStyle/>
          <a:p>
            <a:r>
              <a:rPr lang="en-US" sz="4000" dirty="0" smtClean="0"/>
              <a:t>Iterative Process</a:t>
            </a:r>
            <a:endParaRPr lang="en-US" sz="4000" dirty="0"/>
          </a:p>
        </p:txBody>
      </p:sp>
    </p:spTree>
    <p:custDataLst>
      <p:tags r:id="rId1"/>
    </p:custDataLst>
    <p:extLst>
      <p:ext uri="{BB962C8B-B14F-4D97-AF65-F5344CB8AC3E}">
        <p14:creationId xmlns:p14="http://schemas.microsoft.com/office/powerpoint/2010/main" val="3540560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001717" y="3842749"/>
            <a:ext cx="2601078" cy="1676019"/>
          </a:xfrm>
          <a:prstGeom prst="rect">
            <a:avLst/>
          </a:prstGeom>
          <a:ln>
            <a:solidFill>
              <a:schemeClr val="tx1"/>
            </a:solidFill>
          </a:ln>
        </p:spPr>
      </p:pic>
      <p:sp>
        <p:nvSpPr>
          <p:cNvPr id="2" name="Title 1"/>
          <p:cNvSpPr>
            <a:spLocks noGrp="1"/>
          </p:cNvSpPr>
          <p:nvPr>
            <p:ph type="title"/>
          </p:nvPr>
        </p:nvSpPr>
        <p:spPr>
          <a:xfrm>
            <a:off x="533400" y="209975"/>
            <a:ext cx="11336866" cy="1371600"/>
          </a:xfrm>
        </p:spPr>
        <p:txBody>
          <a:bodyPr/>
          <a:lstStyle/>
          <a:p>
            <a:r>
              <a:rPr lang="en-US" dirty="0">
                <a:solidFill>
                  <a:prstClr val="black"/>
                </a:solidFill>
              </a:rPr>
              <a:t>3-Phase Storyboard</a:t>
            </a:r>
            <a:endParaRPr lang="en-US" dirty="0"/>
          </a:p>
        </p:txBody>
      </p:sp>
      <p:sp>
        <p:nvSpPr>
          <p:cNvPr id="9" name="Rectangle 8"/>
          <p:cNvSpPr/>
          <p:nvPr/>
        </p:nvSpPr>
        <p:spPr>
          <a:xfrm>
            <a:off x="245813" y="224499"/>
            <a:ext cx="2802193" cy="768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3200" kern="1200"/>
          </a:p>
        </p:txBody>
      </p:sp>
      <p:pic>
        <p:nvPicPr>
          <p:cNvPr id="10" name="Picture 9"/>
          <p:cNvPicPr>
            <a:picLocks noChangeAspect="1"/>
          </p:cNvPicPr>
          <p:nvPr/>
        </p:nvPicPr>
        <p:blipFill rotWithShape="1">
          <a:blip r:embed="rId5"/>
          <a:srcRect t="10975"/>
          <a:stretch/>
        </p:blipFill>
        <p:spPr>
          <a:xfrm>
            <a:off x="465983" y="2937303"/>
            <a:ext cx="2814760" cy="1680790"/>
          </a:xfrm>
          <a:prstGeom prst="rect">
            <a:avLst/>
          </a:prstGeom>
          <a:ln>
            <a:solidFill>
              <a:schemeClr val="tx1"/>
            </a:solidFill>
          </a:ln>
        </p:spPr>
      </p:pic>
      <p:pic>
        <p:nvPicPr>
          <p:cNvPr id="5" name="Picture 4"/>
          <p:cNvPicPr>
            <a:picLocks noChangeAspect="1"/>
          </p:cNvPicPr>
          <p:nvPr/>
        </p:nvPicPr>
        <p:blipFill>
          <a:blip r:embed="rId6"/>
          <a:stretch>
            <a:fillRect/>
          </a:stretch>
        </p:blipFill>
        <p:spPr>
          <a:xfrm>
            <a:off x="258005" y="2301613"/>
            <a:ext cx="2654082" cy="1598802"/>
          </a:xfrm>
          <a:prstGeom prst="rect">
            <a:avLst/>
          </a:prstGeom>
          <a:ln>
            <a:solidFill>
              <a:schemeClr val="tx1"/>
            </a:solidFill>
          </a:ln>
        </p:spPr>
      </p:pic>
      <p:pic>
        <p:nvPicPr>
          <p:cNvPr id="3" name="Picture 2"/>
          <p:cNvPicPr>
            <a:picLocks noChangeAspect="1"/>
          </p:cNvPicPr>
          <p:nvPr/>
        </p:nvPicPr>
        <p:blipFill>
          <a:blip r:embed="rId7"/>
          <a:stretch>
            <a:fillRect/>
          </a:stretch>
        </p:blipFill>
        <p:spPr>
          <a:xfrm>
            <a:off x="4275225" y="1732570"/>
            <a:ext cx="7156631" cy="6792916"/>
          </a:xfrm>
          <a:prstGeom prst="rect">
            <a:avLst/>
          </a:prstGeom>
          <a:effectLst>
            <a:outerShdw blurRad="139700" dist="38100" dir="13500000" algn="br" rotWithShape="0">
              <a:prstClr val="black">
                <a:alpha val="40000"/>
              </a:prstClr>
            </a:outerShdw>
          </a:effectLst>
        </p:spPr>
      </p:pic>
    </p:spTree>
    <p:custDataLst>
      <p:tags r:id="rId1"/>
    </p:custDataLst>
    <p:extLst>
      <p:ext uri="{BB962C8B-B14F-4D97-AF65-F5344CB8AC3E}">
        <p14:creationId xmlns:p14="http://schemas.microsoft.com/office/powerpoint/2010/main" val="1953805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001717" y="3842749"/>
            <a:ext cx="2601078" cy="1676019"/>
          </a:xfrm>
          <a:prstGeom prst="rect">
            <a:avLst/>
          </a:prstGeom>
          <a:ln>
            <a:solidFill>
              <a:schemeClr val="tx1"/>
            </a:solidFill>
          </a:ln>
        </p:spPr>
      </p:pic>
      <p:sp>
        <p:nvSpPr>
          <p:cNvPr id="2" name="Title 1"/>
          <p:cNvSpPr>
            <a:spLocks noGrp="1"/>
          </p:cNvSpPr>
          <p:nvPr>
            <p:ph type="title"/>
          </p:nvPr>
        </p:nvSpPr>
        <p:spPr>
          <a:xfrm>
            <a:off x="533400" y="209975"/>
            <a:ext cx="11336866" cy="1371600"/>
          </a:xfrm>
        </p:spPr>
        <p:txBody>
          <a:bodyPr/>
          <a:lstStyle/>
          <a:p>
            <a:r>
              <a:rPr lang="en-US" dirty="0">
                <a:solidFill>
                  <a:prstClr val="black"/>
                </a:solidFill>
              </a:rPr>
              <a:t>3-Phase Storyboard</a:t>
            </a:r>
            <a:endParaRPr lang="en-US" dirty="0"/>
          </a:p>
        </p:txBody>
      </p:sp>
      <p:sp>
        <p:nvSpPr>
          <p:cNvPr id="9" name="Rectangle 8"/>
          <p:cNvSpPr/>
          <p:nvPr/>
        </p:nvSpPr>
        <p:spPr>
          <a:xfrm>
            <a:off x="245813" y="224499"/>
            <a:ext cx="2802193" cy="768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3200" kern="1200"/>
          </a:p>
        </p:txBody>
      </p:sp>
      <p:pic>
        <p:nvPicPr>
          <p:cNvPr id="10" name="Picture 9"/>
          <p:cNvPicPr>
            <a:picLocks noChangeAspect="1"/>
          </p:cNvPicPr>
          <p:nvPr/>
        </p:nvPicPr>
        <p:blipFill rotWithShape="1">
          <a:blip r:embed="rId5"/>
          <a:srcRect t="10975"/>
          <a:stretch/>
        </p:blipFill>
        <p:spPr>
          <a:xfrm>
            <a:off x="465983" y="2937303"/>
            <a:ext cx="2814760" cy="1680790"/>
          </a:xfrm>
          <a:prstGeom prst="rect">
            <a:avLst/>
          </a:prstGeom>
          <a:ln>
            <a:solidFill>
              <a:schemeClr val="tx1"/>
            </a:solidFill>
          </a:ln>
        </p:spPr>
      </p:pic>
      <p:pic>
        <p:nvPicPr>
          <p:cNvPr id="5" name="Picture 4"/>
          <p:cNvPicPr>
            <a:picLocks noChangeAspect="1"/>
          </p:cNvPicPr>
          <p:nvPr/>
        </p:nvPicPr>
        <p:blipFill>
          <a:blip r:embed="rId6"/>
          <a:stretch>
            <a:fillRect/>
          </a:stretch>
        </p:blipFill>
        <p:spPr>
          <a:xfrm>
            <a:off x="258005" y="2301613"/>
            <a:ext cx="2654082" cy="1598802"/>
          </a:xfrm>
          <a:prstGeom prst="rect">
            <a:avLst/>
          </a:prstGeom>
          <a:ln>
            <a:solidFill>
              <a:schemeClr val="tx1"/>
            </a:solidFill>
          </a:ln>
        </p:spPr>
      </p:pic>
      <p:pic>
        <p:nvPicPr>
          <p:cNvPr id="7" name="Picture 6"/>
          <p:cNvPicPr>
            <a:picLocks noChangeAspect="1"/>
          </p:cNvPicPr>
          <p:nvPr/>
        </p:nvPicPr>
        <p:blipFill>
          <a:blip r:embed="rId7"/>
          <a:stretch>
            <a:fillRect/>
          </a:stretch>
        </p:blipFill>
        <p:spPr>
          <a:xfrm>
            <a:off x="3707704" y="2068039"/>
            <a:ext cx="8450149" cy="4563252"/>
          </a:xfrm>
          <a:prstGeom prst="rect">
            <a:avLst/>
          </a:prstGeom>
          <a:effectLst>
            <a:outerShdw blurRad="190500" dist="38100" dir="13500000" algn="br" rotWithShape="0">
              <a:prstClr val="black">
                <a:alpha val="40000"/>
              </a:prstClr>
            </a:outerShdw>
          </a:effectLst>
        </p:spPr>
      </p:pic>
    </p:spTree>
    <p:custDataLst>
      <p:tags r:id="rId1"/>
    </p:custDataLst>
    <p:extLst>
      <p:ext uri="{BB962C8B-B14F-4D97-AF65-F5344CB8AC3E}">
        <p14:creationId xmlns:p14="http://schemas.microsoft.com/office/powerpoint/2010/main" val="3626859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355556" y="1111871"/>
            <a:ext cx="9809393" cy="5297271"/>
          </a:xfrm>
          <a:prstGeom prst="rect">
            <a:avLst/>
          </a:prstGeom>
          <a:effectLst>
            <a:outerShdw blurRad="177800" dist="38100" dir="2700000" algn="tl" rotWithShape="0">
              <a:prstClr val="black">
                <a:alpha val="40000"/>
              </a:prstClr>
            </a:outerShdw>
          </a:effectLst>
        </p:spPr>
      </p:pic>
      <p:sp>
        <p:nvSpPr>
          <p:cNvPr id="9" name="Rectangle 8"/>
          <p:cNvSpPr/>
          <p:nvPr/>
        </p:nvSpPr>
        <p:spPr>
          <a:xfrm>
            <a:off x="245813" y="224499"/>
            <a:ext cx="2802193" cy="768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3200" kern="1200"/>
          </a:p>
        </p:txBody>
      </p:sp>
      <p:sp>
        <p:nvSpPr>
          <p:cNvPr id="10" name="Title 1"/>
          <p:cNvSpPr>
            <a:spLocks noGrp="1"/>
          </p:cNvSpPr>
          <p:nvPr>
            <p:ph type="title"/>
          </p:nvPr>
        </p:nvSpPr>
        <p:spPr>
          <a:xfrm>
            <a:off x="533400" y="102967"/>
            <a:ext cx="11336866" cy="1371600"/>
          </a:xfrm>
        </p:spPr>
        <p:txBody>
          <a:bodyPr/>
          <a:lstStyle/>
          <a:p>
            <a:r>
              <a:rPr lang="en-US" dirty="0">
                <a:solidFill>
                  <a:prstClr val="black"/>
                </a:solidFill>
              </a:rPr>
              <a:t>3-Phase Storyboard</a:t>
            </a:r>
            <a:endParaRPr lang="en-US" dirty="0"/>
          </a:p>
        </p:txBody>
      </p:sp>
      <p:sp>
        <p:nvSpPr>
          <p:cNvPr id="6" name="Oval 5"/>
          <p:cNvSpPr/>
          <p:nvPr/>
        </p:nvSpPr>
        <p:spPr>
          <a:xfrm>
            <a:off x="2309733" y="3263585"/>
            <a:ext cx="2598447" cy="5961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rotWithShape="1">
          <a:blip r:embed="rId5"/>
          <a:srcRect l="58164" t="55380" r="33738" b="23397"/>
          <a:stretch/>
        </p:blipFill>
        <p:spPr bwMode="auto">
          <a:xfrm>
            <a:off x="5219700" y="5056363"/>
            <a:ext cx="1371600" cy="1247776"/>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6"/>
          <a:srcRect l="33174" t="56168" r="63366" b="27807"/>
          <a:stretch/>
        </p:blipFill>
        <p:spPr bwMode="auto">
          <a:xfrm>
            <a:off x="6539749" y="3784547"/>
            <a:ext cx="1008813" cy="1271816"/>
          </a:xfrm>
          <a:prstGeom prst="rect">
            <a:avLst/>
          </a:prstGeom>
          <a:ln>
            <a:noFill/>
          </a:ln>
          <a:extLst>
            <a:ext uri="{53640926-AAD7-44D8-BBD7-CCE9431645EC}">
              <a14:shadowObscured xmlns:a14="http://schemas.microsoft.com/office/drawing/2010/main"/>
            </a:ext>
          </a:extLst>
        </p:spPr>
      </p:pic>
      <p:pic>
        <p:nvPicPr>
          <p:cNvPr id="13" name="Picture 12"/>
          <p:cNvPicPr>
            <a:picLocks noChangeAspect="1"/>
          </p:cNvPicPr>
          <p:nvPr/>
        </p:nvPicPr>
        <p:blipFill>
          <a:blip r:embed="rId7"/>
          <a:stretch>
            <a:fillRect/>
          </a:stretch>
        </p:blipFill>
        <p:spPr>
          <a:xfrm>
            <a:off x="5137500" y="5751737"/>
            <a:ext cx="8504657" cy="1164437"/>
          </a:xfrm>
          <a:prstGeom prst="rect">
            <a:avLst/>
          </a:prstGeom>
        </p:spPr>
      </p:pic>
      <p:sp>
        <p:nvSpPr>
          <p:cNvPr id="16" name="Oval 15"/>
          <p:cNvSpPr/>
          <p:nvPr/>
        </p:nvSpPr>
        <p:spPr>
          <a:xfrm>
            <a:off x="6325644" y="3597071"/>
            <a:ext cx="1410807" cy="14592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23688" y="5651157"/>
            <a:ext cx="6976997" cy="120684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2541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15878" y="3472790"/>
            <a:ext cx="6062870" cy="3416320"/>
          </a:xfrm>
          <a:prstGeom prst="rect">
            <a:avLst/>
          </a:prstGeom>
          <a:solidFill>
            <a:srgbClr val="FF7C8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252" y="3452910"/>
            <a:ext cx="6100344" cy="341632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383" y="362841"/>
            <a:ext cx="10058400" cy="1371600"/>
          </a:xfrm>
        </p:spPr>
        <p:txBody>
          <a:bodyPr/>
          <a:lstStyle/>
          <a:p>
            <a:r>
              <a:rPr lang="en-US" dirty="0">
                <a:solidFill>
                  <a:prstClr val="black"/>
                </a:solidFill>
              </a:rPr>
              <a:t>3-Phase Storyboard</a:t>
            </a:r>
            <a:endParaRPr lang="en-US" dirty="0"/>
          </a:p>
        </p:txBody>
      </p:sp>
      <p:sp>
        <p:nvSpPr>
          <p:cNvPr id="8" name="TextBox 7"/>
          <p:cNvSpPr txBox="1"/>
          <p:nvPr/>
        </p:nvSpPr>
        <p:spPr>
          <a:xfrm>
            <a:off x="251791" y="3452910"/>
            <a:ext cx="5861805" cy="3139321"/>
          </a:xfrm>
          <a:prstGeom prst="rect">
            <a:avLst/>
          </a:prstGeom>
          <a:noFill/>
        </p:spPr>
        <p:txBody>
          <a:bodyPr wrap="square" rtlCol="0">
            <a:spAutoFit/>
          </a:bodyPr>
          <a:lstStyle/>
          <a:p>
            <a:pPr marL="285750" indent="-285750">
              <a:buFont typeface="Arial" panose="020B0604020202020204" pitchFamily="34" charset="0"/>
              <a:buChar char="•"/>
            </a:pPr>
            <a:r>
              <a:rPr lang="en-US" sz="3300" dirty="0" smtClean="0"/>
              <a:t>Easy </a:t>
            </a:r>
            <a:r>
              <a:rPr lang="en-US" sz="3300" dirty="0"/>
              <a:t>to </a:t>
            </a:r>
            <a:r>
              <a:rPr lang="en-US" sz="3300" dirty="0" smtClean="0"/>
              <a:t>create</a:t>
            </a:r>
          </a:p>
          <a:p>
            <a:pPr marL="285750" indent="-285750">
              <a:buFont typeface="Arial" panose="020B0604020202020204" pitchFamily="34" charset="0"/>
              <a:buChar char="•"/>
            </a:pPr>
            <a:r>
              <a:rPr lang="en-US" sz="3300" dirty="0" smtClean="0"/>
              <a:t>Good alignment</a:t>
            </a:r>
          </a:p>
          <a:p>
            <a:pPr marL="285750" indent="-285750">
              <a:buFont typeface="Arial" panose="020B0604020202020204" pitchFamily="34" charset="0"/>
              <a:buChar char="•"/>
            </a:pPr>
            <a:r>
              <a:rPr lang="en-US" sz="3300" dirty="0" smtClean="0"/>
              <a:t>Few missing elements </a:t>
            </a:r>
          </a:p>
          <a:p>
            <a:pPr marL="285750" indent="-285750">
              <a:buFont typeface="Arial" panose="020B0604020202020204" pitchFamily="34" charset="0"/>
              <a:buChar char="•"/>
            </a:pPr>
            <a:r>
              <a:rPr lang="en-US" sz="3300" dirty="0" smtClean="0"/>
              <a:t>Easier evaluation </a:t>
            </a:r>
            <a:r>
              <a:rPr lang="en-US" sz="3300" dirty="0"/>
              <a:t>of </a:t>
            </a:r>
            <a:r>
              <a:rPr lang="en-US" sz="3300" dirty="0" smtClean="0"/>
              <a:t>course plan</a:t>
            </a:r>
          </a:p>
          <a:p>
            <a:pPr marL="285750" indent="-285750">
              <a:buFont typeface="Arial" panose="020B0604020202020204" pitchFamily="34" charset="0"/>
              <a:buChar char="•"/>
            </a:pPr>
            <a:r>
              <a:rPr lang="en-US" sz="3300" dirty="0"/>
              <a:t>Only basic understanding of QM for good </a:t>
            </a:r>
            <a:r>
              <a:rPr lang="en-US" sz="3300" dirty="0" smtClean="0"/>
              <a:t>design</a:t>
            </a:r>
            <a:endParaRPr lang="en-US" sz="3600" dirty="0"/>
          </a:p>
        </p:txBody>
      </p:sp>
      <p:sp>
        <p:nvSpPr>
          <p:cNvPr id="9" name="TextBox 8"/>
          <p:cNvSpPr txBox="1"/>
          <p:nvPr/>
        </p:nvSpPr>
        <p:spPr>
          <a:xfrm>
            <a:off x="6115878" y="3452910"/>
            <a:ext cx="5872369" cy="1661993"/>
          </a:xfrm>
          <a:prstGeom prst="rect">
            <a:avLst/>
          </a:prstGeom>
          <a:noFill/>
        </p:spPr>
        <p:txBody>
          <a:bodyPr wrap="square" rtlCol="0">
            <a:spAutoFit/>
          </a:bodyPr>
          <a:lstStyle/>
          <a:p>
            <a:pPr marL="285750" indent="-285750">
              <a:buFont typeface="Arial" panose="020B0604020202020204" pitchFamily="34" charset="0"/>
              <a:buChar char="•"/>
            </a:pPr>
            <a:r>
              <a:rPr lang="en-US" sz="3300" dirty="0" smtClean="0"/>
              <a:t>Instructor may resist forms</a:t>
            </a:r>
          </a:p>
          <a:p>
            <a:pPr marL="285750" indent="-285750">
              <a:buFont typeface="Arial" panose="020B0604020202020204" pitchFamily="34" charset="0"/>
              <a:buChar char="•"/>
            </a:pPr>
            <a:r>
              <a:rPr lang="en-US" sz="3300" dirty="0"/>
              <a:t>Outcomes, objectives must be manually copied to Parts 2 &amp; </a:t>
            </a:r>
            <a:r>
              <a:rPr lang="en-US" sz="3300" dirty="0" smtClean="0"/>
              <a:t>3</a:t>
            </a:r>
          </a:p>
        </p:txBody>
      </p:sp>
      <p:pic>
        <p:nvPicPr>
          <p:cNvPr id="11" name="Picture 10"/>
          <p:cNvPicPr>
            <a:picLocks noChangeAspect="1"/>
          </p:cNvPicPr>
          <p:nvPr/>
        </p:nvPicPr>
        <p:blipFill rotWithShape="1">
          <a:blip r:embed="rId4"/>
          <a:srcRect r="53276"/>
          <a:stretch/>
        </p:blipFill>
        <p:spPr>
          <a:xfrm>
            <a:off x="2452104" y="2118049"/>
            <a:ext cx="1172576" cy="1143976"/>
          </a:xfrm>
          <a:prstGeom prst="rect">
            <a:avLst/>
          </a:prstGeom>
        </p:spPr>
      </p:pic>
      <p:pic>
        <p:nvPicPr>
          <p:cNvPr id="12" name="Picture 11"/>
          <p:cNvPicPr>
            <a:picLocks noChangeAspect="1"/>
          </p:cNvPicPr>
          <p:nvPr/>
        </p:nvPicPr>
        <p:blipFill rotWithShape="1">
          <a:blip r:embed="rId4"/>
          <a:srcRect l="52279"/>
          <a:stretch/>
        </p:blipFill>
        <p:spPr>
          <a:xfrm>
            <a:off x="8010370" y="2118049"/>
            <a:ext cx="1197599" cy="1143976"/>
          </a:xfrm>
          <a:prstGeom prst="rect">
            <a:avLst/>
          </a:prstGeom>
        </p:spPr>
      </p:pic>
    </p:spTree>
    <p:custDataLst>
      <p:tags r:id="rId1"/>
    </p:custDataLst>
    <p:extLst>
      <p:ext uri="{BB962C8B-B14F-4D97-AF65-F5344CB8AC3E}">
        <p14:creationId xmlns:p14="http://schemas.microsoft.com/office/powerpoint/2010/main" val="1535977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 y="578430"/>
            <a:ext cx="11558016" cy="6540252"/>
          </a:xfrm>
          <a:prstGeom prst="rect">
            <a:avLst/>
          </a:prstGeom>
        </p:spPr>
        <p:txBody>
          <a:bodyPr wrap="square">
            <a:spAutoFit/>
          </a:bodyPr>
          <a:lstStyle/>
          <a:p>
            <a:endParaRPr lang="en-US" sz="1100" dirty="0"/>
          </a:p>
          <a:p>
            <a:r>
              <a:rPr lang="en-US" sz="1100" dirty="0" smtClean="0"/>
              <a:t>Course </a:t>
            </a:r>
            <a:r>
              <a:rPr lang="en-US" sz="1100" dirty="0"/>
              <a:t>Overview Introduction </a:t>
            </a:r>
          </a:p>
          <a:p>
            <a:r>
              <a:rPr lang="en-US" sz="1100" dirty="0" smtClean="0"/>
              <a:t>1.1 </a:t>
            </a:r>
          </a:p>
          <a:p>
            <a:r>
              <a:rPr lang="en-US" sz="1100" dirty="0" smtClean="0"/>
              <a:t>1.2</a:t>
            </a:r>
          </a:p>
          <a:p>
            <a:endParaRPr lang="en-US" sz="1100" dirty="0"/>
          </a:p>
          <a:p>
            <a:r>
              <a:rPr lang="en-US" sz="1100" dirty="0"/>
              <a:t>Learning Objectives (Competencies) </a:t>
            </a:r>
          </a:p>
          <a:p>
            <a:r>
              <a:rPr lang="en-US" sz="1100" dirty="0"/>
              <a:t>2.1 </a:t>
            </a:r>
            <a:endParaRPr lang="en-US" sz="1100" dirty="0" smtClean="0"/>
          </a:p>
          <a:p>
            <a:r>
              <a:rPr lang="en-US" sz="1100" dirty="0" smtClean="0"/>
              <a:t>2.2</a:t>
            </a:r>
            <a:endParaRPr lang="en-US" sz="1100" dirty="0"/>
          </a:p>
          <a:p>
            <a:r>
              <a:rPr lang="en-US" sz="1100" dirty="0" smtClean="0"/>
              <a:t>2.3</a:t>
            </a:r>
            <a:endParaRPr lang="en-US" sz="1100" dirty="0"/>
          </a:p>
          <a:p>
            <a:r>
              <a:rPr lang="en-US" sz="1100" dirty="0"/>
              <a:t>2.4 </a:t>
            </a:r>
          </a:p>
          <a:p>
            <a:r>
              <a:rPr lang="en-US" sz="1100" dirty="0" smtClean="0"/>
              <a:t>2.5</a:t>
            </a:r>
          </a:p>
          <a:p>
            <a:endParaRPr lang="en-US" sz="1100" dirty="0"/>
          </a:p>
          <a:p>
            <a:r>
              <a:rPr lang="en-US" sz="1100" dirty="0"/>
              <a:t>Assessment and Measurement</a:t>
            </a:r>
          </a:p>
          <a:p>
            <a:r>
              <a:rPr lang="en-US" sz="1100" dirty="0" smtClean="0"/>
              <a:t>3.1</a:t>
            </a:r>
          </a:p>
          <a:p>
            <a:r>
              <a:rPr lang="en-US" sz="1100" dirty="0" smtClean="0"/>
              <a:t>3.2 </a:t>
            </a:r>
          </a:p>
          <a:p>
            <a:r>
              <a:rPr lang="en-US" sz="1100" dirty="0" smtClean="0"/>
              <a:t>3.3</a:t>
            </a:r>
          </a:p>
          <a:p>
            <a:endParaRPr lang="en-US" sz="1100" dirty="0"/>
          </a:p>
          <a:p>
            <a:r>
              <a:rPr lang="en-US" sz="1100" dirty="0"/>
              <a:t>Instructional Materials </a:t>
            </a:r>
          </a:p>
          <a:p>
            <a:r>
              <a:rPr lang="en-US" sz="1100" dirty="0"/>
              <a:t>4.1 </a:t>
            </a:r>
            <a:endParaRPr lang="en-US" sz="1100" dirty="0" smtClean="0"/>
          </a:p>
          <a:p>
            <a:r>
              <a:rPr lang="en-US" sz="1100" dirty="0" smtClean="0"/>
              <a:t>4.2</a:t>
            </a:r>
          </a:p>
          <a:p>
            <a:endParaRPr lang="en-US" sz="1100" dirty="0"/>
          </a:p>
          <a:p>
            <a:r>
              <a:rPr lang="en-US" sz="1100" dirty="0"/>
              <a:t>Course Activities and Learner Interaction </a:t>
            </a:r>
          </a:p>
          <a:p>
            <a:r>
              <a:rPr lang="en-US" sz="1100" dirty="0"/>
              <a:t>5.1 </a:t>
            </a:r>
            <a:endParaRPr lang="en-US" sz="1100" dirty="0" smtClean="0"/>
          </a:p>
          <a:p>
            <a:r>
              <a:rPr lang="en-US" sz="1100" dirty="0" smtClean="0"/>
              <a:t>5.2 </a:t>
            </a:r>
          </a:p>
          <a:p>
            <a:r>
              <a:rPr lang="en-US" sz="1100" dirty="0" smtClean="0"/>
              <a:t>5.3</a:t>
            </a:r>
          </a:p>
          <a:p>
            <a:endParaRPr lang="en-US" sz="1100" dirty="0"/>
          </a:p>
          <a:p>
            <a:r>
              <a:rPr lang="en-US" sz="1100" dirty="0"/>
              <a:t>Course Technology </a:t>
            </a:r>
          </a:p>
          <a:p>
            <a:r>
              <a:rPr lang="en-US" sz="1100" dirty="0"/>
              <a:t>6.1 </a:t>
            </a:r>
          </a:p>
          <a:p>
            <a:r>
              <a:rPr lang="en-US" sz="1100" dirty="0" smtClean="0"/>
              <a:t>6.2</a:t>
            </a:r>
          </a:p>
          <a:p>
            <a:endParaRPr lang="en-US" sz="1100" dirty="0"/>
          </a:p>
          <a:p>
            <a:r>
              <a:rPr lang="en-US" sz="1100" dirty="0"/>
              <a:t>Learner Support </a:t>
            </a:r>
          </a:p>
          <a:p>
            <a:r>
              <a:rPr lang="en-US" sz="1100" dirty="0"/>
              <a:t>7.1 </a:t>
            </a:r>
          </a:p>
          <a:p>
            <a:r>
              <a:rPr lang="en-US" sz="1100" dirty="0" smtClean="0"/>
              <a:t>7.2 </a:t>
            </a:r>
          </a:p>
          <a:p>
            <a:endParaRPr lang="en-US" sz="1100" dirty="0"/>
          </a:p>
          <a:p>
            <a:r>
              <a:rPr lang="en-US" sz="1100" dirty="0" smtClean="0"/>
              <a:t>Accessibility </a:t>
            </a:r>
            <a:r>
              <a:rPr lang="en-US" sz="1100" dirty="0"/>
              <a:t>and Usability*</a:t>
            </a:r>
          </a:p>
          <a:p>
            <a:r>
              <a:rPr lang="en-US" sz="1100" dirty="0" smtClean="0"/>
              <a:t>8.1</a:t>
            </a:r>
            <a:endParaRPr lang="en-US" sz="1100" dirty="0"/>
          </a:p>
          <a:p>
            <a:r>
              <a:rPr lang="en-US" sz="1100" dirty="0" smtClean="0"/>
              <a:t>8.2</a:t>
            </a:r>
            <a:endParaRPr lang="en-US" sz="1100" dirty="0"/>
          </a:p>
        </p:txBody>
      </p:sp>
      <p:sp>
        <p:nvSpPr>
          <p:cNvPr id="3" name="TextBox 2"/>
          <p:cNvSpPr txBox="1"/>
          <p:nvPr/>
        </p:nvSpPr>
        <p:spPr>
          <a:xfrm>
            <a:off x="212641" y="0"/>
            <a:ext cx="8294432" cy="646331"/>
          </a:xfrm>
          <a:prstGeom prst="rect">
            <a:avLst/>
          </a:prstGeom>
          <a:noFill/>
        </p:spPr>
        <p:txBody>
          <a:bodyPr wrap="square" rtlCol="0">
            <a:spAutoFit/>
          </a:bodyPr>
          <a:lstStyle/>
          <a:p>
            <a:r>
              <a:rPr lang="en-US" sz="3600" dirty="0">
                <a:solidFill>
                  <a:prstClr val="black"/>
                </a:solidFill>
                <a:latin typeface="+mj-lt"/>
              </a:rPr>
              <a:t>Essential</a:t>
            </a:r>
            <a:r>
              <a:rPr lang="en-US" sz="1200" b="1" dirty="0"/>
              <a:t> </a:t>
            </a:r>
            <a:r>
              <a:rPr lang="en-US" sz="3600" dirty="0">
                <a:solidFill>
                  <a:prstClr val="black"/>
                </a:solidFill>
                <a:latin typeface="+mj-lt"/>
              </a:rPr>
              <a:t>Standards </a:t>
            </a:r>
            <a:r>
              <a:rPr lang="en-US" sz="3600" dirty="0" smtClean="0">
                <a:solidFill>
                  <a:prstClr val="black"/>
                </a:solidFill>
                <a:latin typeface="+mj-lt"/>
              </a:rPr>
              <a:t>of QM Rubric</a:t>
            </a:r>
            <a:endParaRPr lang="en-US" sz="3600" dirty="0">
              <a:solidFill>
                <a:prstClr val="black"/>
              </a:solidFill>
              <a:latin typeface="+mj-lt"/>
            </a:endParaRPr>
          </a:p>
        </p:txBody>
      </p:sp>
    </p:spTree>
    <p:custDataLst>
      <p:tags r:id="rId1"/>
    </p:custDataLst>
    <p:extLst>
      <p:ext uri="{BB962C8B-B14F-4D97-AF65-F5344CB8AC3E}">
        <p14:creationId xmlns:p14="http://schemas.microsoft.com/office/powerpoint/2010/main" val="2279696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4580"/>
          <a:stretch/>
        </p:blipFill>
        <p:spPr>
          <a:xfrm>
            <a:off x="5552311" y="1476673"/>
            <a:ext cx="4848631" cy="4339947"/>
          </a:xfrm>
          <a:prstGeom prst="rect">
            <a:avLst/>
          </a:prstGeom>
        </p:spPr>
      </p:pic>
      <p:sp>
        <p:nvSpPr>
          <p:cNvPr id="2" name="Title 1"/>
          <p:cNvSpPr>
            <a:spLocks noGrp="1"/>
          </p:cNvSpPr>
          <p:nvPr>
            <p:ph type="title"/>
          </p:nvPr>
        </p:nvSpPr>
        <p:spPr>
          <a:xfrm>
            <a:off x="805249" y="365125"/>
            <a:ext cx="10515600" cy="1325563"/>
          </a:xfrm>
        </p:spPr>
        <p:txBody>
          <a:bodyPr>
            <a:normAutofit/>
          </a:bodyPr>
          <a:lstStyle/>
          <a:p>
            <a:r>
              <a:rPr lang="en-US" sz="6000" dirty="0" smtClean="0"/>
              <a:t>Quality Goals</a:t>
            </a:r>
            <a:endParaRPr lang="en-US" sz="6000" dirty="0"/>
          </a:p>
        </p:txBody>
      </p:sp>
      <p:sp>
        <p:nvSpPr>
          <p:cNvPr id="6" name="TextBox 5"/>
          <p:cNvSpPr txBox="1"/>
          <p:nvPr/>
        </p:nvSpPr>
        <p:spPr>
          <a:xfrm>
            <a:off x="2177028" y="3444708"/>
            <a:ext cx="3292901" cy="523220"/>
          </a:xfrm>
          <a:prstGeom prst="rect">
            <a:avLst/>
          </a:prstGeom>
          <a:solidFill>
            <a:schemeClr val="bg1">
              <a:alpha val="66000"/>
            </a:schemeClr>
          </a:solidFill>
        </p:spPr>
        <p:txBody>
          <a:bodyPr wrap="square" rtlCol="0">
            <a:spAutoFit/>
          </a:bodyPr>
          <a:lstStyle/>
          <a:p>
            <a:r>
              <a:rPr lang="en-US" sz="2800" b="1" dirty="0" smtClean="0"/>
              <a:t>&gt;</a:t>
            </a:r>
            <a:r>
              <a:rPr lang="en-US" sz="2800" b="1" dirty="0"/>
              <a:t>85</a:t>
            </a:r>
            <a:r>
              <a:rPr lang="en-US" sz="2800" b="1" dirty="0" smtClean="0"/>
              <a:t>% QM compliant </a:t>
            </a:r>
            <a:endParaRPr lang="en-US" sz="2800" b="1" dirty="0"/>
          </a:p>
        </p:txBody>
      </p:sp>
    </p:spTree>
    <p:custDataLst>
      <p:tags r:id="rId1"/>
    </p:custDataLst>
    <p:extLst>
      <p:ext uri="{BB962C8B-B14F-4D97-AF65-F5344CB8AC3E}">
        <p14:creationId xmlns:p14="http://schemas.microsoft.com/office/powerpoint/2010/main" val="2856243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 y="578437"/>
            <a:ext cx="11558016" cy="6540252"/>
          </a:xfrm>
          <a:prstGeom prst="rect">
            <a:avLst/>
          </a:prstGeom>
        </p:spPr>
        <p:txBody>
          <a:bodyPr wrap="square">
            <a:spAutoFit/>
          </a:bodyPr>
          <a:lstStyle/>
          <a:p>
            <a:endParaRPr lang="en-US" sz="1100" dirty="0"/>
          </a:p>
          <a:p>
            <a:r>
              <a:rPr lang="en-US" sz="1100" dirty="0" smtClean="0"/>
              <a:t>Course </a:t>
            </a:r>
            <a:r>
              <a:rPr lang="en-US" sz="1100" dirty="0"/>
              <a:t>Overview Introduction </a:t>
            </a:r>
          </a:p>
          <a:p>
            <a:r>
              <a:rPr lang="en-US" sz="1100" dirty="0" smtClean="0"/>
              <a:t>1.1 </a:t>
            </a:r>
          </a:p>
          <a:p>
            <a:r>
              <a:rPr lang="en-US" sz="1100" dirty="0" smtClean="0"/>
              <a:t>1.2</a:t>
            </a:r>
          </a:p>
          <a:p>
            <a:endParaRPr lang="en-US" sz="1100" dirty="0"/>
          </a:p>
          <a:p>
            <a:r>
              <a:rPr lang="en-US" sz="1100" dirty="0"/>
              <a:t>Learning Objectives (Competencies) </a:t>
            </a:r>
          </a:p>
          <a:p>
            <a:r>
              <a:rPr lang="en-US" sz="1100" dirty="0"/>
              <a:t>2.1 </a:t>
            </a:r>
            <a:endParaRPr lang="en-US" sz="1100" dirty="0" smtClean="0"/>
          </a:p>
          <a:p>
            <a:r>
              <a:rPr lang="en-US" sz="1100" dirty="0" smtClean="0"/>
              <a:t>2.2</a:t>
            </a:r>
            <a:endParaRPr lang="en-US" sz="1100" dirty="0"/>
          </a:p>
          <a:p>
            <a:r>
              <a:rPr lang="en-US" sz="1100" dirty="0" smtClean="0"/>
              <a:t>2.3</a:t>
            </a:r>
            <a:endParaRPr lang="en-US" sz="1100" dirty="0"/>
          </a:p>
          <a:p>
            <a:r>
              <a:rPr lang="en-US" sz="1100" dirty="0"/>
              <a:t>2.4 </a:t>
            </a:r>
          </a:p>
          <a:p>
            <a:r>
              <a:rPr lang="en-US" sz="1100" dirty="0" smtClean="0"/>
              <a:t>2.5</a:t>
            </a:r>
          </a:p>
          <a:p>
            <a:endParaRPr lang="en-US" sz="1100" dirty="0"/>
          </a:p>
          <a:p>
            <a:r>
              <a:rPr lang="en-US" sz="1100" dirty="0"/>
              <a:t>Assessment and Measurement</a:t>
            </a:r>
          </a:p>
          <a:p>
            <a:r>
              <a:rPr lang="en-US" sz="1100" dirty="0" smtClean="0"/>
              <a:t>3.1</a:t>
            </a:r>
          </a:p>
          <a:p>
            <a:r>
              <a:rPr lang="en-US" sz="1100" dirty="0" smtClean="0"/>
              <a:t>3.2 </a:t>
            </a:r>
          </a:p>
          <a:p>
            <a:r>
              <a:rPr lang="en-US" sz="1100" dirty="0" smtClean="0"/>
              <a:t>3.3</a:t>
            </a:r>
          </a:p>
          <a:p>
            <a:endParaRPr lang="en-US" sz="1100" dirty="0"/>
          </a:p>
          <a:p>
            <a:r>
              <a:rPr lang="en-US" sz="1100" dirty="0"/>
              <a:t>Instructional Materials </a:t>
            </a:r>
          </a:p>
          <a:p>
            <a:r>
              <a:rPr lang="en-US" sz="1100" dirty="0"/>
              <a:t>4.1 </a:t>
            </a:r>
            <a:endParaRPr lang="en-US" sz="1100" dirty="0" smtClean="0"/>
          </a:p>
          <a:p>
            <a:r>
              <a:rPr lang="en-US" sz="1100" dirty="0" smtClean="0"/>
              <a:t>4.2</a:t>
            </a:r>
          </a:p>
          <a:p>
            <a:endParaRPr lang="en-US" sz="1100" dirty="0"/>
          </a:p>
          <a:p>
            <a:r>
              <a:rPr lang="en-US" sz="1100" dirty="0"/>
              <a:t>Course Activities and Learner Interaction </a:t>
            </a:r>
          </a:p>
          <a:p>
            <a:r>
              <a:rPr lang="en-US" sz="1100" dirty="0"/>
              <a:t>5.1 </a:t>
            </a:r>
            <a:endParaRPr lang="en-US" sz="1100" dirty="0" smtClean="0"/>
          </a:p>
          <a:p>
            <a:r>
              <a:rPr lang="en-US" sz="1100" dirty="0" smtClean="0"/>
              <a:t>5.2 </a:t>
            </a:r>
          </a:p>
          <a:p>
            <a:r>
              <a:rPr lang="en-US" sz="1100" dirty="0" smtClean="0"/>
              <a:t>5.3</a:t>
            </a:r>
          </a:p>
          <a:p>
            <a:endParaRPr lang="en-US" sz="1100" dirty="0"/>
          </a:p>
          <a:p>
            <a:r>
              <a:rPr lang="en-US" sz="1100" dirty="0"/>
              <a:t>Course Technology </a:t>
            </a:r>
          </a:p>
          <a:p>
            <a:r>
              <a:rPr lang="en-US" sz="1100" dirty="0"/>
              <a:t>6.1 </a:t>
            </a:r>
          </a:p>
          <a:p>
            <a:r>
              <a:rPr lang="en-US" sz="1100" dirty="0" smtClean="0"/>
              <a:t>6.2</a:t>
            </a:r>
          </a:p>
          <a:p>
            <a:endParaRPr lang="en-US" sz="1100" dirty="0"/>
          </a:p>
          <a:p>
            <a:r>
              <a:rPr lang="en-US" sz="1100" dirty="0"/>
              <a:t>Learner Support </a:t>
            </a:r>
          </a:p>
          <a:p>
            <a:r>
              <a:rPr lang="en-US" sz="1100" dirty="0"/>
              <a:t>7.1 </a:t>
            </a:r>
          </a:p>
          <a:p>
            <a:r>
              <a:rPr lang="en-US" sz="1100" dirty="0" smtClean="0"/>
              <a:t>7.2 </a:t>
            </a:r>
          </a:p>
          <a:p>
            <a:endParaRPr lang="en-US" sz="1100" dirty="0"/>
          </a:p>
          <a:p>
            <a:r>
              <a:rPr lang="en-US" sz="1100" dirty="0" smtClean="0"/>
              <a:t>Accessibility </a:t>
            </a:r>
            <a:r>
              <a:rPr lang="en-US" sz="1100" dirty="0"/>
              <a:t>and Usability*</a:t>
            </a:r>
          </a:p>
          <a:p>
            <a:r>
              <a:rPr lang="en-US" sz="1100" dirty="0" smtClean="0"/>
              <a:t>8.1</a:t>
            </a:r>
            <a:endParaRPr lang="en-US" sz="1100" dirty="0"/>
          </a:p>
          <a:p>
            <a:r>
              <a:rPr lang="en-US" sz="1100" dirty="0" smtClean="0"/>
              <a:t>8.2</a:t>
            </a:r>
            <a:endParaRPr lang="en-US" sz="1100" dirty="0"/>
          </a:p>
        </p:txBody>
      </p:sp>
      <p:sp>
        <p:nvSpPr>
          <p:cNvPr id="30" name="TextBox 29"/>
          <p:cNvSpPr txBox="1"/>
          <p:nvPr/>
        </p:nvSpPr>
        <p:spPr>
          <a:xfrm>
            <a:off x="212641" y="0"/>
            <a:ext cx="8294432" cy="646331"/>
          </a:xfrm>
          <a:prstGeom prst="rect">
            <a:avLst/>
          </a:prstGeom>
          <a:noFill/>
        </p:spPr>
        <p:txBody>
          <a:bodyPr wrap="square" rtlCol="0">
            <a:spAutoFit/>
          </a:bodyPr>
          <a:lstStyle/>
          <a:p>
            <a:r>
              <a:rPr lang="en-US" sz="3600" dirty="0">
                <a:solidFill>
                  <a:prstClr val="black"/>
                </a:solidFill>
                <a:latin typeface="+mj-lt"/>
              </a:rPr>
              <a:t>Essential</a:t>
            </a:r>
            <a:r>
              <a:rPr lang="en-US" sz="1200" b="1" dirty="0"/>
              <a:t> </a:t>
            </a:r>
            <a:r>
              <a:rPr lang="en-US" sz="3600" dirty="0">
                <a:solidFill>
                  <a:prstClr val="black"/>
                </a:solidFill>
                <a:latin typeface="+mj-lt"/>
              </a:rPr>
              <a:t>Standards </a:t>
            </a:r>
            <a:r>
              <a:rPr lang="en-US" sz="3600" dirty="0" smtClean="0">
                <a:solidFill>
                  <a:prstClr val="black"/>
                </a:solidFill>
                <a:latin typeface="+mj-lt"/>
              </a:rPr>
              <a:t>of QM Rubric</a:t>
            </a:r>
            <a:endParaRPr lang="en-US" sz="3600" dirty="0">
              <a:solidFill>
                <a:prstClr val="black"/>
              </a:solidFill>
              <a:latin typeface="+mj-lt"/>
            </a:endParaRPr>
          </a:p>
        </p:txBody>
      </p:sp>
      <p:sp>
        <p:nvSpPr>
          <p:cNvPr id="34" name="Rectangle 33"/>
          <p:cNvSpPr/>
          <p:nvPr/>
        </p:nvSpPr>
        <p:spPr>
          <a:xfrm>
            <a:off x="5846064" y="3053714"/>
            <a:ext cx="5413248" cy="707886"/>
          </a:xfrm>
          <a:prstGeom prst="rect">
            <a:avLst/>
          </a:prstGeom>
        </p:spPr>
        <p:txBody>
          <a:bodyPr wrap="square">
            <a:spAutoFit/>
          </a:bodyPr>
          <a:lstStyle/>
          <a:p>
            <a:r>
              <a:rPr lang="en-US" sz="4000" dirty="0" smtClean="0"/>
              <a:t>Bb </a:t>
            </a:r>
            <a:r>
              <a:rPr lang="en-US" sz="4000" dirty="0"/>
              <a:t>Course </a:t>
            </a:r>
            <a:r>
              <a:rPr lang="en-US" sz="4000" dirty="0" smtClean="0"/>
              <a:t>Template</a:t>
            </a:r>
            <a:endParaRPr lang="en-US" sz="4000" dirty="0"/>
          </a:p>
        </p:txBody>
      </p:sp>
      <p:sp>
        <p:nvSpPr>
          <p:cNvPr id="37" name="Rectangle 36"/>
          <p:cNvSpPr/>
          <p:nvPr/>
        </p:nvSpPr>
        <p:spPr>
          <a:xfrm>
            <a:off x="5846064" y="765839"/>
            <a:ext cx="5413248" cy="707886"/>
          </a:xfrm>
          <a:prstGeom prst="rect">
            <a:avLst/>
          </a:prstGeom>
        </p:spPr>
        <p:txBody>
          <a:bodyPr wrap="square">
            <a:spAutoFit/>
          </a:bodyPr>
          <a:lstStyle/>
          <a:p>
            <a:r>
              <a:rPr lang="en-US" sz="4000" dirty="0"/>
              <a:t>Storyboard </a:t>
            </a:r>
          </a:p>
        </p:txBody>
      </p:sp>
      <p:sp>
        <p:nvSpPr>
          <p:cNvPr id="38" name="Rectangle 37"/>
          <p:cNvSpPr/>
          <p:nvPr/>
        </p:nvSpPr>
        <p:spPr>
          <a:xfrm>
            <a:off x="5846064" y="5015791"/>
            <a:ext cx="5413248" cy="707886"/>
          </a:xfrm>
          <a:prstGeom prst="rect">
            <a:avLst/>
          </a:prstGeom>
        </p:spPr>
        <p:txBody>
          <a:bodyPr wrap="square">
            <a:spAutoFit/>
          </a:bodyPr>
          <a:lstStyle/>
          <a:p>
            <a:r>
              <a:rPr lang="en-US" sz="4000" dirty="0"/>
              <a:t>Syllabus </a:t>
            </a:r>
            <a:r>
              <a:rPr lang="en-US" sz="4000" dirty="0" smtClean="0"/>
              <a:t>Template</a:t>
            </a:r>
            <a:endParaRPr lang="en-US" sz="4000" dirty="0"/>
          </a:p>
        </p:txBody>
      </p:sp>
    </p:spTree>
    <p:custDataLst>
      <p:tags r:id="rId1"/>
    </p:custDataLst>
    <p:extLst>
      <p:ext uri="{BB962C8B-B14F-4D97-AF65-F5344CB8AC3E}">
        <p14:creationId xmlns:p14="http://schemas.microsoft.com/office/powerpoint/2010/main" val="13271515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 y="578437"/>
            <a:ext cx="11558016" cy="6540252"/>
          </a:xfrm>
          <a:prstGeom prst="rect">
            <a:avLst/>
          </a:prstGeom>
        </p:spPr>
        <p:txBody>
          <a:bodyPr wrap="square">
            <a:spAutoFit/>
          </a:bodyPr>
          <a:lstStyle/>
          <a:p>
            <a:endParaRPr lang="en-US" sz="1100" dirty="0"/>
          </a:p>
          <a:p>
            <a:r>
              <a:rPr lang="en-US" sz="1100" dirty="0" smtClean="0"/>
              <a:t>Course </a:t>
            </a:r>
            <a:r>
              <a:rPr lang="en-US" sz="1100" dirty="0"/>
              <a:t>Overview Introduction </a:t>
            </a:r>
          </a:p>
          <a:p>
            <a:r>
              <a:rPr lang="en-US" sz="1100" dirty="0" smtClean="0"/>
              <a:t>1.1 </a:t>
            </a:r>
          </a:p>
          <a:p>
            <a:r>
              <a:rPr lang="en-US" sz="1100" dirty="0" smtClean="0"/>
              <a:t>1.2</a:t>
            </a:r>
          </a:p>
          <a:p>
            <a:endParaRPr lang="en-US" sz="1100" dirty="0"/>
          </a:p>
          <a:p>
            <a:r>
              <a:rPr lang="en-US" sz="1100" dirty="0"/>
              <a:t>Learning Objectives (Competencies) </a:t>
            </a:r>
          </a:p>
          <a:p>
            <a:r>
              <a:rPr lang="en-US" sz="1100" dirty="0"/>
              <a:t>2.1 </a:t>
            </a:r>
            <a:endParaRPr lang="en-US" sz="1100" dirty="0" smtClean="0"/>
          </a:p>
          <a:p>
            <a:r>
              <a:rPr lang="en-US" sz="1100" dirty="0" smtClean="0"/>
              <a:t>2.2</a:t>
            </a:r>
            <a:endParaRPr lang="en-US" sz="1100" dirty="0"/>
          </a:p>
          <a:p>
            <a:r>
              <a:rPr lang="en-US" sz="1100" dirty="0" smtClean="0"/>
              <a:t>2.3</a:t>
            </a:r>
            <a:endParaRPr lang="en-US" sz="1100" dirty="0"/>
          </a:p>
          <a:p>
            <a:r>
              <a:rPr lang="en-US" sz="1100" dirty="0"/>
              <a:t>2.4 </a:t>
            </a:r>
          </a:p>
          <a:p>
            <a:r>
              <a:rPr lang="en-US" sz="1100" dirty="0" smtClean="0"/>
              <a:t>2.5</a:t>
            </a:r>
          </a:p>
          <a:p>
            <a:endParaRPr lang="en-US" sz="1100" dirty="0"/>
          </a:p>
          <a:p>
            <a:r>
              <a:rPr lang="en-US" sz="1100" dirty="0"/>
              <a:t>Assessment and Measurement</a:t>
            </a:r>
          </a:p>
          <a:p>
            <a:r>
              <a:rPr lang="en-US" sz="1100" dirty="0" smtClean="0"/>
              <a:t>3.1</a:t>
            </a:r>
          </a:p>
          <a:p>
            <a:r>
              <a:rPr lang="en-US" sz="1100" dirty="0" smtClean="0"/>
              <a:t>3.2 </a:t>
            </a:r>
          </a:p>
          <a:p>
            <a:r>
              <a:rPr lang="en-US" sz="1100" dirty="0" smtClean="0"/>
              <a:t>3.3</a:t>
            </a:r>
          </a:p>
          <a:p>
            <a:endParaRPr lang="en-US" sz="1100" dirty="0"/>
          </a:p>
          <a:p>
            <a:r>
              <a:rPr lang="en-US" sz="1100" dirty="0"/>
              <a:t>Instructional Materials </a:t>
            </a:r>
          </a:p>
          <a:p>
            <a:r>
              <a:rPr lang="en-US" sz="1100" dirty="0"/>
              <a:t>4.1 </a:t>
            </a:r>
            <a:endParaRPr lang="en-US" sz="1100" dirty="0" smtClean="0"/>
          </a:p>
          <a:p>
            <a:r>
              <a:rPr lang="en-US" sz="1100" dirty="0" smtClean="0"/>
              <a:t>4.2</a:t>
            </a:r>
          </a:p>
          <a:p>
            <a:endParaRPr lang="en-US" sz="1100" dirty="0"/>
          </a:p>
          <a:p>
            <a:r>
              <a:rPr lang="en-US" sz="1100" dirty="0"/>
              <a:t>Course Activities and Learner Interaction </a:t>
            </a:r>
          </a:p>
          <a:p>
            <a:r>
              <a:rPr lang="en-US" sz="1100" dirty="0"/>
              <a:t>5.1 </a:t>
            </a:r>
            <a:endParaRPr lang="en-US" sz="1100" dirty="0" smtClean="0"/>
          </a:p>
          <a:p>
            <a:r>
              <a:rPr lang="en-US" sz="1100" dirty="0" smtClean="0"/>
              <a:t>5.2 </a:t>
            </a:r>
          </a:p>
          <a:p>
            <a:r>
              <a:rPr lang="en-US" sz="1100" dirty="0" smtClean="0"/>
              <a:t>5.3</a:t>
            </a:r>
          </a:p>
          <a:p>
            <a:endParaRPr lang="en-US" sz="1100" dirty="0"/>
          </a:p>
          <a:p>
            <a:r>
              <a:rPr lang="en-US" sz="1100" dirty="0"/>
              <a:t>Course Technology </a:t>
            </a:r>
          </a:p>
          <a:p>
            <a:r>
              <a:rPr lang="en-US" sz="1100" dirty="0"/>
              <a:t>6.1 </a:t>
            </a:r>
          </a:p>
          <a:p>
            <a:r>
              <a:rPr lang="en-US" sz="1100" dirty="0" smtClean="0"/>
              <a:t>6.2</a:t>
            </a:r>
          </a:p>
          <a:p>
            <a:endParaRPr lang="en-US" sz="1100" dirty="0"/>
          </a:p>
          <a:p>
            <a:r>
              <a:rPr lang="en-US" sz="1100" dirty="0"/>
              <a:t>Learner Support </a:t>
            </a:r>
          </a:p>
          <a:p>
            <a:r>
              <a:rPr lang="en-US" sz="1100" dirty="0"/>
              <a:t>7.1 </a:t>
            </a:r>
          </a:p>
          <a:p>
            <a:r>
              <a:rPr lang="en-US" sz="1100" dirty="0" smtClean="0"/>
              <a:t>7.2 </a:t>
            </a:r>
          </a:p>
          <a:p>
            <a:endParaRPr lang="en-US" sz="1100" dirty="0"/>
          </a:p>
          <a:p>
            <a:r>
              <a:rPr lang="en-US" sz="1100" dirty="0" smtClean="0"/>
              <a:t>Accessibility </a:t>
            </a:r>
            <a:r>
              <a:rPr lang="en-US" sz="1100" dirty="0"/>
              <a:t>and Usability*</a:t>
            </a:r>
          </a:p>
          <a:p>
            <a:r>
              <a:rPr lang="en-US" sz="1100" dirty="0" smtClean="0"/>
              <a:t>8.1</a:t>
            </a:r>
            <a:endParaRPr lang="en-US" sz="1100" dirty="0"/>
          </a:p>
          <a:p>
            <a:r>
              <a:rPr lang="en-US" sz="1100" dirty="0" smtClean="0"/>
              <a:t>8.2</a:t>
            </a:r>
            <a:endParaRPr lang="en-US" sz="1100" dirty="0"/>
          </a:p>
        </p:txBody>
      </p:sp>
      <p:sp>
        <p:nvSpPr>
          <p:cNvPr id="3" name="Rectangle 2"/>
          <p:cNvSpPr/>
          <p:nvPr/>
        </p:nvSpPr>
        <p:spPr>
          <a:xfrm>
            <a:off x="5846064" y="3053714"/>
            <a:ext cx="5413248" cy="707886"/>
          </a:xfrm>
          <a:prstGeom prst="rect">
            <a:avLst/>
          </a:prstGeom>
        </p:spPr>
        <p:txBody>
          <a:bodyPr wrap="square">
            <a:spAutoFit/>
          </a:bodyPr>
          <a:lstStyle/>
          <a:p>
            <a:r>
              <a:rPr lang="en-US" sz="4000" dirty="0" smtClean="0"/>
              <a:t>Bb </a:t>
            </a:r>
            <a:r>
              <a:rPr lang="en-US" sz="4000" dirty="0"/>
              <a:t>Course </a:t>
            </a:r>
            <a:r>
              <a:rPr lang="en-US" sz="4000" dirty="0" smtClean="0"/>
              <a:t>Template</a:t>
            </a:r>
            <a:endParaRPr lang="en-US" sz="4000" dirty="0"/>
          </a:p>
        </p:txBody>
      </p:sp>
      <p:sp>
        <p:nvSpPr>
          <p:cNvPr id="4" name="Rectangle 3"/>
          <p:cNvSpPr/>
          <p:nvPr/>
        </p:nvSpPr>
        <p:spPr>
          <a:xfrm>
            <a:off x="5846064" y="765839"/>
            <a:ext cx="5413248" cy="707886"/>
          </a:xfrm>
          <a:prstGeom prst="rect">
            <a:avLst/>
          </a:prstGeom>
        </p:spPr>
        <p:txBody>
          <a:bodyPr wrap="square">
            <a:spAutoFit/>
          </a:bodyPr>
          <a:lstStyle/>
          <a:p>
            <a:r>
              <a:rPr lang="en-US" sz="4000" dirty="0"/>
              <a:t>Storyboard </a:t>
            </a:r>
          </a:p>
        </p:txBody>
      </p:sp>
      <p:sp>
        <p:nvSpPr>
          <p:cNvPr id="5" name="Rectangle 4"/>
          <p:cNvSpPr/>
          <p:nvPr/>
        </p:nvSpPr>
        <p:spPr>
          <a:xfrm>
            <a:off x="5846064" y="5015791"/>
            <a:ext cx="5413248" cy="707886"/>
          </a:xfrm>
          <a:prstGeom prst="rect">
            <a:avLst/>
          </a:prstGeom>
        </p:spPr>
        <p:txBody>
          <a:bodyPr wrap="square">
            <a:spAutoFit/>
          </a:bodyPr>
          <a:lstStyle/>
          <a:p>
            <a:r>
              <a:rPr lang="en-US" sz="4000" dirty="0"/>
              <a:t>Syllabus </a:t>
            </a:r>
            <a:r>
              <a:rPr lang="en-US" sz="4000" dirty="0" smtClean="0"/>
              <a:t>Template</a:t>
            </a:r>
            <a:endParaRPr lang="en-US" sz="4000" dirty="0"/>
          </a:p>
        </p:txBody>
      </p:sp>
      <p:cxnSp>
        <p:nvCxnSpPr>
          <p:cNvPr id="7" name="Straight Arrow Connector 6"/>
          <p:cNvCxnSpPr/>
          <p:nvPr/>
        </p:nvCxnSpPr>
        <p:spPr>
          <a:xfrm>
            <a:off x="633984" y="1070777"/>
            <a:ext cx="5096256" cy="2182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40080" y="1223177"/>
            <a:ext cx="5096256" cy="2182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33984" y="1045351"/>
            <a:ext cx="5212080" cy="6716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3504" y="1197751"/>
            <a:ext cx="5212080" cy="6716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09600" y="1223177"/>
            <a:ext cx="5236464" cy="798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 y="1223177"/>
            <a:ext cx="5266944" cy="987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73024" y="1399294"/>
            <a:ext cx="5157216" cy="963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64464" y="1471466"/>
            <a:ext cx="5541264" cy="14232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3984" y="3083673"/>
            <a:ext cx="5282184" cy="206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7888" y="3236075"/>
            <a:ext cx="5288280" cy="169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21792" y="1364393"/>
            <a:ext cx="5224272" cy="2365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1312" y="3333226"/>
            <a:ext cx="5254752" cy="5855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55361" y="1320294"/>
            <a:ext cx="5525399" cy="3081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03504" y="1364393"/>
            <a:ext cx="5577840" cy="3176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5" idx="1"/>
          </p:cNvCxnSpPr>
          <p:nvPr/>
        </p:nvCxnSpPr>
        <p:spPr>
          <a:xfrm>
            <a:off x="573024" y="4729594"/>
            <a:ext cx="5273040" cy="640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15696" y="3564984"/>
            <a:ext cx="5230368" cy="16705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85216" y="3480142"/>
            <a:ext cx="5145024" cy="1944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09600" y="3647825"/>
            <a:ext cx="5120640" cy="2276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79120" y="5431548"/>
            <a:ext cx="5337048" cy="681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64464" y="3675357"/>
            <a:ext cx="5151120" cy="3005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21792" y="3564984"/>
            <a:ext cx="5108448" cy="2980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0" y="0"/>
            <a:ext cx="7071688" cy="984885"/>
          </a:xfrm>
          <a:prstGeom prst="rect">
            <a:avLst/>
          </a:prstGeom>
          <a:noFill/>
        </p:spPr>
        <p:txBody>
          <a:bodyPr wrap="square" rtlCol="0">
            <a:spAutoFit/>
          </a:bodyPr>
          <a:lstStyle/>
          <a:p>
            <a:pPr algn="r"/>
            <a:r>
              <a:rPr lang="en-US" sz="4000" dirty="0">
                <a:solidFill>
                  <a:prstClr val="black"/>
                </a:solidFill>
                <a:latin typeface="+mj-lt"/>
              </a:rPr>
              <a:t>Essential</a:t>
            </a:r>
            <a:r>
              <a:rPr lang="en-US" sz="1400" b="1" dirty="0"/>
              <a:t> </a:t>
            </a:r>
            <a:r>
              <a:rPr lang="en-US" sz="4000" dirty="0">
                <a:solidFill>
                  <a:prstClr val="black"/>
                </a:solidFill>
                <a:latin typeface="+mj-lt"/>
              </a:rPr>
              <a:t>Standards </a:t>
            </a:r>
            <a:r>
              <a:rPr lang="en-US" sz="4000" dirty="0" smtClean="0">
                <a:solidFill>
                  <a:prstClr val="black"/>
                </a:solidFill>
                <a:latin typeface="+mj-lt"/>
              </a:rPr>
              <a:t>of QM </a:t>
            </a:r>
            <a:r>
              <a:rPr lang="en-US" sz="4000" dirty="0">
                <a:solidFill>
                  <a:prstClr val="black"/>
                </a:solidFill>
                <a:latin typeface="+mj-lt"/>
              </a:rPr>
              <a:t>Rubric</a:t>
            </a:r>
          </a:p>
          <a:p>
            <a:endParaRPr lang="en-US" dirty="0"/>
          </a:p>
        </p:txBody>
      </p:sp>
    </p:spTree>
    <p:custDataLst>
      <p:tags r:id="rId1"/>
    </p:custDataLst>
    <p:extLst>
      <p:ext uri="{BB962C8B-B14F-4D97-AF65-F5344CB8AC3E}">
        <p14:creationId xmlns:p14="http://schemas.microsoft.com/office/powerpoint/2010/main" val="13363099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33010"/>
            <a:ext cx="12192000" cy="7315200"/>
          </a:xfrm>
          <a:prstGeom prst="rect">
            <a:avLst/>
          </a:prstGeom>
        </p:spPr>
      </p:pic>
      <p:sp>
        <p:nvSpPr>
          <p:cNvPr id="2" name="Title 1"/>
          <p:cNvSpPr>
            <a:spLocks noGrp="1"/>
          </p:cNvSpPr>
          <p:nvPr>
            <p:ph type="title"/>
          </p:nvPr>
        </p:nvSpPr>
        <p:spPr>
          <a:xfrm>
            <a:off x="288772" y="483085"/>
            <a:ext cx="11701678" cy="1325563"/>
          </a:xfrm>
        </p:spPr>
        <p:txBody>
          <a:bodyPr>
            <a:normAutofit/>
          </a:bodyPr>
          <a:lstStyle/>
          <a:p>
            <a:r>
              <a:rPr lang="en-US" dirty="0" smtClean="0"/>
              <a:t>Cloud-Based Database</a:t>
            </a:r>
            <a:endParaRPr lang="en-US" dirty="0"/>
          </a:p>
        </p:txBody>
      </p:sp>
      <p:sp>
        <p:nvSpPr>
          <p:cNvPr id="3" name="TextBox 2"/>
          <p:cNvSpPr txBox="1"/>
          <p:nvPr/>
        </p:nvSpPr>
        <p:spPr>
          <a:xfrm>
            <a:off x="245813" y="5190610"/>
            <a:ext cx="2092353" cy="584775"/>
          </a:xfrm>
          <a:prstGeom prst="rect">
            <a:avLst/>
          </a:prstGeom>
          <a:noFill/>
        </p:spPr>
        <p:txBody>
          <a:bodyPr wrap="square" rtlCol="0">
            <a:spAutoFit/>
          </a:bodyPr>
          <a:lstStyle/>
          <a:p>
            <a:r>
              <a:rPr lang="en-US" sz="3200" dirty="0" smtClean="0"/>
              <a:t>Instructor</a:t>
            </a:r>
            <a:endParaRPr lang="en-US" dirty="0"/>
          </a:p>
        </p:txBody>
      </p:sp>
      <p:sp>
        <p:nvSpPr>
          <p:cNvPr id="25" name="TextBox 24"/>
          <p:cNvSpPr txBox="1"/>
          <p:nvPr/>
        </p:nvSpPr>
        <p:spPr>
          <a:xfrm>
            <a:off x="10030522" y="5190609"/>
            <a:ext cx="574500" cy="584775"/>
          </a:xfrm>
          <a:prstGeom prst="rect">
            <a:avLst/>
          </a:prstGeom>
          <a:noFill/>
        </p:spPr>
        <p:txBody>
          <a:bodyPr wrap="square" rtlCol="0">
            <a:spAutoFit/>
          </a:bodyPr>
          <a:lstStyle/>
          <a:p>
            <a:r>
              <a:rPr lang="en-US" sz="3200" dirty="0" smtClean="0"/>
              <a:t>ID</a:t>
            </a:r>
            <a:endParaRPr lang="en-US" sz="3200" dirty="0"/>
          </a:p>
        </p:txBody>
      </p:sp>
      <p:sp>
        <p:nvSpPr>
          <p:cNvPr id="33" name="Rectangle 32"/>
          <p:cNvSpPr/>
          <p:nvPr/>
        </p:nvSpPr>
        <p:spPr>
          <a:xfrm>
            <a:off x="245813" y="224499"/>
            <a:ext cx="2802193" cy="768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3200" kern="12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3288" y="1885948"/>
            <a:ext cx="5172075" cy="1933858"/>
          </a:xfrm>
          <a:prstGeom prst="rect">
            <a:avLst/>
          </a:prstGeom>
          <a:effectLst>
            <a:outerShdw blurRad="177800" dist="38100" dir="2700000" sx="101000" sy="101000" algn="tl" rotWithShape="0">
              <a:prstClr val="black">
                <a:alpha val="40000"/>
              </a:prstClr>
            </a:outerShdw>
          </a:effectLst>
        </p:spPr>
      </p:pic>
      <p:sp>
        <p:nvSpPr>
          <p:cNvPr id="21" name="TextBox 20"/>
          <p:cNvSpPr txBox="1"/>
          <p:nvPr/>
        </p:nvSpPr>
        <p:spPr>
          <a:xfrm>
            <a:off x="4426995" y="3035748"/>
            <a:ext cx="3102542" cy="769441"/>
          </a:xfrm>
          <a:prstGeom prst="rect">
            <a:avLst/>
          </a:prstGeom>
          <a:noFill/>
        </p:spPr>
        <p:txBody>
          <a:bodyPr wrap="square" rtlCol="0">
            <a:spAutoFit/>
          </a:bodyPr>
          <a:lstStyle/>
          <a:p>
            <a:pPr algn="ctr"/>
            <a:r>
              <a:rPr lang="en-US" sz="4400" dirty="0" smtClean="0"/>
              <a:t>Course Plan</a:t>
            </a:r>
            <a:endParaRPr lang="en-US" sz="4400" dirty="0"/>
          </a:p>
        </p:txBody>
      </p:sp>
      <p:sp>
        <p:nvSpPr>
          <p:cNvPr id="11" name="TextBox 10"/>
          <p:cNvSpPr txBox="1"/>
          <p:nvPr/>
        </p:nvSpPr>
        <p:spPr>
          <a:xfrm rot="20911982">
            <a:off x="5108046" y="2441865"/>
            <a:ext cx="1906857" cy="738664"/>
          </a:xfrm>
          <a:prstGeom prst="rect">
            <a:avLst/>
          </a:prstGeom>
          <a:noFill/>
        </p:spPr>
        <p:txBody>
          <a:bodyPr wrap="square" rtlCol="0">
            <a:spAutoFit/>
          </a:bodyPr>
          <a:lstStyle/>
          <a:p>
            <a:r>
              <a:rPr lang="en-US" sz="2400" dirty="0" err="1"/>
              <a:t>Biostats</a:t>
            </a:r>
            <a:r>
              <a:rPr lang="en-US" sz="2400" dirty="0"/>
              <a:t> 101</a:t>
            </a:r>
          </a:p>
          <a:p>
            <a:endParaRPr lang="en-US" dirty="0"/>
          </a:p>
        </p:txBody>
      </p:sp>
      <p:sp>
        <p:nvSpPr>
          <p:cNvPr id="12" name="Shape 11"/>
          <p:cNvSpPr/>
          <p:nvPr/>
        </p:nvSpPr>
        <p:spPr>
          <a:xfrm>
            <a:off x="0" y="0"/>
            <a:ext cx="2043310" cy="10658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Oval 12"/>
          <p:cNvSpPr/>
          <p:nvPr/>
        </p:nvSpPr>
        <p:spPr>
          <a:xfrm>
            <a:off x="514265" y="532930"/>
            <a:ext cx="99068" cy="11309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864707" y="374779"/>
            <a:ext cx="121906" cy="12779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1237417" y="234076"/>
            <a:ext cx="175806" cy="176237"/>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1607654" y="156250"/>
            <a:ext cx="243795" cy="230922"/>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ustDataLst>
      <p:tags r:id="rId1"/>
    </p:custDataLst>
    <p:extLst>
      <p:ext uri="{BB962C8B-B14F-4D97-AF65-F5344CB8AC3E}">
        <p14:creationId xmlns:p14="http://schemas.microsoft.com/office/powerpoint/2010/main" val="1608428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969"/>
            <a:ext cx="10058400" cy="1371600"/>
          </a:xfrm>
        </p:spPr>
        <p:txBody>
          <a:bodyPr/>
          <a:lstStyle/>
          <a:p>
            <a:r>
              <a:rPr lang="en-US" dirty="0" smtClean="0"/>
              <a:t>Collect Course Outcomes</a:t>
            </a:r>
            <a:endParaRPr lang="en-US" dirty="0"/>
          </a:p>
        </p:txBody>
      </p:sp>
      <p:pic>
        <p:nvPicPr>
          <p:cNvPr id="3" name="Picture 2"/>
          <p:cNvPicPr/>
          <p:nvPr/>
        </p:nvPicPr>
        <p:blipFill>
          <a:blip r:embed="rId4"/>
          <a:stretch>
            <a:fillRect/>
          </a:stretch>
        </p:blipFill>
        <p:spPr>
          <a:xfrm>
            <a:off x="2066544" y="1509966"/>
            <a:ext cx="8229600" cy="5349875"/>
          </a:xfrm>
          <a:prstGeom prst="rect">
            <a:avLst/>
          </a:prstGeom>
        </p:spPr>
      </p:pic>
      <p:sp>
        <p:nvSpPr>
          <p:cNvPr id="7" name="Rectangle 6"/>
          <p:cNvSpPr/>
          <p:nvPr/>
        </p:nvSpPr>
        <p:spPr>
          <a:xfrm>
            <a:off x="245813" y="224499"/>
            <a:ext cx="2802193" cy="768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3200" kern="1200" dirty="0"/>
          </a:p>
        </p:txBody>
      </p:sp>
      <p:sp>
        <p:nvSpPr>
          <p:cNvPr id="5" name="Oval 4"/>
          <p:cNvSpPr/>
          <p:nvPr/>
        </p:nvSpPr>
        <p:spPr>
          <a:xfrm>
            <a:off x="1878194" y="2225254"/>
            <a:ext cx="1726240" cy="190017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33971" y="1106766"/>
            <a:ext cx="4862173" cy="369332"/>
          </a:xfrm>
          <a:prstGeom prst="rect">
            <a:avLst/>
          </a:prstGeom>
          <a:noFill/>
        </p:spPr>
        <p:txBody>
          <a:bodyPr wrap="square" rtlCol="0">
            <a:spAutoFit/>
          </a:bodyPr>
          <a:lstStyle/>
          <a:p>
            <a:pPr algn="r"/>
            <a:r>
              <a:rPr lang="en-US" dirty="0" smtClean="0"/>
              <a:t>*Developed with </a:t>
            </a:r>
            <a:r>
              <a:rPr lang="en-US" dirty="0" smtClean="0">
                <a:hlinkClick r:id="rId5"/>
              </a:rPr>
              <a:t>Zoho.com</a:t>
            </a:r>
            <a:endParaRPr lang="en-US" dirty="0"/>
          </a:p>
        </p:txBody>
      </p:sp>
    </p:spTree>
    <p:custDataLst>
      <p:tags r:id="rId1"/>
    </p:custDataLst>
    <p:extLst>
      <p:ext uri="{BB962C8B-B14F-4D97-AF65-F5344CB8AC3E}">
        <p14:creationId xmlns:p14="http://schemas.microsoft.com/office/powerpoint/2010/main" val="211625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0169"/>
            <a:ext cx="10058400" cy="1371600"/>
          </a:xfrm>
        </p:spPr>
        <p:txBody>
          <a:bodyPr/>
          <a:lstStyle/>
          <a:p>
            <a:r>
              <a:rPr lang="en-US" dirty="0" smtClean="0"/>
              <a:t>Collect Module Names</a:t>
            </a:r>
            <a:endParaRPr lang="en-US" dirty="0"/>
          </a:p>
        </p:txBody>
      </p:sp>
      <p:pic>
        <p:nvPicPr>
          <p:cNvPr id="3" name="Picture 2"/>
          <p:cNvPicPr/>
          <p:nvPr/>
        </p:nvPicPr>
        <p:blipFill>
          <a:blip r:embed="rId3"/>
          <a:stretch>
            <a:fillRect/>
          </a:stretch>
        </p:blipFill>
        <p:spPr>
          <a:xfrm>
            <a:off x="1584960" y="1483550"/>
            <a:ext cx="9247632" cy="5374450"/>
          </a:xfrm>
          <a:prstGeom prst="rect">
            <a:avLst/>
          </a:prstGeom>
        </p:spPr>
      </p:pic>
      <p:sp>
        <p:nvSpPr>
          <p:cNvPr id="4" name="Oval 3"/>
          <p:cNvSpPr/>
          <p:nvPr/>
        </p:nvSpPr>
        <p:spPr>
          <a:xfrm>
            <a:off x="1609716" y="3403494"/>
            <a:ext cx="1219209" cy="4857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6333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59629"/>
            <a:ext cx="10058400" cy="1371600"/>
          </a:xfrm>
        </p:spPr>
        <p:txBody>
          <a:bodyPr/>
          <a:lstStyle/>
          <a:p>
            <a:r>
              <a:rPr lang="en-US" dirty="0" smtClean="0"/>
              <a:t>Report of Course Design</a:t>
            </a:r>
            <a:endParaRPr lang="en-US" dirty="0"/>
          </a:p>
        </p:txBody>
      </p:sp>
      <p:pic>
        <p:nvPicPr>
          <p:cNvPr id="3" name="Picture 2"/>
          <p:cNvPicPr/>
          <p:nvPr/>
        </p:nvPicPr>
        <p:blipFill rotWithShape="1">
          <a:blip r:embed="rId3"/>
          <a:srcRect b="22771"/>
          <a:stretch/>
        </p:blipFill>
        <p:spPr>
          <a:xfrm>
            <a:off x="-1" y="1730967"/>
            <a:ext cx="12191999" cy="3614928"/>
          </a:xfrm>
          <a:prstGeom prst="rect">
            <a:avLst/>
          </a:prstGeom>
        </p:spPr>
      </p:pic>
      <p:sp>
        <p:nvSpPr>
          <p:cNvPr id="4" name="TextBox 3"/>
          <p:cNvSpPr txBox="1"/>
          <p:nvPr/>
        </p:nvSpPr>
        <p:spPr>
          <a:xfrm>
            <a:off x="0" y="6083808"/>
            <a:ext cx="12191999" cy="523220"/>
          </a:xfrm>
          <a:prstGeom prst="rect">
            <a:avLst/>
          </a:prstGeom>
          <a:noFill/>
        </p:spPr>
        <p:txBody>
          <a:bodyPr wrap="square" rtlCol="0">
            <a:spAutoFit/>
          </a:bodyPr>
          <a:lstStyle/>
          <a:p>
            <a:pPr algn="ctr"/>
            <a:r>
              <a:rPr lang="en-US" sz="2800" dirty="0" smtClean="0"/>
              <a:t>Also displays as Excel spreadsheet, PDF, or HTML </a:t>
            </a:r>
            <a:endParaRPr lang="en-US" sz="2800" dirty="0"/>
          </a:p>
        </p:txBody>
      </p:sp>
      <p:sp>
        <p:nvSpPr>
          <p:cNvPr id="7" name="Rectangle 6"/>
          <p:cNvSpPr/>
          <p:nvPr/>
        </p:nvSpPr>
        <p:spPr>
          <a:xfrm>
            <a:off x="245813" y="224499"/>
            <a:ext cx="2802193" cy="768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3200" kern="1200" dirty="0"/>
          </a:p>
        </p:txBody>
      </p:sp>
    </p:spTree>
    <p:custDataLst>
      <p:tags r:id="rId1"/>
    </p:custDataLst>
    <p:extLst>
      <p:ext uri="{BB962C8B-B14F-4D97-AF65-F5344CB8AC3E}">
        <p14:creationId xmlns:p14="http://schemas.microsoft.com/office/powerpoint/2010/main" val="2040758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50009"/>
            <a:ext cx="12192000" cy="11450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45813" y="250825"/>
            <a:ext cx="1166043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Review</a:t>
            </a:r>
            <a:endParaRPr lang="en-US" dirty="0"/>
          </a:p>
        </p:txBody>
      </p:sp>
      <p:sp>
        <p:nvSpPr>
          <p:cNvPr id="4" name="TextBox 3"/>
          <p:cNvSpPr txBox="1"/>
          <p:nvPr/>
        </p:nvSpPr>
        <p:spPr>
          <a:xfrm>
            <a:off x="996765" y="2179496"/>
            <a:ext cx="9322354" cy="2308324"/>
          </a:xfrm>
          <a:prstGeom prst="rect">
            <a:avLst/>
          </a:prstGeom>
          <a:noFill/>
        </p:spPr>
        <p:txBody>
          <a:bodyPr wrap="square" rtlCol="0">
            <a:spAutoFit/>
          </a:bodyPr>
          <a:lstStyle/>
          <a:p>
            <a:r>
              <a:rPr lang="en-US" sz="3600" dirty="0" smtClean="0"/>
              <a:t>Tools that encourage QM compatibility at UMB:</a:t>
            </a:r>
            <a:endParaRPr lang="en-US" sz="3600" dirty="0"/>
          </a:p>
          <a:p>
            <a:pPr marL="914400" lvl="1" indent="-457200">
              <a:buFont typeface="Wingdings" panose="05000000000000000000" pitchFamily="2" charset="2"/>
              <a:buChar char="ü"/>
            </a:pPr>
            <a:r>
              <a:rPr lang="en-US" sz="3600" dirty="0" smtClean="0"/>
              <a:t>Blackboard Course Template </a:t>
            </a:r>
          </a:p>
          <a:p>
            <a:pPr marL="914400" lvl="1" indent="-457200">
              <a:buFont typeface="Wingdings" panose="05000000000000000000" pitchFamily="2" charset="2"/>
              <a:buChar char="ü"/>
            </a:pPr>
            <a:r>
              <a:rPr lang="en-US" sz="3600" dirty="0" smtClean="0"/>
              <a:t>Syllabus Template</a:t>
            </a:r>
          </a:p>
          <a:p>
            <a:pPr marL="914400" lvl="1" indent="-457200">
              <a:buFont typeface="Wingdings" panose="05000000000000000000" pitchFamily="2" charset="2"/>
              <a:buChar char="ü"/>
            </a:pPr>
            <a:r>
              <a:rPr lang="en-US" sz="3600" dirty="0" smtClean="0"/>
              <a:t>Course Planning Storyboard</a:t>
            </a:r>
            <a:endParaRPr lang="en-US" sz="3600" dirty="0"/>
          </a:p>
        </p:txBody>
      </p:sp>
      <p:pic>
        <p:nvPicPr>
          <p:cNvPr id="6" name="Picture 5"/>
          <p:cNvPicPr>
            <a:picLocks noChangeAspect="1"/>
          </p:cNvPicPr>
          <p:nvPr/>
        </p:nvPicPr>
        <p:blipFill rotWithShape="1">
          <a:blip r:embed="rId3"/>
          <a:srcRect b="13389"/>
          <a:stretch/>
        </p:blipFill>
        <p:spPr>
          <a:xfrm>
            <a:off x="107584" y="82274"/>
            <a:ext cx="3733360" cy="1778424"/>
          </a:xfrm>
          <a:prstGeom prst="rect">
            <a:avLst/>
          </a:prstGeom>
        </p:spPr>
      </p:pic>
      <p:sp>
        <p:nvSpPr>
          <p:cNvPr id="7" name="TextBox 6"/>
          <p:cNvSpPr txBox="1"/>
          <p:nvPr/>
        </p:nvSpPr>
        <p:spPr>
          <a:xfrm>
            <a:off x="996765" y="5739211"/>
            <a:ext cx="9961984" cy="954107"/>
          </a:xfrm>
          <a:prstGeom prst="rect">
            <a:avLst/>
          </a:prstGeom>
          <a:noFill/>
        </p:spPr>
        <p:txBody>
          <a:bodyPr wrap="square" rtlCol="0">
            <a:spAutoFit/>
          </a:bodyPr>
          <a:lstStyle/>
          <a:p>
            <a:pPr algn="ctr"/>
            <a:r>
              <a:rPr lang="en-US" sz="2800" i="1" dirty="0" smtClean="0"/>
              <a:t>Download 3-Phase Storyboard files, syllabus template:</a:t>
            </a:r>
          </a:p>
          <a:p>
            <a:pPr algn="ctr"/>
            <a:r>
              <a:rPr lang="en-US" sz="2800" i="1" dirty="0" smtClean="0"/>
              <a:t>http</a:t>
            </a:r>
            <a:r>
              <a:rPr lang="en-US" sz="2800" i="1" dirty="0"/>
              <a:t>://www.umaryland.edu/aide/documents/ </a:t>
            </a:r>
          </a:p>
        </p:txBody>
      </p:sp>
    </p:spTree>
    <p:custDataLst>
      <p:tags r:id="rId1"/>
    </p:custDataLst>
    <p:extLst>
      <p:ext uri="{BB962C8B-B14F-4D97-AF65-F5344CB8AC3E}">
        <p14:creationId xmlns:p14="http://schemas.microsoft.com/office/powerpoint/2010/main" val="1441657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50009"/>
            <a:ext cx="12192000" cy="11450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45813" y="250825"/>
            <a:ext cx="1166043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Review</a:t>
            </a:r>
            <a:endParaRPr lang="en-US" dirty="0"/>
          </a:p>
        </p:txBody>
      </p:sp>
      <p:sp>
        <p:nvSpPr>
          <p:cNvPr id="5" name="TextBox 4"/>
          <p:cNvSpPr txBox="1"/>
          <p:nvPr/>
        </p:nvSpPr>
        <p:spPr>
          <a:xfrm>
            <a:off x="996765" y="5739211"/>
            <a:ext cx="9961984" cy="954107"/>
          </a:xfrm>
          <a:prstGeom prst="rect">
            <a:avLst/>
          </a:prstGeom>
          <a:noFill/>
        </p:spPr>
        <p:txBody>
          <a:bodyPr wrap="square" rtlCol="0">
            <a:spAutoFit/>
          </a:bodyPr>
          <a:lstStyle/>
          <a:p>
            <a:pPr algn="ctr"/>
            <a:r>
              <a:rPr lang="en-US" sz="2800" i="1" dirty="0" smtClean="0"/>
              <a:t>Download 3-Phase Storyboard files, syllabus template:</a:t>
            </a:r>
          </a:p>
          <a:p>
            <a:pPr algn="ctr"/>
            <a:r>
              <a:rPr lang="en-US" sz="2800" i="1" dirty="0" smtClean="0"/>
              <a:t>http</a:t>
            </a:r>
            <a:r>
              <a:rPr lang="en-US" sz="2800" i="1" dirty="0"/>
              <a:t>://www.umaryland.edu/aide/documents/ </a:t>
            </a:r>
          </a:p>
        </p:txBody>
      </p:sp>
      <p:pic>
        <p:nvPicPr>
          <p:cNvPr id="6" name="Picture 5"/>
          <p:cNvPicPr>
            <a:picLocks noChangeAspect="1"/>
          </p:cNvPicPr>
          <p:nvPr/>
        </p:nvPicPr>
        <p:blipFill rotWithShape="1">
          <a:blip r:embed="rId3"/>
          <a:srcRect b="13389"/>
          <a:stretch/>
        </p:blipFill>
        <p:spPr>
          <a:xfrm>
            <a:off x="107584" y="82274"/>
            <a:ext cx="3733360" cy="1778424"/>
          </a:xfrm>
          <a:prstGeom prst="rect">
            <a:avLst/>
          </a:prstGeom>
        </p:spPr>
      </p:pic>
      <p:sp>
        <p:nvSpPr>
          <p:cNvPr id="7" name="TextBox 6">
            <a:extLst>
              <a:ext uri="{FF2B5EF4-FFF2-40B4-BE49-F238E27FC236}">
                <a16:creationId xmlns:a16="http://schemas.microsoft.com/office/drawing/2014/main" id="{CDD1BC66-B50E-4F9B-B81D-D71805460084}"/>
              </a:ext>
            </a:extLst>
          </p:cNvPr>
          <p:cNvSpPr txBox="1"/>
          <p:nvPr/>
        </p:nvSpPr>
        <p:spPr>
          <a:xfrm>
            <a:off x="631182" y="2331855"/>
            <a:ext cx="11506926" cy="2585323"/>
          </a:xfrm>
          <a:prstGeom prst="rect">
            <a:avLst/>
          </a:prstGeom>
          <a:noFill/>
        </p:spPr>
        <p:txBody>
          <a:bodyPr wrap="square" rtlCol="0">
            <a:spAutoFit/>
          </a:bodyPr>
          <a:lstStyle/>
          <a:p>
            <a:r>
              <a:rPr lang="en-US" sz="4000" dirty="0"/>
              <a:t>Benefits:</a:t>
            </a:r>
          </a:p>
          <a:p>
            <a:endParaRPr lang="en-US" sz="1400" dirty="0"/>
          </a:p>
          <a:p>
            <a:pPr marL="457200" indent="-457200">
              <a:buFont typeface="Arial" panose="020B0604020202020204" pitchFamily="34" charset="0"/>
              <a:buChar char="•"/>
            </a:pPr>
            <a:r>
              <a:rPr lang="en-US" sz="3600" dirty="0"/>
              <a:t>Improves quality compared to unstructured process</a:t>
            </a:r>
          </a:p>
          <a:p>
            <a:pPr marL="457200" indent="-457200">
              <a:buFont typeface="Arial" panose="020B0604020202020204" pitchFamily="34" charset="0"/>
              <a:buChar char="•"/>
            </a:pPr>
            <a:r>
              <a:rPr lang="en-US" sz="3600" dirty="0"/>
              <a:t>Increases course consistency </a:t>
            </a:r>
            <a:r>
              <a:rPr lang="en-US" sz="3600" dirty="0" smtClean="0"/>
              <a:t>school-wide</a:t>
            </a:r>
          </a:p>
          <a:p>
            <a:pPr marL="457200" indent="-457200">
              <a:buFont typeface="Arial" panose="020B0604020202020204" pitchFamily="34" charset="0"/>
              <a:buChar char="•"/>
            </a:pPr>
            <a:r>
              <a:rPr lang="en-US" sz="3600" dirty="0" smtClean="0"/>
              <a:t>Reduces faculty training requirements</a:t>
            </a:r>
            <a:endParaRPr lang="en-US" sz="3600" dirty="0"/>
          </a:p>
        </p:txBody>
      </p:sp>
    </p:spTree>
    <p:custDataLst>
      <p:tags r:id="rId1"/>
    </p:custDataLst>
    <p:extLst>
      <p:ext uri="{BB962C8B-B14F-4D97-AF65-F5344CB8AC3E}">
        <p14:creationId xmlns:p14="http://schemas.microsoft.com/office/powerpoint/2010/main" val="1221065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srcRect l="4580"/>
          <a:stretch/>
        </p:blipFill>
        <p:spPr>
          <a:xfrm>
            <a:off x="214008" y="2020276"/>
            <a:ext cx="3644304" cy="3775584"/>
          </a:xfrm>
          <a:prstGeom prst="rect">
            <a:avLst/>
          </a:prstGeom>
        </p:spPr>
      </p:pic>
      <p:sp>
        <p:nvSpPr>
          <p:cNvPr id="2" name="Title 1"/>
          <p:cNvSpPr>
            <a:spLocks noGrp="1"/>
          </p:cNvSpPr>
          <p:nvPr>
            <p:ph type="title"/>
          </p:nvPr>
        </p:nvSpPr>
        <p:spPr/>
        <p:txBody>
          <a:bodyPr>
            <a:normAutofit/>
          </a:bodyPr>
          <a:lstStyle/>
          <a:p>
            <a:r>
              <a:rPr lang="en-US" sz="6000" dirty="0"/>
              <a:t>Quality Goals</a:t>
            </a:r>
          </a:p>
        </p:txBody>
      </p:sp>
      <p:sp>
        <p:nvSpPr>
          <p:cNvPr id="16" name="Rounded Rectangle 15"/>
          <p:cNvSpPr/>
          <p:nvPr/>
        </p:nvSpPr>
        <p:spPr>
          <a:xfrm>
            <a:off x="4232410" y="2093857"/>
            <a:ext cx="6969968" cy="895739"/>
          </a:xfrm>
          <a:prstGeom prst="round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70743" y="2055756"/>
            <a:ext cx="7260057" cy="954107"/>
          </a:xfrm>
          <a:prstGeom prst="rect">
            <a:avLst/>
          </a:prstGeom>
          <a:noFill/>
        </p:spPr>
        <p:txBody>
          <a:bodyPr wrap="square" rtlCol="0">
            <a:spAutoFit/>
          </a:bodyPr>
          <a:lstStyle/>
          <a:p>
            <a:pPr lvl="1"/>
            <a:r>
              <a:rPr lang="en-US" sz="2800" dirty="0"/>
              <a:t>Ensure </a:t>
            </a:r>
            <a:r>
              <a:rPr lang="en-US" sz="2800" dirty="0" smtClean="0"/>
              <a:t>alignment: </a:t>
            </a:r>
          </a:p>
          <a:p>
            <a:pPr lvl="1"/>
            <a:r>
              <a:rPr lang="en-US" sz="2800" dirty="0" smtClean="0"/>
              <a:t>Objectives    Assessments </a:t>
            </a:r>
            <a:r>
              <a:rPr lang="en-US" sz="2800" dirty="0"/>
              <a:t> </a:t>
            </a:r>
            <a:r>
              <a:rPr lang="en-US" sz="2800" dirty="0" smtClean="0"/>
              <a:t>  Resources</a:t>
            </a:r>
            <a:endParaRPr lang="en-US" sz="2800" dirty="0"/>
          </a:p>
        </p:txBody>
      </p:sp>
      <p:cxnSp>
        <p:nvCxnSpPr>
          <p:cNvPr id="22" name="Straight Arrow Connector 21"/>
          <p:cNvCxnSpPr/>
          <p:nvPr/>
        </p:nvCxnSpPr>
        <p:spPr>
          <a:xfrm>
            <a:off x="5899472" y="2744634"/>
            <a:ext cx="22242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065496" y="2744634"/>
            <a:ext cx="22242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5688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srcRect l="4580"/>
          <a:stretch/>
        </p:blipFill>
        <p:spPr>
          <a:xfrm>
            <a:off x="214008" y="2020276"/>
            <a:ext cx="3644304" cy="3775584"/>
          </a:xfrm>
          <a:prstGeom prst="rect">
            <a:avLst/>
          </a:prstGeom>
        </p:spPr>
      </p:pic>
      <p:sp>
        <p:nvSpPr>
          <p:cNvPr id="2" name="Title 1"/>
          <p:cNvSpPr>
            <a:spLocks noGrp="1"/>
          </p:cNvSpPr>
          <p:nvPr>
            <p:ph type="title"/>
          </p:nvPr>
        </p:nvSpPr>
        <p:spPr/>
        <p:txBody>
          <a:bodyPr>
            <a:normAutofit/>
          </a:bodyPr>
          <a:lstStyle/>
          <a:p>
            <a:r>
              <a:rPr lang="en-US" sz="6000" dirty="0"/>
              <a:t>Quality Goals</a:t>
            </a:r>
          </a:p>
        </p:txBody>
      </p:sp>
      <p:sp>
        <p:nvSpPr>
          <p:cNvPr id="17" name="Rounded Rectangle 16"/>
          <p:cNvSpPr/>
          <p:nvPr/>
        </p:nvSpPr>
        <p:spPr>
          <a:xfrm>
            <a:off x="4232410" y="2093857"/>
            <a:ext cx="6969968" cy="895739"/>
          </a:xfrm>
          <a:prstGeom prst="round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770743" y="2055756"/>
            <a:ext cx="7260057" cy="954107"/>
          </a:xfrm>
          <a:prstGeom prst="rect">
            <a:avLst/>
          </a:prstGeom>
          <a:noFill/>
        </p:spPr>
        <p:txBody>
          <a:bodyPr wrap="square" rtlCol="0">
            <a:spAutoFit/>
          </a:bodyPr>
          <a:lstStyle/>
          <a:p>
            <a:pPr lvl="1"/>
            <a:r>
              <a:rPr lang="en-US" sz="2800" dirty="0"/>
              <a:t>Ensure </a:t>
            </a:r>
            <a:r>
              <a:rPr lang="en-US" sz="2800" dirty="0" smtClean="0"/>
              <a:t>alignment: </a:t>
            </a:r>
          </a:p>
          <a:p>
            <a:pPr lvl="1"/>
            <a:r>
              <a:rPr lang="en-US" sz="2800" dirty="0" smtClean="0"/>
              <a:t>Objectives    Assessments </a:t>
            </a:r>
            <a:r>
              <a:rPr lang="en-US" sz="2800" dirty="0"/>
              <a:t> </a:t>
            </a:r>
            <a:r>
              <a:rPr lang="en-US" sz="2800" dirty="0" smtClean="0"/>
              <a:t>  Resources</a:t>
            </a:r>
            <a:endParaRPr lang="en-US" sz="2800" dirty="0"/>
          </a:p>
        </p:txBody>
      </p:sp>
      <p:sp>
        <p:nvSpPr>
          <p:cNvPr id="19" name="Rounded Rectangle 18"/>
          <p:cNvSpPr/>
          <p:nvPr/>
        </p:nvSpPr>
        <p:spPr>
          <a:xfrm>
            <a:off x="4226767" y="3149369"/>
            <a:ext cx="6969968" cy="895739"/>
          </a:xfrm>
          <a:prstGeom prst="round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770744" y="3339845"/>
            <a:ext cx="7581420" cy="523220"/>
          </a:xfrm>
          <a:prstGeom prst="rect">
            <a:avLst/>
          </a:prstGeom>
          <a:noFill/>
        </p:spPr>
        <p:txBody>
          <a:bodyPr wrap="square" rtlCol="0">
            <a:spAutoFit/>
          </a:bodyPr>
          <a:lstStyle/>
          <a:p>
            <a:pPr lvl="1"/>
            <a:r>
              <a:rPr lang="en-US" sz="2800" dirty="0" smtClean="0"/>
              <a:t>Promote </a:t>
            </a:r>
            <a:r>
              <a:rPr lang="en-US" sz="2800" dirty="0"/>
              <a:t>learner-centric lesson </a:t>
            </a:r>
            <a:r>
              <a:rPr lang="en-US" sz="2800" dirty="0" smtClean="0"/>
              <a:t>development</a:t>
            </a:r>
            <a:endParaRPr lang="en-US" sz="2800" dirty="0"/>
          </a:p>
        </p:txBody>
      </p:sp>
      <p:cxnSp>
        <p:nvCxnSpPr>
          <p:cNvPr id="23" name="Straight Arrow Connector 22"/>
          <p:cNvCxnSpPr/>
          <p:nvPr/>
        </p:nvCxnSpPr>
        <p:spPr>
          <a:xfrm>
            <a:off x="5899472" y="2744634"/>
            <a:ext cx="22242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065496" y="2744634"/>
            <a:ext cx="22242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4565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232410" y="2093857"/>
            <a:ext cx="6969968" cy="895739"/>
          </a:xfrm>
          <a:prstGeom prst="round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0743" y="2055756"/>
            <a:ext cx="7260057" cy="954107"/>
          </a:xfrm>
          <a:prstGeom prst="rect">
            <a:avLst/>
          </a:prstGeom>
          <a:noFill/>
        </p:spPr>
        <p:txBody>
          <a:bodyPr wrap="square" rtlCol="0">
            <a:spAutoFit/>
          </a:bodyPr>
          <a:lstStyle/>
          <a:p>
            <a:pPr lvl="1"/>
            <a:r>
              <a:rPr lang="en-US" sz="2800" dirty="0"/>
              <a:t>Ensure </a:t>
            </a:r>
            <a:r>
              <a:rPr lang="en-US" sz="2800" dirty="0" smtClean="0"/>
              <a:t>alignment: </a:t>
            </a:r>
          </a:p>
          <a:p>
            <a:pPr lvl="1"/>
            <a:r>
              <a:rPr lang="en-US" sz="2800" dirty="0" smtClean="0"/>
              <a:t>Objectives    Assessments </a:t>
            </a:r>
            <a:r>
              <a:rPr lang="en-US" sz="2800" dirty="0"/>
              <a:t> </a:t>
            </a:r>
            <a:r>
              <a:rPr lang="en-US" sz="2800" dirty="0" smtClean="0"/>
              <a:t>  Resources</a:t>
            </a:r>
            <a:endParaRPr lang="en-US" sz="2800" dirty="0"/>
          </a:p>
        </p:txBody>
      </p:sp>
      <p:sp>
        <p:nvSpPr>
          <p:cNvPr id="3" name="Rounded Rectangle 2"/>
          <p:cNvSpPr/>
          <p:nvPr/>
        </p:nvSpPr>
        <p:spPr>
          <a:xfrm>
            <a:off x="4226767" y="3149369"/>
            <a:ext cx="6969968" cy="895739"/>
          </a:xfrm>
          <a:prstGeom prst="round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221121" y="4193592"/>
            <a:ext cx="6969968" cy="895739"/>
          </a:xfrm>
          <a:prstGeom prst="round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srcRect l="4580"/>
          <a:stretch/>
        </p:blipFill>
        <p:spPr>
          <a:xfrm>
            <a:off x="214008" y="2020276"/>
            <a:ext cx="3644304" cy="3775584"/>
          </a:xfrm>
          <a:prstGeom prst="rect">
            <a:avLst/>
          </a:prstGeom>
        </p:spPr>
      </p:pic>
      <p:sp>
        <p:nvSpPr>
          <p:cNvPr id="2" name="Title 1"/>
          <p:cNvSpPr>
            <a:spLocks noGrp="1"/>
          </p:cNvSpPr>
          <p:nvPr>
            <p:ph type="title"/>
          </p:nvPr>
        </p:nvSpPr>
        <p:spPr/>
        <p:txBody>
          <a:bodyPr>
            <a:normAutofit/>
          </a:bodyPr>
          <a:lstStyle/>
          <a:p>
            <a:r>
              <a:rPr lang="en-US" sz="6000" dirty="0"/>
              <a:t>Quality Goals</a:t>
            </a:r>
          </a:p>
        </p:txBody>
      </p:sp>
      <p:sp>
        <p:nvSpPr>
          <p:cNvPr id="7" name="TextBox 6"/>
          <p:cNvSpPr txBox="1"/>
          <p:nvPr/>
        </p:nvSpPr>
        <p:spPr>
          <a:xfrm>
            <a:off x="3770744" y="3339845"/>
            <a:ext cx="7581420" cy="523220"/>
          </a:xfrm>
          <a:prstGeom prst="rect">
            <a:avLst/>
          </a:prstGeom>
          <a:noFill/>
        </p:spPr>
        <p:txBody>
          <a:bodyPr wrap="square" rtlCol="0">
            <a:spAutoFit/>
          </a:bodyPr>
          <a:lstStyle/>
          <a:p>
            <a:pPr lvl="1"/>
            <a:r>
              <a:rPr lang="en-US" sz="2800" dirty="0" smtClean="0"/>
              <a:t>Promote </a:t>
            </a:r>
            <a:r>
              <a:rPr lang="en-US" sz="2800" dirty="0"/>
              <a:t>learner-centric lesson </a:t>
            </a:r>
            <a:r>
              <a:rPr lang="en-US" sz="2800" dirty="0" smtClean="0"/>
              <a:t>development</a:t>
            </a:r>
            <a:endParaRPr lang="en-US" sz="2800" dirty="0"/>
          </a:p>
        </p:txBody>
      </p:sp>
      <p:sp>
        <p:nvSpPr>
          <p:cNvPr id="8" name="TextBox 7"/>
          <p:cNvSpPr txBox="1"/>
          <p:nvPr/>
        </p:nvSpPr>
        <p:spPr>
          <a:xfrm>
            <a:off x="3761016" y="4355709"/>
            <a:ext cx="8168155" cy="523220"/>
          </a:xfrm>
          <a:prstGeom prst="rect">
            <a:avLst/>
          </a:prstGeom>
          <a:noFill/>
        </p:spPr>
        <p:txBody>
          <a:bodyPr wrap="square" rtlCol="0">
            <a:spAutoFit/>
          </a:bodyPr>
          <a:lstStyle/>
          <a:p>
            <a:pPr lvl="1"/>
            <a:r>
              <a:rPr lang="en-US" sz="2800" dirty="0" smtClean="0"/>
              <a:t>Encourage active </a:t>
            </a:r>
            <a:r>
              <a:rPr lang="en-US" sz="2800" dirty="0"/>
              <a:t>l</a:t>
            </a:r>
            <a:r>
              <a:rPr lang="en-US" sz="2800" dirty="0" smtClean="0"/>
              <a:t>earning</a:t>
            </a:r>
            <a:endParaRPr lang="en-US" sz="2800" dirty="0"/>
          </a:p>
        </p:txBody>
      </p:sp>
      <p:cxnSp>
        <p:nvCxnSpPr>
          <p:cNvPr id="4" name="Straight Arrow Connector 3"/>
          <p:cNvCxnSpPr/>
          <p:nvPr/>
        </p:nvCxnSpPr>
        <p:spPr>
          <a:xfrm>
            <a:off x="5899472" y="2744634"/>
            <a:ext cx="22242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065496" y="2744634"/>
            <a:ext cx="22242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8514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Challenge</a:t>
            </a:r>
            <a:endParaRPr lang="en-US" sz="5400" dirty="0"/>
          </a:p>
        </p:txBody>
      </p:sp>
      <p:sp>
        <p:nvSpPr>
          <p:cNvPr id="3" name="TextBox 2"/>
          <p:cNvSpPr txBox="1"/>
          <p:nvPr/>
        </p:nvSpPr>
        <p:spPr>
          <a:xfrm>
            <a:off x="4198776" y="1919123"/>
            <a:ext cx="7993224" cy="2492990"/>
          </a:xfrm>
          <a:prstGeom prst="rect">
            <a:avLst/>
          </a:prstGeom>
          <a:noFill/>
        </p:spPr>
        <p:txBody>
          <a:bodyPr wrap="square" rtlCol="0">
            <a:spAutoFit/>
          </a:bodyPr>
          <a:lstStyle/>
          <a:p>
            <a:r>
              <a:rPr lang="en-US" sz="4800" dirty="0" smtClean="0"/>
              <a:t>Professional development</a:t>
            </a:r>
          </a:p>
          <a:p>
            <a:pPr marL="742950" lvl="1" indent="-285750">
              <a:buFont typeface="Arial" panose="020B0604020202020204" pitchFamily="34" charset="0"/>
              <a:buChar char="•"/>
            </a:pPr>
            <a:r>
              <a:rPr lang="en-US" sz="3600" dirty="0" smtClean="0"/>
              <a:t>Applying QM Rubric</a:t>
            </a:r>
            <a:endParaRPr lang="en-US" sz="3600" dirty="0"/>
          </a:p>
          <a:p>
            <a:pPr marL="742950" lvl="1" indent="-285750">
              <a:buFont typeface="Arial" panose="020B0604020202020204" pitchFamily="34" charset="0"/>
              <a:buChar char="•"/>
            </a:pPr>
            <a:r>
              <a:rPr lang="en-US" sz="3600" dirty="0"/>
              <a:t>Pedagogy</a:t>
            </a:r>
          </a:p>
          <a:p>
            <a:pPr marL="742950" lvl="1" indent="-285750">
              <a:buFont typeface="Arial" panose="020B0604020202020204" pitchFamily="34" charset="0"/>
              <a:buChar char="•"/>
            </a:pPr>
            <a:r>
              <a:rPr lang="en-US" sz="3600" dirty="0" smtClean="0"/>
              <a:t>Best practices for teaching online</a:t>
            </a:r>
            <a:endParaRPr lang="en-US" sz="3600" dirty="0"/>
          </a:p>
        </p:txBody>
      </p:sp>
      <p:pic>
        <p:nvPicPr>
          <p:cNvPr id="7" name="Picture 6"/>
          <p:cNvPicPr>
            <a:picLocks noChangeAspect="1"/>
          </p:cNvPicPr>
          <p:nvPr/>
        </p:nvPicPr>
        <p:blipFill>
          <a:blip r:embed="rId4"/>
          <a:stretch>
            <a:fillRect/>
          </a:stretch>
        </p:blipFill>
        <p:spPr>
          <a:xfrm>
            <a:off x="441260" y="1919122"/>
            <a:ext cx="3527090" cy="3921841"/>
          </a:xfrm>
          <a:prstGeom prst="rect">
            <a:avLst/>
          </a:prstGeom>
        </p:spPr>
      </p:pic>
    </p:spTree>
    <p:custDataLst>
      <p:tags r:id="rId1"/>
    </p:custDataLst>
    <p:extLst>
      <p:ext uri="{BB962C8B-B14F-4D97-AF65-F5344CB8AC3E}">
        <p14:creationId xmlns:p14="http://schemas.microsoft.com/office/powerpoint/2010/main" val="1397594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Solution</a:t>
            </a:r>
            <a:endParaRPr lang="en-US" sz="6000" dirty="0"/>
          </a:p>
        </p:txBody>
      </p:sp>
      <p:sp>
        <p:nvSpPr>
          <p:cNvPr id="3" name="TextBox 2"/>
          <p:cNvSpPr txBox="1"/>
          <p:nvPr/>
        </p:nvSpPr>
        <p:spPr>
          <a:xfrm>
            <a:off x="1129005" y="1967223"/>
            <a:ext cx="11062996"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Encourage faculty to use course design </a:t>
            </a:r>
            <a:r>
              <a:rPr lang="en-US" sz="3600" dirty="0"/>
              <a:t>tools </a:t>
            </a:r>
            <a:endParaRPr lang="en-US" sz="3600" dirty="0" smtClean="0"/>
          </a:p>
        </p:txBody>
      </p:sp>
      <p:sp>
        <p:nvSpPr>
          <p:cNvPr id="10" name="TextBox 9"/>
          <p:cNvSpPr txBox="1"/>
          <p:nvPr/>
        </p:nvSpPr>
        <p:spPr>
          <a:xfrm>
            <a:off x="1958654" y="2555547"/>
            <a:ext cx="8821582" cy="646331"/>
          </a:xfrm>
          <a:prstGeom prst="rect">
            <a:avLst/>
          </a:prstGeom>
          <a:noFill/>
        </p:spPr>
        <p:txBody>
          <a:bodyPr wrap="square" rtlCol="0">
            <a:spAutoFit/>
          </a:bodyPr>
          <a:lstStyle/>
          <a:p>
            <a:pPr marL="571500" indent="-571500">
              <a:buFont typeface="Wingdings" panose="05000000000000000000" pitchFamily="2" charset="2"/>
              <a:buChar char="ü"/>
            </a:pPr>
            <a:r>
              <a:rPr lang="en-US" sz="3600" dirty="0" smtClean="0"/>
              <a:t>Blackboard Course Template </a:t>
            </a:r>
          </a:p>
        </p:txBody>
      </p:sp>
      <p:sp>
        <p:nvSpPr>
          <p:cNvPr id="11" name="TextBox 10"/>
          <p:cNvSpPr txBox="1"/>
          <p:nvPr/>
        </p:nvSpPr>
        <p:spPr>
          <a:xfrm>
            <a:off x="1958655" y="3251309"/>
            <a:ext cx="8821582" cy="646331"/>
          </a:xfrm>
          <a:prstGeom prst="rect">
            <a:avLst/>
          </a:prstGeom>
          <a:noFill/>
        </p:spPr>
        <p:txBody>
          <a:bodyPr wrap="square" rtlCol="0">
            <a:spAutoFit/>
          </a:bodyPr>
          <a:lstStyle/>
          <a:p>
            <a:pPr marL="571500" indent="-571500">
              <a:buFont typeface="Wingdings" panose="05000000000000000000" pitchFamily="2" charset="2"/>
              <a:buChar char="ü"/>
            </a:pPr>
            <a:r>
              <a:rPr lang="en-US" sz="3600" dirty="0"/>
              <a:t>Syllabus</a:t>
            </a:r>
            <a:r>
              <a:rPr lang="en-US" sz="3600" dirty="0" smtClean="0"/>
              <a:t> Template</a:t>
            </a:r>
          </a:p>
        </p:txBody>
      </p:sp>
      <p:sp>
        <p:nvSpPr>
          <p:cNvPr id="12" name="TextBox 11"/>
          <p:cNvSpPr txBox="1"/>
          <p:nvPr/>
        </p:nvSpPr>
        <p:spPr>
          <a:xfrm>
            <a:off x="1958655" y="3936773"/>
            <a:ext cx="7438264" cy="646331"/>
          </a:xfrm>
          <a:prstGeom prst="rect">
            <a:avLst/>
          </a:prstGeom>
          <a:noFill/>
        </p:spPr>
        <p:txBody>
          <a:bodyPr wrap="square" rtlCol="0">
            <a:spAutoFit/>
          </a:bodyPr>
          <a:lstStyle/>
          <a:p>
            <a:pPr marL="571500" indent="-571500">
              <a:buFont typeface="Wingdings" panose="05000000000000000000" pitchFamily="2" charset="2"/>
              <a:buChar char="ü"/>
            </a:pPr>
            <a:r>
              <a:rPr lang="en-US" sz="3600" dirty="0" smtClean="0"/>
              <a:t>Course Planning Storyboards</a:t>
            </a:r>
            <a:endParaRPr lang="en-US" sz="3600" dirty="0"/>
          </a:p>
        </p:txBody>
      </p:sp>
      <p:sp>
        <p:nvSpPr>
          <p:cNvPr id="5" name="Rectangle 4"/>
          <p:cNvSpPr/>
          <p:nvPr/>
        </p:nvSpPr>
        <p:spPr>
          <a:xfrm>
            <a:off x="1129005" y="4604054"/>
            <a:ext cx="10308077" cy="1200329"/>
          </a:xfrm>
          <a:prstGeom prst="rect">
            <a:avLst/>
          </a:prstGeom>
        </p:spPr>
        <p:txBody>
          <a:bodyPr wrap="square">
            <a:spAutoFit/>
          </a:bodyPr>
          <a:lstStyle/>
          <a:p>
            <a:pPr marL="571500" indent="-571500">
              <a:buFont typeface="Arial" panose="020B0604020202020204" pitchFamily="34" charset="0"/>
              <a:buChar char="•"/>
            </a:pPr>
            <a:r>
              <a:rPr lang="en-US" sz="3600" dirty="0"/>
              <a:t>90 min. self-paced course on pedagogy, online T&amp;L</a:t>
            </a:r>
          </a:p>
          <a:p>
            <a:pPr marL="571500" indent="-571500">
              <a:buFont typeface="Arial" panose="020B0604020202020204" pitchFamily="34" charset="0"/>
              <a:buChar char="•"/>
            </a:pPr>
            <a:r>
              <a:rPr lang="en-US" sz="3600" dirty="0"/>
              <a:t>1:1 Faculty and ID consults </a:t>
            </a:r>
            <a:r>
              <a:rPr lang="en-US" sz="3600" dirty="0" smtClean="0"/>
              <a:t>as needed </a:t>
            </a:r>
            <a:endParaRPr lang="en-US" sz="3600" dirty="0"/>
          </a:p>
        </p:txBody>
      </p:sp>
      <p:sp>
        <p:nvSpPr>
          <p:cNvPr id="13" name="Rectangle 12"/>
          <p:cNvSpPr/>
          <p:nvPr/>
        </p:nvSpPr>
        <p:spPr>
          <a:xfrm>
            <a:off x="-9352" y="4658712"/>
            <a:ext cx="12191999" cy="1177476"/>
          </a:xfrm>
          <a:prstGeom prst="rect">
            <a:avLst/>
          </a:prstGeom>
          <a:solidFill>
            <a:schemeClr val="bg1">
              <a:alpha val="83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95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1696" y="21168"/>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rPr>
              <a:t>Blackboard Course Template</a:t>
            </a:r>
            <a:endParaRPr lang="en-US" dirty="0"/>
          </a:p>
        </p:txBody>
      </p:sp>
    </p:spTree>
    <p:custDataLst>
      <p:tags r:id="rId1"/>
    </p:custDataLst>
    <p:extLst>
      <p:ext uri="{BB962C8B-B14F-4D97-AF65-F5344CB8AC3E}">
        <p14:creationId xmlns:p14="http://schemas.microsoft.com/office/powerpoint/2010/main" val="11049413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27d7d3-6892-488a-aa5d-e623c2bb1233">
      <UserInfo>
        <DisplayName>Engler, Kevin</DisplayName>
        <AccountId>31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C02C48D246AA47BBFF5BB981C95B6B" ma:contentTypeVersion="4" ma:contentTypeDescription="Create a new document." ma:contentTypeScope="" ma:versionID="ff186ab5093674dc5c95218d31e1da6f">
  <xsd:schema xmlns:xsd="http://www.w3.org/2001/XMLSchema" xmlns:xs="http://www.w3.org/2001/XMLSchema" xmlns:p="http://schemas.microsoft.com/office/2006/metadata/properties" xmlns:ns2="141e6aab-6da7-488d-b9a5-f04a545f4fcd" xmlns:ns3="2427d7d3-6892-488a-aa5d-e623c2bb1233" targetNamespace="http://schemas.microsoft.com/office/2006/metadata/properties" ma:root="true" ma:fieldsID="bed0a2f0d8aef8dd8fc028acc5ea86d1" ns2:_="" ns3:_="">
    <xsd:import namespace="141e6aab-6da7-488d-b9a5-f04a545f4fcd"/>
    <xsd:import namespace="2427d7d3-6892-488a-aa5d-e623c2bb123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e6aab-6da7-488d-b9a5-f04a545f4fc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27d7d3-6892-488a-aa5d-e623c2bb123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D91338-A224-4C34-B0A6-431E17B5EEB1}">
  <ds:schemaRefs>
    <ds:schemaRef ds:uri="http://schemas.microsoft.com/office/infopath/2007/PartnerControls"/>
    <ds:schemaRef ds:uri="http://schemas.microsoft.com/office/2006/metadata/properties"/>
    <ds:schemaRef ds:uri="2427d7d3-6892-488a-aa5d-e623c2bb1233"/>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141e6aab-6da7-488d-b9a5-f04a545f4fcd"/>
    <ds:schemaRef ds:uri="http://www.w3.org/XML/1998/namespace"/>
  </ds:schemaRefs>
</ds:datastoreItem>
</file>

<file path=customXml/itemProps2.xml><?xml version="1.0" encoding="utf-8"?>
<ds:datastoreItem xmlns:ds="http://schemas.openxmlformats.org/officeDocument/2006/customXml" ds:itemID="{605D1D38-77FB-4901-A925-40AB5EEB8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1e6aab-6da7-488d-b9a5-f04a545f4fcd"/>
    <ds:schemaRef ds:uri="2427d7d3-6892-488a-aa5d-e623c2bb12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DF2195-610F-4BA6-B4F9-F550F76694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6691</TotalTime>
  <Words>1730</Words>
  <Application>Microsoft Office PowerPoint</Application>
  <PresentationFormat>Widescreen</PresentationFormat>
  <Paragraphs>278</Paragraphs>
  <Slides>37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Bradley Hand ITC</vt:lpstr>
      <vt:lpstr>Calibri</vt:lpstr>
      <vt:lpstr>Calibri Light</vt:lpstr>
      <vt:lpstr>Times New Roman</vt:lpstr>
      <vt:lpstr>Wingdings</vt:lpstr>
      <vt:lpstr>Office Theme</vt:lpstr>
      <vt:lpstr>Tools for Infusing QM Standards  into the Course Development Process</vt:lpstr>
      <vt:lpstr>UMB Graduate School Snapshot</vt:lpstr>
      <vt:lpstr>Quality Goals</vt:lpstr>
      <vt:lpstr>Quality Goals</vt:lpstr>
      <vt:lpstr>Quality Goals</vt:lpstr>
      <vt:lpstr>Quality Goals</vt:lpstr>
      <vt:lpstr>Challenge</vt:lpstr>
      <vt:lpstr>Solution</vt:lpstr>
      <vt:lpstr>PowerPoint Presentation</vt:lpstr>
      <vt:lpstr>PowerPoint Presentation</vt:lpstr>
      <vt:lpstr>PowerPoint Presentation</vt:lpstr>
      <vt:lpstr>Blackboard Course Template</vt:lpstr>
      <vt:lpstr>Syllabus Template </vt:lpstr>
      <vt:lpstr>Syllabus Template </vt:lpstr>
      <vt:lpstr>Syllabus Template </vt:lpstr>
      <vt:lpstr>PowerPoint Presentation</vt:lpstr>
      <vt:lpstr>PowerPoint Presentation</vt:lpstr>
      <vt:lpstr>List of Requirements</vt:lpstr>
      <vt:lpstr>List of Requirements</vt:lpstr>
      <vt:lpstr>List of Requirements</vt:lpstr>
      <vt:lpstr>Storyboard Table</vt:lpstr>
      <vt:lpstr>Storyboard Table</vt:lpstr>
      <vt:lpstr>Storyboard Table</vt:lpstr>
      <vt:lpstr>3-Phase Storyboard</vt:lpstr>
      <vt:lpstr>3-Phase Storyboard</vt:lpstr>
      <vt:lpstr>3-Phase Storyboard</vt:lpstr>
      <vt:lpstr>3-Phase Storyboard</vt:lpstr>
      <vt:lpstr>3-Phase Storyboard</vt:lpstr>
      <vt:lpstr>PowerPoint Presentation</vt:lpstr>
      <vt:lpstr>PowerPoint Presentation</vt:lpstr>
      <vt:lpstr>PowerPoint Presentation</vt:lpstr>
      <vt:lpstr>Cloud-Based Database</vt:lpstr>
      <vt:lpstr>Collect Course Outcomes</vt:lpstr>
      <vt:lpstr>Collect Module Names</vt:lpstr>
      <vt:lpstr>Report of Course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Hagar, Erin</dc:creator>
  <cp:lastModifiedBy>Beth</cp:lastModifiedBy>
  <cp:revision>240</cp:revision>
  <dcterms:created xsi:type="dcterms:W3CDTF">2017-11-17T17:40:11Z</dcterms:created>
  <dcterms:modified xsi:type="dcterms:W3CDTF">2018-03-19T15:16:29Z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0x010100BFC02C48D246AA47BBFF5BB981C95B6B</vt:lpwstr>
  </property>
  <property fmtid="{D5CDD505-2E9C-101B-9397-08002B2CF9AE}" pid="3" name="ArticulateGUID">
    <vt:lpwstr>7AF182D1-20F4-4EDD-9A0D-73F8F6B9F7A2</vt:lpwstr>
  </property>
  <property fmtid="{D5CDD505-2E9C-101B-9397-08002B2CF9AE}" pid="4" name="ArticulatePath">
    <vt:lpwstr>https://umbcits.sharepoint.com/sites/gradschool/innovation/Shared%20Documents/File%20Transfer%20Folder/QM%20Presentation%20Merge</vt:lpwstr>
  </property>
</Properties>
</file>