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9E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299" cy="1159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43434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58124" y="550425"/>
            <a:ext cx="8028197" cy="4042637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E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defRPr sz="24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43434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1pPr>
            <a:lvl2pPr lvl="1" algn="ctr" rtl="0">
              <a:spcBef>
                <a:spcPts val="0"/>
              </a:spcBef>
              <a:defRPr sz="1800" i="1">
                <a:solidFill>
                  <a:srgbClr val="CCCCCC"/>
                </a:solidFill>
              </a:defRPr>
            </a:lvl2pPr>
            <a:lvl3pPr lvl="2"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3pPr>
            <a:lvl4pPr lvl="3"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lvl="4"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lvl="8"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3853200" y="293593"/>
            <a:ext cx="1437600" cy="653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899" cy="29654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1052" y="956004"/>
            <a:ext cx="3621899" cy="29654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499" cy="324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499" cy="324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885291" y="971550"/>
            <a:ext cx="2440499" cy="3241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rot="10800000" flipH="1"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04100" y="4513082"/>
            <a:ext cx="2935800" cy="5195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360"/>
              </a:spcBef>
              <a:buClr>
                <a:srgbClr val="999999"/>
              </a:buClr>
              <a:buSzPct val="100000"/>
              <a:buNone/>
              <a:defRPr sz="1200" i="1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58124" y="550425"/>
            <a:ext cx="8028197" cy="4042637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rusall.com/" TargetMode="External"/><Relationship Id="rId4" Type="http://schemas.openxmlformats.org/officeDocument/2006/relationships/hyperlink" Target="https://app.perusall.com/demo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learningcatalytics.com/dem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tinyurl.com/QMPBJ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QMtimeline1" TargetMode="External"/><Relationship Id="rId4" Type="http://schemas.openxmlformats.org/officeDocument/2006/relationships/hyperlink" Target="https://tinyurl.com/QMtimeline2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139700" y="1745525"/>
            <a:ext cx="6843900" cy="1567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 dirty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rPr>
              <a:t>Using Face-to-Face Strategies for Active Learner Engagement in Online and Hybrid Courses</a:t>
            </a:r>
          </a:p>
          <a:p>
            <a:pPr lvl="0">
              <a:spcBef>
                <a:spcPts val="0"/>
              </a:spcBef>
              <a:buNone/>
            </a:pPr>
            <a:endParaRPr sz="2600" dirty="0">
              <a:latin typeface="+mn-lt"/>
            </a:endParaRPr>
          </a:p>
        </p:txBody>
      </p:sp>
      <p:pic>
        <p:nvPicPr>
          <p:cNvPr id="49" name="Shape 49" descr="OSU_Ecampus_horizontal_1C_W.png"/>
          <p:cNvPicPr preferRelativeResize="0"/>
          <p:nvPr/>
        </p:nvPicPr>
        <p:blipFill rotWithShape="1">
          <a:blip r:embed="rId3">
            <a:alphaModFix/>
          </a:blip>
          <a:srcRect r="74799"/>
          <a:stretch/>
        </p:blipFill>
        <p:spPr>
          <a:xfrm>
            <a:off x="4099975" y="297774"/>
            <a:ext cx="944037" cy="115979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1870650" y="3638900"/>
            <a:ext cx="5402700" cy="48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Susan Fein &amp; Rayne Vieger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 amt="27000"/>
          </a:blip>
          <a:srcRect t="8746" b="682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Fully-Online</a:t>
            </a:r>
            <a:r>
              <a:rPr lang="en" sz="36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Geography</a:t>
            </a:r>
          </a:p>
        </p:txBody>
      </p:sp>
      <p:pic>
        <p:nvPicPr>
          <p:cNvPr id="123" name="Shape 123" descr="OSU_Ecampus_horizontal_1C_W.png"/>
          <p:cNvPicPr preferRelativeResize="0"/>
          <p:nvPr/>
        </p:nvPicPr>
        <p:blipFill rotWithShape="1">
          <a:blip r:embed="rId4">
            <a:alphaModFix/>
          </a:blip>
          <a:srcRect r="74799"/>
          <a:stretch/>
        </p:blipFill>
        <p:spPr>
          <a:xfrm>
            <a:off x="4285475" y="26612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FACE TO FACE APPROACH &amp; CHALLENGES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41725" y="1202825"/>
            <a:ext cx="7881000" cy="289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Chapters assigned to be read outside of class time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Review chapter during class since many did not read as assigned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Provide supplemental reading to keep content timely and current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Lecture, questions and discussion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783013" y="1141847"/>
            <a:ext cx="4517812" cy="351716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5425075" y="825250"/>
            <a:ext cx="2972100" cy="34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Enhances engagement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Offers rich collection of technologies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Promotes higher order thinking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Change and construct online artifacts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Fun and motivating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SOLUTION: TOPHAT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24350" y="4659025"/>
            <a:ext cx="7053000" cy="40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Droid Serif"/>
                <a:ea typeface="Droid Serif"/>
                <a:cs typeface="Droid Serif"/>
                <a:sym typeface="Droid Serif"/>
              </a:rPr>
              <a:t>“Truly Interactive Textbooks for Computer Science Education”. Shaffer et al, Sixth Program Visualization Workshop.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687" y="1293449"/>
            <a:ext cx="4194474" cy="27058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186275" y="1012650"/>
            <a:ext cx="2756400" cy="1470300"/>
          </a:xfrm>
          <a:prstGeom prst="wedgeRoundRectCallout">
            <a:avLst>
              <a:gd name="adj1" fmla="val 30757"/>
              <a:gd name="adj2" fmla="val 69079"/>
              <a:gd name="adj3" fmla="val 0"/>
            </a:avLst>
          </a:prstGeom>
          <a:noFill/>
          <a:ln w="28575" cap="flat" cmpd="sng">
            <a:solidFill>
              <a:srgbClr val="DC44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“Qualitative feedback suggests that students enjoy this format.”</a:t>
            </a:r>
          </a:p>
        </p:txBody>
      </p:sp>
      <p:sp>
        <p:nvSpPr>
          <p:cNvPr id="144" name="Shape 144"/>
          <p:cNvSpPr/>
          <p:nvPr/>
        </p:nvSpPr>
        <p:spPr>
          <a:xfrm>
            <a:off x="4076825" y="2737900"/>
            <a:ext cx="3578400" cy="1385400"/>
          </a:xfrm>
          <a:prstGeom prst="wedgeRoundRectCallout">
            <a:avLst>
              <a:gd name="adj1" fmla="val -63991"/>
              <a:gd name="adj2" fmla="val 33983"/>
              <a:gd name="adj3" fmla="val 0"/>
            </a:avLst>
          </a:prstGeom>
          <a:noFill/>
          <a:ln w="28575" cap="flat" cmpd="sng">
            <a:solidFill>
              <a:srgbClr val="C4D6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“Quantitative increase in student interest and performance.”</a:t>
            </a:r>
          </a:p>
        </p:txBody>
      </p:sp>
      <p:sp>
        <p:nvSpPr>
          <p:cNvPr id="145" name="Shape 145"/>
          <p:cNvSpPr/>
          <p:nvPr/>
        </p:nvSpPr>
        <p:spPr>
          <a:xfrm>
            <a:off x="4722200" y="1173575"/>
            <a:ext cx="1909500" cy="1200000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B8DDE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“Makes content more engaging.”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1933200" y="1562151"/>
            <a:ext cx="5277600" cy="1075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+mj-lt"/>
              </a:rPr>
              <a:t>VIDEO &amp; DISCUSSION: TOPHAT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https://tophat.com/success-stories/university-of-oregon/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 descr="OSU_Ecampus_horizontal_1C_W.png"/>
          <p:cNvPicPr preferRelativeResize="0"/>
          <p:nvPr/>
        </p:nvPicPr>
        <p:blipFill rotWithShape="1">
          <a:blip r:embed="rId3">
            <a:alphaModFix/>
          </a:blip>
          <a:srcRect r="74799"/>
          <a:stretch/>
        </p:blipFill>
        <p:spPr>
          <a:xfrm>
            <a:off x="4285475" y="35637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 descr="annotated text.png"/>
          <p:cNvPicPr preferRelativeResize="0"/>
          <p:nvPr/>
        </p:nvPicPr>
        <p:blipFill rotWithShape="1">
          <a:blip r:embed="rId3">
            <a:alphaModFix amt="29000"/>
          </a:blip>
          <a:srcRect t="6762" b="22725"/>
          <a:stretch/>
        </p:blipFill>
        <p:spPr>
          <a:xfrm>
            <a:off x="-21925" y="0"/>
            <a:ext cx="9187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Fully-Online</a:t>
            </a:r>
            <a:r>
              <a:rPr lang="en" sz="36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English Literature</a:t>
            </a:r>
          </a:p>
        </p:txBody>
      </p:sp>
      <p:pic>
        <p:nvPicPr>
          <p:cNvPr id="159" name="Shape 159" descr="OSU_Ecampus_horizontal_1C_W.png"/>
          <p:cNvPicPr preferRelativeResize="0"/>
          <p:nvPr/>
        </p:nvPicPr>
        <p:blipFill rotWithShape="1">
          <a:blip r:embed="rId4">
            <a:alphaModFix/>
          </a:blip>
          <a:srcRect r="74799"/>
          <a:stretch/>
        </p:blipFill>
        <p:spPr>
          <a:xfrm>
            <a:off x="4285475" y="26612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FACE TO FACE APPROACH &amp; CHALLENGES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6650" y="1664699"/>
            <a:ext cx="7310700" cy="243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Individual annotation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In-class discussion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Difficult to share annotations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Difficult to learn annotation skills from others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783013" y="1141847"/>
            <a:ext cx="4517812" cy="351716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5375025" y="825250"/>
            <a:ext cx="3121800" cy="34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“Close reading 2.0”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Collaborative reading &amp; discussion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Actively involved in construction of meaning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Aids in comprehension &amp; analysis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Teacher is co-learner and coach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 idx="4294967295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SOLUTION: PERUSALL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24350" y="4659025"/>
            <a:ext cx="7972500" cy="40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Droid Serif"/>
                <a:ea typeface="Droid Serif"/>
                <a:cs typeface="Droid Serif"/>
                <a:sym typeface="Droid Serif"/>
              </a:rPr>
              <a:t>Nist, S., &amp; Holschuh, J. (2000). Active learning: strategies for college success. Boston: Allyn and Bacon. 202-218.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latin typeface="Droid Serif"/>
                <a:ea typeface="Droid Serif"/>
                <a:cs typeface="Droid Serif"/>
                <a:sym typeface="Droid Serif"/>
              </a:rPr>
              <a:t>Simpson, M., &amp; Nist, S. (1990). Textbook annotation: An effective and efficient study strategy for college students. Journal of Reading, 34: 122-129.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5758"/>
          <a:stretch/>
        </p:blipFill>
        <p:spPr>
          <a:xfrm>
            <a:off x="938675" y="1306425"/>
            <a:ext cx="4206501" cy="2681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968675" y="1134207"/>
            <a:ext cx="3341100" cy="1626578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DC44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“I think it improved my students' close reading skills, and it was good for them to get to learn from each other's reading.”</a:t>
            </a:r>
          </a:p>
        </p:txBody>
      </p:sp>
      <p:sp>
        <p:nvSpPr>
          <p:cNvPr id="180" name="Shape 180"/>
          <p:cNvSpPr/>
          <p:nvPr/>
        </p:nvSpPr>
        <p:spPr>
          <a:xfrm>
            <a:off x="3867400" y="2871625"/>
            <a:ext cx="4193400" cy="1257900"/>
          </a:xfrm>
          <a:prstGeom prst="wedgeRoundRectCallout">
            <a:avLst>
              <a:gd name="adj1" fmla="val -63991"/>
              <a:gd name="adj2" fmla="val 33983"/>
              <a:gd name="adj3" fmla="val 0"/>
            </a:avLst>
          </a:prstGeom>
          <a:noFill/>
          <a:ln w="28575" cap="flat" cmpd="sng">
            <a:solidFill>
              <a:srgbClr val="C4D6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“I think the tool is really useful for the students to be able to have conversations about the texts directly on the text.</a:t>
            </a:r>
          </a:p>
        </p:txBody>
      </p:sp>
      <p:sp>
        <p:nvSpPr>
          <p:cNvPr id="181" name="Shape 181"/>
          <p:cNvSpPr/>
          <p:nvPr/>
        </p:nvSpPr>
        <p:spPr>
          <a:xfrm>
            <a:off x="4791808" y="1134207"/>
            <a:ext cx="2877492" cy="1327717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B8DDE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“It works really well for student-student interaction and for student-teacher interaction.”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+mj-lt"/>
              </a:rPr>
              <a:t>DEMO: PERUSALL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685800" y="2505899"/>
            <a:ext cx="7772400" cy="76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Close reading and collective annotations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in a fully online or hybrid class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 descr="OSU_Ecampus_horizontal_1C_W.png"/>
          <p:cNvPicPr preferRelativeResize="0"/>
          <p:nvPr/>
        </p:nvPicPr>
        <p:blipFill rotWithShape="1">
          <a:blip r:embed="rId3">
            <a:alphaModFix/>
          </a:blip>
          <a:srcRect r="74799"/>
          <a:stretch/>
        </p:blipFill>
        <p:spPr>
          <a:xfrm>
            <a:off x="4285475" y="35637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LEARNING OBJECTIVES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87450" y="756625"/>
            <a:ext cx="7229700" cy="38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dirty="0">
                <a:latin typeface="+mn-lt"/>
                <a:ea typeface="Montserrat"/>
                <a:cs typeface="Montserrat"/>
                <a:sym typeface="Montserrat"/>
              </a:rPr>
              <a:t>By the end of this session, you will be able to: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600"/>
              </a:spcBef>
              <a:buClr>
                <a:srgbClr val="434343"/>
              </a:buClr>
              <a:buSzPct val="100000"/>
              <a:buFont typeface="Droid Serif"/>
              <a:buChar char="▸"/>
            </a:pPr>
            <a:r>
              <a:rPr lang="en" sz="200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Adapt proven, in-person, active learning strategies for a fully online or hybrid classroom.</a:t>
            </a:r>
          </a:p>
          <a:p>
            <a:pPr lvl="0" rtl="0">
              <a:spcBef>
                <a:spcPts val="600"/>
              </a:spcBef>
              <a:buNone/>
            </a:pPr>
            <a:endParaRPr sz="800"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355600" rtl="0">
              <a:spcBef>
                <a:spcPts val="600"/>
              </a:spcBef>
              <a:buClr>
                <a:srgbClr val="434343"/>
              </a:buClr>
              <a:buSzPct val="100000"/>
              <a:buFont typeface="Droid Serif"/>
              <a:buChar char="▸"/>
            </a:pPr>
            <a:r>
              <a:rPr lang="en" sz="200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Experiment with active learning modes and tools that can be applied in online or hybrid classes.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800"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355600" rtl="0">
              <a:spcBef>
                <a:spcPts val="600"/>
              </a:spcBef>
              <a:buClr>
                <a:srgbClr val="434343"/>
              </a:buClr>
              <a:buSzPct val="100000"/>
              <a:buFont typeface="Droid Serif"/>
              <a:buChar char="▸"/>
            </a:pPr>
            <a:r>
              <a:rPr lang="en" sz="200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Evaluate the appropriateness and applicability of the demonstrated technologies.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PERUSALL - PARTICIPATE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63200" y="456150"/>
            <a:ext cx="7927200" cy="8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434343"/>
                </a:solidFill>
                <a:latin typeface="+mj-lt"/>
                <a:ea typeface="Montserrat"/>
                <a:cs typeface="Montserrat"/>
                <a:sym typeface="Montserrat"/>
              </a:rPr>
              <a:t>Instructions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94850" y="1126600"/>
            <a:ext cx="7777200" cy="15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Log in: 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u="sng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http://perusall.com/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reate free account, then add join code </a:t>
            </a:r>
            <a:r>
              <a:rPr lang="en" sz="1600" b="1" dirty="0" smtClean="0">
                <a:latin typeface="Montserrat"/>
                <a:ea typeface="Montserrat"/>
                <a:cs typeface="Montserrat"/>
                <a:sym typeface="Montserrat"/>
              </a:rPr>
              <a:t>VIEGER-0446</a:t>
            </a:r>
            <a:endParaRPr lang="en-US" sz="16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b="1" dirty="0" smtClean="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experience from the </a:t>
            </a: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Perusall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Demo:</a:t>
            </a:r>
          </a:p>
          <a:p>
            <a:pPr marL="914400" lvl="1" indent="-330200" rtl="0">
              <a:spcBef>
                <a:spcPts val="0"/>
              </a:spcBef>
              <a:buSzPct val="100000"/>
              <a:buFont typeface="Montserrat"/>
              <a:buChar char="○"/>
            </a:pPr>
            <a:r>
              <a:rPr lang="en" sz="1600" u="sng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https://app.perusall.com/demo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94850" y="2610325"/>
            <a:ext cx="7646400" cy="21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How to Participate: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Highlight text and note emotional reactions.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Select image and add a comment.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Pose questions to your peers using a “?”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 smtClean="0">
                <a:latin typeface="Montserrat"/>
                <a:ea typeface="Montserrat"/>
                <a:cs typeface="Montserrat"/>
                <a:sym typeface="Montserrat"/>
              </a:rPr>
              <a:t>Make connections to other texts or personal life.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 smtClean="0">
                <a:latin typeface="Montserrat"/>
                <a:ea typeface="Montserrat"/>
                <a:cs typeface="Montserrat"/>
                <a:sym typeface="Montserrat"/>
              </a:rPr>
              <a:t>Summarize </a:t>
            </a: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difficult concepts.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 smtClean="0">
                <a:latin typeface="Montserrat"/>
                <a:ea typeface="Montserrat"/>
                <a:cs typeface="Montserrat"/>
                <a:sym typeface="Montserrat"/>
              </a:rPr>
              <a:t>Note patterns, themes and motifs.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4800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48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 descr="Studying | Studying math | Steven S. | Flickr"/>
          <p:cNvPicPr preferRelativeResize="0"/>
          <p:nvPr/>
        </p:nvPicPr>
        <p:blipFill rotWithShape="1">
          <a:blip r:embed="rId3">
            <a:alphaModFix amt="24000"/>
          </a:blip>
          <a:srcRect t="4301" b="1136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body" idx="4294967295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Hybrid College Algebra</a:t>
            </a:r>
          </a:p>
        </p:txBody>
      </p:sp>
      <p:pic>
        <p:nvPicPr>
          <p:cNvPr id="203" name="Shape 203" descr="OSU_Ecampus_horizontal_1C_W.png"/>
          <p:cNvPicPr preferRelativeResize="0"/>
          <p:nvPr/>
        </p:nvPicPr>
        <p:blipFill rotWithShape="1">
          <a:blip r:embed="rId4">
            <a:alphaModFix/>
          </a:blip>
          <a:srcRect r="74799"/>
          <a:stretch/>
        </p:blipFill>
        <p:spPr>
          <a:xfrm>
            <a:off x="4285475" y="26612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FACE TO FACE APPROACH &amp; CHALLENGES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6650" y="1183750"/>
            <a:ext cx="7310700" cy="334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Lectures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Taking notes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Individual homework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Problems or worksheets for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limited in-class activities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Minimal support when students are working through problems independently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968675" y="1419250"/>
            <a:ext cx="3398400" cy="1110300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DC44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Reduce withdraw/failure rates in high enrollment gateway class</a:t>
            </a:r>
          </a:p>
        </p:txBody>
      </p:sp>
      <p:sp>
        <p:nvSpPr>
          <p:cNvPr id="215" name="Shape 215"/>
          <p:cNvSpPr/>
          <p:nvPr/>
        </p:nvSpPr>
        <p:spPr>
          <a:xfrm>
            <a:off x="4768700" y="3019125"/>
            <a:ext cx="3292200" cy="1110300"/>
          </a:xfrm>
          <a:prstGeom prst="wedgeRoundRectCallout">
            <a:avLst>
              <a:gd name="adj1" fmla="val -63991"/>
              <a:gd name="adj2" fmla="val 33983"/>
              <a:gd name="adj3" fmla="val 0"/>
            </a:avLst>
          </a:prstGeom>
          <a:noFill/>
          <a:ln w="28575" cap="flat" cmpd="sng">
            <a:solidFill>
              <a:srgbClr val="C4D6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Improve readiness for science and engineering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5161975" y="1011700"/>
            <a:ext cx="2507400" cy="1450200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FDD2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Increase student engagement through active learning</a:t>
            </a:r>
          </a:p>
        </p:txBody>
      </p:sp>
      <p:sp>
        <p:nvSpPr>
          <p:cNvPr id="217" name="Shape 217"/>
          <p:cNvSpPr/>
          <p:nvPr/>
        </p:nvSpPr>
        <p:spPr>
          <a:xfrm>
            <a:off x="1414175" y="3019125"/>
            <a:ext cx="2215500" cy="1168200"/>
          </a:xfrm>
          <a:prstGeom prst="wedgeRoundRectCallout">
            <a:avLst>
              <a:gd name="adj1" fmla="val 69080"/>
              <a:gd name="adj2" fmla="val -35085"/>
              <a:gd name="adj3" fmla="val 0"/>
            </a:avLst>
          </a:prstGeom>
          <a:noFill/>
          <a:ln w="28575" cap="flat" cmpd="sng">
            <a:solidFill>
              <a:srgbClr val="B8DDE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Improve  performance and confidence</a:t>
            </a:r>
          </a:p>
        </p:txBody>
      </p:sp>
      <p:sp>
        <p:nvSpPr>
          <p:cNvPr id="218" name="Shape 218"/>
          <p:cNvSpPr/>
          <p:nvPr/>
        </p:nvSpPr>
        <p:spPr>
          <a:xfrm>
            <a:off x="4097215" y="421750"/>
            <a:ext cx="909185" cy="73127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9" name="Shape 219"/>
          <p:cNvGrpSpPr/>
          <p:nvPr/>
        </p:nvGrpSpPr>
        <p:grpSpPr>
          <a:xfrm>
            <a:off x="4249725" y="373255"/>
            <a:ext cx="644561" cy="686777"/>
            <a:chOff x="5970800" y="1619250"/>
            <a:chExt cx="428650" cy="456725"/>
          </a:xfrm>
        </p:grpSpPr>
        <p:sp>
          <p:nvSpPr>
            <p:cNvPr id="220" name="Shape 22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783013" y="1141847"/>
            <a:ext cx="4517812" cy="351716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4294967295"/>
          </p:nvPr>
        </p:nvSpPr>
        <p:spPr>
          <a:xfrm>
            <a:off x="5375025" y="825250"/>
            <a:ext cx="3121800" cy="34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Encouraged student collaboration.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Fostered active engagement.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Increased student interaction.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Varied and relevant question types.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Focused on challenging concepts.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 idx="4294967295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SOLUTION: LEARNING CATALYTICS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6226"/>
          <a:stretch/>
        </p:blipFill>
        <p:spPr>
          <a:xfrm>
            <a:off x="950525" y="1328350"/>
            <a:ext cx="4171324" cy="265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ctrTitle"/>
          </p:nvPr>
        </p:nvSpPr>
        <p:spPr>
          <a:xfrm>
            <a:off x="1171725" y="2342400"/>
            <a:ext cx="6833400" cy="447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Arial" charset="0"/>
                <a:ea typeface="Arial" charset="0"/>
                <a:cs typeface="Arial" charset="0"/>
              </a:rPr>
              <a:t>DEMO: LEARNING CATALYTICS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ubTitle" idx="1"/>
          </p:nvPr>
        </p:nvSpPr>
        <p:spPr>
          <a:xfrm>
            <a:off x="685800" y="2658299"/>
            <a:ext cx="7772400" cy="7670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collaboration and student response in a hybrid class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 descr="OSU_Ecampus_horizontal_1C_W.png"/>
          <p:cNvPicPr preferRelativeResize="0"/>
          <p:nvPr/>
        </p:nvPicPr>
        <p:blipFill rotWithShape="1">
          <a:blip r:embed="rId3">
            <a:alphaModFix/>
          </a:blip>
          <a:srcRect r="74799"/>
          <a:stretch/>
        </p:blipFill>
        <p:spPr>
          <a:xfrm>
            <a:off x="4285475" y="35637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LEARNING CATALYTICS - PARTICIPATE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63200" y="456150"/>
            <a:ext cx="7927200" cy="8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434343"/>
                </a:solidFill>
                <a:latin typeface="+mj-lt"/>
                <a:ea typeface="Montserrat"/>
                <a:cs typeface="Montserrat"/>
                <a:sym typeface="Montserrat"/>
              </a:rPr>
              <a:t>Instructions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663200" y="1126600"/>
            <a:ext cx="7964700" cy="15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Log in: 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b="1" u="sng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https://learningcatalytics.com/demo</a:t>
            </a: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Enter your first name, last name, and email.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 “I agree” and press START.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join code </a:t>
            </a:r>
            <a:r>
              <a:rPr lang="en" sz="2400" b="1" dirty="0">
                <a:solidFill>
                  <a:srgbClr val="B2622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91055170 </a:t>
            </a: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click “Join.”</a:t>
            </a:r>
          </a:p>
          <a:p>
            <a:pPr lvl="0" rtl="0">
              <a:spcBef>
                <a:spcPts val="0"/>
              </a:spcBef>
              <a:buNone/>
            </a:pP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663200" y="2762725"/>
            <a:ext cx="7830300" cy="21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How to Participate: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Select your answer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Select “submit response,” if applicable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Discuss how this could be applied to your hybrid course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4800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48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 descr="Free photo Digital Photography Digital Art Photo Manipulation ..."/>
          <p:cNvPicPr preferRelativeResize="0"/>
          <p:nvPr/>
        </p:nvPicPr>
        <p:blipFill rotWithShape="1">
          <a:blip r:embed="rId3">
            <a:alphaModFix amt="19000"/>
          </a:blip>
          <a:srcRect t="8836" b="2006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body" idx="4294967295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Fully-Online</a:t>
            </a:r>
            <a:r>
              <a:rPr lang="en" sz="3600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" sz="3600" b="1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Photography</a:t>
            </a:r>
          </a:p>
        </p:txBody>
      </p:sp>
      <p:pic>
        <p:nvPicPr>
          <p:cNvPr id="254" name="Shape 254" descr="OSU_Ecampus_horizontal_1C_W.png"/>
          <p:cNvPicPr preferRelativeResize="0"/>
          <p:nvPr/>
        </p:nvPicPr>
        <p:blipFill rotWithShape="1">
          <a:blip r:embed="rId4">
            <a:alphaModFix/>
          </a:blip>
          <a:srcRect r="74799"/>
          <a:stretch/>
        </p:blipFill>
        <p:spPr>
          <a:xfrm>
            <a:off x="4285475" y="26612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FACE TO FACE APPROACH &amp; CHALLENGES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6650" y="1664699"/>
            <a:ext cx="7310700" cy="243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Complex assignment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Use images from dominant and counter narratives in contemporary issues.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Difficult for students to explain and show connections to others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Subtleties of connotations and symbols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783013" y="1141847"/>
            <a:ext cx="4517812" cy="351716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4294967295"/>
          </p:nvPr>
        </p:nvSpPr>
        <p:spPr>
          <a:xfrm>
            <a:off x="5375025" y="825250"/>
            <a:ext cx="3121800" cy="34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Mind mapping corresponds to how our brain stores and retrieves information.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Helps learner recognize and make connections.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Enables learner to see the “big picture.”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600">
                <a:solidFill>
                  <a:srgbClr val="000000"/>
                </a:solidFill>
              </a:rPr>
              <a:t>It’s fun and doesn’t feel like work!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title" idx="4294967295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SOLUTION: MINDOMO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24350" y="4659025"/>
            <a:ext cx="8287800" cy="40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Droid Serif"/>
                <a:ea typeface="Droid Serif"/>
                <a:cs typeface="Droid Serif"/>
                <a:sym typeface="Droid Serif"/>
              </a:rPr>
              <a:t>“The Effect of Mind Mapping on Teaching and Learning: A Meta-Analysis”. Liuet al. Standard Research Journals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Droid Serif"/>
                <a:ea typeface="Droid Serif"/>
                <a:cs typeface="Droid Serif"/>
                <a:sym typeface="Droid Serif"/>
              </a:rPr>
              <a:t>Mindmeister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t="9649"/>
          <a:stretch/>
        </p:blipFill>
        <p:spPr>
          <a:xfrm>
            <a:off x="974650" y="1323475"/>
            <a:ext cx="4169000" cy="267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 amt="33000"/>
          </a:blip>
          <a:srcRect t="12774" b="3346"/>
          <a:stretch/>
        </p:blipFill>
        <p:spPr>
          <a:xfrm>
            <a:off x="-38375" y="0"/>
            <a:ext cx="92207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4294967295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Fully-Online</a:t>
            </a:r>
            <a:r>
              <a:rPr lang="en" sz="3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" sz="3600" b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American</a:t>
            </a:r>
            <a:r>
              <a:rPr lang="en" sz="3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" sz="3600" b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History</a:t>
            </a:r>
          </a:p>
        </p:txBody>
      </p:sp>
      <p:pic>
        <p:nvPicPr>
          <p:cNvPr id="63" name="Shape 63" descr="OSU_Ecampus_horizontal_1C_W.png"/>
          <p:cNvPicPr preferRelativeResize="0"/>
          <p:nvPr/>
        </p:nvPicPr>
        <p:blipFill rotWithShape="1">
          <a:blip r:embed="rId4">
            <a:alphaModFix/>
          </a:blip>
          <a:srcRect r="74799"/>
          <a:stretch/>
        </p:blipFill>
        <p:spPr>
          <a:xfrm>
            <a:off x="4285475" y="26612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968675" y="1380392"/>
            <a:ext cx="3163710" cy="1149008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DC44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“Excellent tool to make connections between narratives and sociopolitical outcomes.”</a:t>
            </a:r>
          </a:p>
        </p:txBody>
      </p:sp>
      <p:sp>
        <p:nvSpPr>
          <p:cNvPr id="275" name="Shape 275"/>
          <p:cNvSpPr/>
          <p:nvPr/>
        </p:nvSpPr>
        <p:spPr>
          <a:xfrm>
            <a:off x="4768700" y="3019125"/>
            <a:ext cx="3292200" cy="1110300"/>
          </a:xfrm>
          <a:prstGeom prst="wedgeRoundRectCallout">
            <a:avLst>
              <a:gd name="adj1" fmla="val -63991"/>
              <a:gd name="adj2" fmla="val 33983"/>
              <a:gd name="adj3" fmla="val 0"/>
            </a:avLst>
          </a:prstGeom>
          <a:noFill/>
          <a:ln w="28575" cap="flat" cmpd="sng">
            <a:solidFill>
              <a:srgbClr val="C4D6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“Students could clearly illustrate the complexity of interrelated topics.”</a:t>
            </a:r>
          </a:p>
        </p:txBody>
      </p:sp>
      <p:sp>
        <p:nvSpPr>
          <p:cNvPr id="276" name="Shape 276"/>
          <p:cNvSpPr/>
          <p:nvPr/>
        </p:nvSpPr>
        <p:spPr>
          <a:xfrm>
            <a:off x="4923691" y="1239714"/>
            <a:ext cx="3137183" cy="1499535"/>
          </a:xfrm>
          <a:prstGeom prst="wedgeRoundRectCallout">
            <a:avLst>
              <a:gd name="adj1" fmla="val -40580"/>
              <a:gd name="adj2" fmla="val 60540"/>
              <a:gd name="adj3" fmla="val 0"/>
            </a:avLst>
          </a:prstGeom>
          <a:noFill/>
          <a:ln w="28575" cap="flat" cmpd="sng">
            <a:solidFill>
              <a:srgbClr val="FDD2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“Allows students to (literally) draw connections between historical events, images, and contemporary issues.”</a:t>
            </a:r>
          </a:p>
        </p:txBody>
      </p:sp>
      <p:sp>
        <p:nvSpPr>
          <p:cNvPr id="277" name="Shape 277"/>
          <p:cNvSpPr/>
          <p:nvPr/>
        </p:nvSpPr>
        <p:spPr>
          <a:xfrm>
            <a:off x="1290525" y="2849925"/>
            <a:ext cx="2339100" cy="1337400"/>
          </a:xfrm>
          <a:prstGeom prst="wedgeRoundRectCallout">
            <a:avLst>
              <a:gd name="adj1" fmla="val 69080"/>
              <a:gd name="adj2" fmla="val -35085"/>
              <a:gd name="adj3" fmla="val 0"/>
            </a:avLst>
          </a:prstGeom>
          <a:noFill/>
          <a:ln w="28575" cap="flat" cmpd="sng">
            <a:solidFill>
              <a:srgbClr val="B8DDE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“I appreciated the creative freedom the students had.”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+mj-lt"/>
              </a:rPr>
              <a:t>DEMO: MINDOMO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ubTitle" idx="1"/>
          </p:nvPr>
        </p:nvSpPr>
        <p:spPr>
          <a:xfrm>
            <a:off x="685800" y="2505899"/>
            <a:ext cx="7772400" cy="76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collaborative mind mapping in a fully online class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84" name="Shape 284" descr="OSU_Ecampus_horizontal_1C_W.png"/>
          <p:cNvPicPr preferRelativeResize="0"/>
          <p:nvPr/>
        </p:nvPicPr>
        <p:blipFill rotWithShape="1">
          <a:blip r:embed="rId3">
            <a:alphaModFix/>
          </a:blip>
          <a:srcRect r="74799"/>
          <a:stretch/>
        </p:blipFill>
        <p:spPr>
          <a:xfrm>
            <a:off x="4285475" y="35637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MINDOMO - PARTICIPATE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63200" y="456150"/>
            <a:ext cx="7927200" cy="8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434343"/>
                </a:solidFill>
                <a:latin typeface="+mj-lt"/>
                <a:ea typeface="Montserrat"/>
                <a:cs typeface="Montserrat"/>
                <a:sym typeface="Montserrat"/>
              </a:rPr>
              <a:t>Instructions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96450" y="1200350"/>
            <a:ext cx="8388600" cy="15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How to Participate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75000"/>
              <a:buFont typeface="Montserrat"/>
              <a:buChar char="●"/>
            </a:pPr>
            <a:r>
              <a:rPr lang="en" sz="1600" u="sng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https://tinyurl.com/QMPBJ</a:t>
            </a:r>
          </a:p>
          <a:p>
            <a:pPr marL="457200" lvl="0" indent="-304800" rtl="0">
              <a:spcBef>
                <a:spcPts val="0"/>
              </a:spcBef>
              <a:buSzPct val="75000"/>
              <a:buFont typeface="Montserrat"/>
              <a:buChar char="●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You can also create your own </a:t>
            </a:r>
            <a:r>
              <a:rPr lang="en" sz="1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en" sz="1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draw your mind map on paper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796450" y="2554975"/>
            <a:ext cx="7794000" cy="21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Additional Resources</a:t>
            </a:r>
          </a:p>
          <a:p>
            <a:pPr marL="457200" lvl="0" indent="-304800" rtl="0">
              <a:spcBef>
                <a:spcPts val="0"/>
              </a:spcBef>
              <a:buSzPct val="75000"/>
              <a:buFont typeface="Montserrat"/>
              <a:buChar char="●"/>
            </a:pP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Coggle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coggle.com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rtl="0">
              <a:spcBef>
                <a:spcPts val="0"/>
              </a:spcBef>
              <a:buFont typeface="Montserrat"/>
              <a:buChar char="○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The clear way to share complex information</a:t>
            </a:r>
          </a:p>
          <a:p>
            <a:pPr marL="457200" lvl="0" indent="-304800" rtl="0">
              <a:spcBef>
                <a:spcPts val="0"/>
              </a:spcBef>
              <a:buSzPct val="75000"/>
              <a:buFont typeface="Montserrat"/>
              <a:buChar char="●"/>
            </a:pP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MindMeister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mindmeister.com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rtl="0">
              <a:spcBef>
                <a:spcPts val="0"/>
              </a:spcBef>
              <a:buFont typeface="Montserrat"/>
              <a:buChar char="○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Collaborative mind mapping for creative work</a:t>
            </a:r>
          </a:p>
          <a:p>
            <a:pPr marL="457200" lvl="0" indent="-304800" rtl="0">
              <a:spcBef>
                <a:spcPts val="0"/>
              </a:spcBef>
              <a:buSzPct val="75000"/>
              <a:buFont typeface="Montserrat"/>
              <a:buChar char="●"/>
            </a:pP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Mindomo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 sz="1600" dirty="0" err="1">
                <a:latin typeface="Montserrat"/>
                <a:ea typeface="Montserrat"/>
                <a:cs typeface="Montserrat"/>
                <a:sym typeface="Montserrat"/>
              </a:rPr>
              <a:t>mindomo.com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914400" lvl="1" indent="-228600" rtl="0">
              <a:spcBef>
                <a:spcPts val="0"/>
              </a:spcBef>
              <a:buFont typeface="Montserrat"/>
              <a:buChar char="○"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The best way to understand and learn anything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latin typeface="+mj-lt"/>
              </a:rPr>
              <a:t>THANKS!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subTitle" idx="4294967295"/>
          </p:nvPr>
        </p:nvSpPr>
        <p:spPr>
          <a:xfrm>
            <a:off x="1275149" y="1399837"/>
            <a:ext cx="6593700" cy="784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latin typeface="+mj-lt"/>
              </a:rPr>
              <a:t>Any questions?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4294967295"/>
          </p:nvPr>
        </p:nvSpPr>
        <p:spPr>
          <a:xfrm>
            <a:off x="1275150" y="2233800"/>
            <a:ext cx="6593700" cy="784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b="1"/>
              <a:t>Susan Fein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susan.fein@oregonstate.edu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/>
              <a:t>Rayne</a:t>
            </a:r>
            <a:r>
              <a:rPr lang="en" sz="1800"/>
              <a:t> </a:t>
            </a:r>
            <a:r>
              <a:rPr lang="en" sz="2800" b="1"/>
              <a:t>Vieger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rayne.vieger@oregonstate.edu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FACE TO FACE APPROACH &amp; CHALLENGES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6650" y="1664699"/>
            <a:ext cx="7310700" cy="243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Individual reading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In-class discussion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Identifying important events and imagery</a:t>
            </a:r>
          </a:p>
          <a:p>
            <a:pPr marL="914400" lvl="1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Writing these on chalkboard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F2F environment lacked media and imagery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783013" y="1141847"/>
            <a:ext cx="4517812" cy="351716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5425075" y="825250"/>
            <a:ext cx="2972100" cy="34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Benefit visual learners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Form connections, find patterns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Analyze non-linear relationships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Personal, emotional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</a:pPr>
            <a:r>
              <a:rPr lang="en" sz="1800">
                <a:solidFill>
                  <a:srgbClr val="000000"/>
                </a:solidFill>
              </a:rPr>
              <a:t>Fun and motivating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title" idx="4294967295"/>
          </p:nvPr>
        </p:nvSpPr>
        <p:spPr>
          <a:xfrm>
            <a:off x="3899450" y="271750"/>
            <a:ext cx="1365299" cy="5534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SOLUTION: TIMELINE JS</a:t>
            </a:r>
          </a:p>
        </p:txBody>
      </p:sp>
      <p:pic>
        <p:nvPicPr>
          <p:cNvPr id="77" name="Shape 77" descr="Screen Shot 2017-09-20 at 3.52.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300" y="1301250"/>
            <a:ext cx="4121399" cy="269159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24350" y="4659025"/>
            <a:ext cx="7053000" cy="40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Droid Serif"/>
                <a:ea typeface="Droid Serif"/>
                <a:cs typeface="Droid Serif"/>
                <a:sym typeface="Droid Serif"/>
              </a:rPr>
              <a:t>Frederick, P. (1991). Active Learning in History Classes. Teaching History: A Journal of Methods, Vol. 16</a:t>
            </a:r>
            <a:r>
              <a:rPr lang="en" sz="900" i="1">
                <a:latin typeface="Droid Serif"/>
                <a:ea typeface="Droid Serif"/>
                <a:cs typeface="Droid Serif"/>
                <a:sym typeface="Droid Serif"/>
              </a:rPr>
              <a:t> (Fall 1991)</a:t>
            </a:r>
            <a:r>
              <a:rPr lang="en" sz="900">
                <a:latin typeface="Droid Serif"/>
                <a:ea typeface="Droid Serif"/>
                <a:cs typeface="Droid Serif"/>
                <a:sym typeface="Droid Serif"/>
              </a:rPr>
              <a:t>: 67–83.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73500" y="1232000"/>
            <a:ext cx="4017000" cy="2094300"/>
          </a:xfrm>
          <a:prstGeom prst="wedgeRoundRectCallout">
            <a:avLst>
              <a:gd name="adj1" fmla="val -36189"/>
              <a:gd name="adj2" fmla="val 69820"/>
              <a:gd name="adj3" fmla="val 0"/>
            </a:avLst>
          </a:prstGeom>
          <a:noFill/>
          <a:ln w="28575" cap="flat" cmpd="sng">
            <a:solidFill>
              <a:srgbClr val="DC440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“...allows students to develop a more well-rounded internal conception of what the topics and people being discussed in the reading actually look like...”</a:t>
            </a:r>
          </a:p>
        </p:txBody>
      </p:sp>
      <p:sp>
        <p:nvSpPr>
          <p:cNvPr id="84" name="Shape 84"/>
          <p:cNvSpPr/>
          <p:nvPr/>
        </p:nvSpPr>
        <p:spPr>
          <a:xfrm>
            <a:off x="5353850" y="2414475"/>
            <a:ext cx="2706900" cy="1715100"/>
          </a:xfrm>
          <a:prstGeom prst="wedgeRoundRectCallout">
            <a:avLst>
              <a:gd name="adj1" fmla="val -63991"/>
              <a:gd name="adj2" fmla="val 33983"/>
              <a:gd name="adj3" fmla="val 0"/>
            </a:avLst>
          </a:prstGeom>
          <a:noFill/>
          <a:ln w="28575" cap="flat" cmpd="sng">
            <a:solidFill>
              <a:srgbClr val="C4D6A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i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“…helps students understand the interrelation of topics and events more deeply…”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599" cy="447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+mj-lt"/>
              </a:rPr>
              <a:t>DEMO: TIMELINE JS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685800" y="2505900"/>
            <a:ext cx="7772400" cy="44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Visually based learning in a fully online or hybrid class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OSU_Ecampus_horizontal_1C_W.png"/>
          <p:cNvPicPr preferRelativeResize="0"/>
          <p:nvPr/>
        </p:nvPicPr>
        <p:blipFill rotWithShape="1">
          <a:blip r:embed="rId3">
            <a:alphaModFix/>
          </a:blip>
          <a:srcRect r="74799"/>
          <a:stretch/>
        </p:blipFill>
        <p:spPr>
          <a:xfrm>
            <a:off x="4285475" y="356375"/>
            <a:ext cx="573048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TIMELINE JS - PARTICIPATE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63200" y="456150"/>
            <a:ext cx="7927200" cy="8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434343"/>
                </a:solidFill>
                <a:latin typeface="+mj-lt"/>
                <a:ea typeface="Montserrat"/>
                <a:cs typeface="Montserrat"/>
                <a:sym typeface="Montserrat"/>
              </a:rPr>
              <a:t>Instructions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63199" y="1387150"/>
            <a:ext cx="7719000" cy="119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Log in: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Login here to edit: </a:t>
            </a:r>
            <a:r>
              <a:rPr lang="en" sz="1600" b="1" u="sng" dirty="0">
                <a:solidFill>
                  <a:srgbClr val="1155C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https://tinyurl.com/QMtimeline1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Login here to view: </a:t>
            </a:r>
            <a:r>
              <a:rPr lang="en" sz="1600" b="1" u="sng" dirty="0">
                <a:solidFill>
                  <a:srgbClr val="1155C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https://tinyurl.com/QMtimeline2</a:t>
            </a:r>
            <a:r>
              <a:rPr lang="en" sz="1600" b="1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95800" y="2580250"/>
            <a:ext cx="8250600" cy="222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dirty="0">
                <a:latin typeface="+mj-lt"/>
                <a:ea typeface="Montserrat"/>
                <a:cs typeface="Montserrat"/>
                <a:sym typeface="Montserrat"/>
              </a:rPr>
              <a:t>How to Participate: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Form groups &amp; delegate roles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Select an event related to the history of learning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Summarize event in your own words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Cite a credible source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Choose images or other media to visually represent your event</a:t>
            </a:r>
          </a:p>
          <a:p>
            <a:pPr marL="457200" lvl="0" indent="-228600" rtl="0">
              <a:spcBef>
                <a:spcPts val="0"/>
              </a:spcBef>
              <a:buFont typeface="Montserrat"/>
              <a:buChar char="●"/>
            </a:pPr>
            <a:r>
              <a:rPr lang="en" sz="1900" dirty="0">
                <a:latin typeface="Montserrat"/>
                <a:ea typeface="Montserrat"/>
                <a:cs typeface="Montserrat"/>
                <a:sym typeface="Montserrat"/>
              </a:rPr>
              <a:t>Fill out the google spreadsheet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4800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endParaRPr sz="48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E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Screen Shot 2017-09-20 at 4.03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499" y="152400"/>
            <a:ext cx="391045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ctrTitle" idx="4294967295"/>
          </p:nvPr>
        </p:nvSpPr>
        <p:spPr>
          <a:xfrm>
            <a:off x="228600" y="617925"/>
            <a:ext cx="4783800" cy="120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+mj-lt"/>
              </a:rPr>
              <a:t>65%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ctrTitle" idx="4294967295"/>
          </p:nvPr>
        </p:nvSpPr>
        <p:spPr>
          <a:xfrm>
            <a:off x="228600" y="3530235"/>
            <a:ext cx="4783800" cy="120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+mj-lt"/>
              </a:rPr>
              <a:t>125 million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228600" y="2074080"/>
            <a:ext cx="4783800" cy="120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00000"/>
                </a:solidFill>
                <a:latin typeface="+mj-lt"/>
              </a:rPr>
              <a:t>87%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4294967295"/>
          </p:nvPr>
        </p:nvSpPr>
        <p:spPr>
          <a:xfrm>
            <a:off x="228600" y="1130612"/>
            <a:ext cx="4783800" cy="6209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students skipped buying a textbook because it was too expensive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4294967295"/>
          </p:nvPr>
        </p:nvSpPr>
        <p:spPr>
          <a:xfrm>
            <a:off x="228600" y="4042922"/>
            <a:ext cx="4783800" cy="62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Decline in total number of print books sold in the US since 2007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4294967295"/>
          </p:nvPr>
        </p:nvSpPr>
        <p:spPr>
          <a:xfrm>
            <a:off x="228600" y="2586767"/>
            <a:ext cx="4783800" cy="62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students believe they achieve better grades with an interactive text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2403534" y="192990"/>
            <a:ext cx="433931" cy="318157"/>
            <a:chOff x="3936375" y="3703750"/>
            <a:chExt cx="453050" cy="332175"/>
          </a:xfrm>
        </p:grpSpPr>
        <p:sp>
          <p:nvSpPr>
            <p:cNvPr id="112" name="Shape 112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Macintosh PowerPoint</Application>
  <PresentationFormat>On-screen Show (16:9)</PresentationFormat>
  <Paragraphs>169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Montserrat</vt:lpstr>
      <vt:lpstr>Roboto</vt:lpstr>
      <vt:lpstr>Droid Serif</vt:lpstr>
      <vt:lpstr>Verdana</vt:lpstr>
      <vt:lpstr>Perdita template</vt:lpstr>
      <vt:lpstr>Using Face-to-Face Strategies for Active Learner Engagement in Online and Hybrid Courses </vt:lpstr>
      <vt:lpstr>LEARNING OBJECTIVES</vt:lpstr>
      <vt:lpstr>PowerPoint Presentation</vt:lpstr>
      <vt:lpstr>FACE TO FACE APPROACH &amp; CHALLENGES</vt:lpstr>
      <vt:lpstr>SOLUTION: TIMELINE JS</vt:lpstr>
      <vt:lpstr>PowerPoint Presentation</vt:lpstr>
      <vt:lpstr>DEMO: TIMELINE JS</vt:lpstr>
      <vt:lpstr>TIMELINE JS - PARTICIPATE</vt:lpstr>
      <vt:lpstr>65%</vt:lpstr>
      <vt:lpstr>PowerPoint Presentation</vt:lpstr>
      <vt:lpstr>FACE TO FACE APPROACH &amp; CHALLENGES</vt:lpstr>
      <vt:lpstr>SOLUTION: TOPHAT</vt:lpstr>
      <vt:lpstr>PowerPoint Presentation</vt:lpstr>
      <vt:lpstr>VIDEO &amp; DISCUSSION: TOPHAT</vt:lpstr>
      <vt:lpstr>PowerPoint Presentation</vt:lpstr>
      <vt:lpstr>FACE TO FACE APPROACH &amp; CHALLENGES</vt:lpstr>
      <vt:lpstr>SOLUTION: PERUSALL</vt:lpstr>
      <vt:lpstr>PowerPoint Presentation</vt:lpstr>
      <vt:lpstr>DEMO: PERUSALL</vt:lpstr>
      <vt:lpstr>PERUSALL - PARTICIPATE</vt:lpstr>
      <vt:lpstr>PowerPoint Presentation</vt:lpstr>
      <vt:lpstr>FACE TO FACE APPROACH &amp; CHALLENGES</vt:lpstr>
      <vt:lpstr>PowerPoint Presentation</vt:lpstr>
      <vt:lpstr>SOLUTION: LEARNING CATALYTICS</vt:lpstr>
      <vt:lpstr>DEMO: LEARNING CATALYTICS</vt:lpstr>
      <vt:lpstr>LEARNING CATALYTICS - PARTICIPATE</vt:lpstr>
      <vt:lpstr>PowerPoint Presentation</vt:lpstr>
      <vt:lpstr>FACE TO FACE APPROACH &amp; CHALLENGES</vt:lpstr>
      <vt:lpstr>SOLUTION: MINDOMO</vt:lpstr>
      <vt:lpstr>PowerPoint Presentation</vt:lpstr>
      <vt:lpstr>DEMO: MINDOMO</vt:lpstr>
      <vt:lpstr>MINDOMO - PARTICIPATE</vt:lpstr>
      <vt:lpstr>THANKS!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Face-to-Face Strategies for Active Learner Engagement in Online and Hybrid Courses </dc:title>
  <cp:lastModifiedBy>Rayne Vieger</cp:lastModifiedBy>
  <cp:revision>1</cp:revision>
  <dcterms:modified xsi:type="dcterms:W3CDTF">2017-09-21T00:36:07Z</dcterms:modified>
</cp:coreProperties>
</file>