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75" r:id="rId11"/>
    <p:sldId id="263" r:id="rId12"/>
    <p:sldId id="264" r:id="rId13"/>
    <p:sldId id="265" r:id="rId14"/>
    <p:sldId id="266" r:id="rId15"/>
    <p:sldId id="267" r:id="rId16"/>
    <p:sldId id="268" r:id="rId17"/>
    <p:sldId id="269" r:id="rId18"/>
    <p:sldId id="270" r:id="rId19"/>
    <p:sldId id="271" r:id="rId20"/>
    <p:sldId id="276"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5F6D46-C388-49DC-BAAC-835DEC4F3260}">
          <p14:sldIdLst>
            <p14:sldId id="256"/>
            <p14:sldId id="257"/>
            <p14:sldId id="258"/>
            <p14:sldId id="259"/>
            <p14:sldId id="260"/>
            <p14:sldId id="274"/>
            <p14:sldId id="275"/>
            <p14:sldId id="263"/>
            <p14:sldId id="264"/>
            <p14:sldId id="265"/>
            <p14:sldId id="266"/>
            <p14:sldId id="267"/>
            <p14:sldId id="268"/>
            <p14:sldId id="269"/>
            <p14:sldId id="270"/>
            <p14:sldId id="271"/>
            <p14:sldId id="276"/>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D40"/>
    <a:srgbClr val="ACB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7637" autoAdjust="0"/>
  </p:normalViewPr>
  <p:slideViewPr>
    <p:cSldViewPr snapToGrid="0">
      <p:cViewPr varScale="1">
        <p:scale>
          <a:sx n="62" d="100"/>
          <a:sy n="62" d="100"/>
        </p:scale>
        <p:origin x="1026" y="72"/>
      </p:cViewPr>
      <p:guideLst/>
    </p:cSldViewPr>
  </p:slideViewPr>
  <p:notesTextViewPr>
    <p:cViewPr>
      <p:scale>
        <a:sx n="1" d="1"/>
        <a:sy n="1" d="1"/>
      </p:scale>
      <p:origin x="0" y="0"/>
    </p:cViewPr>
  </p:notesTextViewPr>
  <p:notesViewPr>
    <p:cSldViewPr snapToGrid="0" showGuides="1">
      <p:cViewPr varScale="1">
        <p:scale>
          <a:sx n="88" d="100"/>
          <a:sy n="88" d="100"/>
        </p:scale>
        <p:origin x="37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EF4B45-4EC9-4D2A-87F0-240E16E7FBC9}" type="datetimeFigureOut">
              <a:rPr lang="en-US" smtClean="0"/>
              <a:t>10/19/2016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07795F-F2DF-471C-B9E1-5329177E4BE8}" type="slidenum">
              <a:rPr lang="en-US" smtClean="0"/>
              <a:t>‹#›</a:t>
            </a:fld>
            <a:endParaRPr lang="en-US"/>
          </a:p>
        </p:txBody>
      </p:sp>
    </p:spTree>
    <p:extLst>
      <p:ext uri="{BB962C8B-B14F-4D97-AF65-F5344CB8AC3E}">
        <p14:creationId xmlns:p14="http://schemas.microsoft.com/office/powerpoint/2010/main" val="3892088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EBEEB-52DB-4215-8A59-C358418F97A5}" type="datetimeFigureOut">
              <a:rPr lang="en-US"/>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592DA-75D3-4916-BF0D-046F84D4A8C9}" type="slidenum">
              <a:rPr lang="en-US"/>
              <a:t>‹#›</a:t>
            </a:fld>
            <a:endParaRPr lang="en-US"/>
          </a:p>
        </p:txBody>
      </p:sp>
    </p:spTree>
    <p:extLst>
      <p:ext uri="{BB962C8B-B14F-4D97-AF65-F5344CB8AC3E}">
        <p14:creationId xmlns:p14="http://schemas.microsoft.com/office/powerpoint/2010/main" val="418289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addons.mozilla.org/en-US/firefox/addon/wcag-contrast-checker/?src=ss" TargetMode="External"/><Relationship Id="rId5" Type="http://schemas.openxmlformats.org/officeDocument/2006/relationships/hyperlink" Target="https://chrome.google.com/webstore/detail/color-contrast-analyzer/dagdlcijhfbmgkjokkjicnnfimlebcll" TargetMode="External"/><Relationship Id="rId4" Type="http://schemas.openxmlformats.org/officeDocument/2006/relationships/hyperlink" Target="https://chrome.google.com/webstore/detail/wcag-luminosity-contrast/lllpnmpooomecmbmijbmbikaacgfdag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Site Title:</a:t>
            </a:r>
            <a:r>
              <a:rPr lang="en-US" baseline="0" dirty="0"/>
              <a:t> </a:t>
            </a:r>
            <a:r>
              <a:rPr lang="en-US" dirty="0"/>
              <a:t>Youtube</a:t>
            </a:r>
          </a:p>
          <a:p>
            <a:pPr marL="628650" lvl="1" indent="-171450">
              <a:buFont typeface="Arial" panose="020B0604020202020204" pitchFamily="34" charset="0"/>
              <a:buChar char="•"/>
            </a:pPr>
            <a:r>
              <a:rPr lang="en-US" dirty="0"/>
              <a:t>Link Title</a:t>
            </a:r>
            <a:r>
              <a:rPr lang="en-US" baseline="0" dirty="0"/>
              <a:t>: </a:t>
            </a:r>
            <a:r>
              <a:rPr lang="en-US" dirty="0"/>
              <a:t>Adding subtitles and closed captions to YouTube Videos</a:t>
            </a:r>
            <a:r>
              <a:rPr lang="en-US" baseline="0" dirty="0"/>
              <a:t> –</a:t>
            </a:r>
          </a:p>
          <a:p>
            <a:pPr marL="628650" lvl="1" indent="-171450">
              <a:buFont typeface="Arial" panose="020B0604020202020204" pitchFamily="34" charset="0"/>
              <a:buChar char="•"/>
            </a:pPr>
            <a:r>
              <a:rPr lang="en-US" baseline="0" dirty="0"/>
              <a:t>Link URL</a:t>
            </a:r>
            <a:r>
              <a:rPr lang="en-US" dirty="0"/>
              <a:t>: https://support.google.com/youtube/answer/2734796?hl=en</a:t>
            </a:r>
          </a:p>
          <a:p>
            <a:pPr marL="171450" indent="-171450">
              <a:buFont typeface="Arial" panose="020B0604020202020204" pitchFamily="34" charset="0"/>
              <a:buChar char="•"/>
            </a:pPr>
            <a:r>
              <a:rPr lang="en-US" dirty="0"/>
              <a:t>Site Title:</a:t>
            </a:r>
            <a:r>
              <a:rPr lang="en-US" baseline="0" dirty="0"/>
              <a:t> </a:t>
            </a:r>
          </a:p>
          <a:p>
            <a:pPr marL="628650" lvl="1" indent="-171450">
              <a:buFont typeface="Arial" panose="020B0604020202020204" pitchFamily="34" charset="0"/>
              <a:buChar char="•"/>
            </a:pPr>
            <a:r>
              <a:rPr lang="en-US" baseline="0" dirty="0"/>
              <a:t>Link Title: </a:t>
            </a:r>
            <a:r>
              <a:rPr lang="en-US" dirty="0"/>
              <a:t>Vimeo</a:t>
            </a:r>
            <a:r>
              <a:rPr lang="en-US" baseline="0" dirty="0"/>
              <a:t> </a:t>
            </a:r>
            <a:r>
              <a:rPr lang="en-US" dirty="0"/>
              <a:t>Introducing the New Vimeo Player</a:t>
            </a:r>
            <a:r>
              <a:rPr lang="en-US" baseline="0" dirty="0"/>
              <a:t> </a:t>
            </a:r>
          </a:p>
          <a:p>
            <a:pPr marL="628650" lvl="1" indent="-171450">
              <a:buFont typeface="Arial" panose="020B0604020202020204" pitchFamily="34" charset="0"/>
              <a:buChar char="•"/>
            </a:pPr>
            <a:r>
              <a:rPr lang="en-US" baseline="0" dirty="0"/>
              <a:t>Link </a:t>
            </a:r>
            <a:r>
              <a:rPr lang="en-US" dirty="0"/>
              <a:t>URL:https://vimeo.com/blog/post/introducing-the-new-vimeo-player </a:t>
            </a:r>
          </a:p>
        </p:txBody>
      </p:sp>
      <p:sp>
        <p:nvSpPr>
          <p:cNvPr id="4" name="Slide Number Placeholder 3"/>
          <p:cNvSpPr>
            <a:spLocks noGrp="1"/>
          </p:cNvSpPr>
          <p:nvPr>
            <p:ph type="sldNum" sz="quarter" idx="10"/>
          </p:nvPr>
        </p:nvSpPr>
        <p:spPr/>
        <p:txBody>
          <a:bodyPr/>
          <a:lstStyle/>
          <a:p>
            <a:fld id="{3EC592DA-75D3-4916-BF0D-046F84D4A8C9}" type="slidenum">
              <a:rPr lang="en-US"/>
              <a:t>13</a:t>
            </a:fld>
            <a:endParaRPr lang="en-US"/>
          </a:p>
        </p:txBody>
      </p:sp>
    </p:spTree>
    <p:extLst>
      <p:ext uri="{BB962C8B-B14F-4D97-AF65-F5344CB8AC3E}">
        <p14:creationId xmlns:p14="http://schemas.microsoft.com/office/powerpoint/2010/main" val="85178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Color contrast</a:t>
            </a:r>
          </a:p>
          <a:p>
            <a:pPr marL="628650" lvl="1" indent="-171450">
              <a:buFont typeface="Arial" panose="020B0604020202020204" pitchFamily="34" charset="0"/>
              <a:buChar char="•"/>
            </a:pPr>
            <a:r>
              <a:rPr lang="en-US" dirty="0"/>
              <a:t>Site: </a:t>
            </a:r>
            <a:r>
              <a:rPr lang="en-US" dirty="0" err="1"/>
              <a:t>WebAim</a:t>
            </a:r>
            <a:endParaRPr lang="en-US" dirty="0"/>
          </a:p>
          <a:p>
            <a:pPr marL="1085850" lvl="2" indent="-171450">
              <a:buFont typeface="Arial" panose="020B0604020202020204" pitchFamily="34" charset="0"/>
              <a:buChar char="•"/>
            </a:pPr>
            <a:r>
              <a:rPr lang="en-US" dirty="0"/>
              <a:t>Link Title: </a:t>
            </a:r>
            <a:r>
              <a:rPr lang="en-US" dirty="0" err="1"/>
              <a:t>WebAim</a:t>
            </a:r>
            <a:r>
              <a:rPr lang="en-US" dirty="0"/>
              <a:t> Color Contrast Checker</a:t>
            </a:r>
          </a:p>
          <a:p>
            <a:pPr marL="1085850" lvl="2" indent="-171450">
              <a:buFont typeface="Arial" panose="020B0604020202020204" pitchFamily="34" charset="0"/>
              <a:buChar char="•"/>
            </a:pPr>
            <a:r>
              <a:rPr lang="en-US" dirty="0"/>
              <a:t>Link URL: </a:t>
            </a:r>
            <a:r>
              <a:rPr lang="en-US" dirty="0">
                <a:hlinkClick r:id="rId3"/>
              </a:rPr>
              <a:t>http://webaim.org/resources/contrastchecker/</a:t>
            </a:r>
            <a:endParaRPr lang="en-US" dirty="0"/>
          </a:p>
          <a:p>
            <a:pPr marL="628650" lvl="1" indent="-171450">
              <a:buFont typeface="Arial" panose="020B0604020202020204" pitchFamily="34" charset="0"/>
              <a:buChar char="•"/>
            </a:pPr>
            <a:r>
              <a:rPr lang="en-US" dirty="0"/>
              <a:t>Chrome Extension: WCAG Luminosity Contrast Ratio Analyzer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Title: WCAG Luminosity Contrast Ratio Analyzer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URL </a:t>
            </a:r>
            <a:r>
              <a:rPr lang="en-US" dirty="0">
                <a:hlinkClick r:id="rId4"/>
              </a:rPr>
              <a:t>https://chrome.google.com/webstore/detail/wcag-luminosity-contrast/lllpnmpooomecmbmijbmbikaacgfdagi</a:t>
            </a:r>
            <a:endParaRPr lang="en-US" dirty="0"/>
          </a:p>
          <a:p>
            <a:pPr marL="628650" lvl="1" indent="-171450">
              <a:buFont typeface="Arial" panose="020B0604020202020204" pitchFamily="34" charset="0"/>
              <a:buChar char="•"/>
            </a:pPr>
            <a:r>
              <a:rPr lang="en-US" dirty="0"/>
              <a:t>Chrome Extension: Color Contrast Analyzer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Title: Color Contrast Analyzer</a:t>
            </a:r>
            <a:endParaRPr lang="en-US" b="1" dirty="0"/>
          </a:p>
          <a:p>
            <a:pPr marL="1085850" lvl="2" indent="-171450">
              <a:buFont typeface="Arial" panose="020B0604020202020204" pitchFamily="34" charset="0"/>
              <a:buChar char="•"/>
            </a:pPr>
            <a:r>
              <a:rPr lang="en-US" dirty="0"/>
              <a:t>Link URL: </a:t>
            </a:r>
            <a:r>
              <a:rPr lang="en-US" dirty="0">
                <a:hlinkClick r:id="rId5"/>
              </a:rPr>
              <a:t>https://chrome.google.com/webstore/detail/color-contrast-analyzer/dagdlcijhfbmgkjokkjicnnfimlebcll</a:t>
            </a:r>
            <a:endParaRPr lang="en-US" dirty="0"/>
          </a:p>
          <a:p>
            <a:pPr marL="628650" lvl="1" indent="-171450">
              <a:buFont typeface="Arial" panose="020B0604020202020204" pitchFamily="34" charset="0"/>
              <a:buChar char="•"/>
            </a:pPr>
            <a:r>
              <a:rPr lang="en-US" dirty="0"/>
              <a:t>Firefox</a:t>
            </a:r>
            <a:r>
              <a:rPr lang="en-US" baseline="0" dirty="0"/>
              <a:t> Extension</a:t>
            </a:r>
            <a:r>
              <a:rPr lang="en-US" dirty="0"/>
              <a:t>: WCAG Contrast Checker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Title: WCAG Contrast Checker</a:t>
            </a:r>
          </a:p>
          <a:p>
            <a:pPr marL="1085850" lvl="2" indent="-171450">
              <a:buFont typeface="Arial" panose="020B0604020202020204" pitchFamily="34" charset="0"/>
              <a:buChar char="•"/>
            </a:pPr>
            <a:r>
              <a:rPr lang="en-US" dirty="0"/>
              <a:t>Link URL: </a:t>
            </a:r>
            <a:r>
              <a:rPr lang="en-US" dirty="0">
                <a:hlinkClick r:id="rId6"/>
              </a:rPr>
              <a:t>https://addons.mozilla.org/en-US/firefox/addon/wcag-contrast-checker/?src=ss</a:t>
            </a:r>
            <a:endParaRPr lang="en-US"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Photosensitivity</a:t>
            </a:r>
          </a:p>
          <a:p>
            <a:pPr marL="628650" lvl="1" indent="-171450">
              <a:buFont typeface="Arial" panose="020B0604020202020204" pitchFamily="34" charset="0"/>
              <a:buChar char="•"/>
            </a:pPr>
            <a:r>
              <a:rPr lang="en-US" dirty="0"/>
              <a:t>Site: University of Maryland</a:t>
            </a:r>
          </a:p>
          <a:p>
            <a:pPr marL="1085850" lvl="2" indent="-171450">
              <a:buFont typeface="Arial" panose="020B0604020202020204" pitchFamily="34" charset="0"/>
              <a:buChar char="•"/>
            </a:pPr>
            <a:r>
              <a:rPr lang="en-US" dirty="0"/>
              <a:t>Link</a:t>
            </a:r>
            <a:r>
              <a:rPr lang="en-US" baseline="0" dirty="0"/>
              <a:t> Title: </a:t>
            </a:r>
            <a:r>
              <a:rPr lang="en-US" dirty="0"/>
              <a:t>Photosensitive Analysis Tool (PEAT)</a:t>
            </a:r>
          </a:p>
          <a:p>
            <a:pPr marL="1085850" lvl="2" indent="-171450">
              <a:buFont typeface="Arial" panose="020B0604020202020204" pitchFamily="34" charset="0"/>
              <a:buChar char="•"/>
            </a:pPr>
            <a:r>
              <a:rPr lang="en-US" dirty="0"/>
              <a:t>Link URL: http://trace.umd.edu/peat</a:t>
            </a:r>
          </a:p>
          <a:p>
            <a:pPr marL="1085850" lvl="2"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EC592DA-75D3-4916-BF0D-046F84D4A8C9}" type="slidenum">
              <a:rPr lang="en-US" smtClean="0"/>
              <a:t>15</a:t>
            </a:fld>
            <a:endParaRPr lang="en-US"/>
          </a:p>
        </p:txBody>
      </p:sp>
    </p:spTree>
    <p:extLst>
      <p:ext uri="{BB962C8B-B14F-4D97-AF65-F5344CB8AC3E}">
        <p14:creationId xmlns:p14="http://schemas.microsoft.com/office/powerpoint/2010/main" val="285258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action of the interactive is to click on the + signs to see more information on the various zones. </a:t>
            </a:r>
          </a:p>
          <a:p>
            <a:r>
              <a:rPr lang="en-US" baseline="0" dirty="0" smtClean="0"/>
              <a:t>The action is not communicated to the screen reader, nor is the visual representation, only the depths and some characteristics of the various zones, because that is what the student needs to know</a:t>
            </a:r>
            <a:r>
              <a:rPr lang="en-US" baseline="0" smtClean="0"/>
              <a:t>. </a:t>
            </a:r>
            <a:endParaRPr lang="en-US"/>
          </a:p>
        </p:txBody>
      </p:sp>
      <p:sp>
        <p:nvSpPr>
          <p:cNvPr id="4" name="Slide Number Placeholder 3"/>
          <p:cNvSpPr>
            <a:spLocks noGrp="1"/>
          </p:cNvSpPr>
          <p:nvPr>
            <p:ph type="sldNum" sz="quarter" idx="10"/>
          </p:nvPr>
        </p:nvSpPr>
        <p:spPr/>
        <p:txBody>
          <a:bodyPr/>
          <a:lstStyle/>
          <a:p>
            <a:fld id="{3EC592DA-75D3-4916-BF0D-046F84D4A8C9}" type="slidenum">
              <a:rPr lang="en-US" smtClean="0"/>
              <a:t>17</a:t>
            </a:fld>
            <a:endParaRPr lang="en-US"/>
          </a:p>
        </p:txBody>
      </p:sp>
    </p:spTree>
    <p:extLst>
      <p:ext uri="{BB962C8B-B14F-4D97-AF65-F5344CB8AC3E}">
        <p14:creationId xmlns:p14="http://schemas.microsoft.com/office/powerpoint/2010/main" val="399679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2169" y="707010"/>
            <a:ext cx="10953946" cy="3648174"/>
          </a:xfrm>
        </p:spPr>
        <p:txBody>
          <a:bodyPr anchor="b"/>
          <a:lstStyle>
            <a:lvl1pPr>
              <a:defRPr sz="6000">
                <a:solidFill>
                  <a:schemeClr val="tx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1536569" y="4826525"/>
            <a:ext cx="10039546" cy="1348032"/>
          </a:xfrm>
        </p:spPr>
        <p:txBody>
          <a:bodyPr anchor="t"/>
          <a:lstStyle>
            <a:lvl1pPr marL="0" indent="0" algn="l">
              <a:buNone/>
              <a:defRPr cap="small"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1" y="4590853"/>
            <a:ext cx="11576115" cy="113121"/>
          </a:xfrm>
          <a:prstGeom prst="rect">
            <a:avLst/>
          </a:prstGeom>
          <a:solidFill>
            <a:srgbClr val="AC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7159" y="1593130"/>
            <a:ext cx="7484881" cy="3667027"/>
          </a:xfrm>
        </p:spPr>
        <p:txBody>
          <a:bodyPr anchor="ctr"/>
          <a:lstStyle>
            <a:lvl1pPr>
              <a:defRPr sz="4800">
                <a:solidFill>
                  <a:schemeClr val="tx1"/>
                </a:solidFill>
                <a:latin typeface="Georgia" panose="02040502050405020303" pitchFamily="18" charset="0"/>
              </a:defRPr>
            </a:lvl1pPr>
          </a:lstStyle>
          <a:p>
            <a:r>
              <a:rPr lang="en-US" dirty="0"/>
              <a:t>Click to edit Master title style</a:t>
            </a:r>
          </a:p>
        </p:txBody>
      </p:sp>
      <p:sp>
        <p:nvSpPr>
          <p:cNvPr id="11" name="Picture Placeholder 10"/>
          <p:cNvSpPr>
            <a:spLocks noGrp="1"/>
          </p:cNvSpPr>
          <p:nvPr>
            <p:ph type="pic" sz="quarter" idx="10"/>
          </p:nvPr>
        </p:nvSpPr>
        <p:spPr>
          <a:xfrm>
            <a:off x="0" y="0"/>
            <a:ext cx="4327525" cy="6858000"/>
          </a:xfrm>
        </p:spPr>
        <p:txBody>
          <a:bodyPr/>
          <a:lstStyle/>
          <a:p>
            <a:endParaRPr lang="en-US"/>
          </a:p>
        </p:txBody>
      </p:sp>
    </p:spTree>
    <p:extLst>
      <p:ext uri="{BB962C8B-B14F-4D97-AF65-F5344CB8AC3E}">
        <p14:creationId xmlns:p14="http://schemas.microsoft.com/office/powerpoint/2010/main" val="190111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15533" y="0"/>
            <a:ext cx="12192000" cy="182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8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602558"/>
            <a:ext cx="11576956" cy="225180"/>
          </a:xfrm>
          <a:prstGeom prst="rect">
            <a:avLst/>
          </a:prstGeom>
          <a:solidFill>
            <a:srgbClr val="AC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646111" y="2060576"/>
            <a:ext cx="5085385" cy="4113982"/>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29081" y="1970419"/>
            <a:ext cx="5147876" cy="4200245"/>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p:cNvSpPr/>
          <p:nvPr userDrawn="1"/>
        </p:nvSpPr>
        <p:spPr>
          <a:xfrm flipV="1">
            <a:off x="0" y="0"/>
            <a:ext cx="12192000" cy="182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12228" y="1815790"/>
            <a:ext cx="5257800" cy="576262"/>
          </a:xfrm>
        </p:spPr>
        <p:txBody>
          <a:bodyPr anchor="b">
            <a:noAutofit/>
          </a:bodyPr>
          <a:lstStyle>
            <a:lvl1pPr marL="0" indent="0">
              <a:buNone/>
              <a:defRPr sz="32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46111" y="2392052"/>
            <a:ext cx="5141947" cy="3741738"/>
          </a:xfrm>
        </p:spPr>
        <p:txBody>
          <a:bodyPr>
            <a:normAutofit/>
          </a:bodyPr>
          <a:lstStyle>
            <a:lvl1pPr>
              <a:defRPr sz="2400">
                <a:solidFill>
                  <a:schemeClr val="bg1"/>
                </a:solidFill>
                <a:latin typeface="+mn-lt"/>
              </a:defRPr>
            </a:lvl1pPr>
            <a:lvl2pPr>
              <a:defRPr sz="2400">
                <a:solidFill>
                  <a:schemeClr val="bg1"/>
                </a:solidFill>
                <a:latin typeface="+mn-lt"/>
              </a:defRPr>
            </a:lvl2pPr>
            <a:lvl3pPr>
              <a:defRPr sz="2400">
                <a:solidFill>
                  <a:schemeClr val="bg1"/>
                </a:solidFill>
                <a:latin typeface="+mn-lt"/>
              </a:defRPr>
            </a:lvl3pPr>
            <a:lvl4pPr>
              <a:defRPr sz="2400">
                <a:solidFill>
                  <a:schemeClr val="bg1"/>
                </a:solidFill>
                <a:latin typeface="+mn-lt"/>
              </a:defRPr>
            </a:lvl4pPr>
            <a:lvl5pPr>
              <a:defRPr sz="2400">
                <a:solidFill>
                  <a:schemeClr val="bg1"/>
                </a:solidFill>
                <a:latin typeface="+mn-lt"/>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81947" y="1815790"/>
            <a:ext cx="5195009" cy="576262"/>
          </a:xfrm>
        </p:spPr>
        <p:txBody>
          <a:bodyPr anchor="b">
            <a:noAutofit/>
          </a:bodyPr>
          <a:lstStyle>
            <a:lvl1pPr marL="0" indent="0">
              <a:buNone/>
              <a:defRPr sz="32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81947" y="2392052"/>
            <a:ext cx="5195010" cy="3741738"/>
          </a:xfrm>
        </p:spPr>
        <p:txBody>
          <a:bodyPr>
            <a:normAutofit/>
          </a:bodyPr>
          <a:lstStyle>
            <a:lvl1pPr>
              <a:defRPr sz="2400">
                <a:solidFill>
                  <a:schemeClr val="bg1"/>
                </a:solidFill>
                <a:latin typeface="+mn-lt"/>
              </a:defRPr>
            </a:lvl1pPr>
            <a:lvl2pPr>
              <a:defRPr sz="2400">
                <a:solidFill>
                  <a:schemeClr val="bg1"/>
                </a:solidFill>
                <a:latin typeface="+mn-lt"/>
              </a:defRPr>
            </a:lvl2pPr>
            <a:lvl3pPr>
              <a:defRPr sz="2400">
                <a:solidFill>
                  <a:schemeClr val="bg1"/>
                </a:solidFill>
                <a:latin typeface="+mn-lt"/>
              </a:defRPr>
            </a:lvl3pPr>
            <a:lvl4pPr>
              <a:defRPr sz="2400">
                <a:solidFill>
                  <a:schemeClr val="bg1"/>
                </a:solidFill>
                <a:latin typeface="+mn-lt"/>
              </a:defRPr>
            </a:lvl4pPr>
            <a:lvl5pPr>
              <a:defRPr sz="2400">
                <a:solidFill>
                  <a:schemeClr val="bg1"/>
                </a:solidFill>
                <a:latin typeface="+mn-lt"/>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602558"/>
            <a:ext cx="11576956" cy="225180"/>
          </a:xfrm>
          <a:prstGeom prst="rect">
            <a:avLst/>
          </a:prstGeom>
          <a:solidFill>
            <a:srgbClr val="AC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flipV="1">
            <a:off x="0" y="0"/>
            <a:ext cx="12192000" cy="182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1602558"/>
            <a:ext cx="11576956" cy="225180"/>
          </a:xfrm>
          <a:prstGeom prst="rect">
            <a:avLst/>
          </a:prstGeom>
          <a:solidFill>
            <a:srgbClr val="AC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7" name="Rectangle 6"/>
          <p:cNvSpPr/>
          <p:nvPr userDrawn="1"/>
        </p:nvSpPr>
        <p:spPr>
          <a:xfrm flipV="1">
            <a:off x="0" y="-2"/>
            <a:ext cx="12192000" cy="182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25" y="508364"/>
            <a:ext cx="5491991" cy="879582"/>
          </a:xfrm>
        </p:spPr>
        <p:txBody>
          <a:bodyPr anchor="t">
            <a:normAutofit/>
          </a:bodyPr>
          <a:lstStyle>
            <a:lvl1pPr algn="l">
              <a:defRPr sz="3600" b="0">
                <a:solidFill>
                  <a:schemeClr val="tx1"/>
                </a:solidFill>
              </a:defRPr>
            </a:lvl1pPr>
          </a:lstStyle>
          <a:p>
            <a:r>
              <a:rPr lang="en-US" dirty="0"/>
              <a:t>Click to edit Master title style</a:t>
            </a:r>
          </a:p>
        </p:txBody>
      </p:sp>
      <p:sp>
        <p:nvSpPr>
          <p:cNvPr id="6" name="Content Placeholder 5"/>
          <p:cNvSpPr>
            <a:spLocks noGrp="1"/>
          </p:cNvSpPr>
          <p:nvPr>
            <p:ph sz="quarter" idx="10"/>
          </p:nvPr>
        </p:nvSpPr>
        <p:spPr>
          <a:xfrm>
            <a:off x="606425" y="2498725"/>
            <a:ext cx="5492718" cy="36750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1"/>
          </p:nvPr>
        </p:nvSpPr>
        <p:spPr>
          <a:xfrm>
            <a:off x="6099143" y="0"/>
            <a:ext cx="6092857" cy="6858000"/>
          </a:xfrm>
        </p:spPr>
        <p:txBody>
          <a:bodyPr/>
          <a:lstStyle/>
          <a:p>
            <a:endParaRPr lang="en-US"/>
          </a:p>
        </p:txBody>
      </p:sp>
      <p:sp>
        <p:nvSpPr>
          <p:cNvPr id="5" name="Rectangle 4"/>
          <p:cNvSpPr/>
          <p:nvPr userDrawn="1"/>
        </p:nvSpPr>
        <p:spPr>
          <a:xfrm>
            <a:off x="1" y="1583704"/>
            <a:ext cx="5203596" cy="244034"/>
          </a:xfrm>
          <a:prstGeom prst="rect">
            <a:avLst/>
          </a:prstGeom>
          <a:solidFill>
            <a:srgbClr val="AC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79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3165" y="1929606"/>
            <a:ext cx="7339643" cy="879582"/>
          </a:xfrm>
        </p:spPr>
        <p:txBody>
          <a:bodyPr anchor="t">
            <a:normAutofit/>
          </a:bodyPr>
          <a:lstStyle>
            <a:lvl1pPr algn="l">
              <a:defRPr sz="3600" b="0"/>
            </a:lvl1pPr>
          </a:lstStyle>
          <a:p>
            <a:r>
              <a:rPr lang="en-US" dirty="0"/>
              <a:t>Click to edit Master title style</a:t>
            </a:r>
          </a:p>
        </p:txBody>
      </p:sp>
      <p:sp>
        <p:nvSpPr>
          <p:cNvPr id="6" name="Content Placeholder 5"/>
          <p:cNvSpPr>
            <a:spLocks noGrp="1"/>
          </p:cNvSpPr>
          <p:nvPr>
            <p:ph sz="quarter" idx="10"/>
          </p:nvPr>
        </p:nvSpPr>
        <p:spPr>
          <a:xfrm>
            <a:off x="6007983" y="2885224"/>
            <a:ext cx="7340371" cy="36750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1"/>
          </p:nvPr>
        </p:nvSpPr>
        <p:spPr>
          <a:xfrm>
            <a:off x="31998" y="0"/>
            <a:ext cx="6095425" cy="6858000"/>
          </a:xfrm>
        </p:spPr>
        <p:txBody>
          <a:bodyPr/>
          <a:lstStyle/>
          <a:p>
            <a:endParaRPr lang="en-US"/>
          </a:p>
        </p:txBody>
      </p:sp>
    </p:spTree>
    <p:extLst>
      <p:ext uri="{BB962C8B-B14F-4D97-AF65-F5344CB8AC3E}">
        <p14:creationId xmlns:p14="http://schemas.microsoft.com/office/powerpoint/2010/main" val="193896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1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707010"/>
            <a:ext cx="10930845" cy="895547"/>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46111" y="2052919"/>
            <a:ext cx="10930845" cy="4111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69" r:id="rId2"/>
    <p:sldLayoutId id="2147483650" r:id="rId3"/>
    <p:sldLayoutId id="2147483652" r:id="rId4"/>
    <p:sldLayoutId id="2147483653" r:id="rId5"/>
    <p:sldLayoutId id="2147483654" r:id="rId6"/>
    <p:sldLayoutId id="2147483655" r:id="rId7"/>
    <p:sldLayoutId id="2147483671" r:id="rId8"/>
    <p:sldLayoutId id="2147483670" r:id="rId9"/>
    <p:sldLayoutId id="2147483661" r:id="rId10"/>
    <p:sldLayoutId id="2147483664" r:id="rId11"/>
  </p:sldLayoutIdLst>
  <p:hf sldNum="0"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Tx/>
        <a:buSzPct val="80000"/>
        <a:buFont typeface="Arial" panose="020B0604020202020204" pitchFamily="34" charset="0"/>
        <a:buChar char="•"/>
        <a:defRPr sz="3200" b="0" i="0" kern="1200">
          <a:solidFill>
            <a:schemeClr val="bg1"/>
          </a:solidFill>
          <a:latin typeface="+mn-lt"/>
          <a:ea typeface="+mj-ea"/>
          <a:cs typeface="+mj-cs"/>
        </a:defRPr>
      </a:lvl1pPr>
      <a:lvl2pPr marL="742950" indent="-285750" algn="l" defTabSz="457200" rtl="0" eaLnBrk="1" latinLnBrk="0" hangingPunct="1">
        <a:spcBef>
          <a:spcPts val="1000"/>
        </a:spcBef>
        <a:spcAft>
          <a:spcPts val="0"/>
        </a:spcAft>
        <a:buClrTx/>
        <a:buSzPct val="80000"/>
        <a:buFont typeface="Courier New" panose="02070309020205020404" pitchFamily="49" charset="0"/>
        <a:buChar char="o"/>
        <a:defRPr sz="2400" b="0" i="0" kern="1200">
          <a:solidFill>
            <a:schemeClr val="bg1"/>
          </a:solidFill>
          <a:latin typeface="+mn-lt"/>
          <a:ea typeface="+mj-ea"/>
          <a:cs typeface="+mj-cs"/>
        </a:defRPr>
      </a:lvl2pPr>
      <a:lvl3pPr marL="1143000" indent="-228600" algn="l" defTabSz="457200" rtl="0" eaLnBrk="1" latinLnBrk="0" hangingPunct="1">
        <a:spcBef>
          <a:spcPts val="1000"/>
        </a:spcBef>
        <a:spcAft>
          <a:spcPts val="0"/>
        </a:spcAft>
        <a:buClrTx/>
        <a:buSzPct val="80000"/>
        <a:buFont typeface="Courier New" panose="02070309020205020404" pitchFamily="49" charset="0"/>
        <a:buChar char="o"/>
        <a:defRPr sz="2400" b="0" i="0" kern="1200">
          <a:solidFill>
            <a:schemeClr val="bg1"/>
          </a:solidFill>
          <a:latin typeface="+mn-lt"/>
          <a:ea typeface="+mj-ea"/>
          <a:cs typeface="+mj-cs"/>
        </a:defRPr>
      </a:lvl3pPr>
      <a:lvl4pPr marL="1600200" indent="-228600" algn="l" defTabSz="457200" rtl="0" eaLnBrk="1" latinLnBrk="0" hangingPunct="1">
        <a:spcBef>
          <a:spcPts val="1000"/>
        </a:spcBef>
        <a:spcAft>
          <a:spcPts val="0"/>
        </a:spcAft>
        <a:buClrTx/>
        <a:buSzPct val="80000"/>
        <a:buFont typeface="Courier New" panose="02070309020205020404" pitchFamily="49" charset="0"/>
        <a:buChar char="o"/>
        <a:defRPr sz="2400" b="0" i="0" kern="1200">
          <a:solidFill>
            <a:schemeClr val="bg1"/>
          </a:solidFill>
          <a:latin typeface="+mn-lt"/>
          <a:ea typeface="+mj-ea"/>
          <a:cs typeface="+mj-cs"/>
        </a:defRPr>
      </a:lvl4pPr>
      <a:lvl5pPr marL="2057400" indent="-228600" algn="l" defTabSz="457200" rtl="0" eaLnBrk="1" latinLnBrk="0" hangingPunct="1">
        <a:spcBef>
          <a:spcPts val="1000"/>
        </a:spcBef>
        <a:spcAft>
          <a:spcPts val="0"/>
        </a:spcAft>
        <a:buClrTx/>
        <a:buSzPct val="80000"/>
        <a:buFont typeface="Courier New" panose="02070309020205020404" pitchFamily="49" charset="0"/>
        <a:buChar char="o"/>
        <a:defRPr sz="2400" b="0" i="0" kern="1200">
          <a:solidFill>
            <a:schemeClr val="bg1"/>
          </a:solidFill>
          <a:latin typeface="+mn-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google.com/youtube/answer/2734796?hl=e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vimeo.com/blog/post/introducing-the-new-vimeo-play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7" Type="http://schemas.openxmlformats.org/officeDocument/2006/relationships/hyperlink" Target="http://trace.umd.edu/pea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ddons.mozilla.org/en-US/firefox/addon/wcag-contrast-checker/?src=ss" TargetMode="External"/><Relationship Id="rId5" Type="http://schemas.openxmlformats.org/officeDocument/2006/relationships/hyperlink" Target="https://chrome.google.com/webstore/detail/color-contrast-analyzer/dagdlcijhfbmgkjokkjicnnfimlebcll" TargetMode="External"/><Relationship Id="rId4" Type="http://schemas.openxmlformats.org/officeDocument/2006/relationships/hyperlink" Target="https://chrome.google.com/webstore/detail/wcag-luminosity-contrast/lllpnmpooomecmbmijbmbikaacgfdag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mailto:pintravichit@flvs.net" TargetMode="External"/><Relationship Id="rId2" Type="http://schemas.openxmlformats.org/officeDocument/2006/relationships/hyperlink" Target="mailto:cguiler@flvs.ne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Accessibility Solutions in a Digital Learning Environment</a:t>
            </a:r>
          </a:p>
        </p:txBody>
      </p:sp>
      <p:sp>
        <p:nvSpPr>
          <p:cNvPr id="3" name="Subtitle 2"/>
          <p:cNvSpPr>
            <a:spLocks noGrp="1"/>
          </p:cNvSpPr>
          <p:nvPr>
            <p:ph type="subTitle" idx="1"/>
          </p:nvPr>
        </p:nvSpPr>
        <p:spPr/>
        <p:txBody>
          <a:bodyPr>
            <a:normAutofit fontScale="77500" lnSpcReduction="20000"/>
          </a:bodyPr>
          <a:lstStyle/>
          <a:p>
            <a:r>
              <a:rPr lang="en-US" dirty="0"/>
              <a:t>Dr. Crystal </a:t>
            </a:r>
            <a:r>
              <a:rPr lang="en-US" dirty="0" err="1"/>
              <a:t>Guiler</a:t>
            </a:r>
            <a:r>
              <a:rPr lang="en-US" dirty="0"/>
              <a:t> -  National Curriculum Manager, Florida Virtual School</a:t>
            </a:r>
          </a:p>
          <a:p>
            <a:r>
              <a:rPr lang="en-US" dirty="0"/>
              <a:t>Patrick Intravichit  - Quality Assurance Team lead, Florida Virtual School</a:t>
            </a:r>
          </a:p>
          <a:p>
            <a:endParaRPr lang="en-US" dirty="0"/>
          </a:p>
        </p:txBody>
      </p:sp>
    </p:spTree>
    <p:extLst>
      <p:ext uri="{BB962C8B-B14F-4D97-AF65-F5344CB8AC3E}">
        <p14:creationId xmlns:p14="http://schemas.microsoft.com/office/powerpoint/2010/main" val="1554774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638306" y="2043212"/>
            <a:ext cx="10931525" cy="4111625"/>
          </a:xfrm>
        </p:spPr>
        <p:txBody>
          <a:bodyPr>
            <a:normAutofit lnSpcReduction="10000"/>
          </a:bodyPr>
          <a:lstStyle/>
          <a:p>
            <a:r>
              <a:rPr lang="en-US" dirty="0"/>
              <a:t>2% of the population has </a:t>
            </a:r>
            <a:r>
              <a:rPr lang="en-US" b="1" dirty="0"/>
              <a:t>vision impairments</a:t>
            </a:r>
            <a:r>
              <a:rPr lang="en-US" dirty="0"/>
              <a:t> which require accessibility consideration.</a:t>
            </a:r>
          </a:p>
          <a:p>
            <a:r>
              <a:rPr lang="en-US" dirty="0"/>
              <a:t>20-36% (depending on age of participants in the study) of the population has diagnosed accessibility needs. </a:t>
            </a:r>
          </a:p>
          <a:p>
            <a:r>
              <a:rPr lang="en-US" dirty="0"/>
              <a:t>100% of the population can benefit from accessibility guidelines.</a:t>
            </a:r>
          </a:p>
          <a:p>
            <a:r>
              <a:rPr lang="en-US" dirty="0"/>
              <a:t>An undetermined percent of the population has undiagnosed cognitive challenges.</a:t>
            </a:r>
          </a:p>
        </p:txBody>
      </p:sp>
      <p:pic>
        <p:nvPicPr>
          <p:cNvPr id="7" name="Picture 6" descr="Myth" title="Myth"/>
          <p:cNvPicPr>
            <a:picLocks noChangeAspect="1"/>
          </p:cNvPicPr>
          <p:nvPr/>
        </p:nvPicPr>
        <p:blipFill>
          <a:blip r:embed="rId2"/>
          <a:stretch>
            <a:fillRect/>
          </a:stretch>
        </p:blipFill>
        <p:spPr>
          <a:xfrm>
            <a:off x="638306" y="232520"/>
            <a:ext cx="4617759" cy="1108492"/>
          </a:xfrm>
          <a:prstGeom prst="rect">
            <a:avLst/>
          </a:prstGeom>
        </p:spPr>
      </p:pic>
    </p:spTree>
    <p:extLst>
      <p:ext uri="{BB962C8B-B14F-4D97-AF65-F5344CB8AC3E}">
        <p14:creationId xmlns:p14="http://schemas.microsoft.com/office/powerpoint/2010/main" val="196438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is in your Toolbox?</a:t>
            </a:r>
            <a:endParaRPr lang="en-US" dirty="0"/>
          </a:p>
        </p:txBody>
      </p:sp>
      <p:pic>
        <p:nvPicPr>
          <p:cNvPr id="13" name="Picture Placeholder 12"/>
          <p:cNvPicPr>
            <a:picLocks noGrp="1" noChangeAspect="1"/>
          </p:cNvPicPr>
          <p:nvPr>
            <p:ph type="pic" sz="quarter" idx="10"/>
          </p:nvPr>
        </p:nvPicPr>
        <p:blipFill>
          <a:blip r:embed="rId2"/>
          <a:srcRect l="26351" r="26351"/>
          <a:stretch>
            <a:fillRect/>
          </a:stretch>
        </p:blipFill>
        <p:spPr/>
      </p:pic>
    </p:spTree>
    <p:extLst>
      <p:ext uri="{BB962C8B-B14F-4D97-AF65-F5344CB8AC3E}">
        <p14:creationId xmlns:p14="http://schemas.microsoft.com/office/powerpoint/2010/main" val="375119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an OER on a Screen Reader</a:t>
            </a:r>
          </a:p>
        </p:txBody>
      </p:sp>
      <p:sp>
        <p:nvSpPr>
          <p:cNvPr id="3" name="Content Placeholder 2"/>
          <p:cNvSpPr>
            <a:spLocks noGrp="1"/>
          </p:cNvSpPr>
          <p:nvPr>
            <p:ph idx="1"/>
          </p:nvPr>
        </p:nvSpPr>
        <p:spPr/>
        <p:txBody>
          <a:bodyPr>
            <a:normAutofit fontScale="92500" lnSpcReduction="20000"/>
          </a:bodyPr>
          <a:lstStyle/>
          <a:p>
            <a:r>
              <a:rPr lang="en-US" dirty="0"/>
              <a:t>Windows</a:t>
            </a:r>
          </a:p>
          <a:p>
            <a:pPr lvl="1"/>
            <a:r>
              <a:rPr lang="en-US" dirty="0"/>
              <a:t>NVDA: http://www.nvaccess.org/download/</a:t>
            </a:r>
          </a:p>
          <a:p>
            <a:pPr lvl="1"/>
            <a:r>
              <a:rPr lang="en-US" dirty="0"/>
              <a:t>Window Eyes – 40 Minutes</a:t>
            </a:r>
          </a:p>
          <a:p>
            <a:pPr lvl="1"/>
            <a:r>
              <a:rPr lang="en-US" dirty="0"/>
              <a:t>JAWS – Trial versions </a:t>
            </a:r>
          </a:p>
          <a:p>
            <a:r>
              <a:rPr lang="en-US" dirty="0"/>
              <a:t>Mac</a:t>
            </a:r>
          </a:p>
          <a:p>
            <a:pPr lvl="1"/>
            <a:r>
              <a:rPr lang="en-US" dirty="0" err="1"/>
              <a:t>VoiceOver</a:t>
            </a:r>
            <a:endParaRPr lang="en-US" dirty="0"/>
          </a:p>
          <a:p>
            <a:r>
              <a:rPr lang="en-US" dirty="0"/>
              <a:t>Browser tools</a:t>
            </a:r>
          </a:p>
          <a:p>
            <a:pPr lvl="1"/>
            <a:r>
              <a:rPr lang="en-US" dirty="0" err="1"/>
              <a:t>Firefox:FANGS</a:t>
            </a:r>
            <a:endParaRPr lang="en-US" dirty="0"/>
          </a:p>
          <a:p>
            <a:pPr lvl="1"/>
            <a:r>
              <a:rPr lang="en-US" dirty="0" err="1"/>
              <a:t>Chrome:Chromevox</a:t>
            </a:r>
            <a:endParaRPr lang="en-US" dirty="0"/>
          </a:p>
          <a:p>
            <a:endParaRPr lang="en-US" dirty="0"/>
          </a:p>
          <a:p>
            <a:endParaRPr lang="en-US" dirty="0"/>
          </a:p>
        </p:txBody>
      </p:sp>
    </p:spTree>
    <p:extLst>
      <p:ext uri="{BB962C8B-B14F-4D97-AF65-F5344CB8AC3E}">
        <p14:creationId xmlns:p14="http://schemas.microsoft.com/office/powerpoint/2010/main" val="113104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Closed Captioning to Videos</a:t>
            </a:r>
          </a:p>
        </p:txBody>
      </p:sp>
      <p:sp>
        <p:nvSpPr>
          <p:cNvPr id="3" name="Content Placeholder 2"/>
          <p:cNvSpPr>
            <a:spLocks noGrp="1"/>
          </p:cNvSpPr>
          <p:nvPr>
            <p:ph idx="1"/>
          </p:nvPr>
        </p:nvSpPr>
        <p:spPr/>
        <p:txBody>
          <a:bodyPr>
            <a:normAutofit/>
          </a:bodyPr>
          <a:lstStyle/>
          <a:p>
            <a:r>
              <a:rPr lang="en-US" dirty="0"/>
              <a:t>Youtube</a:t>
            </a:r>
          </a:p>
          <a:p>
            <a:pPr lvl="1"/>
            <a:r>
              <a:rPr lang="en-US" dirty="0">
                <a:hlinkClick r:id="rId3"/>
              </a:rPr>
              <a:t>Adding subtitles and closed captions to YouTube Videos</a:t>
            </a:r>
            <a:endParaRPr lang="en-US" dirty="0"/>
          </a:p>
          <a:p>
            <a:r>
              <a:rPr lang="en-US" dirty="0"/>
              <a:t>Vimeo</a:t>
            </a:r>
          </a:p>
          <a:p>
            <a:pPr lvl="1"/>
            <a:r>
              <a:rPr lang="en-US" dirty="0">
                <a:hlinkClick r:id="rId4"/>
              </a:rPr>
              <a:t>Introducing the New Vimeo Player</a:t>
            </a:r>
            <a:r>
              <a:rPr lang="en-US" dirty="0"/>
              <a:t> </a:t>
            </a:r>
          </a:p>
        </p:txBody>
      </p:sp>
    </p:spTree>
    <p:extLst>
      <p:ext uri="{BB962C8B-B14F-4D97-AF65-F5344CB8AC3E}">
        <p14:creationId xmlns:p14="http://schemas.microsoft.com/office/powerpoint/2010/main" val="30320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Keyboard Concerns</a:t>
            </a:r>
          </a:p>
        </p:txBody>
      </p:sp>
      <p:sp>
        <p:nvSpPr>
          <p:cNvPr id="3" name="Content Placeholder 2"/>
          <p:cNvSpPr>
            <a:spLocks noGrp="1"/>
          </p:cNvSpPr>
          <p:nvPr>
            <p:ph idx="1"/>
          </p:nvPr>
        </p:nvSpPr>
        <p:spPr/>
        <p:txBody>
          <a:bodyPr/>
          <a:lstStyle/>
          <a:p>
            <a:r>
              <a:rPr lang="en-US"/>
              <a:t>Windows and Mac Basics</a:t>
            </a:r>
          </a:p>
          <a:p>
            <a:r>
              <a:rPr lang="en-US"/>
              <a:t>Tab Order</a:t>
            </a:r>
          </a:p>
          <a:p>
            <a:r>
              <a:rPr lang="en-US"/>
              <a:t>The Keyboard trap</a:t>
            </a:r>
          </a:p>
          <a:p>
            <a:endParaRPr lang="en-US" dirty="0"/>
          </a:p>
        </p:txBody>
      </p:sp>
    </p:spTree>
    <p:extLst>
      <p:ext uri="{BB962C8B-B14F-4D97-AF65-F5344CB8AC3E}">
        <p14:creationId xmlns:p14="http://schemas.microsoft.com/office/powerpoint/2010/main" val="79048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Resources</a:t>
            </a:r>
            <a:endParaRPr lang="en-US" dirty="0"/>
          </a:p>
        </p:txBody>
      </p:sp>
      <p:sp>
        <p:nvSpPr>
          <p:cNvPr id="3" name="Content Placeholder 2"/>
          <p:cNvSpPr>
            <a:spLocks noGrp="1"/>
          </p:cNvSpPr>
          <p:nvPr>
            <p:ph idx="1"/>
          </p:nvPr>
        </p:nvSpPr>
        <p:spPr/>
        <p:txBody>
          <a:bodyPr>
            <a:normAutofit/>
          </a:bodyPr>
          <a:lstStyle/>
          <a:p>
            <a:r>
              <a:rPr lang="en-US" dirty="0"/>
              <a:t>Color contrast</a:t>
            </a:r>
          </a:p>
          <a:p>
            <a:pPr lvl="1"/>
            <a:r>
              <a:rPr lang="en-US" dirty="0"/>
              <a:t>Site: </a:t>
            </a:r>
            <a:r>
              <a:rPr lang="en-US" dirty="0" err="1">
                <a:hlinkClick r:id="rId3"/>
              </a:rPr>
              <a:t>WebAim</a:t>
            </a:r>
            <a:r>
              <a:rPr lang="en-US" dirty="0">
                <a:hlinkClick r:id="rId3"/>
              </a:rPr>
              <a:t> Color Contrast Checker</a:t>
            </a:r>
            <a:endParaRPr lang="en-US" dirty="0"/>
          </a:p>
          <a:p>
            <a:pPr lvl="1"/>
            <a:r>
              <a:rPr lang="en-US" dirty="0"/>
              <a:t>Chrome Extension: </a:t>
            </a:r>
            <a:r>
              <a:rPr lang="en-US" dirty="0">
                <a:hlinkClick r:id="rId4"/>
              </a:rPr>
              <a:t>WCAG Luminosity Contrast Ratio Analyzer</a:t>
            </a:r>
            <a:endParaRPr lang="en-US" dirty="0"/>
          </a:p>
          <a:p>
            <a:pPr lvl="1"/>
            <a:r>
              <a:rPr lang="en-US" dirty="0"/>
              <a:t>Chrome Extension </a:t>
            </a:r>
            <a:r>
              <a:rPr lang="en-US" dirty="0">
                <a:hlinkClick r:id="rId5"/>
              </a:rPr>
              <a:t>Color Contrast Analyzer</a:t>
            </a:r>
            <a:endParaRPr lang="en-US" dirty="0"/>
          </a:p>
          <a:p>
            <a:pPr lvl="1"/>
            <a:r>
              <a:rPr lang="en-US" dirty="0"/>
              <a:t>Firefox </a:t>
            </a:r>
            <a:r>
              <a:rPr lang="en-US" dirty="0" err="1"/>
              <a:t>Extenstion</a:t>
            </a:r>
            <a:r>
              <a:rPr lang="en-US" dirty="0"/>
              <a:t>: </a:t>
            </a:r>
            <a:r>
              <a:rPr lang="en-US" dirty="0">
                <a:hlinkClick r:id="rId6"/>
              </a:rPr>
              <a:t>WCAG Contrast Checker</a:t>
            </a:r>
            <a:endParaRPr lang="en-US" dirty="0"/>
          </a:p>
          <a:p>
            <a:r>
              <a:rPr lang="en-US" dirty="0"/>
              <a:t>Photosensitivity</a:t>
            </a:r>
          </a:p>
          <a:p>
            <a:pPr lvl="1"/>
            <a:r>
              <a:rPr lang="en-US" dirty="0"/>
              <a:t>Site: </a:t>
            </a:r>
            <a:r>
              <a:rPr lang="en-US" dirty="0">
                <a:hlinkClick r:id="rId7"/>
              </a:rPr>
              <a:t>Photosensitive Analysis Tool (PEAT)</a:t>
            </a:r>
            <a:endParaRPr lang="en-US" dirty="0"/>
          </a:p>
        </p:txBody>
      </p:sp>
    </p:spTree>
    <p:extLst>
      <p:ext uri="{BB962C8B-B14F-4D97-AF65-F5344CB8AC3E}">
        <p14:creationId xmlns:p14="http://schemas.microsoft.com/office/powerpoint/2010/main" val="106686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78" y="84841"/>
            <a:ext cx="10930845" cy="895547"/>
          </a:xfrm>
        </p:spPr>
        <p:txBody>
          <a:bodyPr/>
          <a:lstStyle/>
          <a:p>
            <a:r>
              <a:rPr lang="en-US" dirty="0"/>
              <a:t>What is a good text alternative?</a:t>
            </a:r>
            <a:br>
              <a:rPr lang="en-US" dirty="0"/>
            </a:br>
            <a:r>
              <a:rPr lang="en-US" dirty="0"/>
              <a:t>When is this alternative ideal?</a:t>
            </a:r>
          </a:p>
        </p:txBody>
      </p:sp>
      <p:sp>
        <p:nvSpPr>
          <p:cNvPr id="3" name="Content Placeholder 2"/>
          <p:cNvSpPr>
            <a:spLocks noGrp="1"/>
          </p:cNvSpPr>
          <p:nvPr>
            <p:ph idx="1"/>
          </p:nvPr>
        </p:nvSpPr>
        <p:spPr/>
        <p:txBody>
          <a:bodyPr/>
          <a:lstStyle/>
          <a:p>
            <a:r>
              <a:rPr lang="en-US" dirty="0"/>
              <a:t>A text version must provide the user with the same experience as an interactive asset.  </a:t>
            </a:r>
          </a:p>
          <a:p>
            <a:r>
              <a:rPr lang="en-US" dirty="0"/>
              <a:t>If the functionality behind the interactive OER  is required to ensure student learning outcomes are met, the functionality of the OER must be described in the text version.</a:t>
            </a:r>
          </a:p>
          <a:p>
            <a:endParaRPr lang="en-US" dirty="0"/>
          </a:p>
        </p:txBody>
      </p:sp>
    </p:spTree>
    <p:extLst>
      <p:ext uri="{BB962C8B-B14F-4D97-AF65-F5344CB8AC3E}">
        <p14:creationId xmlns:p14="http://schemas.microsoft.com/office/powerpoint/2010/main" val="170702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571" y="2856322"/>
            <a:ext cx="8640411" cy="369332"/>
          </a:xfrm>
          <a:prstGeom prst="rect">
            <a:avLst/>
          </a:prstGeom>
          <a:noFill/>
        </p:spPr>
        <p:txBody>
          <a:bodyPr wrap="square" rtlCol="0">
            <a:spAutoFit/>
          </a:bodyPr>
          <a:lstStyle/>
          <a:p>
            <a:r>
              <a:rPr lang="en-US" dirty="0">
                <a:solidFill>
                  <a:srgbClr val="163D40"/>
                </a:solidFill>
              </a:rPr>
              <a:t>FLVS Example Text Version Slide</a:t>
            </a:r>
          </a:p>
        </p:txBody>
      </p:sp>
      <p:sp>
        <p:nvSpPr>
          <p:cNvPr id="6" name="Title 5"/>
          <p:cNvSpPr>
            <a:spLocks noGrp="1"/>
          </p:cNvSpPr>
          <p:nvPr>
            <p:ph type="title"/>
          </p:nvPr>
        </p:nvSpPr>
        <p:spPr/>
        <p:txBody>
          <a:bodyPr/>
          <a:lstStyle/>
          <a:p>
            <a:r>
              <a:rPr lang="en-US" dirty="0" smtClean="0"/>
              <a:t>Focus on the Learning</a:t>
            </a:r>
            <a:endParaRPr lang="en-US" dirty="0"/>
          </a:p>
        </p:txBody>
      </p:sp>
      <p:sp>
        <p:nvSpPr>
          <p:cNvPr id="7" name="Text Placeholder 6"/>
          <p:cNvSpPr>
            <a:spLocks noGrp="1"/>
          </p:cNvSpPr>
          <p:nvPr>
            <p:ph type="body" idx="1"/>
          </p:nvPr>
        </p:nvSpPr>
        <p:spPr/>
        <p:txBody>
          <a:bodyPr/>
          <a:lstStyle/>
          <a:p>
            <a:r>
              <a:rPr lang="en-US" dirty="0" smtClean="0"/>
              <a:t>Interactive Asset</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486" y="2609339"/>
            <a:ext cx="5457283" cy="4085929"/>
          </a:xfrm>
        </p:spPr>
      </p:pic>
      <p:sp>
        <p:nvSpPr>
          <p:cNvPr id="9" name="Text Placeholder 8"/>
          <p:cNvSpPr>
            <a:spLocks noGrp="1"/>
          </p:cNvSpPr>
          <p:nvPr>
            <p:ph type="body" sz="quarter" idx="3"/>
          </p:nvPr>
        </p:nvSpPr>
        <p:spPr/>
        <p:txBody>
          <a:bodyPr/>
          <a:lstStyle/>
          <a:p>
            <a:r>
              <a:rPr lang="en-US" dirty="0" smtClean="0"/>
              <a:t>Text Version</a:t>
            </a:r>
            <a:endParaRPr lang="en-US" dirty="0"/>
          </a:p>
        </p:txBody>
      </p:sp>
      <p:pic>
        <p:nvPicPr>
          <p:cNvPr id="12" name="Content Placeholder 1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67564" y="2392363"/>
            <a:ext cx="4798464" cy="4302905"/>
          </a:xfrm>
        </p:spPr>
      </p:pic>
    </p:spTree>
    <p:extLst>
      <p:ext uri="{BB962C8B-B14F-4D97-AF65-F5344CB8AC3E}">
        <p14:creationId xmlns:p14="http://schemas.microsoft.com/office/powerpoint/2010/main" val="240349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Questions/Contact</a:t>
            </a:r>
            <a:endParaRPr lang="en-US" dirty="0"/>
          </a:p>
        </p:txBody>
      </p:sp>
      <p:sp>
        <p:nvSpPr>
          <p:cNvPr id="3" name="Content Placeholder 2"/>
          <p:cNvSpPr>
            <a:spLocks noGrp="1"/>
          </p:cNvSpPr>
          <p:nvPr>
            <p:ph idx="1"/>
          </p:nvPr>
        </p:nvSpPr>
        <p:spPr/>
        <p:txBody>
          <a:bodyPr>
            <a:normAutofit/>
          </a:bodyPr>
          <a:lstStyle/>
          <a:p>
            <a:r>
              <a:rPr lang="en-US" dirty="0"/>
              <a:t>Dr. Crystal </a:t>
            </a:r>
            <a:r>
              <a:rPr lang="en-US" dirty="0" err="1"/>
              <a:t>Guiler</a:t>
            </a:r>
            <a:endParaRPr lang="en-US" dirty="0"/>
          </a:p>
          <a:p>
            <a:pPr lvl="1"/>
            <a:r>
              <a:rPr lang="en-US" dirty="0">
                <a:hlinkClick r:id="rId2"/>
              </a:rPr>
              <a:t>Email: cguiler@flvs.net</a:t>
            </a:r>
            <a:endParaRPr lang="en-US" dirty="0"/>
          </a:p>
          <a:p>
            <a:pPr lvl="1"/>
            <a:r>
              <a:rPr lang="en-US" dirty="0"/>
              <a:t>813.446.6215</a:t>
            </a:r>
          </a:p>
          <a:p>
            <a:r>
              <a:rPr lang="en-US" dirty="0"/>
              <a:t>Patrick Intravichit</a:t>
            </a:r>
          </a:p>
          <a:p>
            <a:pPr lvl="1"/>
            <a:r>
              <a:rPr lang="en-US" dirty="0">
                <a:hlinkClick r:id="rId3"/>
              </a:rPr>
              <a:t>Email pintravichit@flvs.net</a:t>
            </a:r>
            <a:endParaRPr lang="en-US" dirty="0"/>
          </a:p>
          <a:p>
            <a:pPr lvl="1"/>
            <a:r>
              <a:rPr lang="en-US" dirty="0"/>
              <a:t>727.244.2593</a:t>
            </a:r>
          </a:p>
        </p:txBody>
      </p:sp>
    </p:spTree>
    <p:extLst>
      <p:ext uri="{BB962C8B-B14F-4D97-AF65-F5344CB8AC3E}">
        <p14:creationId xmlns:p14="http://schemas.microsoft.com/office/powerpoint/2010/main" val="422570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788789" y="5429488"/>
            <a:ext cx="1248713" cy="1184910"/>
          </a:xfrm>
          <a:prstGeom prst="rect">
            <a:avLst/>
          </a:prstGeom>
        </p:spPr>
      </p:pic>
      <p:sp>
        <p:nvSpPr>
          <p:cNvPr id="3" name="Content Placeholder 2"/>
          <p:cNvSpPr>
            <a:spLocks noGrp="1"/>
          </p:cNvSpPr>
          <p:nvPr>
            <p:ph idx="1"/>
          </p:nvPr>
        </p:nvSpPr>
        <p:spPr/>
        <p:txBody>
          <a:bodyPr/>
          <a:lstStyle/>
          <a:p>
            <a:r>
              <a:rPr lang="en-US"/>
              <a:t>Understand the impact of the Web Content Accessibility Guidelines 2.0 (WCAG2.0) on all students.</a:t>
            </a:r>
          </a:p>
          <a:p>
            <a:r>
              <a:rPr lang="en-US"/>
              <a:t>Apply Web Content Accessibility Guidelines 2.0 to differentiated populations.</a:t>
            </a:r>
          </a:p>
          <a:p>
            <a:r>
              <a:rPr lang="en-US"/>
              <a:t>Evaluate the effectiveness of a learning asset using evaluation tools.</a:t>
            </a:r>
          </a:p>
          <a:p>
            <a:endParaRPr lang="en-US" dirty="0"/>
          </a:p>
        </p:txBody>
      </p:sp>
      <p:sp>
        <p:nvSpPr>
          <p:cNvPr id="2" name="Title 1"/>
          <p:cNvSpPr>
            <a:spLocks noGrp="1"/>
          </p:cNvSpPr>
          <p:nvPr>
            <p:ph type="title"/>
          </p:nvPr>
        </p:nvSpPr>
        <p:spPr/>
        <p:txBody>
          <a:bodyPr/>
          <a:lstStyle/>
          <a:p>
            <a:r>
              <a:rPr lang="en-US" dirty="0"/>
              <a:t>Session Objectives</a:t>
            </a:r>
          </a:p>
        </p:txBody>
      </p:sp>
    </p:spTree>
    <p:extLst>
      <p:ext uri="{BB962C8B-B14F-4D97-AF65-F5344CB8AC3E}">
        <p14:creationId xmlns:p14="http://schemas.microsoft.com/office/powerpoint/2010/main" val="209848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Accessibility Basics</a:t>
            </a:r>
            <a:endParaRPr lang="en-US" dirty="0"/>
          </a:p>
        </p:txBody>
      </p:sp>
      <p:sp>
        <p:nvSpPr>
          <p:cNvPr id="3" name="Content Placeholder 2"/>
          <p:cNvSpPr>
            <a:spLocks noGrp="1"/>
          </p:cNvSpPr>
          <p:nvPr>
            <p:ph sz="quarter" idx="10"/>
          </p:nvPr>
        </p:nvSpPr>
        <p:spPr/>
        <p:txBody>
          <a:bodyPr>
            <a:normAutofit fontScale="85000" lnSpcReduction="10000"/>
          </a:bodyPr>
          <a:lstStyle/>
          <a:p>
            <a:r>
              <a:rPr lang="en-US"/>
              <a:t>Accessible design is a design process in which the needs of people with disabilities are specifically considered.</a:t>
            </a:r>
          </a:p>
          <a:p>
            <a:r>
              <a:rPr lang="en-US"/>
              <a:t>Web accessibility refers to the inclusive practice of removing barriers that prevent interaction with, or access to websites, by individuals with disabilities. </a:t>
            </a:r>
          </a:p>
          <a:p>
            <a:endParaRPr lang="en-US" dirty="0"/>
          </a:p>
        </p:txBody>
      </p:sp>
      <p:pic>
        <p:nvPicPr>
          <p:cNvPr id="24" name="Picture Placeholder 23" descr="4 basiuc"/>
          <p:cNvPicPr preferRelativeResize="0">
            <a:picLocks noGrp="1"/>
          </p:cNvPicPr>
          <p:nvPr>
            <p:ph type="pic" sz="quarter" idx="11"/>
          </p:nvPr>
        </p:nvPicPr>
        <p:blipFill>
          <a:blip r:embed="rId2"/>
          <a:stretch>
            <a:fillRect/>
          </a:stretch>
        </p:blipFill>
        <p:spPr>
          <a:xfrm>
            <a:off x="7350441" y="2030924"/>
            <a:ext cx="4142864" cy="4142864"/>
          </a:xfrm>
        </p:spPr>
      </p:pic>
    </p:spTree>
    <p:extLst>
      <p:ext uri="{BB962C8B-B14F-4D97-AF65-F5344CB8AC3E}">
        <p14:creationId xmlns:p14="http://schemas.microsoft.com/office/powerpoint/2010/main" val="272995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Accessibility Guidelines</a:t>
            </a:r>
            <a:endParaRPr lang="en-US" dirty="0"/>
          </a:p>
        </p:txBody>
      </p:sp>
      <p:sp>
        <p:nvSpPr>
          <p:cNvPr id="5" name="Text Placeholder 4"/>
          <p:cNvSpPr>
            <a:spLocks noGrp="1"/>
          </p:cNvSpPr>
          <p:nvPr>
            <p:ph type="body" idx="1"/>
          </p:nvPr>
        </p:nvSpPr>
        <p:spPr/>
        <p:txBody>
          <a:bodyPr/>
          <a:lstStyle/>
          <a:p>
            <a:r>
              <a:rPr lang="en-US"/>
              <a:t>Legal</a:t>
            </a:r>
            <a:endParaRPr lang="en-US" dirty="0"/>
          </a:p>
        </p:txBody>
      </p:sp>
      <p:sp>
        <p:nvSpPr>
          <p:cNvPr id="6" name="Content Placeholder 5"/>
          <p:cNvSpPr>
            <a:spLocks noGrp="1"/>
          </p:cNvSpPr>
          <p:nvPr>
            <p:ph sz="half" idx="2"/>
          </p:nvPr>
        </p:nvSpPr>
        <p:spPr/>
        <p:txBody>
          <a:bodyPr/>
          <a:lstStyle/>
          <a:p>
            <a:r>
              <a:rPr lang="en-US"/>
              <a:t>American with Disabilities Act of 1990</a:t>
            </a:r>
          </a:p>
          <a:p>
            <a:r>
              <a:rPr lang="en-US"/>
              <a:t>Section 508-1998 Amendment to Rehabilitation Act of 1973</a:t>
            </a:r>
          </a:p>
          <a:p>
            <a:endParaRPr lang="en-US"/>
          </a:p>
          <a:p>
            <a:endParaRPr lang="en-US"/>
          </a:p>
          <a:p>
            <a:endParaRPr lang="en-US"/>
          </a:p>
          <a:p>
            <a:endParaRPr lang="en-US" dirty="0"/>
          </a:p>
        </p:txBody>
      </p:sp>
      <p:sp>
        <p:nvSpPr>
          <p:cNvPr id="7" name="Text Placeholder 6"/>
          <p:cNvSpPr>
            <a:spLocks noGrp="1"/>
          </p:cNvSpPr>
          <p:nvPr>
            <p:ph type="body" sz="quarter" idx="3"/>
          </p:nvPr>
        </p:nvSpPr>
        <p:spPr/>
        <p:txBody>
          <a:bodyPr/>
          <a:lstStyle/>
          <a:p>
            <a:r>
              <a:rPr lang="en-US"/>
              <a:t>Technical Guidelines</a:t>
            </a:r>
            <a:endParaRPr lang="en-US" dirty="0"/>
          </a:p>
        </p:txBody>
      </p:sp>
      <p:sp>
        <p:nvSpPr>
          <p:cNvPr id="8" name="Content Placeholder 7"/>
          <p:cNvSpPr>
            <a:spLocks noGrp="1"/>
          </p:cNvSpPr>
          <p:nvPr>
            <p:ph sz="quarter" idx="4"/>
          </p:nvPr>
        </p:nvSpPr>
        <p:spPr/>
        <p:txBody>
          <a:bodyPr/>
          <a:lstStyle/>
          <a:p>
            <a:r>
              <a:rPr lang="en-US"/>
              <a:t>Web Content Accessibility Guidelines (WCAG)</a:t>
            </a:r>
            <a:endParaRPr lang="en-US" dirty="0"/>
          </a:p>
        </p:txBody>
      </p:sp>
    </p:spTree>
    <p:extLst>
      <p:ext uri="{BB962C8B-B14F-4D97-AF65-F5344CB8AC3E}">
        <p14:creationId xmlns:p14="http://schemas.microsoft.com/office/powerpoint/2010/main" val="309623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W3C and WCAG</a:t>
            </a:r>
          </a:p>
        </p:txBody>
      </p:sp>
      <p:sp>
        <p:nvSpPr>
          <p:cNvPr id="8" name="Content Placeholder 7"/>
          <p:cNvSpPr>
            <a:spLocks noGrp="1"/>
          </p:cNvSpPr>
          <p:nvPr>
            <p:ph idx="1"/>
          </p:nvPr>
        </p:nvSpPr>
        <p:spPr/>
        <p:txBody>
          <a:bodyPr>
            <a:normAutofit fontScale="85000" lnSpcReduction="20000"/>
          </a:bodyPr>
          <a:lstStyle/>
          <a:p>
            <a:r>
              <a:rPr lang="en-US"/>
              <a:t>World Wide Web Consortium (W3C)</a:t>
            </a:r>
          </a:p>
          <a:p>
            <a:pPr lvl="1"/>
            <a:r>
              <a:rPr lang="en-US"/>
              <a:t>International Community</a:t>
            </a:r>
          </a:p>
          <a:p>
            <a:pPr lvl="1"/>
            <a:r>
              <a:rPr lang="en-US"/>
              <a:t>Responsible for developing web standards</a:t>
            </a:r>
          </a:p>
          <a:p>
            <a:r>
              <a:rPr lang="en-US"/>
              <a:t>Web Content Accessibility Guidelines (WCAG)</a:t>
            </a:r>
          </a:p>
          <a:p>
            <a:pPr lvl="1"/>
            <a:r>
              <a:rPr lang="en-US"/>
              <a:t>Comprehensive list of approximately 60 success criteria</a:t>
            </a:r>
          </a:p>
          <a:p>
            <a:pPr lvl="2"/>
            <a:r>
              <a:rPr lang="en-US"/>
              <a:t>Use of Text Alternatives</a:t>
            </a:r>
          </a:p>
          <a:p>
            <a:pPr lvl="2"/>
            <a:r>
              <a:rPr lang="en-US"/>
              <a:t>Assist with browser compatibility including screen readers</a:t>
            </a:r>
          </a:p>
          <a:p>
            <a:pPr lvl="2"/>
            <a:r>
              <a:rPr lang="en-US"/>
              <a:t>Consistent navigation and function</a:t>
            </a:r>
          </a:p>
          <a:p>
            <a:pPr lvl="2"/>
            <a:r>
              <a:rPr lang="en-US"/>
              <a:t>Use of Color</a:t>
            </a:r>
          </a:p>
          <a:p>
            <a:pPr lvl="2"/>
            <a:r>
              <a:rPr lang="en-US"/>
              <a:t>Future Proofing</a:t>
            </a:r>
          </a:p>
          <a:p>
            <a:endParaRPr lang="en-US" dirty="0"/>
          </a:p>
        </p:txBody>
      </p:sp>
    </p:spTree>
    <p:extLst>
      <p:ext uri="{BB962C8B-B14F-4D97-AF65-F5344CB8AC3E}">
        <p14:creationId xmlns:p14="http://schemas.microsoft.com/office/powerpoint/2010/main" val="80328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WCAG?</a:t>
            </a:r>
            <a:endParaRPr lang="en-US" dirty="0"/>
          </a:p>
        </p:txBody>
      </p:sp>
      <p:sp>
        <p:nvSpPr>
          <p:cNvPr id="3" name="Content Placeholder 2"/>
          <p:cNvSpPr>
            <a:spLocks noGrp="1"/>
          </p:cNvSpPr>
          <p:nvPr>
            <p:ph idx="1"/>
          </p:nvPr>
        </p:nvSpPr>
        <p:spPr/>
        <p:txBody>
          <a:bodyPr/>
          <a:lstStyle/>
          <a:p>
            <a:r>
              <a:rPr lang="en-US" dirty="0"/>
              <a:t>The Web Content Accessibility Guidelines help us develop content that is </a:t>
            </a:r>
            <a:r>
              <a:rPr lang="en-US" b="1" dirty="0"/>
              <a:t>adaptable</a:t>
            </a:r>
          </a:p>
          <a:p>
            <a:r>
              <a:rPr lang="en-US" dirty="0"/>
              <a:t>Adaptable content </a:t>
            </a:r>
            <a:r>
              <a:rPr lang="en-US" b="1" dirty="0"/>
              <a:t>empowers the student</a:t>
            </a:r>
            <a:r>
              <a:rPr lang="en-US" dirty="0"/>
              <a:t>. </a:t>
            </a:r>
          </a:p>
          <a:p>
            <a:r>
              <a:rPr lang="en-US" dirty="0"/>
              <a:t>An empowered student can access the content in a way that </a:t>
            </a:r>
            <a:r>
              <a:rPr lang="en-US" b="1" dirty="0"/>
              <a:t>best fits their needs</a:t>
            </a:r>
            <a:r>
              <a:rPr lang="en-US" dirty="0"/>
              <a:t> using the most familiar tools and methods.</a:t>
            </a:r>
          </a:p>
        </p:txBody>
      </p:sp>
    </p:spTree>
    <p:extLst>
      <p:ext uri="{BB962C8B-B14F-4D97-AF65-F5344CB8AC3E}">
        <p14:creationId xmlns:p14="http://schemas.microsoft.com/office/powerpoint/2010/main" val="166279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helps us …</a:t>
            </a:r>
          </a:p>
        </p:txBody>
      </p:sp>
      <p:sp>
        <p:nvSpPr>
          <p:cNvPr id="3" name="Text Placeholder 2"/>
          <p:cNvSpPr>
            <a:spLocks noGrp="1"/>
          </p:cNvSpPr>
          <p:nvPr>
            <p:ph type="body" idx="1"/>
          </p:nvPr>
        </p:nvSpPr>
        <p:spPr>
          <a:xfrm>
            <a:off x="1498862" y="1815789"/>
            <a:ext cx="3695307" cy="789496"/>
          </a:xfrm>
        </p:spPr>
        <p:txBody>
          <a:bodyPr>
            <a:normAutofit fontScale="85000" lnSpcReduction="20000"/>
          </a:bodyPr>
          <a:lstStyle/>
          <a:p>
            <a:pPr marL="0" indent="0">
              <a:buNone/>
            </a:pPr>
            <a:r>
              <a:rPr lang="en-US" dirty="0"/>
              <a:t>… avoid designing boxes for students to fit into …</a:t>
            </a:r>
          </a:p>
        </p:txBody>
      </p:sp>
      <p:pic>
        <p:nvPicPr>
          <p:cNvPr id="7" name="Content Placeholder 6" descr="A student is not simply labeled, blind deaf, autistic, for dyslexic" title="Student dont fit into boxes"/>
          <p:cNvPicPr>
            <a:picLocks noGrp="1" noChangeAspect="1"/>
          </p:cNvPicPr>
          <p:nvPr>
            <p:ph sz="half" idx="2"/>
          </p:nvPr>
        </p:nvPicPr>
        <p:blipFill>
          <a:blip r:embed="rId2"/>
          <a:stretch>
            <a:fillRect/>
          </a:stretch>
        </p:blipFill>
        <p:spPr>
          <a:xfrm>
            <a:off x="1498862" y="2605285"/>
            <a:ext cx="3695307" cy="4179520"/>
          </a:xfrm>
        </p:spPr>
      </p:pic>
      <p:sp>
        <p:nvSpPr>
          <p:cNvPr id="5" name="Text Placeholder 4"/>
          <p:cNvSpPr>
            <a:spLocks noGrp="1"/>
          </p:cNvSpPr>
          <p:nvPr>
            <p:ph type="body" sz="quarter" idx="3"/>
          </p:nvPr>
        </p:nvSpPr>
        <p:spPr>
          <a:xfrm>
            <a:off x="7022970" y="1815789"/>
            <a:ext cx="3705560" cy="695228"/>
          </a:xfrm>
        </p:spPr>
        <p:txBody>
          <a:bodyPr>
            <a:normAutofit fontScale="70000" lnSpcReduction="20000"/>
          </a:bodyPr>
          <a:lstStyle/>
          <a:p>
            <a:pPr marL="0" indent="0">
              <a:buNone/>
            </a:pPr>
            <a:r>
              <a:rPr lang="en-US" dirty="0"/>
              <a:t>...and instead allows us to design for every student.</a:t>
            </a:r>
          </a:p>
        </p:txBody>
      </p:sp>
      <p:pic>
        <p:nvPicPr>
          <p:cNvPr id="8" name="Content Placeholder 7" descr="Students will have a wide range of abilities and challenges and they will access courses using a variety of methods." title="Students have a wide variety of abilities"/>
          <p:cNvPicPr>
            <a:picLocks noGrp="1" noChangeAspect="1"/>
          </p:cNvPicPr>
          <p:nvPr>
            <p:ph sz="quarter" idx="4"/>
          </p:nvPr>
        </p:nvPicPr>
        <p:blipFill>
          <a:blip r:embed="rId3"/>
          <a:stretch>
            <a:fillRect/>
          </a:stretch>
        </p:blipFill>
        <p:spPr>
          <a:xfrm>
            <a:off x="7022969" y="2511017"/>
            <a:ext cx="3705560" cy="4189372"/>
          </a:xfrm>
        </p:spPr>
      </p:pic>
    </p:spTree>
    <p:extLst>
      <p:ext uri="{BB962C8B-B14F-4D97-AF65-F5344CB8AC3E}">
        <p14:creationId xmlns:p14="http://schemas.microsoft.com/office/powerpoint/2010/main" val="213587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Let’s stop for 5 minutes</a:t>
            </a:r>
            <a:br>
              <a:rPr lang="en-US"/>
            </a:br>
            <a:r>
              <a:rPr lang="en-US"/>
              <a:t>Describe your experience?</a:t>
            </a:r>
            <a:endParaRPr lang="en-US" dirty="0"/>
          </a:p>
        </p:txBody>
      </p:sp>
      <p:pic>
        <p:nvPicPr>
          <p:cNvPr id="35" name="Picture Placeholder 34"/>
          <p:cNvPicPr>
            <a:picLocks noGrp="1" noChangeAspect="1"/>
          </p:cNvPicPr>
          <p:nvPr>
            <p:ph type="pic" sz="quarter" idx="10"/>
          </p:nvPr>
        </p:nvPicPr>
        <p:blipFill>
          <a:blip r:embed="rId2"/>
          <a:srcRect l="17511" r="17511"/>
          <a:stretch>
            <a:fillRect/>
          </a:stretch>
        </p:blipFill>
        <p:spPr/>
      </p:pic>
    </p:spTree>
    <p:extLst>
      <p:ext uri="{BB962C8B-B14F-4D97-AF65-F5344CB8AC3E}">
        <p14:creationId xmlns:p14="http://schemas.microsoft.com/office/powerpoint/2010/main" val="346634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66823" y="3289840"/>
            <a:ext cx="11108737" cy="2083438"/>
          </a:xfrm>
        </p:spPr>
        <p:txBody>
          <a:bodyPr>
            <a:normAutofit/>
          </a:bodyPr>
          <a:lstStyle/>
          <a:p>
            <a:pPr marL="0" indent="0" algn="ctr">
              <a:buNone/>
            </a:pPr>
            <a:r>
              <a:rPr lang="en-US" sz="4400" dirty="0">
                <a:latin typeface="Georgia" panose="02040502050405020303" pitchFamily="18" charset="0"/>
              </a:rPr>
              <a:t>“Only 2% of the population will benefit from conforming to accessibility standards.”</a:t>
            </a:r>
          </a:p>
        </p:txBody>
      </p:sp>
      <p:pic>
        <p:nvPicPr>
          <p:cNvPr id="12" name="Picture 11" descr="Fact or Myth" title="Fact or Myth"/>
          <p:cNvPicPr>
            <a:picLocks noChangeAspect="1"/>
          </p:cNvPicPr>
          <p:nvPr/>
        </p:nvPicPr>
        <p:blipFill>
          <a:blip r:embed="rId2"/>
          <a:stretch>
            <a:fillRect/>
          </a:stretch>
        </p:blipFill>
        <p:spPr>
          <a:xfrm>
            <a:off x="77085" y="142139"/>
            <a:ext cx="6446263" cy="2550372"/>
          </a:xfrm>
          <a:prstGeom prst="rect">
            <a:avLst/>
          </a:prstGeom>
        </p:spPr>
      </p:pic>
    </p:spTree>
    <p:extLst>
      <p:ext uri="{BB962C8B-B14F-4D97-AF65-F5344CB8AC3E}">
        <p14:creationId xmlns:p14="http://schemas.microsoft.com/office/powerpoint/2010/main" val="797958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3F87"/>
      </a:dk1>
      <a:lt1>
        <a:sysClr val="window" lastClr="FFFFFF"/>
      </a:lt1>
      <a:dk2>
        <a:srgbClr val="003F87"/>
      </a:dk2>
      <a:lt2>
        <a:srgbClr val="E7E6E6"/>
      </a:lt2>
      <a:accent1>
        <a:srgbClr val="FF7700"/>
      </a:accent1>
      <a:accent2>
        <a:srgbClr val="FF7700"/>
      </a:accent2>
      <a:accent3>
        <a:srgbClr val="5B9BD5"/>
      </a:accent3>
      <a:accent4>
        <a:srgbClr val="F4B183"/>
      </a:accent4>
      <a:accent5>
        <a:srgbClr val="4472C4"/>
      </a:accent5>
      <a:accent6>
        <a:srgbClr val="70AD47"/>
      </a:accent6>
      <a:hlink>
        <a:srgbClr val="0563C1"/>
      </a:hlink>
      <a:folHlink>
        <a:srgbClr val="954F72"/>
      </a:folHlink>
    </a:clrScheme>
    <a:fontScheme name="MixFont">
      <a:majorFont>
        <a:latin typeface="Georgia"/>
        <a:ea typeface=""/>
        <a:cs typeface=""/>
      </a:majorFont>
      <a:minorFont>
        <a:latin typeface="Calibri"/>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0907B40F51E4FA2BB5B469FD06499" ma:contentTypeVersion="6" ma:contentTypeDescription="Create a new document." ma:contentTypeScope="" ma:versionID="d6e7bfd7766c209a8c92ae5570d3e53c">
  <xsd:schema xmlns:xsd="http://www.w3.org/2001/XMLSchema" xmlns:xs="http://www.w3.org/2001/XMLSchema" xmlns:p="http://schemas.microsoft.com/office/2006/metadata/properties" xmlns:ns1="http://schemas.microsoft.com/sharepoint/v3" xmlns:ns2="5edd0e88-59b7-4ff3-a9d4-7230cbadbd0a" xmlns:ns3="0f510905-47a3-42b9-9a11-7d99548bf150" targetNamespace="http://schemas.microsoft.com/office/2006/metadata/properties" ma:root="true" ma:fieldsID="0f732143cd28b32d9a7774198ad0598b" ns1:_="" ns2:_="" ns3:_="">
    <xsd:import namespace="http://schemas.microsoft.com/sharepoint/v3"/>
    <xsd:import namespace="5edd0e88-59b7-4ff3-a9d4-7230cbadbd0a"/>
    <xsd:import namespace="0f510905-47a3-42b9-9a11-7d99548bf150"/>
    <xsd:element name="properties">
      <xsd:complexType>
        <xsd:sequence>
          <xsd:element name="documentManagement">
            <xsd:complexType>
              <xsd:all>
                <xsd:element ref="ns2:SharedWithUsers" minOccurs="0"/>
                <xsd:element ref="ns2:SharedWithDetails" minOccurs="0"/>
                <xsd:element ref="ns3:Info"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dd0e88-59b7-4ff3-a9d4-7230cbadbd0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510905-47a3-42b9-9a11-7d99548bf150" elementFormDefault="qualified">
    <xsd:import namespace="http://schemas.microsoft.com/office/2006/documentManagement/types"/>
    <xsd:import namespace="http://schemas.microsoft.com/office/infopath/2007/PartnerControls"/>
    <xsd:element name="Info" ma:index="12" nillable="true" ma:displayName="Info" ma:internalName="Info">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 xmlns="0f510905-47a3-42b9-9a11-7d99548bf15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53827D-5A15-49B9-91C3-CBA64B6187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dd0e88-59b7-4ff3-a9d4-7230cbadbd0a"/>
    <ds:schemaRef ds:uri="0f510905-47a3-42b9-9a11-7d99548bf1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486149-8F56-4E33-A330-F5F5C70E030F}">
  <ds:schemaRefs>
    <ds:schemaRef ds:uri="http://schemas.microsoft.com/sharepoint/v3/contenttype/forms"/>
  </ds:schemaRefs>
</ds:datastoreItem>
</file>

<file path=customXml/itemProps3.xml><?xml version="1.0" encoding="utf-8"?>
<ds:datastoreItem xmlns:ds="http://schemas.openxmlformats.org/officeDocument/2006/customXml" ds:itemID="{3A191AA2-43CB-4E2C-ADD4-4E69FD0B1DD4}">
  <ds:schemaRefs>
    <ds:schemaRef ds:uri="5edd0e88-59b7-4ff3-a9d4-7230cbadbd0a"/>
    <ds:schemaRef ds:uri="http://schemas.microsoft.com/office/2006/documentManagement/types"/>
    <ds:schemaRef ds:uri="http://schemas.microsoft.com/sharepoint/v3"/>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0f510905-47a3-42b9-9a11-7d99548bf15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0</TotalTime>
  <Words>679</Words>
  <Application>Microsoft Office PowerPoint</Application>
  <PresentationFormat>Widescreen</PresentationFormat>
  <Paragraphs>113</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Georgia</vt:lpstr>
      <vt:lpstr>Wingdings 3</vt:lpstr>
      <vt:lpstr>Ion</vt:lpstr>
      <vt:lpstr>Accessibility Solutions in a Digital Learning Environment</vt:lpstr>
      <vt:lpstr>Session Objectives</vt:lpstr>
      <vt:lpstr>Accessibility Basics</vt:lpstr>
      <vt:lpstr>Accessibility Guidelines</vt:lpstr>
      <vt:lpstr>The W3C and WCAG</vt:lpstr>
      <vt:lpstr>Why WCAG?</vt:lpstr>
      <vt:lpstr>This helps us …</vt:lpstr>
      <vt:lpstr>Let’s stop for 5 minutes Describe your experience?</vt:lpstr>
      <vt:lpstr>PowerPoint Presentation</vt:lpstr>
      <vt:lpstr>PowerPoint Presentation</vt:lpstr>
      <vt:lpstr>What is in your Toolbox?</vt:lpstr>
      <vt:lpstr>Testing an OER on a Screen Reader</vt:lpstr>
      <vt:lpstr>Adding Closed Captioning to Videos</vt:lpstr>
      <vt:lpstr>Common Keyboard Concerns</vt:lpstr>
      <vt:lpstr>Other Resources</vt:lpstr>
      <vt:lpstr>What is a good text alternative? When is this alternative ideal?</vt:lpstr>
      <vt:lpstr>Focus on the Learning</vt:lpstr>
      <vt:lpstr>Questions/Contact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2016-10-10T01:27:45Z</dcterms:created>
  <dcterms:modified xsi:type="dcterms:W3CDTF">2016-10-19T14:35:03Z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0x0101004860907B40F51E4FA2BB5B469FD06499</vt:lpwstr>
  </property>
</Properties>
</file>