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85361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111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2682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4755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0451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5274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40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7045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8055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566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defRPr sz="1100"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gi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800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Conversations to Connections to Community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638250" y="4487875"/>
            <a:ext cx="7867500" cy="4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D966"/>
                </a:solidFill>
                <a:latin typeface="Verdana"/>
                <a:ea typeface="Verdana"/>
                <a:cs typeface="Verdana"/>
                <a:sym typeface="Verdana"/>
              </a:rPr>
              <a:t>8th Annual Conference on Quality Assurance in Online Learning, "Blazing New Trails"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1C232"/>
                </a:solidFill>
              </a:rPr>
              <a:t>Session Objectives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SzPct val="100000"/>
              <a:buChar char="●"/>
            </a:pPr>
            <a:r>
              <a:rPr lang="en" sz="2400">
                <a:solidFill>
                  <a:schemeClr val="accent2"/>
                </a:solidFill>
              </a:rPr>
              <a:t>Share stories of QM Conversations to Connections to Community</a:t>
            </a:r>
          </a:p>
          <a:p>
            <a:pPr marL="457200" lvl="0" indent="-381000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SzPct val="100000"/>
              <a:buChar char="●"/>
            </a:pPr>
            <a:r>
              <a:rPr lang="en" sz="2400">
                <a:solidFill>
                  <a:schemeClr val="accent2"/>
                </a:solidFill>
              </a:rPr>
              <a:t>Invite participants to engage with the QM Community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SzPct val="100000"/>
              <a:buChar char="●"/>
            </a:pPr>
            <a:r>
              <a:rPr lang="en" sz="2400">
                <a:solidFill>
                  <a:schemeClr val="accent2"/>
                </a:solidFill>
              </a:rPr>
              <a:t>Discuss purposeful efforts to keep the QM Community alive throughout the year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 descr="andreoe.gif"/>
          <p:cNvPicPr preferRelativeResize="0"/>
          <p:nvPr/>
        </p:nvPicPr>
        <p:blipFill rotWithShape="1">
          <a:blip r:embed="rId3">
            <a:alphaModFix/>
          </a:blip>
          <a:srcRect t="970" b="961"/>
          <a:stretch/>
        </p:blipFill>
        <p:spPr>
          <a:xfrm>
            <a:off x="679537" y="320600"/>
            <a:ext cx="1476375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95487" y="320600"/>
            <a:ext cx="1476375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 descr="88721-1-28684.PNG"/>
          <p:cNvPicPr preferRelativeResize="0"/>
          <p:nvPr/>
        </p:nvPicPr>
        <p:blipFill rotWithShape="1">
          <a:blip r:embed="rId5">
            <a:alphaModFix/>
          </a:blip>
          <a:srcRect t="2208" b="2198"/>
          <a:stretch/>
        </p:blipFill>
        <p:spPr>
          <a:xfrm>
            <a:off x="3118637" y="320600"/>
            <a:ext cx="1476375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87613-0-28683.jpg"/>
          <p:cNvPicPr preferRelativeResize="0"/>
          <p:nvPr/>
        </p:nvPicPr>
        <p:blipFill rotWithShape="1">
          <a:blip r:embed="rId6">
            <a:alphaModFix/>
          </a:blip>
          <a:srcRect l="3925" r="3934"/>
          <a:stretch/>
        </p:blipFill>
        <p:spPr>
          <a:xfrm>
            <a:off x="6849012" y="2673099"/>
            <a:ext cx="1476374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88726-1-28684.jpg"/>
          <p:cNvPicPr preferRelativeResize="0"/>
          <p:nvPr/>
        </p:nvPicPr>
        <p:blipFill rotWithShape="1">
          <a:blip r:embed="rId7">
            <a:alphaModFix/>
          </a:blip>
          <a:srcRect l="10462" r="10454"/>
          <a:stretch/>
        </p:blipFill>
        <p:spPr>
          <a:xfrm>
            <a:off x="4519611" y="2673100"/>
            <a:ext cx="1476376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 descr="Crawford_Steven.jpg"/>
          <p:cNvPicPr preferRelativeResize="0"/>
          <p:nvPr/>
        </p:nvPicPr>
        <p:blipFill rotWithShape="1">
          <a:blip r:embed="rId8">
            <a:alphaModFix/>
          </a:blip>
          <a:srcRect b="18247"/>
          <a:stretch/>
        </p:blipFill>
        <p:spPr>
          <a:xfrm>
            <a:off x="2053075" y="2673100"/>
            <a:ext cx="1476348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4311900" y="4551550"/>
            <a:ext cx="1891800" cy="49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JJ Johnson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412450" y="4517200"/>
            <a:ext cx="2757600" cy="56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Steven Crawford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5112274" y="2153625"/>
            <a:ext cx="2340577" cy="49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Belle Cowden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34075" y="2153625"/>
            <a:ext cx="2367300" cy="49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Eddie Andreo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003925" y="2153625"/>
            <a:ext cx="1705800" cy="49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Lisa Clark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6641300" y="4551550"/>
            <a:ext cx="1891800" cy="49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Lisa Kidder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7775100" cy="60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Map showing the distribution of the panelists across the United States.</a:t>
            </a:r>
          </a:p>
        </p:txBody>
      </p:sp>
      <p:pic>
        <p:nvPicPr>
          <p:cNvPr id="83" name="Shape 83" descr="panelist map.PNG"/>
          <p:cNvPicPr preferRelativeResize="0"/>
          <p:nvPr/>
        </p:nvPicPr>
        <p:blipFill rotWithShape="1">
          <a:blip r:embed="rId3">
            <a:alphaModFix/>
          </a:blip>
          <a:srcRect l="1603" b="4743"/>
          <a:stretch/>
        </p:blipFill>
        <p:spPr>
          <a:xfrm>
            <a:off x="1216408" y="497575"/>
            <a:ext cx="6711199" cy="373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1C232"/>
                </a:solidFill>
              </a:rPr>
              <a:t>What is the QM Community?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QM Principles</a:t>
            </a:r>
          </a:p>
          <a:p>
            <a:pPr marL="914400" lvl="0" indent="-406400" rtl="0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SzPct val="100000"/>
              <a:buChar char="➔"/>
            </a:pPr>
            <a:r>
              <a:rPr lang="en" sz="2800">
                <a:solidFill>
                  <a:schemeClr val="accent2"/>
                </a:solidFill>
              </a:rPr>
              <a:t>Continuous</a:t>
            </a:r>
          </a:p>
          <a:p>
            <a:pPr marL="914400" lvl="0" indent="-406400" rtl="0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SzPct val="100000"/>
              <a:buChar char="➔"/>
            </a:pPr>
            <a:r>
              <a:rPr lang="en" sz="2800">
                <a:solidFill>
                  <a:schemeClr val="accent2"/>
                </a:solidFill>
              </a:rPr>
              <a:t>Centered</a:t>
            </a:r>
          </a:p>
          <a:p>
            <a:pPr marL="914400" lvl="0" indent="-406400" rtl="0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SzPct val="100000"/>
              <a:buChar char="➔"/>
            </a:pPr>
            <a:r>
              <a:rPr lang="en" sz="2800">
                <a:solidFill>
                  <a:schemeClr val="accent2"/>
                </a:solidFill>
              </a:rPr>
              <a:t>Collegial</a:t>
            </a:r>
          </a:p>
          <a:p>
            <a:pPr marL="914400" lvl="0" indent="-406400" rtl="0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SzPct val="100000"/>
              <a:buChar char="➔"/>
            </a:pPr>
            <a:r>
              <a:rPr lang="en" sz="2800">
                <a:solidFill>
                  <a:schemeClr val="accent2"/>
                </a:solidFill>
              </a:rPr>
              <a:t>Collaborative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F1C232"/>
                </a:solidFill>
              </a:rPr>
              <a:t>Share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682675" y="230425"/>
            <a:ext cx="4302000" cy="4712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is a meaningful conversation you have had at a QM conference?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How have you felt connected?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What makes you keep coming back to QM conferences?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How do you know you are part of the QM Community?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F1C232"/>
                </a:solidFill>
              </a:rPr>
              <a:t>Invite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4939500" y="327050"/>
            <a:ext cx="3979800" cy="4534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does QM look like at your institution?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How have you handled course reviews?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Do you have dinner plans tonight?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Can I contact you later to discuss more about _____?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F1C232"/>
                </a:solidFill>
              </a:rPr>
              <a:t>Discuss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How do you build QM to support you?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How can we live QM on our campus?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What would help you keep the spirit of QM throughout the year?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970050" y="3931950"/>
            <a:ext cx="2636100" cy="76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GoogleDoc for Brainstorming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chemeClr val="accent2"/>
                </a:solidFill>
              </a:rPr>
              <a:t>goo.gl/7raCPJ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311700" y="258550"/>
            <a:ext cx="8520600" cy="2858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Conversations to Connections to Community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38250" y="4487875"/>
            <a:ext cx="7867500" cy="4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D966"/>
                </a:solidFill>
                <a:latin typeface="Verdana"/>
                <a:ea typeface="Verdana"/>
                <a:cs typeface="Verdana"/>
                <a:sym typeface="Verdana"/>
              </a:rPr>
              <a:t>8th Annual Conference on Quality Assurance in Online Learning, "Blazing New Trails"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775700" y="3294687"/>
            <a:ext cx="7368900" cy="10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Please complete your session evaluations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(16:9)</PresentationFormat>
  <Paragraphs>38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Verdana</vt:lpstr>
      <vt:lpstr>simple-dark-2</vt:lpstr>
      <vt:lpstr>Conversations to Connections to Community</vt:lpstr>
      <vt:lpstr>Session Objectives</vt:lpstr>
      <vt:lpstr>PowerPoint Presentation</vt:lpstr>
      <vt:lpstr>PowerPoint Presentation</vt:lpstr>
      <vt:lpstr>What is the QM Community?</vt:lpstr>
      <vt:lpstr>Share</vt:lpstr>
      <vt:lpstr>Invite</vt:lpstr>
      <vt:lpstr>Discuss</vt:lpstr>
      <vt:lpstr>Conversations to Connections to Community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Conversations to Connections to Community</dc:title>
  <cp:lastModifiedBy>Lisa</cp:lastModifiedBy>
  <cp:revision>1</cp:revision>
  <dcterms:modified xsi:type="dcterms:W3CDTF">2016-11-04T16:13:58Z</dcterms:modified>
</cp:coreProperties>
</file>