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handoutMasterIdLst>
    <p:handoutMasterId r:id="rId24"/>
  </p:handoutMasterIdLst>
  <p:sldIdLst>
    <p:sldId id="256" r:id="rId2"/>
    <p:sldId id="266" r:id="rId3"/>
    <p:sldId id="261" r:id="rId4"/>
    <p:sldId id="264" r:id="rId5"/>
    <p:sldId id="267" r:id="rId6"/>
    <p:sldId id="268" r:id="rId7"/>
    <p:sldId id="271" r:id="rId8"/>
    <p:sldId id="269" r:id="rId9"/>
    <p:sldId id="270" r:id="rId10"/>
    <p:sldId id="272" r:id="rId11"/>
    <p:sldId id="273" r:id="rId12"/>
    <p:sldId id="274" r:id="rId13"/>
    <p:sldId id="278" r:id="rId14"/>
    <p:sldId id="280" r:id="rId15"/>
    <p:sldId id="277" r:id="rId16"/>
    <p:sldId id="282" r:id="rId17"/>
    <p:sldId id="281" r:id="rId18"/>
    <p:sldId id="284" r:id="rId19"/>
    <p:sldId id="283" r:id="rId20"/>
    <p:sldId id="275" r:id="rId21"/>
    <p:sldId id="276" r:id="rId2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73" autoAdjust="0"/>
  </p:normalViewPr>
  <p:slideViewPr>
    <p:cSldViewPr>
      <p:cViewPr>
        <p:scale>
          <a:sx n="115" d="100"/>
          <a:sy n="115" d="100"/>
        </p:scale>
        <p:origin x="-1500" y="-7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10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BF870C-733A-4A12-8E73-9ADCD10FCE44}" type="doc">
      <dgm:prSet loTypeId="urn:microsoft.com/office/officeart/2005/8/layout/venn1" loCatId="relationship" qsTypeId="urn:microsoft.com/office/officeart/2005/8/quickstyle/simple1" qsCatId="simple" csTypeId="urn:microsoft.com/office/officeart/2005/8/colors/accent1_2" csCatId="accent1" phldr="1"/>
      <dgm:spPr/>
    </dgm:pt>
    <dgm:pt modelId="{5712B6E0-B871-49A1-A17B-47C9C201E865}">
      <dgm:prSet phldrT="[Text]" custT="1"/>
      <dgm:spPr>
        <a:solidFill>
          <a:schemeClr val="accent5">
            <a:lumMod val="75000"/>
            <a:alpha val="50000"/>
          </a:schemeClr>
        </a:solidFill>
      </dgm:spPr>
      <dgm:t>
        <a:bodyPr/>
        <a:lstStyle/>
        <a:p>
          <a:r>
            <a:rPr lang="en-US" sz="2000" dirty="0" smtClean="0"/>
            <a:t>TEACHING PRESENCE (Structure/Process)</a:t>
          </a:r>
          <a:endParaRPr lang="en-US" sz="2000" dirty="0"/>
        </a:p>
      </dgm:t>
    </dgm:pt>
    <dgm:pt modelId="{77FD1F4F-5A26-4980-BEB0-F1210E8BD6B6}" type="parTrans" cxnId="{6B4EE7B3-2922-4289-B582-138E210027B5}">
      <dgm:prSet/>
      <dgm:spPr/>
      <dgm:t>
        <a:bodyPr/>
        <a:lstStyle/>
        <a:p>
          <a:endParaRPr lang="en-US"/>
        </a:p>
      </dgm:t>
    </dgm:pt>
    <dgm:pt modelId="{8F3C7B73-DD20-4298-857B-30D470FC70C4}" type="sibTrans" cxnId="{6B4EE7B3-2922-4289-B582-138E210027B5}">
      <dgm:prSet/>
      <dgm:spPr/>
      <dgm:t>
        <a:bodyPr/>
        <a:lstStyle/>
        <a:p>
          <a:endParaRPr lang="en-US"/>
        </a:p>
      </dgm:t>
    </dgm:pt>
    <dgm:pt modelId="{073560E8-F358-42D6-B787-5C291C9A89F7}">
      <dgm:prSet phldrT="[Text]" custT="1"/>
      <dgm:spPr>
        <a:solidFill>
          <a:schemeClr val="accent6">
            <a:lumMod val="75000"/>
            <a:alpha val="50000"/>
          </a:schemeClr>
        </a:solidFill>
      </dgm:spPr>
      <dgm:t>
        <a:bodyPr/>
        <a:lstStyle/>
        <a:p>
          <a:r>
            <a:rPr lang="en-US" sz="2000" dirty="0" smtClean="0"/>
            <a:t>SOCIAL    PRESENCE</a:t>
          </a:r>
          <a:endParaRPr lang="en-US" sz="2000" dirty="0"/>
        </a:p>
      </dgm:t>
    </dgm:pt>
    <dgm:pt modelId="{5D5F9EBD-9249-4C15-88E6-FC69689805A4}" type="parTrans" cxnId="{BCFF4B7F-42B7-4C85-ABB8-2946DE8D4566}">
      <dgm:prSet/>
      <dgm:spPr/>
      <dgm:t>
        <a:bodyPr/>
        <a:lstStyle/>
        <a:p>
          <a:endParaRPr lang="en-US"/>
        </a:p>
      </dgm:t>
    </dgm:pt>
    <dgm:pt modelId="{056309E5-1424-4DA8-BFFB-E00F9AC32537}" type="sibTrans" cxnId="{BCFF4B7F-42B7-4C85-ABB8-2946DE8D4566}">
      <dgm:prSet/>
      <dgm:spPr/>
      <dgm:t>
        <a:bodyPr/>
        <a:lstStyle/>
        <a:p>
          <a:endParaRPr lang="en-US"/>
        </a:p>
      </dgm:t>
    </dgm:pt>
    <dgm:pt modelId="{84FC968E-36EA-4FE4-958A-CE243B8E9070}">
      <dgm:prSet phldrT="[Text]" custT="1"/>
      <dgm:spPr>
        <a:solidFill>
          <a:schemeClr val="bg2">
            <a:lumMod val="75000"/>
            <a:alpha val="50000"/>
          </a:schemeClr>
        </a:solidFill>
      </dgm:spPr>
      <dgm:t>
        <a:bodyPr/>
        <a:lstStyle/>
        <a:p>
          <a:r>
            <a:rPr lang="en-US" sz="2000" spc="-100" baseline="0" dirty="0" smtClean="0"/>
            <a:t>COGNITVE PRESENCE</a:t>
          </a:r>
          <a:endParaRPr lang="en-US" sz="2000" spc="-100" baseline="0" dirty="0"/>
        </a:p>
      </dgm:t>
    </dgm:pt>
    <dgm:pt modelId="{3B33AA7C-188F-4AAD-BE35-4CF52F5FD032}" type="parTrans" cxnId="{0B7A95EF-CFB2-4C91-95D9-BA2DCE7E9B21}">
      <dgm:prSet/>
      <dgm:spPr/>
      <dgm:t>
        <a:bodyPr/>
        <a:lstStyle/>
        <a:p>
          <a:endParaRPr lang="en-US"/>
        </a:p>
      </dgm:t>
    </dgm:pt>
    <dgm:pt modelId="{EF692B00-1C08-43E2-A64F-F45A69B5EB29}" type="sibTrans" cxnId="{0B7A95EF-CFB2-4C91-95D9-BA2DCE7E9B21}">
      <dgm:prSet/>
      <dgm:spPr/>
      <dgm:t>
        <a:bodyPr/>
        <a:lstStyle/>
        <a:p>
          <a:endParaRPr lang="en-US"/>
        </a:p>
      </dgm:t>
    </dgm:pt>
    <dgm:pt modelId="{01070774-5515-45B9-8E1D-6CD4080ABB57}" type="pres">
      <dgm:prSet presAssocID="{30BF870C-733A-4A12-8E73-9ADCD10FCE44}" presName="compositeShape" presStyleCnt="0">
        <dgm:presLayoutVars>
          <dgm:chMax val="7"/>
          <dgm:dir/>
          <dgm:resizeHandles val="exact"/>
        </dgm:presLayoutVars>
      </dgm:prSet>
      <dgm:spPr/>
    </dgm:pt>
    <dgm:pt modelId="{E6F189A3-4858-4907-A5AC-A8FE91822B22}" type="pres">
      <dgm:prSet presAssocID="{5712B6E0-B871-49A1-A17B-47C9C201E865}" presName="circ1" presStyleLbl="vennNode1" presStyleIdx="0" presStyleCnt="3" custScaleX="131822" custScaleY="107072" custLinFactNeighborX="1239" custLinFactNeighborY="6503"/>
      <dgm:spPr/>
      <dgm:t>
        <a:bodyPr/>
        <a:lstStyle/>
        <a:p>
          <a:endParaRPr lang="en-US"/>
        </a:p>
      </dgm:t>
    </dgm:pt>
    <dgm:pt modelId="{D25C695B-695E-42D7-8FE9-E2110DB0F505}" type="pres">
      <dgm:prSet presAssocID="{5712B6E0-B871-49A1-A17B-47C9C201E865}" presName="circ1Tx" presStyleLbl="revTx" presStyleIdx="0" presStyleCnt="0">
        <dgm:presLayoutVars>
          <dgm:chMax val="0"/>
          <dgm:chPref val="0"/>
          <dgm:bulletEnabled val="1"/>
        </dgm:presLayoutVars>
      </dgm:prSet>
      <dgm:spPr/>
      <dgm:t>
        <a:bodyPr/>
        <a:lstStyle/>
        <a:p>
          <a:endParaRPr lang="en-US"/>
        </a:p>
      </dgm:t>
    </dgm:pt>
    <dgm:pt modelId="{5790EDDF-3260-4FE9-B5E1-B4F031BE57E6}" type="pres">
      <dgm:prSet presAssocID="{073560E8-F358-42D6-B787-5C291C9A89F7}" presName="circ2" presStyleLbl="vennNode1" presStyleIdx="1" presStyleCnt="3" custScaleX="125312" custLinFactNeighborX="1901" custLinFactNeighborY="-1452"/>
      <dgm:spPr/>
      <dgm:t>
        <a:bodyPr/>
        <a:lstStyle/>
        <a:p>
          <a:endParaRPr lang="en-US"/>
        </a:p>
      </dgm:t>
    </dgm:pt>
    <dgm:pt modelId="{B8478ECF-69EA-4BCC-8650-8F4EB9D54110}" type="pres">
      <dgm:prSet presAssocID="{073560E8-F358-42D6-B787-5C291C9A89F7}" presName="circ2Tx" presStyleLbl="revTx" presStyleIdx="0" presStyleCnt="0">
        <dgm:presLayoutVars>
          <dgm:chMax val="0"/>
          <dgm:chPref val="0"/>
          <dgm:bulletEnabled val="1"/>
        </dgm:presLayoutVars>
      </dgm:prSet>
      <dgm:spPr/>
      <dgm:t>
        <a:bodyPr/>
        <a:lstStyle/>
        <a:p>
          <a:endParaRPr lang="en-US"/>
        </a:p>
      </dgm:t>
    </dgm:pt>
    <dgm:pt modelId="{C3DECC87-5060-49EC-A0ED-32D40FB06254}" type="pres">
      <dgm:prSet presAssocID="{84FC968E-36EA-4FE4-958A-CE243B8E9070}" presName="circ3" presStyleLbl="vennNode1" presStyleIdx="2" presStyleCnt="3" custScaleX="125406"/>
      <dgm:spPr/>
      <dgm:t>
        <a:bodyPr/>
        <a:lstStyle/>
        <a:p>
          <a:endParaRPr lang="en-US"/>
        </a:p>
      </dgm:t>
    </dgm:pt>
    <dgm:pt modelId="{03443989-4176-4911-A95E-F9ABD31266A5}" type="pres">
      <dgm:prSet presAssocID="{84FC968E-36EA-4FE4-958A-CE243B8E9070}" presName="circ3Tx" presStyleLbl="revTx" presStyleIdx="0" presStyleCnt="0">
        <dgm:presLayoutVars>
          <dgm:chMax val="0"/>
          <dgm:chPref val="0"/>
          <dgm:bulletEnabled val="1"/>
        </dgm:presLayoutVars>
      </dgm:prSet>
      <dgm:spPr/>
      <dgm:t>
        <a:bodyPr/>
        <a:lstStyle/>
        <a:p>
          <a:endParaRPr lang="en-US"/>
        </a:p>
      </dgm:t>
    </dgm:pt>
  </dgm:ptLst>
  <dgm:cxnLst>
    <dgm:cxn modelId="{03078F4B-720A-4D23-8E81-959F39AD8313}" type="presOf" srcId="{5712B6E0-B871-49A1-A17B-47C9C201E865}" destId="{D25C695B-695E-42D7-8FE9-E2110DB0F505}" srcOrd="1" destOrd="0" presId="urn:microsoft.com/office/officeart/2005/8/layout/venn1"/>
    <dgm:cxn modelId="{2E89B16E-34CC-4A3C-B6F3-67E40DD07672}" type="presOf" srcId="{84FC968E-36EA-4FE4-958A-CE243B8E9070}" destId="{03443989-4176-4911-A95E-F9ABD31266A5}" srcOrd="1" destOrd="0" presId="urn:microsoft.com/office/officeart/2005/8/layout/venn1"/>
    <dgm:cxn modelId="{547D35DC-0C69-4128-B2BE-127A45F7071A}" type="presOf" srcId="{073560E8-F358-42D6-B787-5C291C9A89F7}" destId="{B8478ECF-69EA-4BCC-8650-8F4EB9D54110}" srcOrd="1" destOrd="0" presId="urn:microsoft.com/office/officeart/2005/8/layout/venn1"/>
    <dgm:cxn modelId="{0AFF0EA9-AE2A-4787-B024-3CEE1A47F52B}" type="presOf" srcId="{30BF870C-733A-4A12-8E73-9ADCD10FCE44}" destId="{01070774-5515-45B9-8E1D-6CD4080ABB57}" srcOrd="0" destOrd="0" presId="urn:microsoft.com/office/officeart/2005/8/layout/venn1"/>
    <dgm:cxn modelId="{3103EF76-7B6D-45B5-9B50-CA0ED47498E3}" type="presOf" srcId="{5712B6E0-B871-49A1-A17B-47C9C201E865}" destId="{E6F189A3-4858-4907-A5AC-A8FE91822B22}" srcOrd="0" destOrd="0" presId="urn:microsoft.com/office/officeart/2005/8/layout/venn1"/>
    <dgm:cxn modelId="{0B7A95EF-CFB2-4C91-95D9-BA2DCE7E9B21}" srcId="{30BF870C-733A-4A12-8E73-9ADCD10FCE44}" destId="{84FC968E-36EA-4FE4-958A-CE243B8E9070}" srcOrd="2" destOrd="0" parTransId="{3B33AA7C-188F-4AAD-BE35-4CF52F5FD032}" sibTransId="{EF692B00-1C08-43E2-A64F-F45A69B5EB29}"/>
    <dgm:cxn modelId="{6B4EE7B3-2922-4289-B582-138E210027B5}" srcId="{30BF870C-733A-4A12-8E73-9ADCD10FCE44}" destId="{5712B6E0-B871-49A1-A17B-47C9C201E865}" srcOrd="0" destOrd="0" parTransId="{77FD1F4F-5A26-4980-BEB0-F1210E8BD6B6}" sibTransId="{8F3C7B73-DD20-4298-857B-30D470FC70C4}"/>
    <dgm:cxn modelId="{76378532-5E75-4659-ADDE-2C1282CAADD0}" type="presOf" srcId="{84FC968E-36EA-4FE4-958A-CE243B8E9070}" destId="{C3DECC87-5060-49EC-A0ED-32D40FB06254}" srcOrd="0" destOrd="0" presId="urn:microsoft.com/office/officeart/2005/8/layout/venn1"/>
    <dgm:cxn modelId="{340A656F-D183-4F4C-B673-7C60474FCD2A}" type="presOf" srcId="{073560E8-F358-42D6-B787-5C291C9A89F7}" destId="{5790EDDF-3260-4FE9-B5E1-B4F031BE57E6}" srcOrd="0" destOrd="0" presId="urn:microsoft.com/office/officeart/2005/8/layout/venn1"/>
    <dgm:cxn modelId="{BCFF4B7F-42B7-4C85-ABB8-2946DE8D4566}" srcId="{30BF870C-733A-4A12-8E73-9ADCD10FCE44}" destId="{073560E8-F358-42D6-B787-5C291C9A89F7}" srcOrd="1" destOrd="0" parTransId="{5D5F9EBD-9249-4C15-88E6-FC69689805A4}" sibTransId="{056309E5-1424-4DA8-BFFB-E00F9AC32537}"/>
    <dgm:cxn modelId="{7B555589-87CE-4430-BDF2-C6192EB4BA33}" type="presParOf" srcId="{01070774-5515-45B9-8E1D-6CD4080ABB57}" destId="{E6F189A3-4858-4907-A5AC-A8FE91822B22}" srcOrd="0" destOrd="0" presId="urn:microsoft.com/office/officeart/2005/8/layout/venn1"/>
    <dgm:cxn modelId="{2822E2C3-A5F5-4600-A56F-26746EC73629}" type="presParOf" srcId="{01070774-5515-45B9-8E1D-6CD4080ABB57}" destId="{D25C695B-695E-42D7-8FE9-E2110DB0F505}" srcOrd="1" destOrd="0" presId="urn:microsoft.com/office/officeart/2005/8/layout/venn1"/>
    <dgm:cxn modelId="{C6A6A5A9-7ADA-4F6D-AFE9-4CFB5EB3EC2B}" type="presParOf" srcId="{01070774-5515-45B9-8E1D-6CD4080ABB57}" destId="{5790EDDF-3260-4FE9-B5E1-B4F031BE57E6}" srcOrd="2" destOrd="0" presId="urn:microsoft.com/office/officeart/2005/8/layout/venn1"/>
    <dgm:cxn modelId="{22A8A0CC-FEE1-434B-9E35-D22849E8FD62}" type="presParOf" srcId="{01070774-5515-45B9-8E1D-6CD4080ABB57}" destId="{B8478ECF-69EA-4BCC-8650-8F4EB9D54110}" srcOrd="3" destOrd="0" presId="urn:microsoft.com/office/officeart/2005/8/layout/venn1"/>
    <dgm:cxn modelId="{20DAB1CF-A6C1-4C02-9CAB-B3C02E807C92}" type="presParOf" srcId="{01070774-5515-45B9-8E1D-6CD4080ABB57}" destId="{C3DECC87-5060-49EC-A0ED-32D40FB06254}" srcOrd="4" destOrd="0" presId="urn:microsoft.com/office/officeart/2005/8/layout/venn1"/>
    <dgm:cxn modelId="{C95E1784-5222-4C0E-9DCF-241646860AA9}" type="presParOf" srcId="{01070774-5515-45B9-8E1D-6CD4080ABB57}" destId="{03443989-4176-4911-A95E-F9ABD31266A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189A3-4858-4907-A5AC-A8FE91822B22}">
      <dsp:nvSpPr>
        <dsp:cNvPr id="0" name=""/>
        <dsp:cNvSpPr/>
      </dsp:nvSpPr>
      <dsp:spPr>
        <a:xfrm>
          <a:off x="2354518" y="205744"/>
          <a:ext cx="3977755" cy="3230919"/>
        </a:xfrm>
        <a:prstGeom prst="ellipse">
          <a:avLst/>
        </a:prstGeom>
        <a:solidFill>
          <a:schemeClr val="accent5">
            <a:lumMod val="75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TEACHING PRESENCE (Structure/Process)</a:t>
          </a:r>
          <a:endParaRPr lang="en-US" sz="2000" kern="1200" dirty="0"/>
        </a:p>
      </dsp:txBody>
      <dsp:txXfrm>
        <a:off x="2884885" y="771155"/>
        <a:ext cx="2917020" cy="1453913"/>
      </dsp:txXfrm>
    </dsp:sp>
    <dsp:sp modelId="{5790EDDF-3260-4FE9-B5E1-B4F031BE57E6}">
      <dsp:nvSpPr>
        <dsp:cNvPr id="0" name=""/>
        <dsp:cNvSpPr/>
      </dsp:nvSpPr>
      <dsp:spPr>
        <a:xfrm>
          <a:off x="3561536" y="1958350"/>
          <a:ext cx="3781314" cy="3017520"/>
        </a:xfrm>
        <a:prstGeom prst="ellipse">
          <a:avLst/>
        </a:prstGeom>
        <a:solidFill>
          <a:schemeClr val="accent6">
            <a:lumMod val="75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SOCIAL    PRESENCE</a:t>
          </a:r>
          <a:endParaRPr lang="en-US" sz="2000" kern="1200" dirty="0"/>
        </a:p>
      </dsp:txBody>
      <dsp:txXfrm>
        <a:off x="4717988" y="2737876"/>
        <a:ext cx="2268788" cy="1659636"/>
      </dsp:txXfrm>
    </dsp:sp>
    <dsp:sp modelId="{C3DECC87-5060-49EC-A0ED-32D40FB06254}">
      <dsp:nvSpPr>
        <dsp:cNvPr id="0" name=""/>
        <dsp:cNvSpPr/>
      </dsp:nvSpPr>
      <dsp:spPr>
        <a:xfrm>
          <a:off x="1325111" y="2002164"/>
          <a:ext cx="3784151" cy="3017520"/>
        </a:xfrm>
        <a:prstGeom prst="ellipse">
          <a:avLst/>
        </a:prstGeom>
        <a:solidFill>
          <a:schemeClr val="bg2">
            <a:lumMod val="75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spc="-100" baseline="0" dirty="0" smtClean="0"/>
            <a:t>COGNITVE PRESENCE</a:t>
          </a:r>
          <a:endParaRPr lang="en-US" sz="2000" kern="1200" spc="-100" baseline="0" dirty="0"/>
        </a:p>
      </dsp:txBody>
      <dsp:txXfrm>
        <a:off x="1681452" y="2781690"/>
        <a:ext cx="2270490" cy="16596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r>
              <a:rPr lang="en-US" dirty="0" smtClean="0"/>
              <a:t>10/20/2012</a:t>
            </a:r>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E847B60-94C2-4CF1-93CF-4E57C958819E}" type="slidenum">
              <a:rPr lang="en-US" smtClean="0"/>
              <a:t>‹#›</a:t>
            </a:fld>
            <a:endParaRPr lang="en-US" dirty="0"/>
          </a:p>
        </p:txBody>
      </p:sp>
    </p:spTree>
    <p:extLst>
      <p:ext uri="{BB962C8B-B14F-4D97-AF65-F5344CB8AC3E}">
        <p14:creationId xmlns:p14="http://schemas.microsoft.com/office/powerpoint/2010/main" val="36856291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r>
              <a:rPr lang="en-US" dirty="0" smtClean="0"/>
              <a:t>10/20/2012</a:t>
            </a:r>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3766006-6220-4A74-9E2A-C7CDD5F51B69}" type="slidenum">
              <a:rPr lang="en-US" smtClean="0"/>
              <a:t>‹#›</a:t>
            </a:fld>
            <a:endParaRPr lang="en-US" dirty="0"/>
          </a:p>
        </p:txBody>
      </p:sp>
    </p:spTree>
    <p:extLst>
      <p:ext uri="{BB962C8B-B14F-4D97-AF65-F5344CB8AC3E}">
        <p14:creationId xmlns:p14="http://schemas.microsoft.com/office/powerpoint/2010/main" val="1559871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a:t>
            </a:fld>
            <a:endParaRPr lang="en-US" dirty="0"/>
          </a:p>
        </p:txBody>
      </p:sp>
    </p:spTree>
    <p:extLst>
      <p:ext uri="{BB962C8B-B14F-4D97-AF65-F5344CB8AC3E}">
        <p14:creationId xmlns:p14="http://schemas.microsoft.com/office/powerpoint/2010/main" val="2018723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10</a:t>
            </a:fld>
            <a:endParaRPr lang="en-US" dirty="0"/>
          </a:p>
        </p:txBody>
      </p:sp>
    </p:spTree>
    <p:extLst>
      <p:ext uri="{BB962C8B-B14F-4D97-AF65-F5344CB8AC3E}">
        <p14:creationId xmlns:p14="http://schemas.microsoft.com/office/powerpoint/2010/main" val="1673915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11</a:t>
            </a:fld>
            <a:endParaRPr lang="en-US" dirty="0"/>
          </a:p>
        </p:txBody>
      </p:sp>
    </p:spTree>
    <p:extLst>
      <p:ext uri="{BB962C8B-B14F-4D97-AF65-F5344CB8AC3E}">
        <p14:creationId xmlns:p14="http://schemas.microsoft.com/office/powerpoint/2010/main" val="4243383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12</a:t>
            </a:fld>
            <a:endParaRPr lang="en-US" dirty="0"/>
          </a:p>
        </p:txBody>
      </p:sp>
    </p:spTree>
    <p:extLst>
      <p:ext uri="{BB962C8B-B14F-4D97-AF65-F5344CB8AC3E}">
        <p14:creationId xmlns:p14="http://schemas.microsoft.com/office/powerpoint/2010/main" val="419056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Garrison, R. (2007, April). Online community of inquiry review: Social, cognitive, and teaching presence issues. </a:t>
            </a:r>
            <a:r>
              <a:rPr lang="en-US" i="1" dirty="0"/>
              <a:t>Journal of Asynchronous Learning Networks, 11</a:t>
            </a:r>
            <a:r>
              <a:rPr lang="en-US" dirty="0"/>
              <a:t>(1), 61-72. Retrieved from http://jaln.sloanconsortium.org/index.php/jaln</a:t>
            </a:r>
          </a:p>
        </p:txBody>
      </p:sp>
      <p:sp>
        <p:nvSpPr>
          <p:cNvPr id="4" name="Slide Number Placeholder 3"/>
          <p:cNvSpPr>
            <a:spLocks noGrp="1"/>
          </p:cNvSpPr>
          <p:nvPr>
            <p:ph type="sldNum" sz="quarter" idx="10"/>
          </p:nvPr>
        </p:nvSpPr>
        <p:spPr/>
        <p:txBody>
          <a:bodyPr/>
          <a:lstStyle/>
          <a:p>
            <a:fld id="{93766006-6220-4A74-9E2A-C7CDD5F51B69}" type="slidenum">
              <a:rPr lang="en-US" smtClean="0"/>
              <a:t>13</a:t>
            </a:fld>
            <a:endParaRPr lang="en-US" dirty="0"/>
          </a:p>
        </p:txBody>
      </p:sp>
    </p:spTree>
    <p:extLst>
      <p:ext uri="{BB962C8B-B14F-4D97-AF65-F5344CB8AC3E}">
        <p14:creationId xmlns:p14="http://schemas.microsoft.com/office/powerpoint/2010/main" val="1214145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14</a:t>
            </a:fld>
            <a:endParaRPr lang="en-US" dirty="0"/>
          </a:p>
        </p:txBody>
      </p:sp>
    </p:spTree>
    <p:extLst>
      <p:ext uri="{BB962C8B-B14F-4D97-AF65-F5344CB8AC3E}">
        <p14:creationId xmlns:p14="http://schemas.microsoft.com/office/powerpoint/2010/main" val="419056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15</a:t>
            </a:fld>
            <a:endParaRPr lang="en-US" dirty="0"/>
          </a:p>
        </p:txBody>
      </p:sp>
    </p:spTree>
    <p:extLst>
      <p:ext uri="{BB962C8B-B14F-4D97-AF65-F5344CB8AC3E}">
        <p14:creationId xmlns:p14="http://schemas.microsoft.com/office/powerpoint/2010/main" val="280977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17</a:t>
            </a:fld>
            <a:endParaRPr lang="en-US" dirty="0"/>
          </a:p>
        </p:txBody>
      </p:sp>
    </p:spTree>
    <p:extLst>
      <p:ext uri="{BB962C8B-B14F-4D97-AF65-F5344CB8AC3E}">
        <p14:creationId xmlns:p14="http://schemas.microsoft.com/office/powerpoint/2010/main" val="280977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19</a:t>
            </a:fld>
            <a:endParaRPr lang="en-US" dirty="0"/>
          </a:p>
        </p:txBody>
      </p:sp>
    </p:spTree>
    <p:extLst>
      <p:ext uri="{BB962C8B-B14F-4D97-AF65-F5344CB8AC3E}">
        <p14:creationId xmlns:p14="http://schemas.microsoft.com/office/powerpoint/2010/main" val="2809771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20</a:t>
            </a:fld>
            <a:endParaRPr lang="en-US" dirty="0"/>
          </a:p>
        </p:txBody>
      </p:sp>
    </p:spTree>
    <p:extLst>
      <p:ext uri="{BB962C8B-B14F-4D97-AF65-F5344CB8AC3E}">
        <p14:creationId xmlns:p14="http://schemas.microsoft.com/office/powerpoint/2010/main" val="1745371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21</a:t>
            </a:fld>
            <a:endParaRPr lang="en-US" dirty="0"/>
          </a:p>
        </p:txBody>
      </p:sp>
    </p:spTree>
    <p:extLst>
      <p:ext uri="{BB962C8B-B14F-4D97-AF65-F5344CB8AC3E}">
        <p14:creationId xmlns:p14="http://schemas.microsoft.com/office/powerpoint/2010/main" val="381922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BARKHUIZEN, G. (2011). Narrative knowledging in TESOL. </a:t>
            </a:r>
            <a:r>
              <a:rPr lang="en-US" i="1" dirty="0"/>
              <a:t>TESOL Quarterly, 45</a:t>
            </a:r>
            <a:r>
              <a:rPr lang="en-US" dirty="0"/>
              <a:t>(3) pp. 391-415</a:t>
            </a:r>
          </a:p>
          <a:p>
            <a:pPr defTabSz="939363">
              <a:defRPr/>
            </a:pPr>
            <a:r>
              <a:rPr lang="en-US" baseline="0" dirty="0" smtClean="0"/>
              <a:t>1 </a:t>
            </a:r>
            <a:r>
              <a:rPr lang="en-US" dirty="0" smtClean="0"/>
              <a:t>(p. 391) </a:t>
            </a:r>
          </a:p>
          <a:p>
            <a:pPr defTabSz="939363">
              <a:defRPr/>
            </a:pPr>
            <a:r>
              <a:rPr lang="en-US" dirty="0" smtClean="0"/>
              <a:t>2 (p. 406)</a:t>
            </a:r>
          </a:p>
          <a:p>
            <a:pPr defTabSz="939363">
              <a:defRPr/>
            </a:pPr>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2</a:t>
            </a:fld>
            <a:endParaRPr lang="en-US" dirty="0"/>
          </a:p>
        </p:txBody>
      </p:sp>
    </p:spTree>
    <p:extLst>
      <p:ext uri="{BB962C8B-B14F-4D97-AF65-F5344CB8AC3E}">
        <p14:creationId xmlns:p14="http://schemas.microsoft.com/office/powerpoint/2010/main" val="102266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3</a:t>
            </a:fld>
            <a:endParaRPr lang="en-US" dirty="0"/>
          </a:p>
        </p:txBody>
      </p:sp>
    </p:spTree>
    <p:extLst>
      <p:ext uri="{BB962C8B-B14F-4D97-AF65-F5344CB8AC3E}">
        <p14:creationId xmlns:p14="http://schemas.microsoft.com/office/powerpoint/2010/main" val="33424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4</a:t>
            </a:fld>
            <a:endParaRPr lang="en-US" dirty="0"/>
          </a:p>
        </p:txBody>
      </p:sp>
    </p:spTree>
    <p:extLst>
      <p:ext uri="{BB962C8B-B14F-4D97-AF65-F5344CB8AC3E}">
        <p14:creationId xmlns:p14="http://schemas.microsoft.com/office/powerpoint/2010/main" val="105417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5</a:t>
            </a:fld>
            <a:endParaRPr lang="en-US" dirty="0"/>
          </a:p>
        </p:txBody>
      </p:sp>
    </p:spTree>
    <p:extLst>
      <p:ext uri="{BB962C8B-B14F-4D97-AF65-F5344CB8AC3E}">
        <p14:creationId xmlns:p14="http://schemas.microsoft.com/office/powerpoint/2010/main" val="25866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6</a:t>
            </a:fld>
            <a:endParaRPr lang="en-US" dirty="0"/>
          </a:p>
        </p:txBody>
      </p:sp>
    </p:spTree>
    <p:extLst>
      <p:ext uri="{BB962C8B-B14F-4D97-AF65-F5344CB8AC3E}">
        <p14:creationId xmlns:p14="http://schemas.microsoft.com/office/powerpoint/2010/main" val="91611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7</a:t>
            </a:fld>
            <a:endParaRPr lang="en-US" dirty="0"/>
          </a:p>
        </p:txBody>
      </p:sp>
    </p:spTree>
    <p:extLst>
      <p:ext uri="{BB962C8B-B14F-4D97-AF65-F5344CB8AC3E}">
        <p14:creationId xmlns:p14="http://schemas.microsoft.com/office/powerpoint/2010/main" val="72636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8</a:t>
            </a:fld>
            <a:endParaRPr lang="en-US" dirty="0"/>
          </a:p>
        </p:txBody>
      </p:sp>
    </p:spTree>
    <p:extLst>
      <p:ext uri="{BB962C8B-B14F-4D97-AF65-F5344CB8AC3E}">
        <p14:creationId xmlns:p14="http://schemas.microsoft.com/office/powerpoint/2010/main" val="328820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66006-6220-4A74-9E2A-C7CDD5F51B69}" type="slidenum">
              <a:rPr lang="en-US" smtClean="0"/>
              <a:t>9</a:t>
            </a:fld>
            <a:endParaRPr lang="en-US" dirty="0"/>
          </a:p>
        </p:txBody>
      </p:sp>
    </p:spTree>
    <p:extLst>
      <p:ext uri="{BB962C8B-B14F-4D97-AF65-F5344CB8AC3E}">
        <p14:creationId xmlns:p14="http://schemas.microsoft.com/office/powerpoint/2010/main" val="1857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46BD23-6347-4AF0-9B54-9F0DDAAF4DF6}"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3220E-C094-4C3E-911C-AE226B1091C3}"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33941-775A-4AEB-9D7F-25FA44D7DA9A}"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736062-6ACF-471F-91C3-15E05B58A866}"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C224C6-7F55-4BFA-9804-67DFE072CBB1}"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5E1C08-9AED-4799-A709-A33A89AB86D4}" type="datetime1">
              <a:rPr lang="en-US" smtClean="0"/>
              <a:t>10/18/2015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C3220E-C094-4C3E-911C-AE226B1091C3}"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9F19F2-ED8E-418E-9DEC-E8BC3DA3A6BD}" type="datetime1">
              <a:rPr lang="en-US" smtClean="0"/>
              <a:t>10/18/2015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ED0B25-59A4-492B-9707-930EF27540B9}" type="datetime1">
              <a:rPr lang="en-US" smtClean="0"/>
              <a:t>10/18/2015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C3220E-C094-4C3E-911C-AE226B1091C3}"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AB6D81-B763-45B8-BCF8-5522C7CE3600}" type="datetime1">
              <a:rPr lang="en-US" smtClean="0"/>
              <a:t>10/18/2015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09159D-542E-4CF0-9F51-AC52B00D43E1}" type="datetime1">
              <a:rPr lang="en-US" smtClean="0"/>
              <a:t>10/18/2015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D75FD-1272-4EF2-B475-60A395AB4A3F}" type="datetime1">
              <a:rPr lang="en-US" smtClean="0"/>
              <a:t>10/18/2015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3220E-C094-4C3E-911C-AE226B1091C3}"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AFB40-B281-4F9A-A51C-F3F549A621AA}" type="datetime1">
              <a:rPr lang="en-US" smtClean="0"/>
              <a:t>10/18/2015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C3220E-C094-4C3E-911C-AE226B1091C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25000" r="13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FA0E31D-62FC-4000-A8E5-917A849DD942}" type="datetime1">
              <a:rPr lang="en-US" smtClean="0"/>
              <a:t>10/18/2015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6C3220E-C094-4C3E-911C-AE226B1091C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wmf"/><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4.jpeg"/><Relationship Id="rId7"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E-Learning: What Students Have to Tell us</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Sarah Barnhardt, Associate Professor, The Community College of Baltimore County</a:t>
            </a:r>
          </a:p>
          <a:p>
            <a:r>
              <a:rPr lang="en-US" dirty="0" smtClean="0"/>
              <a:t>Chester Gates, Adjunct Faculty, The Community College of Baltimore County</a:t>
            </a:r>
          </a:p>
          <a:p>
            <a:r>
              <a:rPr lang="en-US" dirty="0" smtClean="0"/>
              <a:t>Quality Matters, San Antonio, 2015</a:t>
            </a:r>
            <a:endParaRPr lang="en-US" dirty="0"/>
          </a:p>
        </p:txBody>
      </p:sp>
      <p:sp>
        <p:nvSpPr>
          <p:cNvPr id="4" name="Slide Number Placeholder 3"/>
          <p:cNvSpPr>
            <a:spLocks noGrp="1"/>
          </p:cNvSpPr>
          <p:nvPr>
            <p:ph type="sldNum" sz="quarter" idx="12"/>
          </p:nvPr>
        </p:nvSpPr>
        <p:spPr/>
        <p:txBody>
          <a:bodyPr/>
          <a:lstStyle/>
          <a:p>
            <a:fld id="{96C3220E-C094-4C3E-911C-AE226B1091C3}" type="slidenum">
              <a:rPr lang="en-US" smtClean="0"/>
              <a:pPr/>
              <a:t>1</a:t>
            </a:fld>
            <a:endParaRPr lang="en-US" dirty="0"/>
          </a:p>
        </p:txBody>
      </p:sp>
    </p:spTree>
    <p:extLst>
      <p:ext uri="{BB962C8B-B14F-4D97-AF65-F5344CB8AC3E}">
        <p14:creationId xmlns:p14="http://schemas.microsoft.com/office/powerpoint/2010/main" val="2931687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12" fill="hold" grpId="0" nodeType="after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3733800" cy="990600"/>
          </a:xfrm>
        </p:spPr>
        <p:txBody>
          <a:bodyPr>
            <a:normAutofit fontScale="90000"/>
          </a:bodyPr>
          <a:lstStyle/>
          <a:p>
            <a:r>
              <a:rPr lang="en-US" dirty="0" smtClean="0"/>
              <a:t>Narrative Stories</a:t>
            </a:r>
            <a:endParaRPr lang="en-US" dirty="0"/>
          </a:p>
        </p:txBody>
      </p:sp>
      <p:sp>
        <p:nvSpPr>
          <p:cNvPr id="8" name="TextBox 7"/>
          <p:cNvSpPr txBox="1"/>
          <p:nvPr/>
        </p:nvSpPr>
        <p:spPr>
          <a:xfrm>
            <a:off x="533400" y="1981200"/>
            <a:ext cx="2667000" cy="2308324"/>
          </a:xfrm>
          <a:prstGeom prst="rect">
            <a:avLst/>
          </a:prstGeom>
          <a:noFill/>
        </p:spPr>
        <p:txBody>
          <a:bodyPr wrap="square" rtlCol="0">
            <a:spAutoFit/>
          </a:bodyPr>
          <a:lstStyle/>
          <a:p>
            <a:r>
              <a:rPr lang="en-US" sz="2400" dirty="0" smtClean="0"/>
              <a:t>Stories of students who were NOT successful in blended online learning</a:t>
            </a:r>
            <a:endParaRPr 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295400"/>
            <a:ext cx="5511800" cy="4133850"/>
          </a:xfrm>
          <a:prstGeom prst="rect">
            <a:avLst/>
          </a:prstGeom>
        </p:spPr>
      </p:pic>
      <p:sp>
        <p:nvSpPr>
          <p:cNvPr id="2" name="Slide Number Placeholder 1"/>
          <p:cNvSpPr>
            <a:spLocks noGrp="1"/>
          </p:cNvSpPr>
          <p:nvPr>
            <p:ph type="sldNum" sz="quarter" idx="12"/>
          </p:nvPr>
        </p:nvSpPr>
        <p:spPr/>
        <p:txBody>
          <a:bodyPr/>
          <a:lstStyle/>
          <a:p>
            <a:fld id="{96C3220E-C094-4C3E-911C-AE226B1091C3}" type="slidenum">
              <a:rPr lang="en-US" smtClean="0"/>
              <a:t>10</a:t>
            </a:fld>
            <a:endParaRPr lang="en-US" dirty="0"/>
          </a:p>
        </p:txBody>
      </p:sp>
    </p:spTree>
    <p:extLst>
      <p:ext uri="{BB962C8B-B14F-4D97-AF65-F5344CB8AC3E}">
        <p14:creationId xmlns:p14="http://schemas.microsoft.com/office/powerpoint/2010/main" val="934363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25"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Skills and Strategies for Online/Blended Learning</a:t>
            </a:r>
            <a:endParaRPr lang="en-US" dirty="0"/>
          </a:p>
        </p:txBody>
      </p:sp>
      <p:sp>
        <p:nvSpPr>
          <p:cNvPr id="3" name="TextBox 2"/>
          <p:cNvSpPr txBox="1"/>
          <p:nvPr/>
        </p:nvSpPr>
        <p:spPr>
          <a:xfrm>
            <a:off x="457200" y="1905000"/>
            <a:ext cx="8458200" cy="3539430"/>
          </a:xfrm>
          <a:prstGeom prst="rect">
            <a:avLst/>
          </a:prstGeom>
          <a:noFill/>
        </p:spPr>
        <p:txBody>
          <a:bodyPr wrap="square" rtlCol="0">
            <a:spAutoFit/>
          </a:bodyPr>
          <a:lstStyle/>
          <a:p>
            <a:pPr marL="285750" indent="-285750">
              <a:buFont typeface="Arial" pitchFamily="34" charset="0"/>
              <a:buChar char="•"/>
            </a:pPr>
            <a:r>
              <a:rPr lang="en-US" sz="3200" dirty="0" smtClean="0"/>
              <a:t>Time management skills</a:t>
            </a:r>
          </a:p>
          <a:p>
            <a:pPr marL="285750" indent="-285750">
              <a:buFont typeface="Arial" pitchFamily="34" charset="0"/>
              <a:buChar char="•"/>
            </a:pPr>
            <a:r>
              <a:rPr lang="en-US" sz="3200" dirty="0" smtClean="0"/>
              <a:t>Metacognitive awareness of self as a learner</a:t>
            </a:r>
          </a:p>
          <a:p>
            <a:pPr marL="285750" indent="-285750">
              <a:buFont typeface="Arial" pitchFamily="34" charset="0"/>
              <a:buChar char="•"/>
            </a:pPr>
            <a:r>
              <a:rPr lang="en-US" sz="3200" dirty="0" smtClean="0"/>
              <a:t>Self-regulating strategies</a:t>
            </a:r>
          </a:p>
          <a:p>
            <a:pPr marL="285750" indent="-285750">
              <a:buFont typeface="Arial" pitchFamily="34" charset="0"/>
              <a:buChar char="•"/>
            </a:pPr>
            <a:r>
              <a:rPr lang="en-US" sz="3200" dirty="0" smtClean="0"/>
              <a:t>Organizational skills</a:t>
            </a:r>
          </a:p>
          <a:p>
            <a:pPr marL="285750" indent="-285750">
              <a:buFont typeface="Arial" pitchFamily="34" charset="0"/>
              <a:buChar char="•"/>
            </a:pPr>
            <a:r>
              <a:rPr lang="en-US" sz="3200" dirty="0" smtClean="0"/>
              <a:t>Technology skills</a:t>
            </a:r>
          </a:p>
          <a:p>
            <a:pPr marL="285750" indent="-285750">
              <a:buFont typeface="Arial" pitchFamily="34" charset="0"/>
              <a:buChar char="•"/>
            </a:pPr>
            <a:r>
              <a:rPr lang="en-US" sz="3200" dirty="0" smtClean="0"/>
              <a:t>Interpersonal and intrapersonal skills</a:t>
            </a:r>
            <a:endParaRPr lang="en-US" sz="3200" dirty="0"/>
          </a:p>
        </p:txBody>
      </p:sp>
      <p:sp>
        <p:nvSpPr>
          <p:cNvPr id="4" name="Slide Number Placeholder 3"/>
          <p:cNvSpPr>
            <a:spLocks noGrp="1"/>
          </p:cNvSpPr>
          <p:nvPr>
            <p:ph type="sldNum" sz="quarter" idx="12"/>
          </p:nvPr>
        </p:nvSpPr>
        <p:spPr/>
        <p:txBody>
          <a:bodyPr/>
          <a:lstStyle/>
          <a:p>
            <a:fld id="{96C3220E-C094-4C3E-911C-AE226B1091C3}" type="slidenum">
              <a:rPr lang="en-US" smtClean="0"/>
              <a:t>11</a:t>
            </a:fld>
            <a:endParaRPr lang="en-US" dirty="0"/>
          </a:p>
        </p:txBody>
      </p:sp>
    </p:spTree>
    <p:extLst>
      <p:ext uri="{BB962C8B-B14F-4D97-AF65-F5344CB8AC3E}">
        <p14:creationId xmlns:p14="http://schemas.microsoft.com/office/powerpoint/2010/main" val="22178816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p:cTn id="6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3">
                                            <p:txEl>
                                              <p:pRg st="5" end="5"/>
                                            </p:txEl>
                                          </p:spTgt>
                                        </p:tgtEl>
                                        <p:attrNameLst>
                                          <p:attrName>style.visibility</p:attrName>
                                        </p:attrNameLst>
                                      </p:cBhvr>
                                      <p:to>
                                        <p:strVal val="visible"/>
                                      </p:to>
                                    </p:set>
                                    <p:anim calcmode="lin" valueType="num">
                                      <p:cBhvr>
                                        <p:cTn id="7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181600" cy="990600"/>
          </a:xfrm>
        </p:spPr>
        <p:txBody>
          <a:bodyPr>
            <a:normAutofit/>
          </a:bodyPr>
          <a:lstStyle/>
          <a:p>
            <a:r>
              <a:rPr lang="en-US" dirty="0" smtClean="0"/>
              <a:t>Instructional Strategies</a:t>
            </a:r>
            <a:endParaRPr lang="en-US" dirty="0"/>
          </a:p>
        </p:txBody>
      </p:sp>
      <p:sp>
        <p:nvSpPr>
          <p:cNvPr id="3" name="TextBox 2"/>
          <p:cNvSpPr txBox="1"/>
          <p:nvPr/>
        </p:nvSpPr>
        <p:spPr>
          <a:xfrm>
            <a:off x="456460" y="1524000"/>
            <a:ext cx="8534400" cy="1569660"/>
          </a:xfrm>
          <a:prstGeom prst="rect">
            <a:avLst/>
          </a:prstGeom>
          <a:noFill/>
        </p:spPr>
        <p:txBody>
          <a:bodyPr wrap="square" rtlCol="0">
            <a:spAutoFit/>
          </a:bodyPr>
          <a:lstStyle/>
          <a:p>
            <a:pPr marL="285750" indent="-285750">
              <a:buFont typeface="Arial" pitchFamily="34" charset="0"/>
              <a:buChar char="•"/>
            </a:pPr>
            <a:r>
              <a:rPr lang="en-US" sz="3200" dirty="0" smtClean="0"/>
              <a:t>Design for online; don’t just transfer f2f methods</a:t>
            </a:r>
          </a:p>
          <a:p>
            <a:pPr marL="285750" indent="-285750">
              <a:buFont typeface="Arial" pitchFamily="34" charset="0"/>
              <a:buChar char="•"/>
            </a:pPr>
            <a:r>
              <a:rPr lang="en-US" sz="3200" dirty="0" smtClean="0"/>
              <a:t>Build </a:t>
            </a:r>
            <a:r>
              <a:rPr lang="en-US" sz="3200" dirty="0"/>
              <a:t>community </a:t>
            </a:r>
            <a:endParaRPr lang="en-US" sz="3200" dirty="0" smtClean="0"/>
          </a:p>
        </p:txBody>
      </p:sp>
      <p:sp>
        <p:nvSpPr>
          <p:cNvPr id="4" name="Slide Number Placeholder 3"/>
          <p:cNvSpPr>
            <a:spLocks noGrp="1"/>
          </p:cNvSpPr>
          <p:nvPr>
            <p:ph type="sldNum" sz="quarter" idx="12"/>
          </p:nvPr>
        </p:nvSpPr>
        <p:spPr/>
        <p:txBody>
          <a:bodyPr/>
          <a:lstStyle/>
          <a:p>
            <a:fld id="{96C3220E-C094-4C3E-911C-AE226B1091C3}" type="slidenum">
              <a:rPr lang="en-US" smtClean="0"/>
              <a:t>12</a:t>
            </a:fld>
            <a:endParaRPr lang="en-US" dirty="0"/>
          </a:p>
        </p:txBody>
      </p:sp>
    </p:spTree>
    <p:extLst>
      <p:ext uri="{BB962C8B-B14F-4D97-AF65-F5344CB8AC3E}">
        <p14:creationId xmlns:p14="http://schemas.microsoft.com/office/powerpoint/2010/main" val="39713301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Suggested Online Model:</a:t>
            </a:r>
            <a:br>
              <a:rPr lang="en-US" dirty="0" smtClean="0"/>
            </a:br>
            <a:r>
              <a:rPr lang="en-US" dirty="0" smtClean="0"/>
              <a:t>Garrison’s Community of Inquiry*</a:t>
            </a:r>
            <a:endParaRPr lang="en-US" dirty="0"/>
          </a:p>
        </p:txBody>
      </p:sp>
      <p:sp>
        <p:nvSpPr>
          <p:cNvPr id="3" name="Slide Number Placeholder 2"/>
          <p:cNvSpPr>
            <a:spLocks noGrp="1"/>
          </p:cNvSpPr>
          <p:nvPr>
            <p:ph type="sldNum" sz="quarter" idx="12"/>
          </p:nvPr>
        </p:nvSpPr>
        <p:spPr/>
        <p:txBody>
          <a:bodyPr/>
          <a:lstStyle/>
          <a:p>
            <a:fld id="{96C3220E-C094-4C3E-911C-AE226B1091C3}" type="slidenum">
              <a:rPr lang="en-US" smtClean="0"/>
              <a:t>13</a:t>
            </a:fld>
            <a:endParaRPr lang="en-US" dirty="0"/>
          </a:p>
        </p:txBody>
      </p:sp>
      <p:grpSp>
        <p:nvGrpSpPr>
          <p:cNvPr id="12" name="Group 11"/>
          <p:cNvGrpSpPr/>
          <p:nvPr/>
        </p:nvGrpSpPr>
        <p:grpSpPr>
          <a:xfrm>
            <a:off x="228600" y="1600200"/>
            <a:ext cx="8610600" cy="5029200"/>
            <a:chOff x="228600" y="1600200"/>
            <a:chExt cx="8610600" cy="5029200"/>
          </a:xfrm>
        </p:grpSpPr>
        <p:graphicFrame>
          <p:nvGraphicFramePr>
            <p:cNvPr id="7" name="Diagram 6"/>
            <p:cNvGraphicFramePr/>
            <p:nvPr>
              <p:extLst>
                <p:ext uri="{D42A27DB-BD31-4B8C-83A1-F6EECF244321}">
                  <p14:modId xmlns:p14="http://schemas.microsoft.com/office/powerpoint/2010/main" val="2843022093"/>
                </p:ext>
              </p:extLst>
            </p:nvPr>
          </p:nvGraphicFramePr>
          <p:xfrm>
            <a:off x="228600" y="1600200"/>
            <a:ext cx="8610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3886200" y="5143500"/>
              <a:ext cx="1371600" cy="53340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n w="19050">
                    <a:noFill/>
                    <a:prstDash val="solid"/>
                  </a:ln>
                  <a:solidFill>
                    <a:schemeClr val="tx1"/>
                  </a:solidFill>
                  <a:effectLst/>
                </a:rPr>
                <a:t>Supporting Discourse</a:t>
              </a:r>
              <a:endParaRPr lang="en-US" sz="1200" dirty="0">
                <a:ln w="19050">
                  <a:noFill/>
                  <a:prstDash val="solid"/>
                </a:ln>
                <a:solidFill>
                  <a:schemeClr val="tx1"/>
                </a:solidFill>
                <a:effectLst/>
              </a:endParaRPr>
            </a:p>
          </p:txBody>
        </p:sp>
        <p:sp>
          <p:nvSpPr>
            <p:cNvPr id="9" name="Oval 8"/>
            <p:cNvSpPr/>
            <p:nvPr/>
          </p:nvSpPr>
          <p:spPr>
            <a:xfrm>
              <a:off x="3707296" y="4151243"/>
              <a:ext cx="1752600" cy="828262"/>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ln w="19050">
                    <a:noFill/>
                    <a:prstDash val="solid"/>
                  </a:ln>
                  <a:solidFill>
                    <a:schemeClr val="tx1"/>
                  </a:solidFill>
                  <a:effectLst/>
                </a:rPr>
                <a:t>Educational Experience</a:t>
              </a:r>
              <a:endParaRPr lang="en-US" sz="1400" b="1" dirty="0">
                <a:ln w="19050">
                  <a:noFill/>
                  <a:prstDash val="solid"/>
                </a:ln>
                <a:solidFill>
                  <a:schemeClr val="tx1"/>
                </a:solidFill>
                <a:effectLst/>
              </a:endParaRPr>
            </a:p>
          </p:txBody>
        </p:sp>
        <p:sp>
          <p:nvSpPr>
            <p:cNvPr id="10" name="Oval 9"/>
            <p:cNvSpPr/>
            <p:nvPr/>
          </p:nvSpPr>
          <p:spPr>
            <a:xfrm>
              <a:off x="4953000" y="3733800"/>
              <a:ext cx="1371600" cy="53340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n w="19050">
                    <a:noFill/>
                    <a:prstDash val="solid"/>
                  </a:ln>
                  <a:solidFill>
                    <a:schemeClr val="tx1"/>
                  </a:solidFill>
                  <a:effectLst/>
                </a:rPr>
                <a:t>Setting Climate</a:t>
              </a:r>
              <a:endParaRPr lang="en-US" sz="1200" dirty="0">
                <a:ln w="19050">
                  <a:noFill/>
                  <a:prstDash val="solid"/>
                </a:ln>
                <a:solidFill>
                  <a:schemeClr val="tx1"/>
                </a:solidFill>
                <a:effectLst/>
              </a:endParaRPr>
            </a:p>
          </p:txBody>
        </p:sp>
        <p:sp>
          <p:nvSpPr>
            <p:cNvPr id="11" name="Oval 10"/>
            <p:cNvSpPr/>
            <p:nvPr/>
          </p:nvSpPr>
          <p:spPr>
            <a:xfrm>
              <a:off x="2819400" y="3770243"/>
              <a:ext cx="1371600" cy="533400"/>
            </a:xfrm>
            <a:prstGeom prst="ellipse">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n w="19050">
                    <a:noFill/>
                    <a:prstDash val="solid"/>
                  </a:ln>
                  <a:solidFill>
                    <a:schemeClr val="tx1"/>
                  </a:solidFill>
                  <a:effectLst/>
                </a:rPr>
                <a:t>Selecting Content</a:t>
              </a:r>
              <a:endParaRPr lang="en-US" sz="1200" dirty="0">
                <a:ln w="19050">
                  <a:noFill/>
                  <a:prstDash val="solid"/>
                </a:ln>
                <a:solidFill>
                  <a:schemeClr val="tx1"/>
                </a:solidFill>
                <a:effectLst/>
              </a:endParaRPr>
            </a:p>
          </p:txBody>
        </p:sp>
      </p:grpSp>
    </p:spTree>
    <p:extLst>
      <p:ext uri="{BB962C8B-B14F-4D97-AF65-F5344CB8AC3E}">
        <p14:creationId xmlns:p14="http://schemas.microsoft.com/office/powerpoint/2010/main" val="270772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181600" cy="990600"/>
          </a:xfrm>
        </p:spPr>
        <p:txBody>
          <a:bodyPr>
            <a:normAutofit/>
          </a:bodyPr>
          <a:lstStyle/>
          <a:p>
            <a:r>
              <a:rPr lang="en-US" dirty="0" smtClean="0"/>
              <a:t>Instructional Strategies</a:t>
            </a:r>
            <a:endParaRPr lang="en-US" dirty="0"/>
          </a:p>
        </p:txBody>
      </p:sp>
      <p:sp>
        <p:nvSpPr>
          <p:cNvPr id="3" name="TextBox 2"/>
          <p:cNvSpPr txBox="1"/>
          <p:nvPr/>
        </p:nvSpPr>
        <p:spPr>
          <a:xfrm>
            <a:off x="456460" y="1524000"/>
            <a:ext cx="8534400" cy="3539430"/>
          </a:xfrm>
          <a:prstGeom prst="rect">
            <a:avLst/>
          </a:prstGeom>
          <a:noFill/>
        </p:spPr>
        <p:txBody>
          <a:bodyPr wrap="square" rtlCol="0">
            <a:spAutoFit/>
          </a:bodyPr>
          <a:lstStyle/>
          <a:p>
            <a:pPr marL="285750" indent="-285750">
              <a:buFont typeface="Arial" pitchFamily="34" charset="0"/>
              <a:buChar char="•"/>
            </a:pPr>
            <a:r>
              <a:rPr lang="en-US" sz="3200" dirty="0" smtClean="0"/>
              <a:t>Design for online; don’t just transfer f2f methods</a:t>
            </a:r>
          </a:p>
          <a:p>
            <a:pPr marL="285750" indent="-285750">
              <a:buFont typeface="Arial" pitchFamily="34" charset="0"/>
              <a:buChar char="•"/>
            </a:pPr>
            <a:r>
              <a:rPr lang="en-US" sz="3200" dirty="0" smtClean="0"/>
              <a:t>Build </a:t>
            </a:r>
            <a:r>
              <a:rPr lang="en-US" sz="3200" dirty="0"/>
              <a:t>community </a:t>
            </a:r>
            <a:endParaRPr lang="en-US" sz="3200" dirty="0" smtClean="0"/>
          </a:p>
          <a:p>
            <a:pPr marL="285750" indent="-285750">
              <a:buFont typeface="Arial" pitchFamily="34" charset="0"/>
              <a:buChar char="•"/>
            </a:pPr>
            <a:r>
              <a:rPr lang="en-US" sz="3200" dirty="0" smtClean="0"/>
              <a:t>Readied for instruction on first day of class</a:t>
            </a:r>
          </a:p>
          <a:p>
            <a:pPr marL="285750" indent="-285750">
              <a:buFont typeface="Arial" pitchFamily="34" charset="0"/>
              <a:buChar char="•"/>
            </a:pPr>
            <a:r>
              <a:rPr lang="en-US" sz="3200" dirty="0" smtClean="0"/>
              <a:t>Integrate strategies for developing and supporting student metacognition (move these to a new slide after community)</a:t>
            </a:r>
          </a:p>
        </p:txBody>
      </p:sp>
      <p:sp>
        <p:nvSpPr>
          <p:cNvPr id="4" name="Slide Number Placeholder 3"/>
          <p:cNvSpPr>
            <a:spLocks noGrp="1"/>
          </p:cNvSpPr>
          <p:nvPr>
            <p:ph type="sldNum" sz="quarter" idx="12"/>
          </p:nvPr>
        </p:nvSpPr>
        <p:spPr/>
        <p:txBody>
          <a:bodyPr/>
          <a:lstStyle/>
          <a:p>
            <a:fld id="{96C3220E-C094-4C3E-911C-AE226B1091C3}" type="slidenum">
              <a:rPr lang="en-US" smtClean="0"/>
              <a:t>14</a:t>
            </a:fld>
            <a:endParaRPr lang="en-US" dirty="0"/>
          </a:p>
        </p:txBody>
      </p:sp>
    </p:spTree>
    <p:extLst>
      <p:ext uri="{BB962C8B-B14F-4D97-AF65-F5344CB8AC3E}">
        <p14:creationId xmlns:p14="http://schemas.microsoft.com/office/powerpoint/2010/main" val="30411269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181600" cy="990600"/>
          </a:xfrm>
        </p:spPr>
        <p:txBody>
          <a:bodyPr>
            <a:normAutofit/>
          </a:bodyPr>
          <a:lstStyle/>
          <a:p>
            <a:r>
              <a:rPr lang="en-US" dirty="0" smtClean="0"/>
              <a:t>Instructional Strategies</a:t>
            </a:r>
            <a:endParaRPr lang="en-US" dirty="0"/>
          </a:p>
        </p:txBody>
      </p:sp>
      <p:sp>
        <p:nvSpPr>
          <p:cNvPr id="3" name="TextBox 2"/>
          <p:cNvSpPr txBox="1"/>
          <p:nvPr/>
        </p:nvSpPr>
        <p:spPr>
          <a:xfrm>
            <a:off x="456460" y="1524000"/>
            <a:ext cx="8534400" cy="1569660"/>
          </a:xfrm>
          <a:prstGeom prst="rect">
            <a:avLst/>
          </a:prstGeom>
          <a:noFill/>
        </p:spPr>
        <p:txBody>
          <a:bodyPr wrap="square" rtlCol="0">
            <a:spAutoFit/>
          </a:bodyPr>
          <a:lstStyle/>
          <a:p>
            <a:pPr marL="285750" indent="-285750">
              <a:buFont typeface="Arial" pitchFamily="34" charset="0"/>
              <a:buChar char="•"/>
            </a:pPr>
            <a:r>
              <a:rPr lang="en-US" sz="3200" dirty="0" smtClean="0"/>
              <a:t>Avoid cognitive overload</a:t>
            </a:r>
          </a:p>
          <a:p>
            <a:pPr marL="285750" indent="-285750">
              <a:buFont typeface="Arial" pitchFamily="34" charset="0"/>
              <a:buChar char="•"/>
            </a:pPr>
            <a:r>
              <a:rPr lang="en-US" sz="3200" dirty="0" smtClean="0"/>
              <a:t>Implement early intervention strategies </a:t>
            </a:r>
          </a:p>
          <a:p>
            <a:pPr marL="285750" indent="-285750">
              <a:buFont typeface="Arial" pitchFamily="34" charset="0"/>
              <a:buChar char="•"/>
            </a:pPr>
            <a:r>
              <a:rPr lang="en-US" sz="3200" dirty="0" smtClean="0"/>
              <a:t>Incorporate formative assessments </a:t>
            </a:r>
          </a:p>
        </p:txBody>
      </p:sp>
      <p:sp>
        <p:nvSpPr>
          <p:cNvPr id="4" name="Slide Number Placeholder 3"/>
          <p:cNvSpPr>
            <a:spLocks noGrp="1"/>
          </p:cNvSpPr>
          <p:nvPr>
            <p:ph type="sldNum" sz="quarter" idx="12"/>
          </p:nvPr>
        </p:nvSpPr>
        <p:spPr/>
        <p:txBody>
          <a:bodyPr/>
          <a:lstStyle/>
          <a:p>
            <a:fld id="{96C3220E-C094-4C3E-911C-AE226B1091C3}" type="slidenum">
              <a:rPr lang="en-US" smtClean="0"/>
              <a:t>15</a:t>
            </a:fld>
            <a:endParaRPr lang="en-US" dirty="0"/>
          </a:p>
        </p:txBody>
      </p:sp>
    </p:spTree>
    <p:extLst>
      <p:ext uri="{BB962C8B-B14F-4D97-AF65-F5344CB8AC3E}">
        <p14:creationId xmlns:p14="http://schemas.microsoft.com/office/powerpoint/2010/main" val="41887815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533400"/>
            <a:ext cx="5257800" cy="990600"/>
          </a:xfrm>
        </p:spPr>
        <p:txBody>
          <a:bodyPr>
            <a:normAutofit/>
          </a:bodyPr>
          <a:lstStyle/>
          <a:p>
            <a:r>
              <a:rPr lang="en-US" dirty="0" smtClean="0"/>
              <a:t>Formative Assessment</a:t>
            </a:r>
            <a:endParaRPr lang="en-US" dirty="0"/>
          </a:p>
        </p:txBody>
      </p:sp>
      <p:sp>
        <p:nvSpPr>
          <p:cNvPr id="3" name="Slide Number Placeholder 2"/>
          <p:cNvSpPr>
            <a:spLocks noGrp="1"/>
          </p:cNvSpPr>
          <p:nvPr>
            <p:ph type="sldNum" sz="quarter" idx="12"/>
          </p:nvPr>
        </p:nvSpPr>
        <p:spPr/>
        <p:txBody>
          <a:bodyPr/>
          <a:lstStyle/>
          <a:p>
            <a:fld id="{96C3220E-C094-4C3E-911C-AE226B1091C3}" type="slidenum">
              <a:rPr lang="en-US" smtClean="0"/>
              <a:t>16</a:t>
            </a:fld>
            <a:endParaRPr lang="en-US" dirty="0"/>
          </a:p>
        </p:txBody>
      </p:sp>
      <p:sp>
        <p:nvSpPr>
          <p:cNvPr id="4" name="Rectangle 3"/>
          <p:cNvSpPr/>
          <p:nvPr/>
        </p:nvSpPr>
        <p:spPr>
          <a:xfrm>
            <a:off x="419100" y="1447800"/>
            <a:ext cx="8305800" cy="4093428"/>
          </a:xfrm>
          <a:prstGeom prst="rect">
            <a:avLst/>
          </a:prstGeom>
          <a:solidFill>
            <a:schemeClr val="accent2">
              <a:lumMod val="20000"/>
              <a:lumOff val="80000"/>
            </a:schemeClr>
          </a:solidFill>
        </p:spPr>
        <p:txBody>
          <a:bodyPr wrap="square">
            <a:spAutoFit/>
          </a:bodyPr>
          <a:lstStyle/>
          <a:p>
            <a:r>
              <a:rPr lang="en-US" sz="2000" dirty="0"/>
              <a:t>For this non-graded Formative Assessment, I would ask you to please answer the following questions in about ten minutes or so. There will be no record made of this, and there is no place for your name—the class can only be improved by your honest feedback. </a:t>
            </a:r>
            <a:endParaRPr lang="en-US" sz="2000" dirty="0" smtClean="0"/>
          </a:p>
          <a:p>
            <a:r>
              <a:rPr lang="en-US" sz="2000" dirty="0"/>
              <a:t> </a:t>
            </a:r>
          </a:p>
          <a:p>
            <a:pPr marL="342900" lvl="0" indent="-342900">
              <a:buFont typeface="+mj-lt"/>
              <a:buAutoNum type="arabicPeriod"/>
            </a:pPr>
            <a:r>
              <a:rPr lang="en-US" sz="2000" dirty="0"/>
              <a:t>What grade do you expect to receive on the first test? </a:t>
            </a:r>
          </a:p>
          <a:p>
            <a:pPr marL="342900" lvl="0" indent="-342900">
              <a:buFont typeface="+mj-lt"/>
              <a:buAutoNum type="arabicPeriod"/>
            </a:pPr>
            <a:r>
              <a:rPr lang="en-US" sz="2000" dirty="0"/>
              <a:t>What have been the most helpful parts of the course so far? </a:t>
            </a:r>
          </a:p>
          <a:p>
            <a:pPr marL="342900" lvl="0" indent="-342900">
              <a:buFont typeface="+mj-lt"/>
              <a:buAutoNum type="arabicPeriod"/>
            </a:pPr>
            <a:r>
              <a:rPr lang="en-US" sz="2000" dirty="0"/>
              <a:t>What have been the least helpful parts of the course so far? </a:t>
            </a:r>
          </a:p>
          <a:p>
            <a:pPr marL="342900" lvl="0" indent="-342900">
              <a:buFont typeface="+mj-lt"/>
              <a:buAutoNum type="arabicPeriod"/>
            </a:pPr>
            <a:r>
              <a:rPr lang="en-US" sz="2000" dirty="0"/>
              <a:t>Describe the pace of the course; is it </a:t>
            </a:r>
          </a:p>
          <a:p>
            <a:pPr marL="800100" lvl="1" indent="-342900">
              <a:buFont typeface="Arial" panose="020B0604020202020204" pitchFamily="34" charset="0"/>
              <a:buChar char="•"/>
            </a:pPr>
            <a:r>
              <a:rPr lang="en-US" sz="2000" dirty="0"/>
              <a:t>too slow</a:t>
            </a:r>
          </a:p>
          <a:p>
            <a:pPr marL="800100" lvl="1" indent="-342900">
              <a:buFont typeface="Arial" panose="020B0604020202020204" pitchFamily="34" charset="0"/>
              <a:buChar char="•"/>
            </a:pPr>
            <a:r>
              <a:rPr lang="en-US" sz="2000" dirty="0"/>
              <a:t>too fast</a:t>
            </a:r>
          </a:p>
          <a:p>
            <a:pPr marL="800100" lvl="1" indent="-342900">
              <a:buFont typeface="Arial" panose="020B0604020202020204" pitchFamily="34" charset="0"/>
              <a:buChar char="•"/>
            </a:pPr>
            <a:r>
              <a:rPr lang="en-US" sz="2000" dirty="0"/>
              <a:t> just right </a:t>
            </a:r>
          </a:p>
          <a:p>
            <a:pPr marL="342900" lvl="0" indent="-342900">
              <a:buFont typeface="+mj-lt"/>
              <a:buAutoNum type="arabicPeriod"/>
            </a:pPr>
            <a:r>
              <a:rPr lang="en-US" sz="2000" dirty="0" smtClean="0"/>
              <a:t>Do </a:t>
            </a:r>
            <a:r>
              <a:rPr lang="en-US" sz="2000" dirty="0"/>
              <a:t>you have anything else you think I should know? </a:t>
            </a:r>
          </a:p>
        </p:txBody>
      </p:sp>
    </p:spTree>
    <p:extLst>
      <p:ext uri="{BB962C8B-B14F-4D97-AF65-F5344CB8AC3E}">
        <p14:creationId xmlns:p14="http://schemas.microsoft.com/office/powerpoint/2010/main" val="55293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181600" cy="990600"/>
          </a:xfrm>
        </p:spPr>
        <p:txBody>
          <a:bodyPr>
            <a:normAutofit/>
          </a:bodyPr>
          <a:lstStyle/>
          <a:p>
            <a:r>
              <a:rPr lang="en-US" dirty="0" smtClean="0"/>
              <a:t>Instructional Strategies</a:t>
            </a:r>
            <a:endParaRPr lang="en-US" dirty="0"/>
          </a:p>
        </p:txBody>
      </p:sp>
      <p:sp>
        <p:nvSpPr>
          <p:cNvPr id="3" name="TextBox 2"/>
          <p:cNvSpPr txBox="1"/>
          <p:nvPr/>
        </p:nvSpPr>
        <p:spPr>
          <a:xfrm>
            <a:off x="456460" y="1524000"/>
            <a:ext cx="8534400" cy="2062103"/>
          </a:xfrm>
          <a:prstGeom prst="rect">
            <a:avLst/>
          </a:prstGeom>
          <a:noFill/>
        </p:spPr>
        <p:txBody>
          <a:bodyPr wrap="square" rtlCol="0">
            <a:spAutoFit/>
          </a:bodyPr>
          <a:lstStyle/>
          <a:p>
            <a:pPr marL="285750" indent="-285750">
              <a:buFont typeface="Arial" pitchFamily="34" charset="0"/>
              <a:buChar char="•"/>
            </a:pPr>
            <a:r>
              <a:rPr lang="en-US" sz="3200" dirty="0" smtClean="0"/>
              <a:t>Avoid cognitive overload</a:t>
            </a:r>
          </a:p>
          <a:p>
            <a:pPr marL="285750" indent="-285750">
              <a:buFont typeface="Arial" pitchFamily="34" charset="0"/>
              <a:buChar char="•"/>
            </a:pPr>
            <a:r>
              <a:rPr lang="en-US" sz="3200" dirty="0" smtClean="0"/>
              <a:t>Implement early intervention strategies </a:t>
            </a:r>
          </a:p>
          <a:p>
            <a:pPr marL="285750" indent="-285750">
              <a:buFont typeface="Arial" pitchFamily="34" charset="0"/>
              <a:buChar char="•"/>
            </a:pPr>
            <a:r>
              <a:rPr lang="en-US" sz="3200" dirty="0" smtClean="0"/>
              <a:t>Incorporate formative assessments </a:t>
            </a:r>
          </a:p>
          <a:p>
            <a:pPr marL="285750" indent="-285750">
              <a:buFont typeface="Arial" pitchFamily="34" charset="0"/>
              <a:buChar char="•"/>
            </a:pPr>
            <a:r>
              <a:rPr lang="en-US" sz="3200" dirty="0" smtClean="0"/>
              <a:t>Create checklists for modules and activities</a:t>
            </a:r>
          </a:p>
        </p:txBody>
      </p:sp>
      <p:sp>
        <p:nvSpPr>
          <p:cNvPr id="4" name="Slide Number Placeholder 3"/>
          <p:cNvSpPr>
            <a:spLocks noGrp="1"/>
          </p:cNvSpPr>
          <p:nvPr>
            <p:ph type="sldNum" sz="quarter" idx="12"/>
          </p:nvPr>
        </p:nvSpPr>
        <p:spPr/>
        <p:txBody>
          <a:bodyPr/>
          <a:lstStyle/>
          <a:p>
            <a:fld id="{96C3220E-C094-4C3E-911C-AE226B1091C3}" type="slidenum">
              <a:rPr lang="en-US" smtClean="0"/>
              <a:t>17</a:t>
            </a:fld>
            <a:endParaRPr lang="en-US" dirty="0"/>
          </a:p>
        </p:txBody>
      </p:sp>
    </p:spTree>
    <p:extLst>
      <p:ext uri="{BB962C8B-B14F-4D97-AF65-F5344CB8AC3E}">
        <p14:creationId xmlns:p14="http://schemas.microsoft.com/office/powerpoint/2010/main" val="15684551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533400"/>
            <a:ext cx="3886200" cy="990600"/>
          </a:xfrm>
        </p:spPr>
        <p:txBody>
          <a:bodyPr/>
          <a:lstStyle/>
          <a:p>
            <a:r>
              <a:rPr lang="en-US" dirty="0" smtClean="0"/>
              <a:t>Module Checklist</a:t>
            </a:r>
            <a:endParaRPr lang="en-US" dirty="0"/>
          </a:p>
        </p:txBody>
      </p:sp>
      <p:sp>
        <p:nvSpPr>
          <p:cNvPr id="3" name="Slide Number Placeholder 2"/>
          <p:cNvSpPr>
            <a:spLocks noGrp="1"/>
          </p:cNvSpPr>
          <p:nvPr>
            <p:ph type="sldNum" sz="quarter" idx="12"/>
          </p:nvPr>
        </p:nvSpPr>
        <p:spPr/>
        <p:txBody>
          <a:bodyPr/>
          <a:lstStyle/>
          <a:p>
            <a:fld id="{96C3220E-C094-4C3E-911C-AE226B1091C3}" type="slidenum">
              <a:rPr lang="en-US" smtClean="0"/>
              <a:t>18</a:t>
            </a:fld>
            <a:endParaRPr lang="en-US"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 y="1752600"/>
            <a:ext cx="9067801" cy="410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0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heel(3)">
                                      <p:cBhvr>
                                        <p:cTn id="7"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181600" cy="990600"/>
          </a:xfrm>
        </p:spPr>
        <p:txBody>
          <a:bodyPr>
            <a:normAutofit/>
          </a:bodyPr>
          <a:lstStyle/>
          <a:p>
            <a:r>
              <a:rPr lang="en-US" dirty="0" smtClean="0"/>
              <a:t>Instructional Strategies</a:t>
            </a:r>
            <a:endParaRPr lang="en-US" dirty="0"/>
          </a:p>
        </p:txBody>
      </p:sp>
      <p:sp>
        <p:nvSpPr>
          <p:cNvPr id="3" name="TextBox 2"/>
          <p:cNvSpPr txBox="1"/>
          <p:nvPr/>
        </p:nvSpPr>
        <p:spPr>
          <a:xfrm>
            <a:off x="456460" y="1524000"/>
            <a:ext cx="8534400" cy="4031873"/>
          </a:xfrm>
          <a:prstGeom prst="rect">
            <a:avLst/>
          </a:prstGeom>
          <a:noFill/>
        </p:spPr>
        <p:txBody>
          <a:bodyPr wrap="square" rtlCol="0">
            <a:spAutoFit/>
          </a:bodyPr>
          <a:lstStyle/>
          <a:p>
            <a:pPr marL="285750" indent="-285750">
              <a:buFont typeface="Arial" pitchFamily="34" charset="0"/>
              <a:buChar char="•"/>
            </a:pPr>
            <a:r>
              <a:rPr lang="en-US" sz="3200" dirty="0" smtClean="0"/>
              <a:t>Avoid cognitive overload</a:t>
            </a:r>
          </a:p>
          <a:p>
            <a:pPr marL="285750" indent="-285750">
              <a:buFont typeface="Arial" pitchFamily="34" charset="0"/>
              <a:buChar char="•"/>
            </a:pPr>
            <a:r>
              <a:rPr lang="en-US" sz="3200" dirty="0" smtClean="0"/>
              <a:t>Implement early intervention strategies </a:t>
            </a:r>
          </a:p>
          <a:p>
            <a:pPr marL="285750" indent="-285750">
              <a:buFont typeface="Arial" pitchFamily="34" charset="0"/>
              <a:buChar char="•"/>
            </a:pPr>
            <a:r>
              <a:rPr lang="en-US" sz="3200" dirty="0" smtClean="0"/>
              <a:t>Incorporate formative assessments </a:t>
            </a:r>
          </a:p>
          <a:p>
            <a:pPr marL="285750" indent="-285750">
              <a:buFont typeface="Arial" pitchFamily="34" charset="0"/>
              <a:buChar char="•"/>
            </a:pPr>
            <a:r>
              <a:rPr lang="en-US" sz="3200" dirty="0" smtClean="0"/>
              <a:t>Create checklists for modules and activities </a:t>
            </a:r>
          </a:p>
          <a:p>
            <a:pPr marL="285750" indent="-285750">
              <a:buFont typeface="Arial" pitchFamily="34" charset="0"/>
              <a:buChar char="•"/>
            </a:pPr>
            <a:r>
              <a:rPr lang="en-US" sz="3200" dirty="0" smtClean="0"/>
              <a:t>Include due dates for everything</a:t>
            </a:r>
          </a:p>
          <a:p>
            <a:pPr marL="285750" indent="-285750">
              <a:buFont typeface="Arial" pitchFamily="34" charset="0"/>
              <a:buChar char="•"/>
            </a:pPr>
            <a:r>
              <a:rPr lang="en-US" sz="3200" dirty="0" smtClean="0"/>
              <a:t>Create speaking opportunities for the students</a:t>
            </a:r>
          </a:p>
          <a:p>
            <a:pPr marL="285750" indent="-285750">
              <a:buFont typeface="Arial" pitchFamily="34" charset="0"/>
              <a:buChar char="•"/>
            </a:pPr>
            <a:r>
              <a:rPr lang="en-US" sz="3200" dirty="0" smtClean="0"/>
              <a:t>Hold online office hours</a:t>
            </a:r>
            <a:endParaRPr lang="en-US" sz="3200" dirty="0"/>
          </a:p>
        </p:txBody>
      </p:sp>
      <p:sp>
        <p:nvSpPr>
          <p:cNvPr id="4" name="Slide Number Placeholder 3"/>
          <p:cNvSpPr>
            <a:spLocks noGrp="1"/>
          </p:cNvSpPr>
          <p:nvPr>
            <p:ph type="sldNum" sz="quarter" idx="12"/>
          </p:nvPr>
        </p:nvSpPr>
        <p:spPr/>
        <p:txBody>
          <a:bodyPr/>
          <a:lstStyle/>
          <a:p>
            <a:fld id="{96C3220E-C094-4C3E-911C-AE226B1091C3}" type="slidenum">
              <a:rPr lang="en-US" smtClean="0"/>
              <a:t>19</a:t>
            </a:fld>
            <a:endParaRPr lang="en-US" dirty="0"/>
          </a:p>
        </p:txBody>
      </p:sp>
    </p:spTree>
    <p:extLst>
      <p:ext uri="{BB962C8B-B14F-4D97-AF65-F5344CB8AC3E}">
        <p14:creationId xmlns:p14="http://schemas.microsoft.com/office/powerpoint/2010/main" val="21920906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p:cTn id="26"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Approach: Narrative Research</a:t>
            </a:r>
            <a:endParaRPr lang="en-US" dirty="0"/>
          </a:p>
        </p:txBody>
      </p:sp>
      <p:sp>
        <p:nvSpPr>
          <p:cNvPr id="3" name="Content Placeholder 2"/>
          <p:cNvSpPr>
            <a:spLocks noGrp="1"/>
          </p:cNvSpPr>
          <p:nvPr>
            <p:ph idx="1"/>
          </p:nvPr>
        </p:nvSpPr>
        <p:spPr/>
        <p:txBody>
          <a:bodyPr>
            <a:normAutofit/>
          </a:bodyPr>
          <a:lstStyle/>
          <a:p>
            <a:r>
              <a:rPr lang="en-US" dirty="0" smtClean="0"/>
              <a:t>“Narrative </a:t>
            </a:r>
            <a:r>
              <a:rPr lang="en-US" dirty="0"/>
              <a:t>researchers elicit, </a:t>
            </a:r>
            <a:r>
              <a:rPr lang="en-US" dirty="0" smtClean="0"/>
              <a:t>co-construct, interpret</a:t>
            </a:r>
            <a:r>
              <a:rPr lang="en-US" dirty="0"/>
              <a:t>, and, in their retelling, represent </a:t>
            </a:r>
            <a:r>
              <a:rPr lang="en-US" dirty="0" smtClean="0"/>
              <a:t>participants’ accounts </a:t>
            </a:r>
            <a:r>
              <a:rPr lang="en-US" dirty="0"/>
              <a:t>of lived and imagined personal experience</a:t>
            </a:r>
            <a:r>
              <a:rPr lang="en-US" dirty="0" smtClean="0"/>
              <a:t>.”</a:t>
            </a:r>
            <a:r>
              <a:rPr lang="en-US" baseline="30000" dirty="0" smtClean="0"/>
              <a:t>1</a:t>
            </a:r>
            <a:r>
              <a:rPr lang="en-US" dirty="0" smtClean="0"/>
              <a:t> </a:t>
            </a:r>
          </a:p>
          <a:p>
            <a:r>
              <a:rPr lang="en-US" dirty="0" smtClean="0"/>
              <a:t>“…narrative </a:t>
            </a:r>
            <a:r>
              <a:rPr lang="en-US" dirty="0"/>
              <a:t>researchers aim to represent the stories of their </a:t>
            </a:r>
            <a:r>
              <a:rPr lang="en-US" dirty="0" smtClean="0"/>
              <a:t>participants and </a:t>
            </a:r>
            <a:r>
              <a:rPr lang="en-US" dirty="0"/>
              <a:t>their interpretations of these systematically, creatively, credibly, </a:t>
            </a:r>
            <a:r>
              <a:rPr lang="en-US" dirty="0" smtClean="0"/>
              <a:t>and ethically.”</a:t>
            </a:r>
            <a:r>
              <a:rPr lang="en-US" baseline="30000" dirty="0" smtClean="0"/>
              <a:t>2</a:t>
            </a:r>
            <a:r>
              <a:rPr lang="en-US" dirty="0" smtClean="0"/>
              <a:t> </a:t>
            </a:r>
          </a:p>
        </p:txBody>
      </p:sp>
      <p:sp>
        <p:nvSpPr>
          <p:cNvPr id="4" name="Slide Number Placeholder 3"/>
          <p:cNvSpPr>
            <a:spLocks noGrp="1"/>
          </p:cNvSpPr>
          <p:nvPr>
            <p:ph type="sldNum" sz="quarter" idx="12"/>
          </p:nvPr>
        </p:nvSpPr>
        <p:spPr/>
        <p:txBody>
          <a:bodyPr/>
          <a:lstStyle/>
          <a:p>
            <a:fld id="{96C3220E-C094-4C3E-911C-AE226B1091C3}" type="slidenum">
              <a:rPr lang="en-US" smtClean="0"/>
              <a:t>2</a:t>
            </a:fld>
            <a:endParaRPr lang="en-US" dirty="0"/>
          </a:p>
        </p:txBody>
      </p:sp>
    </p:spTree>
    <p:extLst>
      <p:ext uri="{BB962C8B-B14F-4D97-AF65-F5344CB8AC3E}">
        <p14:creationId xmlns:p14="http://schemas.microsoft.com/office/powerpoint/2010/main" val="13407016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2933700"/>
            <a:ext cx="5105400" cy="990600"/>
          </a:xfrm>
        </p:spPr>
        <p:txBody>
          <a:bodyPr>
            <a:noAutofit/>
            <a:scene3d>
              <a:camera prst="orthographicFront"/>
              <a:lightRig rig="sunset" dir="t"/>
            </a:scene3d>
            <a:sp3d extrusionH="57150" prstMaterial="dkEdge">
              <a:extrusionClr>
                <a:schemeClr val="bg2"/>
              </a:extrusionClr>
            </a:sp3d>
          </a:bodyPr>
          <a:lstStyle/>
          <a:p>
            <a:r>
              <a:rPr lang="en-US" sz="7200" b="1" dirty="0" smtClean="0"/>
              <a:t>Questions?</a:t>
            </a:r>
            <a:endParaRPr lang="en-US" sz="7200" b="1" dirty="0"/>
          </a:p>
        </p:txBody>
      </p:sp>
      <p:sp>
        <p:nvSpPr>
          <p:cNvPr id="3" name="Slide Number Placeholder 2"/>
          <p:cNvSpPr>
            <a:spLocks noGrp="1"/>
          </p:cNvSpPr>
          <p:nvPr>
            <p:ph type="sldNum" sz="quarter" idx="12"/>
          </p:nvPr>
        </p:nvSpPr>
        <p:spPr/>
        <p:txBody>
          <a:bodyPr/>
          <a:lstStyle/>
          <a:p>
            <a:fld id="{96C3220E-C094-4C3E-911C-AE226B1091C3}" type="slidenum">
              <a:rPr lang="en-US" smtClean="0"/>
              <a:t>20</a:t>
            </a:fld>
            <a:endParaRPr lang="en-US" dirty="0"/>
          </a:p>
        </p:txBody>
      </p:sp>
    </p:spTree>
    <p:extLst>
      <p:ext uri="{BB962C8B-B14F-4D97-AF65-F5344CB8AC3E}">
        <p14:creationId xmlns:p14="http://schemas.microsoft.com/office/powerpoint/2010/main" val="1454937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2828835"/>
            <a:ext cx="4953000" cy="1200329"/>
          </a:xfrm>
        </p:spPr>
        <p:txBody>
          <a:bodyPr wrap="square">
            <a:spAutoFit/>
          </a:bodyPr>
          <a:lstStyle/>
          <a:p>
            <a:r>
              <a:rPr lang="en-US" sz="7200" b="1" dirty="0" smtClean="0"/>
              <a:t>Thank you!</a:t>
            </a:r>
            <a:endParaRPr lang="en-US" sz="7200" b="1" dirty="0"/>
          </a:p>
        </p:txBody>
      </p:sp>
      <p:sp>
        <p:nvSpPr>
          <p:cNvPr id="3" name="Slide Number Placeholder 2"/>
          <p:cNvSpPr>
            <a:spLocks noGrp="1"/>
          </p:cNvSpPr>
          <p:nvPr>
            <p:ph type="sldNum" sz="quarter" idx="12"/>
          </p:nvPr>
        </p:nvSpPr>
        <p:spPr/>
        <p:txBody>
          <a:bodyPr/>
          <a:lstStyle/>
          <a:p>
            <a:fld id="{96C3220E-C094-4C3E-911C-AE226B1091C3}" type="slidenum">
              <a:rPr lang="en-US" smtClean="0"/>
              <a:t>21</a:t>
            </a:fld>
            <a:endParaRPr lang="en-US" dirty="0"/>
          </a:p>
        </p:txBody>
      </p:sp>
    </p:spTree>
    <p:extLst>
      <p:ext uri="{BB962C8B-B14F-4D97-AF65-F5344CB8AC3E}">
        <p14:creationId xmlns:p14="http://schemas.microsoft.com/office/powerpoint/2010/main" val="33341204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410200" cy="990600"/>
          </a:xfrm>
        </p:spPr>
        <p:txBody>
          <a:bodyPr>
            <a:normAutofit/>
          </a:bodyPr>
          <a:lstStyle/>
          <a:p>
            <a:r>
              <a:rPr lang="en-US" dirty="0" smtClean="0"/>
              <a:t>Action Research Design</a:t>
            </a:r>
            <a:endParaRPr lang="en-US" dirty="0"/>
          </a:p>
        </p:txBody>
      </p:sp>
      <p:sp>
        <p:nvSpPr>
          <p:cNvPr id="4" name="Content Placeholder 3"/>
          <p:cNvSpPr>
            <a:spLocks noGrp="1"/>
          </p:cNvSpPr>
          <p:nvPr>
            <p:ph sz="half" idx="1"/>
          </p:nvPr>
        </p:nvSpPr>
        <p:spPr/>
        <p:txBody>
          <a:bodyPr>
            <a:normAutofit fontScale="85000" lnSpcReduction="20000"/>
          </a:bodyPr>
          <a:lstStyle/>
          <a:p>
            <a:pPr marL="0" indent="0" algn="ctr">
              <a:buNone/>
            </a:pPr>
            <a:r>
              <a:rPr lang="en-US" b="1" dirty="0" smtClean="0">
                <a:solidFill>
                  <a:srgbClr val="7030A0"/>
                </a:solidFill>
              </a:rPr>
              <a:t>Courses</a:t>
            </a:r>
          </a:p>
          <a:p>
            <a:r>
              <a:rPr lang="en-US" b="1" dirty="0" smtClean="0">
                <a:solidFill>
                  <a:srgbClr val="7030A0"/>
                </a:solidFill>
              </a:rPr>
              <a:t>Advanced Reading        (3 billable hours)</a:t>
            </a:r>
          </a:p>
          <a:p>
            <a:r>
              <a:rPr lang="en-US" b="1" dirty="0" smtClean="0">
                <a:solidFill>
                  <a:srgbClr val="7030A0"/>
                </a:solidFill>
              </a:rPr>
              <a:t>Advanced Writing          (3 billable hours)</a:t>
            </a:r>
          </a:p>
          <a:p>
            <a:r>
              <a:rPr lang="en-US" b="1" dirty="0" smtClean="0">
                <a:solidFill>
                  <a:srgbClr val="7030A0"/>
                </a:solidFill>
              </a:rPr>
              <a:t>F2F 1 ½ hours per class every week</a:t>
            </a:r>
          </a:p>
          <a:p>
            <a:r>
              <a:rPr lang="en-US" b="1" dirty="0" smtClean="0">
                <a:solidFill>
                  <a:srgbClr val="7030A0"/>
                </a:solidFill>
              </a:rPr>
              <a:t>1 ½ hours online per class every week</a:t>
            </a:r>
          </a:p>
          <a:p>
            <a:r>
              <a:rPr lang="en-US" b="1" dirty="0" smtClean="0">
                <a:solidFill>
                  <a:srgbClr val="7030A0"/>
                </a:solidFill>
              </a:rPr>
              <a:t>Six hours of homework and study time per class each week</a:t>
            </a:r>
          </a:p>
        </p:txBody>
      </p:sp>
      <p:sp>
        <p:nvSpPr>
          <p:cNvPr id="5" name="Content Placeholder 4"/>
          <p:cNvSpPr>
            <a:spLocks noGrp="1"/>
          </p:cNvSpPr>
          <p:nvPr>
            <p:ph sz="half" idx="2"/>
          </p:nvPr>
        </p:nvSpPr>
        <p:spPr/>
        <p:txBody>
          <a:bodyPr>
            <a:normAutofit fontScale="85000" lnSpcReduction="20000"/>
          </a:bodyPr>
          <a:lstStyle/>
          <a:p>
            <a:pPr marL="0" indent="0" algn="ctr">
              <a:buNone/>
            </a:pPr>
            <a:r>
              <a:rPr lang="en-US" b="1" dirty="0" smtClean="0">
                <a:solidFill>
                  <a:srgbClr val="C00000"/>
                </a:solidFill>
              </a:rPr>
              <a:t>Participants</a:t>
            </a:r>
          </a:p>
          <a:p>
            <a:r>
              <a:rPr lang="en-US" b="1" dirty="0" smtClean="0">
                <a:solidFill>
                  <a:srgbClr val="C00000"/>
                </a:solidFill>
              </a:rPr>
              <a:t>ESL students		 (no predominant culture)</a:t>
            </a:r>
          </a:p>
          <a:p>
            <a:r>
              <a:rPr lang="en-US" b="1" dirty="0" smtClean="0">
                <a:solidFill>
                  <a:srgbClr val="C00000"/>
                </a:solidFill>
              </a:rPr>
              <a:t>A mix of immigrants, </a:t>
            </a:r>
            <a:r>
              <a:rPr lang="en-US" b="1" dirty="0">
                <a:solidFill>
                  <a:srgbClr val="C00000"/>
                </a:solidFill>
              </a:rPr>
              <a:t> </a:t>
            </a:r>
            <a:r>
              <a:rPr lang="en-US" b="1" dirty="0" smtClean="0">
                <a:solidFill>
                  <a:srgbClr val="C00000"/>
                </a:solidFill>
              </a:rPr>
              <a:t> 1.5 generation and world English speakers</a:t>
            </a:r>
          </a:p>
          <a:p>
            <a:r>
              <a:rPr lang="en-US" b="1" dirty="0" smtClean="0">
                <a:solidFill>
                  <a:srgbClr val="C00000"/>
                </a:solidFill>
              </a:rPr>
              <a:t>Part of a learning community</a:t>
            </a:r>
          </a:p>
          <a:p>
            <a:r>
              <a:rPr lang="en-US" b="1" dirty="0" smtClean="0">
                <a:solidFill>
                  <a:srgbClr val="C00000"/>
                </a:solidFill>
              </a:rPr>
              <a:t>Students had to enroll in both courses.</a:t>
            </a:r>
          </a:p>
          <a:p>
            <a:r>
              <a:rPr lang="en-US" b="1" dirty="0" smtClean="0">
                <a:solidFill>
                  <a:srgbClr val="C00000"/>
                </a:solidFill>
              </a:rPr>
              <a:t>Students were also enrolled in a f2f grammar class.</a:t>
            </a:r>
            <a:endParaRPr lang="en-US" b="1" dirty="0">
              <a:solidFill>
                <a:srgbClr val="C00000"/>
              </a:solidFill>
            </a:endParaRPr>
          </a:p>
        </p:txBody>
      </p:sp>
      <p:sp>
        <p:nvSpPr>
          <p:cNvPr id="3" name="Slide Number Placeholder 2"/>
          <p:cNvSpPr>
            <a:spLocks noGrp="1"/>
          </p:cNvSpPr>
          <p:nvPr>
            <p:ph type="sldNum" sz="quarter" idx="12"/>
          </p:nvPr>
        </p:nvSpPr>
        <p:spPr/>
        <p:txBody>
          <a:bodyPr/>
          <a:lstStyle/>
          <a:p>
            <a:fld id="{96C3220E-C094-4C3E-911C-AE226B1091C3}" type="slidenum">
              <a:rPr lang="en-US" smtClean="0"/>
              <a:t>3</a:t>
            </a:fld>
            <a:endParaRPr lang="en-US" dirty="0"/>
          </a:p>
        </p:txBody>
      </p:sp>
    </p:spTree>
    <p:extLst>
      <p:ext uri="{BB962C8B-B14F-4D97-AF65-F5344CB8AC3E}">
        <p14:creationId xmlns:p14="http://schemas.microsoft.com/office/powerpoint/2010/main" val="29770486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xEl>
                                              <p:pRg st="0" end="0"/>
                                            </p:txEl>
                                          </p:spTgt>
                                        </p:tgtEl>
                                      </p:cBhvr>
                                    </p:animEffect>
                                  </p:childTnLst>
                                </p:cTn>
                              </p:par>
                              <p:par>
                                <p:cTn id="22" presetID="25" presetClass="entr"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7"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xEl>
                                              <p:pRg st="1" end="1"/>
                                            </p:txEl>
                                          </p:spTgt>
                                        </p:tgtEl>
                                      </p:cBhvr>
                                    </p:animEffect>
                                  </p:childTnLst>
                                </p:cTn>
                              </p:par>
                              <p:par>
                                <p:cTn id="32" presetID="25"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7"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4">
                                            <p:txEl>
                                              <p:pRg st="2" end="2"/>
                                            </p:txEl>
                                          </p:spTgt>
                                        </p:tgtEl>
                                      </p:cBhvr>
                                    </p:animEffect>
                                  </p:childTnLst>
                                </p:cTn>
                              </p:par>
                              <p:par>
                                <p:cTn id="42" presetID="25" presetClass="entr" presetSubtype="0"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p:cTn id="44"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47"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
                                            <p:txEl>
                                              <p:pRg st="3" end="3"/>
                                            </p:txEl>
                                          </p:spTgt>
                                        </p:tgtEl>
                                      </p:cBhvr>
                                    </p:animEffect>
                                  </p:childTnLst>
                                </p:cTn>
                              </p:par>
                              <p:par>
                                <p:cTn id="52" presetID="25" presetClass="entr" presetSubtype="0" fill="hold" nodeType="with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p:cTn id="54"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57"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4">
                                            <p:txEl>
                                              <p:pRg st="4" end="4"/>
                                            </p:txEl>
                                          </p:spTgt>
                                        </p:tgtEl>
                                      </p:cBhvr>
                                    </p:animEffect>
                                  </p:childTnLst>
                                </p:cTn>
                              </p:par>
                              <p:par>
                                <p:cTn id="62" presetID="25" presetClass="entr" presetSubtype="0" fill="hold" nodeType="with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 calcmode="lin" valueType="num">
                                      <p:cBhvr>
                                        <p:cTn id="64"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67"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5">
                                            <p:txEl>
                                              <p:pRg st="0" end="0"/>
                                            </p:txEl>
                                          </p:spTgt>
                                        </p:tgtEl>
                                        <p:attrNameLst>
                                          <p:attrName>style.visibility</p:attrName>
                                        </p:attrNameLst>
                                      </p:cBhvr>
                                      <p:to>
                                        <p:strVal val="visible"/>
                                      </p:to>
                                    </p:set>
                                    <p:anim calcmode="lin" valueType="num">
                                      <p:cBhvr>
                                        <p:cTn id="76"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79"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xEl>
                                              <p:pRg st="0" end="0"/>
                                            </p:txEl>
                                          </p:spTgt>
                                        </p:tgtEl>
                                      </p:cBhvr>
                                    </p:animEffect>
                                  </p:childTnLst>
                                </p:cTn>
                              </p:par>
                              <p:par>
                                <p:cTn id="84" presetID="25" presetClass="entr" presetSubtype="0" fill="hold" nodeType="withEffect">
                                  <p:stCondLst>
                                    <p:cond delay="0"/>
                                  </p:stCondLst>
                                  <p:childTnLst>
                                    <p:set>
                                      <p:cBhvr>
                                        <p:cTn id="85" dur="1" fill="hold">
                                          <p:stCondLst>
                                            <p:cond delay="0"/>
                                          </p:stCondLst>
                                        </p:cTn>
                                        <p:tgtEl>
                                          <p:spTgt spid="5">
                                            <p:txEl>
                                              <p:pRg st="1" end="1"/>
                                            </p:txEl>
                                          </p:spTgt>
                                        </p:tgtEl>
                                        <p:attrNameLst>
                                          <p:attrName>style.visibility</p:attrName>
                                        </p:attrNameLst>
                                      </p:cBhvr>
                                      <p:to>
                                        <p:strVal val="visible"/>
                                      </p:to>
                                    </p:set>
                                    <p:anim calcmode="lin" valueType="num">
                                      <p:cBhvr>
                                        <p:cTn id="86"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89"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5">
                                            <p:txEl>
                                              <p:pRg st="1" end="1"/>
                                            </p:txEl>
                                          </p:spTgt>
                                        </p:tgtEl>
                                      </p:cBhvr>
                                    </p:animEffect>
                                  </p:childTnLst>
                                </p:cTn>
                              </p:par>
                              <p:par>
                                <p:cTn id="94" presetID="25" presetClass="entr" presetSubtype="0" fill="hold" nodeType="withEffect">
                                  <p:stCondLst>
                                    <p:cond delay="0"/>
                                  </p:stCondLst>
                                  <p:childTnLst>
                                    <p:set>
                                      <p:cBhvr>
                                        <p:cTn id="95" dur="1" fill="hold">
                                          <p:stCondLst>
                                            <p:cond delay="0"/>
                                          </p:stCondLst>
                                        </p:cTn>
                                        <p:tgtEl>
                                          <p:spTgt spid="5">
                                            <p:txEl>
                                              <p:pRg st="2" end="2"/>
                                            </p:txEl>
                                          </p:spTgt>
                                        </p:tgtEl>
                                        <p:attrNameLst>
                                          <p:attrName>style.visibility</p:attrName>
                                        </p:attrNameLst>
                                      </p:cBhvr>
                                      <p:to>
                                        <p:strVal val="visible"/>
                                      </p:to>
                                    </p:set>
                                    <p:anim calcmode="lin" valueType="num">
                                      <p:cBhvr>
                                        <p:cTn id="96"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99"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5">
                                            <p:txEl>
                                              <p:pRg st="2" end="2"/>
                                            </p:txEl>
                                          </p:spTgt>
                                        </p:tgtEl>
                                      </p:cBhvr>
                                    </p:animEffect>
                                  </p:childTnLst>
                                </p:cTn>
                              </p:par>
                              <p:par>
                                <p:cTn id="104" presetID="25" presetClass="entr" presetSubtype="0" fill="hold" nodeType="withEffect">
                                  <p:stCondLst>
                                    <p:cond delay="0"/>
                                  </p:stCondLst>
                                  <p:childTnLst>
                                    <p:set>
                                      <p:cBhvr>
                                        <p:cTn id="105" dur="1" fill="hold">
                                          <p:stCondLst>
                                            <p:cond delay="0"/>
                                          </p:stCondLst>
                                        </p:cTn>
                                        <p:tgtEl>
                                          <p:spTgt spid="5">
                                            <p:txEl>
                                              <p:pRg st="3" end="3"/>
                                            </p:txEl>
                                          </p:spTgt>
                                        </p:tgtEl>
                                        <p:attrNameLst>
                                          <p:attrName>style.visibility</p:attrName>
                                        </p:attrNameLst>
                                      </p:cBhvr>
                                      <p:to>
                                        <p:strVal val="visible"/>
                                      </p:to>
                                    </p:set>
                                    <p:anim calcmode="lin" valueType="num">
                                      <p:cBhvr>
                                        <p:cTn id="106"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109"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5">
                                            <p:txEl>
                                              <p:pRg st="3" end="3"/>
                                            </p:txEl>
                                          </p:spTgt>
                                        </p:tgtEl>
                                      </p:cBhvr>
                                    </p:animEffect>
                                  </p:childTnLst>
                                </p:cTn>
                              </p:par>
                              <p:par>
                                <p:cTn id="114" presetID="25" presetClass="entr" presetSubtype="0" fill="hold" nodeType="withEffect">
                                  <p:stCondLst>
                                    <p:cond delay="0"/>
                                  </p:stCondLst>
                                  <p:childTnLst>
                                    <p:set>
                                      <p:cBhvr>
                                        <p:cTn id="115" dur="1" fill="hold">
                                          <p:stCondLst>
                                            <p:cond delay="0"/>
                                          </p:stCondLst>
                                        </p:cTn>
                                        <p:tgtEl>
                                          <p:spTgt spid="5">
                                            <p:txEl>
                                              <p:pRg st="4" end="4"/>
                                            </p:txEl>
                                          </p:spTgt>
                                        </p:tgtEl>
                                        <p:attrNameLst>
                                          <p:attrName>style.visibility</p:attrName>
                                        </p:attrNameLst>
                                      </p:cBhvr>
                                      <p:to>
                                        <p:strVal val="visible"/>
                                      </p:to>
                                    </p:set>
                                    <p:anim calcmode="lin" valueType="num">
                                      <p:cBhvr>
                                        <p:cTn id="116"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119"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5">
                                            <p:txEl>
                                              <p:pRg st="4" end="4"/>
                                            </p:txEl>
                                          </p:spTgt>
                                        </p:tgtEl>
                                      </p:cBhvr>
                                    </p:animEffect>
                                  </p:childTnLst>
                                </p:cTn>
                              </p:par>
                              <p:par>
                                <p:cTn id="124" presetID="25" presetClass="entr" presetSubtype="0" fill="hold" nodeType="withEffect">
                                  <p:stCondLst>
                                    <p:cond delay="0"/>
                                  </p:stCondLst>
                                  <p:childTnLst>
                                    <p:set>
                                      <p:cBhvr>
                                        <p:cTn id="125" dur="1" fill="hold">
                                          <p:stCondLst>
                                            <p:cond delay="0"/>
                                          </p:stCondLst>
                                        </p:cTn>
                                        <p:tgtEl>
                                          <p:spTgt spid="5">
                                            <p:txEl>
                                              <p:pRg st="5" end="5"/>
                                            </p:txEl>
                                          </p:spTgt>
                                        </p:tgtEl>
                                        <p:attrNameLst>
                                          <p:attrName>style.visibility</p:attrName>
                                        </p:attrNameLst>
                                      </p:cBhvr>
                                      <p:to>
                                        <p:strVal val="visible"/>
                                      </p:to>
                                    </p:set>
                                    <p:anim calcmode="lin" valueType="num">
                                      <p:cBhvr>
                                        <p:cTn id="126" dur="5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129" dur="1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533400"/>
            <a:ext cx="3581400" cy="990600"/>
          </a:xfrm>
        </p:spPr>
        <p:txBody>
          <a:bodyPr/>
          <a:lstStyle/>
          <a:p>
            <a:r>
              <a:rPr lang="en-US" dirty="0" smtClean="0"/>
              <a:t>Data Collection</a:t>
            </a:r>
            <a:endParaRPr lang="en-US" dirty="0"/>
          </a:p>
        </p:txBody>
      </p:sp>
      <p:sp>
        <p:nvSpPr>
          <p:cNvPr id="6" name="Content Placeholder 5"/>
          <p:cNvSpPr>
            <a:spLocks noGrp="1"/>
          </p:cNvSpPr>
          <p:nvPr>
            <p:ph idx="1"/>
          </p:nvPr>
        </p:nvSpPr>
        <p:spPr>
          <a:xfrm>
            <a:off x="914400" y="1600200"/>
            <a:ext cx="8229600" cy="4876800"/>
          </a:xfrm>
        </p:spPr>
        <p:txBody>
          <a:bodyPr/>
          <a:lstStyle/>
          <a:p>
            <a:r>
              <a:rPr lang="en-US" dirty="0" smtClean="0"/>
              <a:t>Qualitative</a:t>
            </a:r>
          </a:p>
          <a:p>
            <a:r>
              <a:rPr lang="en-US" dirty="0" smtClean="0"/>
              <a:t>Tri-angulated sources</a:t>
            </a:r>
          </a:p>
          <a:p>
            <a:pPr lvl="1"/>
            <a:r>
              <a:rPr lang="en-US" sz="2400" dirty="0" smtClean="0"/>
              <a:t>Formative assessments: beginning, middle and end of semester</a:t>
            </a:r>
          </a:p>
          <a:p>
            <a:pPr lvl="1"/>
            <a:r>
              <a:rPr lang="en-US" sz="2400" dirty="0" smtClean="0"/>
              <a:t>Anonymous surveys: end of semester</a:t>
            </a:r>
          </a:p>
          <a:p>
            <a:pPr lvl="1"/>
            <a:r>
              <a:rPr lang="en-US" sz="2400" dirty="0" smtClean="0"/>
              <a:t>Online discussions: throughout the semester</a:t>
            </a:r>
          </a:p>
          <a:p>
            <a:pPr lvl="1"/>
            <a:r>
              <a:rPr lang="en-US" sz="2400" dirty="0" smtClean="0"/>
              <a:t>Focus group interviews: end of semester</a:t>
            </a:r>
          </a:p>
          <a:p>
            <a:pPr marL="0" indent="0">
              <a:buNone/>
            </a:pPr>
            <a:endParaRPr lang="en-US" dirty="0" smtClean="0"/>
          </a:p>
          <a:p>
            <a:pPr lvl="1"/>
            <a:endParaRPr lang="en-US" dirty="0" smtClean="0"/>
          </a:p>
          <a:p>
            <a:endParaRPr lang="en-US" dirty="0"/>
          </a:p>
        </p:txBody>
      </p:sp>
      <p:pic>
        <p:nvPicPr>
          <p:cNvPr id="5124" name="Picture 4" descr="C:\Users\owner\AppData\Local\Microsoft\Windows\Temporary Internet Files\Content.IE5\G3R6O8R3\MC9003638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793226"/>
            <a:ext cx="2003450" cy="147949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owner\AppData\Local\Microsoft\Windows\Temporary Internet Files\Content.IE5\JEI7UMGZ\MP90043133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8250" y="4793226"/>
            <a:ext cx="2275840" cy="153441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owner\AppData\Local\Microsoft\Windows\Temporary Internet Files\Content.IE5\W12P0PGU\MC9002380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4793226"/>
            <a:ext cx="1680702" cy="1729525"/>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Users\owner\AppData\Local\Microsoft\Windows\Temporary Internet Files\Content.IE5\W12P0PGU\MP90017880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4793226"/>
            <a:ext cx="2171700"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6C3220E-C094-4C3E-911C-AE226B1091C3}" type="slidenum">
              <a:rPr lang="en-US" smtClean="0"/>
              <a:t>4</a:t>
            </a:fld>
            <a:endParaRPr lang="en-US" dirty="0"/>
          </a:p>
        </p:txBody>
      </p:sp>
    </p:spTree>
    <p:extLst>
      <p:ext uri="{BB962C8B-B14F-4D97-AF65-F5344CB8AC3E}">
        <p14:creationId xmlns:p14="http://schemas.microsoft.com/office/powerpoint/2010/main" val="37934807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 calcmode="lin" valueType="num">
                                      <p:cBhvr>
                                        <p:cTn id="38"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124"/>
                                        </p:tgtEl>
                                        <p:attrNameLst>
                                          <p:attrName>style.visibility</p:attrName>
                                        </p:attrNameLst>
                                      </p:cBhvr>
                                      <p:to>
                                        <p:strVal val="visible"/>
                                      </p:to>
                                    </p:set>
                                    <p:animEffect transition="in" filter="fade">
                                      <p:cBhvr>
                                        <p:cTn id="48" dur="500"/>
                                        <p:tgtEl>
                                          <p:spTgt spid="5124"/>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p:cTn id="53"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56"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5125"/>
                                        </p:tgtEl>
                                        <p:attrNameLst>
                                          <p:attrName>style.visibility</p:attrName>
                                        </p:attrNameLst>
                                      </p:cBhvr>
                                      <p:to>
                                        <p:strVal val="visible"/>
                                      </p:to>
                                    </p:set>
                                    <p:animEffect transition="in" filter="fade">
                                      <p:cBhvr>
                                        <p:cTn id="63" dur="500"/>
                                        <p:tgtEl>
                                          <p:spTgt spid="5125"/>
                                        </p:tgtEl>
                                      </p:cBhvr>
                                    </p:animEffect>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nodeType="click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 calcmode="lin" valueType="num">
                                      <p:cBhvr>
                                        <p:cTn id="68"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71"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6">
                                            <p:txEl>
                                              <p:pRg st="4" end="4"/>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126"/>
                                        </p:tgtEl>
                                        <p:attrNameLst>
                                          <p:attrName>style.visibility</p:attrName>
                                        </p:attrNameLst>
                                      </p:cBhvr>
                                      <p:to>
                                        <p:strVal val="visible"/>
                                      </p:to>
                                    </p:set>
                                    <p:animEffect transition="in" filter="fade">
                                      <p:cBhvr>
                                        <p:cTn id="78" dur="500"/>
                                        <p:tgtEl>
                                          <p:spTgt spid="5126"/>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nodeType="clickEffect">
                                  <p:stCondLst>
                                    <p:cond delay="0"/>
                                  </p:stCondLst>
                                  <p:childTnLst>
                                    <p:set>
                                      <p:cBhvr>
                                        <p:cTn id="82" dur="1" fill="hold">
                                          <p:stCondLst>
                                            <p:cond delay="0"/>
                                          </p:stCondLst>
                                        </p:cTn>
                                        <p:tgtEl>
                                          <p:spTgt spid="6">
                                            <p:txEl>
                                              <p:pRg st="5" end="5"/>
                                            </p:txEl>
                                          </p:spTgt>
                                        </p:tgtEl>
                                        <p:attrNameLst>
                                          <p:attrName>style.visibility</p:attrName>
                                        </p:attrNameLst>
                                      </p:cBhvr>
                                      <p:to>
                                        <p:strVal val="visible"/>
                                      </p:to>
                                    </p:set>
                                    <p:anim calcmode="lin" valueType="num">
                                      <p:cBhvr>
                                        <p:cTn id="83" dur="5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86"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6">
                                            <p:txEl>
                                              <p:pRg st="5" end="5"/>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5140"/>
                                        </p:tgtEl>
                                        <p:attrNameLst>
                                          <p:attrName>style.visibility</p:attrName>
                                        </p:attrNameLst>
                                      </p:cBhvr>
                                      <p:to>
                                        <p:strVal val="visible"/>
                                      </p:to>
                                    </p:set>
                                    <p:animEffect transition="in" filter="fade">
                                      <p:cBhvr>
                                        <p:cTn id="93" dur="500"/>
                                        <p:tgtEl>
                                          <p:spTgt spid="5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981200" cy="990600"/>
          </a:xfrm>
        </p:spPr>
        <p:txBody>
          <a:bodyPr/>
          <a:lstStyle/>
          <a:p>
            <a:r>
              <a:rPr lang="en-US" dirty="0" smtClean="0"/>
              <a:t>Results</a:t>
            </a:r>
            <a:endParaRPr lang="en-US" dirty="0"/>
          </a:p>
        </p:txBody>
      </p:sp>
      <p:sp>
        <p:nvSpPr>
          <p:cNvPr id="3" name="Content Placeholder 2"/>
          <p:cNvSpPr>
            <a:spLocks noGrp="1"/>
          </p:cNvSpPr>
          <p:nvPr>
            <p:ph idx="1"/>
          </p:nvPr>
        </p:nvSpPr>
        <p:spPr>
          <a:xfrm>
            <a:off x="914400" y="1600200"/>
            <a:ext cx="8229600" cy="4876800"/>
          </a:xfrm>
        </p:spPr>
        <p:txBody>
          <a:bodyPr>
            <a:normAutofit/>
          </a:bodyPr>
          <a:lstStyle/>
          <a:p>
            <a:pPr marL="0" indent="0" algn="ctr">
              <a:buNone/>
            </a:pPr>
            <a:r>
              <a:rPr lang="en-US" dirty="0" smtClean="0"/>
              <a:t>Perceived advantages of blended learning</a:t>
            </a:r>
          </a:p>
          <a:p>
            <a:r>
              <a:rPr lang="en-US" dirty="0" smtClean="0"/>
              <a:t>Flexible, convenient study options</a:t>
            </a:r>
          </a:p>
          <a:p>
            <a:r>
              <a:rPr lang="en-US" dirty="0" smtClean="0"/>
              <a:t>More time for reflection and study</a:t>
            </a:r>
          </a:p>
          <a:p>
            <a:r>
              <a:rPr lang="en-US" dirty="0" smtClean="0"/>
              <a:t>Quick answers to questions</a:t>
            </a:r>
          </a:p>
          <a:p>
            <a:r>
              <a:rPr lang="en-US" dirty="0" smtClean="0"/>
              <a:t>Improved technology skills</a:t>
            </a:r>
          </a:p>
          <a:p>
            <a:r>
              <a:rPr lang="en-US" dirty="0" smtClean="0"/>
              <a:t>Independent study</a:t>
            </a:r>
          </a:p>
          <a:p>
            <a:r>
              <a:rPr lang="en-US" dirty="0" smtClean="0"/>
              <a:t>Learning how to work independently and in groups</a:t>
            </a:r>
          </a:p>
          <a:p>
            <a:pPr marL="0" indent="0" algn="ctr">
              <a:buNone/>
            </a:pPr>
            <a:endParaRPr lang="en-US" dirty="0"/>
          </a:p>
        </p:txBody>
      </p:sp>
      <p:pic>
        <p:nvPicPr>
          <p:cNvPr id="6149" name="Picture 5" descr="C:\Users\owner\AppData\Local\Microsoft\Windows\Temporary Internet Files\Content.IE5\W12P0PGU\MC900198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884594"/>
            <a:ext cx="1494590" cy="1405574"/>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owner\AppData\Local\Microsoft\Windows\Temporary Internet Files\Content.IE5\G3R6O8R3\MP9004266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2400" y="4884594"/>
            <a:ext cx="937507" cy="140557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owner\AppData\Local\Microsoft\Windows\Temporary Internet Files\Content.IE5\W12P0PGU\MP90043896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5741" y="4884593"/>
            <a:ext cx="937050" cy="14055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owner\AppData\Local\Microsoft\Windows\Temporary Internet Files\Content.IE5\W12P0PGU\MP90039881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009" y="4884594"/>
            <a:ext cx="1639838" cy="1405574"/>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Users\owner\AppData\Local\Microsoft\Windows\Temporary Internet Files\Content.IE5\JEI7UMGZ\MP9102209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5342" y="4884595"/>
            <a:ext cx="1871366" cy="1405573"/>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C:\Program Files (x86)\Microsoft Office\MEDIA\CAGCAT10\j0287005.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89259" y="4851261"/>
            <a:ext cx="838199" cy="143890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6C3220E-C094-4C3E-911C-AE226B1091C3}" type="slidenum">
              <a:rPr lang="en-US" smtClean="0"/>
              <a:t>5</a:t>
            </a:fld>
            <a:endParaRPr lang="en-US" dirty="0"/>
          </a:p>
        </p:txBody>
      </p:sp>
    </p:spTree>
    <p:extLst>
      <p:ext uri="{BB962C8B-B14F-4D97-AF65-F5344CB8AC3E}">
        <p14:creationId xmlns:p14="http://schemas.microsoft.com/office/powerpoint/2010/main" val="14693320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149"/>
                                        </p:tgtEl>
                                        <p:attrNameLst>
                                          <p:attrName>style.visibility</p:attrName>
                                        </p:attrNameLst>
                                      </p:cBhvr>
                                      <p:to>
                                        <p:strVal val="visible"/>
                                      </p:to>
                                    </p:set>
                                    <p:animEffect transition="in" filter="fade">
                                      <p:cBhvr>
                                        <p:cTn id="36" dur="500"/>
                                        <p:tgtEl>
                                          <p:spTgt spid="614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151"/>
                                        </p:tgtEl>
                                        <p:attrNameLst>
                                          <p:attrName>style.visibility</p:attrName>
                                        </p:attrNameLst>
                                      </p:cBhvr>
                                      <p:to>
                                        <p:strVal val="visible"/>
                                      </p:to>
                                    </p:set>
                                    <p:animEffect transition="in" filter="fade">
                                      <p:cBhvr>
                                        <p:cTn id="51" dur="500"/>
                                        <p:tgtEl>
                                          <p:spTgt spid="6151"/>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p:cTn id="56"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152"/>
                                        </p:tgtEl>
                                        <p:attrNameLst>
                                          <p:attrName>style.visibility</p:attrName>
                                        </p:attrNameLst>
                                      </p:cBhvr>
                                      <p:to>
                                        <p:strVal val="visible"/>
                                      </p:to>
                                    </p:set>
                                    <p:animEffect transition="in" filter="fade">
                                      <p:cBhvr>
                                        <p:cTn id="66" dur="500"/>
                                        <p:tgtEl>
                                          <p:spTgt spid="6152"/>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p:cTn id="7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3">
                                            <p:txEl>
                                              <p:pRg st="4" end="4"/>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6158"/>
                                        </p:tgtEl>
                                        <p:attrNameLst>
                                          <p:attrName>style.visibility</p:attrName>
                                        </p:attrNameLst>
                                      </p:cBhvr>
                                      <p:to>
                                        <p:strVal val="visible"/>
                                      </p:to>
                                    </p:set>
                                    <p:animEffect transition="in" filter="fade">
                                      <p:cBhvr>
                                        <p:cTn id="81" dur="500"/>
                                        <p:tgtEl>
                                          <p:spTgt spid="6158"/>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 calcmode="lin" valueType="num">
                                      <p:cBhvr>
                                        <p:cTn id="86"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9"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
                                            <p:txEl>
                                              <p:pRg st="5" end="5"/>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6162"/>
                                        </p:tgtEl>
                                        <p:attrNameLst>
                                          <p:attrName>style.visibility</p:attrName>
                                        </p:attrNameLst>
                                      </p:cBhvr>
                                      <p:to>
                                        <p:strVal val="visible"/>
                                      </p:to>
                                    </p:set>
                                    <p:animEffect transition="in" filter="fade">
                                      <p:cBhvr>
                                        <p:cTn id="96" dur="500"/>
                                        <p:tgtEl>
                                          <p:spTgt spid="6162"/>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nodeType="click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anim calcmode="lin" valueType="num">
                                      <p:cBhvr>
                                        <p:cTn id="101"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104"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3">
                                            <p:txEl>
                                              <p:pRg st="6" end="6"/>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6164"/>
                                        </p:tgtEl>
                                        <p:attrNameLst>
                                          <p:attrName>style.visibility</p:attrName>
                                        </p:attrNameLst>
                                      </p:cBhvr>
                                      <p:to>
                                        <p:strVal val="visible"/>
                                      </p:to>
                                    </p:set>
                                    <p:animEffect transition="in" filter="fade">
                                      <p:cBhvr>
                                        <p:cTn id="111" dur="500"/>
                                        <p:tgtEl>
                                          <p:spTgt spid="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828800" cy="990600"/>
          </a:xfrm>
        </p:spPr>
        <p:txBody>
          <a:bodyPr/>
          <a:lstStyle/>
          <a:p>
            <a:r>
              <a:rPr lang="en-US" dirty="0" smtClean="0"/>
              <a:t>Results</a:t>
            </a:r>
            <a:endParaRPr lang="en-US" dirty="0"/>
          </a:p>
        </p:txBody>
      </p:sp>
      <p:sp>
        <p:nvSpPr>
          <p:cNvPr id="3" name="Content Placeholder 2"/>
          <p:cNvSpPr>
            <a:spLocks noGrp="1"/>
          </p:cNvSpPr>
          <p:nvPr>
            <p:ph idx="4294967295"/>
          </p:nvPr>
        </p:nvSpPr>
        <p:spPr>
          <a:xfrm>
            <a:off x="914400" y="1447801"/>
            <a:ext cx="8229600" cy="3581400"/>
          </a:xfrm>
        </p:spPr>
        <p:txBody>
          <a:bodyPr>
            <a:normAutofit/>
          </a:bodyPr>
          <a:lstStyle/>
          <a:p>
            <a:pPr marL="0" indent="0" algn="ctr">
              <a:buNone/>
            </a:pPr>
            <a:r>
              <a:rPr lang="en-US" dirty="0" smtClean="0"/>
              <a:t>Perceived advantages of blended learning</a:t>
            </a:r>
          </a:p>
          <a:p>
            <a:r>
              <a:rPr lang="en-US" dirty="0" smtClean="0"/>
              <a:t>A wide variety of exercises; not boring</a:t>
            </a:r>
          </a:p>
          <a:p>
            <a:r>
              <a:rPr lang="en-US" dirty="0" smtClean="0"/>
              <a:t>Opportunity to review assignments and instructional materials repeatedly</a:t>
            </a:r>
          </a:p>
          <a:p>
            <a:r>
              <a:rPr lang="en-US" dirty="0" smtClean="0"/>
              <a:t>Preparation for credit courses</a:t>
            </a:r>
          </a:p>
          <a:p>
            <a:r>
              <a:rPr lang="en-US" dirty="0" smtClean="0"/>
              <a:t>Less stressful</a:t>
            </a:r>
          </a:p>
          <a:p>
            <a:r>
              <a:rPr lang="en-US" dirty="0" smtClean="0"/>
              <a:t>Development of study skills</a:t>
            </a:r>
          </a:p>
          <a:p>
            <a:r>
              <a:rPr lang="en-US" dirty="0" smtClean="0"/>
              <a:t>Improved self-esteem</a:t>
            </a:r>
            <a:endParaRPr lang="en-US" dirty="0"/>
          </a:p>
        </p:txBody>
      </p:sp>
      <p:pic>
        <p:nvPicPr>
          <p:cNvPr id="7175" name="Picture 7" descr="C:\Users\owner\AppData\Local\Microsoft\Windows\Temporary Internet Files\Content.IE5\G3R6O8R3\MP91022072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819400"/>
            <a:ext cx="1412052" cy="1459707"/>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owner\AppData\Local\Microsoft\Windows\Temporary Internet Files\Content.IE5\OFY85PA8\MP90020209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3549253"/>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owner\AppData\Local\Microsoft\Windows\Temporary Internet Files\Content.IE5\3IMSNZOE\MP90043952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1377" y="44196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owner\AppData\Local\Microsoft\Windows\Temporary Internet Files\Content.IE5\7UF05766\MC90006034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4958641"/>
            <a:ext cx="1676400" cy="1339604"/>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Users\owner\AppData\Local\Microsoft\Windows\Temporary Internet Files\Content.IE5\UOYPKWT1\MP9004395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5048691"/>
            <a:ext cx="1905000" cy="1262743"/>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C:\Users\owner\AppData\Local\Microsoft\Windows\Temporary Internet Files\Content.IE5\UOYPKWT1\MP900401129[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206" y="5204270"/>
            <a:ext cx="1452208" cy="116176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6C3220E-C094-4C3E-911C-AE226B1091C3}" type="slidenum">
              <a:rPr lang="en-US" smtClean="0"/>
              <a:t>6</a:t>
            </a:fld>
            <a:endParaRPr lang="en-US" dirty="0"/>
          </a:p>
        </p:txBody>
      </p:sp>
    </p:spTree>
    <p:extLst>
      <p:ext uri="{BB962C8B-B14F-4D97-AF65-F5344CB8AC3E}">
        <p14:creationId xmlns:p14="http://schemas.microsoft.com/office/powerpoint/2010/main" val="7503500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175"/>
                                        </p:tgtEl>
                                        <p:attrNameLst>
                                          <p:attrName>style.visibility</p:attrName>
                                        </p:attrNameLst>
                                      </p:cBhvr>
                                      <p:to>
                                        <p:strVal val="visible"/>
                                      </p:to>
                                    </p:set>
                                    <p:animEffect transition="in" filter="fade">
                                      <p:cBhvr>
                                        <p:cTn id="36" dur="500"/>
                                        <p:tgtEl>
                                          <p:spTgt spid="7175"/>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177"/>
                                        </p:tgtEl>
                                        <p:attrNameLst>
                                          <p:attrName>style.visibility</p:attrName>
                                        </p:attrNameLst>
                                      </p:cBhvr>
                                      <p:to>
                                        <p:strVal val="visible"/>
                                      </p:to>
                                    </p:set>
                                    <p:animEffect transition="in" filter="fade">
                                      <p:cBhvr>
                                        <p:cTn id="51" dur="500"/>
                                        <p:tgtEl>
                                          <p:spTgt spid="7177"/>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p:cTn id="56"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7178"/>
                                        </p:tgtEl>
                                        <p:attrNameLst>
                                          <p:attrName>style.visibility</p:attrName>
                                        </p:attrNameLst>
                                      </p:cBhvr>
                                      <p:to>
                                        <p:strVal val="visible"/>
                                      </p:to>
                                    </p:set>
                                    <p:animEffect transition="in" filter="fade">
                                      <p:cBhvr>
                                        <p:cTn id="66" dur="500"/>
                                        <p:tgtEl>
                                          <p:spTgt spid="7178"/>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p:cTn id="7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3">
                                            <p:txEl>
                                              <p:pRg st="4" end="4"/>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7179"/>
                                        </p:tgtEl>
                                        <p:attrNameLst>
                                          <p:attrName>style.visibility</p:attrName>
                                        </p:attrNameLst>
                                      </p:cBhvr>
                                      <p:to>
                                        <p:strVal val="visible"/>
                                      </p:to>
                                    </p:set>
                                    <p:animEffect transition="in" filter="fade">
                                      <p:cBhvr>
                                        <p:cTn id="81" dur="500"/>
                                        <p:tgtEl>
                                          <p:spTgt spid="7179"/>
                                        </p:tgtEl>
                                      </p:cBhvr>
                                    </p:animEffect>
                                  </p:childTnLst>
                                </p:cTn>
                              </p:par>
                            </p:childTnLst>
                          </p:cTn>
                        </p:par>
                      </p:childTnLst>
                    </p:cTn>
                  </p:par>
                  <p:par>
                    <p:cTn id="82" fill="hold">
                      <p:stCondLst>
                        <p:cond delay="indefinite"/>
                      </p:stCondLst>
                      <p:childTnLst>
                        <p:par>
                          <p:cTn id="83" fill="hold">
                            <p:stCondLst>
                              <p:cond delay="0"/>
                            </p:stCondLst>
                            <p:childTnLst>
                              <p:par>
                                <p:cTn id="84" presetID="25" presetClass="entr" presetSubtype="0" fill="hold" nodeType="clickEffect">
                                  <p:stCondLst>
                                    <p:cond delay="0"/>
                                  </p:stCondLst>
                                  <p:childTnLst>
                                    <p:set>
                                      <p:cBhvr>
                                        <p:cTn id="85" dur="1" fill="hold">
                                          <p:stCondLst>
                                            <p:cond delay="0"/>
                                          </p:stCondLst>
                                        </p:cTn>
                                        <p:tgtEl>
                                          <p:spTgt spid="3">
                                            <p:txEl>
                                              <p:pRg st="5" end="5"/>
                                            </p:txEl>
                                          </p:spTgt>
                                        </p:tgtEl>
                                        <p:attrNameLst>
                                          <p:attrName>style.visibility</p:attrName>
                                        </p:attrNameLst>
                                      </p:cBhvr>
                                      <p:to>
                                        <p:strVal val="visible"/>
                                      </p:to>
                                    </p:set>
                                    <p:anim calcmode="lin" valueType="num">
                                      <p:cBhvr>
                                        <p:cTn id="86"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87"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88"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89"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90"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91"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92"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93" dur="1000" decel="50000">
                                          <p:stCondLst>
                                            <p:cond delay="0"/>
                                          </p:stCondLst>
                                        </p:cTn>
                                        <p:tgtEl>
                                          <p:spTgt spid="3">
                                            <p:txEl>
                                              <p:pRg st="5" end="5"/>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7186"/>
                                        </p:tgtEl>
                                        <p:attrNameLst>
                                          <p:attrName>style.visibility</p:attrName>
                                        </p:attrNameLst>
                                      </p:cBhvr>
                                      <p:to>
                                        <p:strVal val="visible"/>
                                      </p:to>
                                    </p:set>
                                    <p:animEffect transition="in" filter="fade">
                                      <p:cBhvr>
                                        <p:cTn id="96" dur="500"/>
                                        <p:tgtEl>
                                          <p:spTgt spid="7186"/>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nodeType="clickEffect">
                                  <p:stCondLst>
                                    <p:cond delay="0"/>
                                  </p:stCondLst>
                                  <p:childTnLst>
                                    <p:set>
                                      <p:cBhvr>
                                        <p:cTn id="100" dur="1" fill="hold">
                                          <p:stCondLst>
                                            <p:cond delay="0"/>
                                          </p:stCondLst>
                                        </p:cTn>
                                        <p:tgtEl>
                                          <p:spTgt spid="3">
                                            <p:txEl>
                                              <p:pRg st="6" end="6"/>
                                            </p:txEl>
                                          </p:spTgt>
                                        </p:tgtEl>
                                        <p:attrNameLst>
                                          <p:attrName>style.visibility</p:attrName>
                                        </p:attrNameLst>
                                      </p:cBhvr>
                                      <p:to>
                                        <p:strVal val="visible"/>
                                      </p:to>
                                    </p:set>
                                    <p:anim calcmode="lin" valueType="num">
                                      <p:cBhvr>
                                        <p:cTn id="101"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104"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3">
                                            <p:txEl>
                                              <p:pRg st="6" end="6"/>
                                            </p:txEl>
                                          </p:spTgt>
                                        </p:tgtEl>
                                      </p:cBhvr>
                                    </p:animEffect>
                                  </p:childTnLst>
                                </p:cTn>
                              </p:par>
                              <p:par>
                                <p:cTn id="109" presetID="10" presetClass="entr" presetSubtype="0" fill="hold" nodeType="withEffect">
                                  <p:stCondLst>
                                    <p:cond delay="0"/>
                                  </p:stCondLst>
                                  <p:childTnLst>
                                    <p:set>
                                      <p:cBhvr>
                                        <p:cTn id="110" dur="1" fill="hold">
                                          <p:stCondLst>
                                            <p:cond delay="0"/>
                                          </p:stCondLst>
                                        </p:cTn>
                                        <p:tgtEl>
                                          <p:spTgt spid="7187"/>
                                        </p:tgtEl>
                                        <p:attrNameLst>
                                          <p:attrName>style.visibility</p:attrName>
                                        </p:attrNameLst>
                                      </p:cBhvr>
                                      <p:to>
                                        <p:strVal val="visible"/>
                                      </p:to>
                                    </p:set>
                                    <p:animEffect transition="in" filter="fade">
                                      <p:cBhvr>
                                        <p:cTn id="111"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3886200" cy="990600"/>
          </a:xfrm>
        </p:spPr>
        <p:txBody>
          <a:bodyPr/>
          <a:lstStyle/>
          <a:p>
            <a:r>
              <a:rPr lang="en-US" dirty="0" smtClean="0"/>
              <a:t>Narrative Stories</a:t>
            </a:r>
            <a:endParaRPr lang="en-US" dirty="0"/>
          </a:p>
        </p:txBody>
      </p:sp>
      <p:sp>
        <p:nvSpPr>
          <p:cNvPr id="8" name="TextBox 7"/>
          <p:cNvSpPr txBox="1"/>
          <p:nvPr/>
        </p:nvSpPr>
        <p:spPr>
          <a:xfrm>
            <a:off x="457200" y="1676400"/>
            <a:ext cx="2286000" cy="2308324"/>
          </a:xfrm>
          <a:prstGeom prst="rect">
            <a:avLst/>
          </a:prstGeom>
          <a:noFill/>
        </p:spPr>
        <p:txBody>
          <a:bodyPr wrap="square" rtlCol="0">
            <a:spAutoFit/>
          </a:bodyPr>
          <a:lstStyle/>
          <a:p>
            <a:r>
              <a:rPr lang="en-US" sz="2400" dirty="0" smtClean="0"/>
              <a:t>Stories of students who were successful in blended online learning</a:t>
            </a:r>
            <a:endParaRPr lang="en-US"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371600"/>
            <a:ext cx="5334000" cy="4191000"/>
          </a:xfrm>
          <a:prstGeom prst="rect">
            <a:avLst/>
          </a:prstGeom>
        </p:spPr>
      </p:pic>
      <p:sp>
        <p:nvSpPr>
          <p:cNvPr id="2" name="Slide Number Placeholder 1"/>
          <p:cNvSpPr>
            <a:spLocks noGrp="1"/>
          </p:cNvSpPr>
          <p:nvPr>
            <p:ph type="sldNum" sz="quarter" idx="12"/>
          </p:nvPr>
        </p:nvSpPr>
        <p:spPr/>
        <p:txBody>
          <a:bodyPr/>
          <a:lstStyle/>
          <a:p>
            <a:fld id="{96C3220E-C094-4C3E-911C-AE226B1091C3}" type="slidenum">
              <a:rPr lang="en-US" smtClean="0"/>
              <a:t>7</a:t>
            </a:fld>
            <a:endParaRPr lang="en-US" dirty="0"/>
          </a:p>
        </p:txBody>
      </p:sp>
    </p:spTree>
    <p:extLst>
      <p:ext uri="{BB962C8B-B14F-4D97-AF65-F5344CB8AC3E}">
        <p14:creationId xmlns:p14="http://schemas.microsoft.com/office/powerpoint/2010/main" val="3921986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8"/>
                                        </p:tgtEl>
                                      </p:cBhvr>
                                    </p:animEffect>
                                  </p:childTnLst>
                                </p:cTn>
                              </p:par>
                              <p:par>
                                <p:cTn id="22" presetID="25"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981200" cy="990600"/>
          </a:xfrm>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Perceived disadvantages to blended learning</a:t>
            </a:r>
          </a:p>
          <a:p>
            <a:pPr marL="0" indent="0" algn="ctr">
              <a:buNone/>
            </a:pPr>
            <a:endParaRPr lang="en-US" dirty="0" smtClean="0"/>
          </a:p>
          <a:p>
            <a:r>
              <a:rPr lang="en-US" dirty="0" smtClean="0"/>
              <a:t>Technological problems</a:t>
            </a:r>
          </a:p>
          <a:p>
            <a:r>
              <a:rPr lang="en-US" dirty="0" smtClean="0"/>
              <a:t>Too many assignments</a:t>
            </a:r>
          </a:p>
          <a:p>
            <a:r>
              <a:rPr lang="en-US" dirty="0" smtClean="0"/>
              <a:t>Confusing system</a:t>
            </a:r>
          </a:p>
          <a:p>
            <a:r>
              <a:rPr lang="en-US" dirty="0" smtClean="0"/>
              <a:t>Distractions at home</a:t>
            </a:r>
          </a:p>
          <a:p>
            <a:r>
              <a:rPr lang="en-US" dirty="0" smtClean="0"/>
              <a:t>Too much independence, not enough guidance</a:t>
            </a:r>
          </a:p>
          <a:p>
            <a:pPr marL="0" indent="0">
              <a:buNone/>
            </a:pPr>
            <a:r>
              <a:rPr lang="en-US" dirty="0" smtClean="0"/>
              <a:t> </a:t>
            </a:r>
          </a:p>
          <a:p>
            <a:pPr marL="0" indent="0">
              <a:buNone/>
            </a:pPr>
            <a:endParaRPr lang="en-US" dirty="0"/>
          </a:p>
        </p:txBody>
      </p:sp>
      <p:sp>
        <p:nvSpPr>
          <p:cNvPr id="4" name="Right Arrow 3"/>
          <p:cNvSpPr/>
          <p:nvPr/>
        </p:nvSpPr>
        <p:spPr>
          <a:xfrm>
            <a:off x="4038600" y="26670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038600" y="3124200"/>
            <a:ext cx="579638" cy="159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5054354" y="2519181"/>
            <a:ext cx="1656223" cy="461665"/>
          </a:xfrm>
          <a:prstGeom prst="rect">
            <a:avLst/>
          </a:prstGeom>
        </p:spPr>
        <p:txBody>
          <a:bodyPr wrap="none">
            <a:spAutoFit/>
          </a:bodyPr>
          <a:lstStyle/>
          <a:p>
            <a:r>
              <a:rPr lang="en-US" sz="2400" dirty="0"/>
              <a:t>Frustration</a:t>
            </a:r>
          </a:p>
        </p:txBody>
      </p:sp>
      <p:sp>
        <p:nvSpPr>
          <p:cNvPr id="7" name="Rectangle 6"/>
          <p:cNvSpPr/>
          <p:nvPr/>
        </p:nvSpPr>
        <p:spPr>
          <a:xfrm>
            <a:off x="5054354" y="2973014"/>
            <a:ext cx="3025187" cy="461665"/>
          </a:xfrm>
          <a:prstGeom prst="rect">
            <a:avLst/>
          </a:prstGeom>
        </p:spPr>
        <p:txBody>
          <a:bodyPr wrap="none">
            <a:spAutoFit/>
          </a:bodyPr>
          <a:lstStyle/>
          <a:p>
            <a:r>
              <a:rPr lang="en-US" sz="2400" dirty="0"/>
              <a:t>No time for reflection</a:t>
            </a:r>
          </a:p>
        </p:txBody>
      </p:sp>
      <p:pic>
        <p:nvPicPr>
          <p:cNvPr id="8196" name="Picture 4" descr="C:\Users\owner\AppData\Local\Microsoft\Windows\Temporary Internet Files\Content.IE5\3IMSNZOE\MC90035887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1" y="4724400"/>
            <a:ext cx="129367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owner\AppData\Local\Microsoft\Windows\Temporary Internet Files\Content.IE5\OFY85PA8\MC9002308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7095" y="4724400"/>
            <a:ext cx="1371007"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owner\AppData\Local\Microsoft\Windows\Temporary Internet Files\Content.IE5\UOYPKWT1\MC90014073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8102" y="4734986"/>
            <a:ext cx="2020826" cy="143721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owner\AppData\Local\Microsoft\Windows\Temporary Internet Files\Content.IE5\7UF05766\MC90021674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44233" y="4724400"/>
            <a:ext cx="894597" cy="994106"/>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Users\owner\AppData\Local\Microsoft\Windows\Temporary Internet Files\Content.IE5\7UF05766\MC90034747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80927" y="4961001"/>
            <a:ext cx="1369854" cy="1126693"/>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C:\Users\owner\AppData\Local\Microsoft\Windows\Temporary Internet Files\Content.IE5\3IMSNZOE\MC90043514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3071" y="5221453"/>
            <a:ext cx="857303" cy="88839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owner\AppData\Local\Microsoft\Windows\Temporary Internet Files\Content.IE5\UOYPKWT1\MC90044556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38572" y="5541551"/>
            <a:ext cx="705917" cy="1022299"/>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C:\Users\owner\AppData\Local\Microsoft\Windows\Temporary Internet Files\Content.IE5\UOYPKWT1\MC900078811[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70786" y="4724400"/>
            <a:ext cx="1483069" cy="138545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96C3220E-C094-4C3E-911C-AE226B1091C3}" type="slidenum">
              <a:rPr lang="en-US" smtClean="0"/>
              <a:t>8</a:t>
            </a:fld>
            <a:endParaRPr lang="en-US" dirty="0"/>
          </a:p>
        </p:txBody>
      </p:sp>
    </p:spTree>
    <p:extLst>
      <p:ext uri="{BB962C8B-B14F-4D97-AF65-F5344CB8AC3E}">
        <p14:creationId xmlns:p14="http://schemas.microsoft.com/office/powerpoint/2010/main" val="7211958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par>
                                <p:cTn id="43" presetID="10" presetClass="entr" presetSubtype="0" fill="hold" nodeType="withEffect">
                                  <p:stCondLst>
                                    <p:cond delay="0"/>
                                  </p:stCondLst>
                                  <p:childTnLst>
                                    <p:set>
                                      <p:cBhvr>
                                        <p:cTn id="44" dur="1" fill="hold">
                                          <p:stCondLst>
                                            <p:cond delay="0"/>
                                          </p:stCondLst>
                                        </p:cTn>
                                        <p:tgtEl>
                                          <p:spTgt spid="8196"/>
                                        </p:tgtEl>
                                        <p:attrNameLst>
                                          <p:attrName>style.visibility</p:attrName>
                                        </p:attrNameLst>
                                      </p:cBhvr>
                                      <p:to>
                                        <p:strVal val="visible"/>
                                      </p:to>
                                    </p:set>
                                    <p:animEffect transition="in" filter="fade">
                                      <p:cBhvr>
                                        <p:cTn id="45" dur="500"/>
                                        <p:tgtEl>
                                          <p:spTgt spid="8196"/>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par>
                                <p:cTn id="67" presetID="10" presetClass="entr" presetSubtype="0" fill="hold" nodeType="withEffect">
                                  <p:stCondLst>
                                    <p:cond delay="0"/>
                                  </p:stCondLst>
                                  <p:childTnLst>
                                    <p:set>
                                      <p:cBhvr>
                                        <p:cTn id="68" dur="1" fill="hold">
                                          <p:stCondLst>
                                            <p:cond delay="0"/>
                                          </p:stCondLst>
                                        </p:cTn>
                                        <p:tgtEl>
                                          <p:spTgt spid="8197"/>
                                        </p:tgtEl>
                                        <p:attrNameLst>
                                          <p:attrName>style.visibility</p:attrName>
                                        </p:attrNameLst>
                                      </p:cBhvr>
                                      <p:to>
                                        <p:strVal val="visible"/>
                                      </p:to>
                                    </p:set>
                                    <p:animEffect transition="in" filter="fade">
                                      <p:cBhvr>
                                        <p:cTn id="69" dur="500"/>
                                        <p:tgtEl>
                                          <p:spTgt spid="8197"/>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nodeType="clickEffect">
                                  <p:stCondLst>
                                    <p:cond delay="0"/>
                                  </p:stCondLst>
                                  <p:childTnLst>
                                    <p:set>
                                      <p:cBhvr>
                                        <p:cTn id="73" dur="1" fill="hold">
                                          <p:stCondLst>
                                            <p:cond delay="0"/>
                                          </p:stCondLst>
                                        </p:cTn>
                                        <p:tgtEl>
                                          <p:spTgt spid="3">
                                            <p:txEl>
                                              <p:pRg st="4" end="4"/>
                                            </p:txEl>
                                          </p:spTgt>
                                        </p:tgtEl>
                                        <p:attrNameLst>
                                          <p:attrName>style.visibility</p:attrName>
                                        </p:attrNameLst>
                                      </p:cBhvr>
                                      <p:to>
                                        <p:strVal val="visible"/>
                                      </p:to>
                                    </p:set>
                                    <p:anim calcmode="lin" valueType="num">
                                      <p:cBhvr>
                                        <p:cTn id="74"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77"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3">
                                            <p:txEl>
                                              <p:pRg st="4" end="4"/>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8198"/>
                                        </p:tgtEl>
                                        <p:attrNameLst>
                                          <p:attrName>style.visibility</p:attrName>
                                        </p:attrNameLst>
                                      </p:cBhvr>
                                      <p:to>
                                        <p:strVal val="visible"/>
                                      </p:to>
                                    </p:set>
                                    <p:animEffect transition="in" filter="fade">
                                      <p:cBhvr>
                                        <p:cTn id="84" dur="500"/>
                                        <p:tgtEl>
                                          <p:spTgt spid="819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nodeType="click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anim calcmode="lin" valueType="num">
                                      <p:cBhvr>
                                        <p:cTn id="8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9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3">
                                            <p:txEl>
                                              <p:pRg st="5" end="5"/>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8200"/>
                                        </p:tgtEl>
                                        <p:attrNameLst>
                                          <p:attrName>style.visibility</p:attrName>
                                        </p:attrNameLst>
                                      </p:cBhvr>
                                      <p:to>
                                        <p:strVal val="visible"/>
                                      </p:to>
                                    </p:set>
                                    <p:animEffect transition="in" filter="fade">
                                      <p:cBhvr>
                                        <p:cTn id="99" dur="500"/>
                                        <p:tgtEl>
                                          <p:spTgt spid="8200"/>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8201"/>
                                        </p:tgtEl>
                                        <p:attrNameLst>
                                          <p:attrName>style.visibility</p:attrName>
                                        </p:attrNameLst>
                                      </p:cBhvr>
                                      <p:to>
                                        <p:strVal val="visible"/>
                                      </p:to>
                                    </p:set>
                                    <p:animEffect transition="in" filter="fade">
                                      <p:cBhvr>
                                        <p:cTn id="103" dur="500"/>
                                        <p:tgtEl>
                                          <p:spTgt spid="8201"/>
                                        </p:tgtEl>
                                      </p:cBhvr>
                                    </p:animEffect>
                                  </p:childTnLst>
                                </p:cTn>
                              </p:par>
                            </p:childTnLst>
                          </p:cTn>
                        </p:par>
                        <p:par>
                          <p:cTn id="104" fill="hold">
                            <p:stCondLst>
                              <p:cond delay="1500"/>
                            </p:stCondLst>
                            <p:childTnLst>
                              <p:par>
                                <p:cTn id="105" presetID="10" presetClass="entr" presetSubtype="0" fill="hold" nodeType="afterEffect">
                                  <p:stCondLst>
                                    <p:cond delay="0"/>
                                  </p:stCondLst>
                                  <p:childTnLst>
                                    <p:set>
                                      <p:cBhvr>
                                        <p:cTn id="106" dur="1" fill="hold">
                                          <p:stCondLst>
                                            <p:cond delay="0"/>
                                          </p:stCondLst>
                                        </p:cTn>
                                        <p:tgtEl>
                                          <p:spTgt spid="8202"/>
                                        </p:tgtEl>
                                        <p:attrNameLst>
                                          <p:attrName>style.visibility</p:attrName>
                                        </p:attrNameLst>
                                      </p:cBhvr>
                                      <p:to>
                                        <p:strVal val="visible"/>
                                      </p:to>
                                    </p:set>
                                    <p:animEffect transition="in" filter="fade">
                                      <p:cBhvr>
                                        <p:cTn id="107" dur="500"/>
                                        <p:tgtEl>
                                          <p:spTgt spid="8202"/>
                                        </p:tgtEl>
                                      </p:cBhvr>
                                    </p:animEffect>
                                  </p:childTnLst>
                                </p:cTn>
                              </p:par>
                            </p:childTnLst>
                          </p:cTn>
                        </p:par>
                        <p:par>
                          <p:cTn id="108" fill="hold">
                            <p:stCondLst>
                              <p:cond delay="2000"/>
                            </p:stCondLst>
                            <p:childTnLst>
                              <p:par>
                                <p:cTn id="109" presetID="10" presetClass="entr" presetSubtype="0" fill="hold" nodeType="afterEffect">
                                  <p:stCondLst>
                                    <p:cond delay="0"/>
                                  </p:stCondLst>
                                  <p:childTnLst>
                                    <p:set>
                                      <p:cBhvr>
                                        <p:cTn id="110" dur="1" fill="hold">
                                          <p:stCondLst>
                                            <p:cond delay="0"/>
                                          </p:stCondLst>
                                        </p:cTn>
                                        <p:tgtEl>
                                          <p:spTgt spid="8203"/>
                                        </p:tgtEl>
                                        <p:attrNameLst>
                                          <p:attrName>style.visibility</p:attrName>
                                        </p:attrNameLst>
                                      </p:cBhvr>
                                      <p:to>
                                        <p:strVal val="visible"/>
                                      </p:to>
                                    </p:set>
                                    <p:animEffect transition="in" filter="fade">
                                      <p:cBhvr>
                                        <p:cTn id="111" dur="500"/>
                                        <p:tgtEl>
                                          <p:spTgt spid="8203"/>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3">
                                            <p:txEl>
                                              <p:pRg st="6" end="6"/>
                                            </p:txEl>
                                          </p:spTgt>
                                        </p:tgtEl>
                                        <p:attrNameLst>
                                          <p:attrName>style.visibility</p:attrName>
                                        </p:attrNameLst>
                                      </p:cBhvr>
                                      <p:to>
                                        <p:strVal val="visible"/>
                                      </p:to>
                                    </p:set>
                                    <p:anim calcmode="lin" valueType="num">
                                      <p:cBhvr>
                                        <p:cTn id="116"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119"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3">
                                            <p:txEl>
                                              <p:pRg st="6" end="6"/>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8206"/>
                                        </p:tgtEl>
                                        <p:attrNameLst>
                                          <p:attrName>style.visibility</p:attrName>
                                        </p:attrNameLst>
                                      </p:cBhvr>
                                      <p:to>
                                        <p:strVal val="visible"/>
                                      </p:to>
                                    </p:set>
                                    <p:animEffect transition="in" filter="fade">
                                      <p:cBhvr>
                                        <p:cTn id="126"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1905000" cy="990600"/>
          </a:xfrm>
        </p:spPr>
        <p:txBody>
          <a:bodyPr/>
          <a:lstStyle/>
          <a:p>
            <a:r>
              <a:rPr lang="en-US" dirty="0" smtClean="0"/>
              <a:t>Results</a:t>
            </a:r>
            <a:endParaRPr lang="en-US" dirty="0"/>
          </a:p>
        </p:txBody>
      </p:sp>
      <p:sp>
        <p:nvSpPr>
          <p:cNvPr id="3" name="Content Placeholder 2"/>
          <p:cNvSpPr>
            <a:spLocks noGrp="1"/>
          </p:cNvSpPr>
          <p:nvPr>
            <p:ph idx="1"/>
          </p:nvPr>
        </p:nvSpPr>
        <p:spPr/>
        <p:txBody>
          <a:bodyPr/>
          <a:lstStyle/>
          <a:p>
            <a:pPr marL="0" indent="0" algn="ctr">
              <a:buNone/>
            </a:pPr>
            <a:r>
              <a:rPr lang="en-US" dirty="0" smtClean="0"/>
              <a:t>Perceived disadvantages of blended learning</a:t>
            </a:r>
          </a:p>
          <a:p>
            <a:r>
              <a:rPr lang="en-US" dirty="0" smtClean="0"/>
              <a:t>Lack of speaking opportunities</a:t>
            </a:r>
          </a:p>
          <a:p>
            <a:r>
              <a:rPr lang="en-US" dirty="0" smtClean="0"/>
              <a:t>Eye fatigue</a:t>
            </a:r>
          </a:p>
          <a:p>
            <a:r>
              <a:rPr lang="en-US" dirty="0" smtClean="0"/>
              <a:t>Increased work at employment; not enough time to study</a:t>
            </a:r>
            <a:endParaRPr lang="en-US" dirty="0"/>
          </a:p>
        </p:txBody>
      </p:sp>
      <p:pic>
        <p:nvPicPr>
          <p:cNvPr id="4098" name="Picture 2" descr="C:\Users\owner\AppData\Local\Microsoft\Windows\Temporary Internet Files\Content.IE5\JEI7UMGZ\MP90038627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495294"/>
            <a:ext cx="2045208" cy="309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owner\AppData\Local\Microsoft\Windows\Temporary Internet Files\Content.IE5\JEI7UMGZ\MP90042656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6704" y="3495294"/>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owner\AppData\Local\Microsoft\Windows\Temporary Internet Files\Content.IE5\4BY5QXFB\MC90015699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4304" y="3650939"/>
            <a:ext cx="2819400" cy="27875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6C3220E-C094-4C3E-911C-AE226B1091C3}" type="slidenum">
              <a:rPr lang="en-US" smtClean="0"/>
              <a:t>9</a:t>
            </a:fld>
            <a:endParaRPr lang="en-US" dirty="0"/>
          </a:p>
        </p:txBody>
      </p:sp>
    </p:spTree>
    <p:extLst>
      <p:ext uri="{BB962C8B-B14F-4D97-AF65-F5344CB8AC3E}">
        <p14:creationId xmlns:p14="http://schemas.microsoft.com/office/powerpoint/2010/main" val="27189007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098"/>
                                        </p:tgtEl>
                                        <p:attrNameLst>
                                          <p:attrName>style.visibility</p:attrName>
                                        </p:attrNameLst>
                                      </p:cBhvr>
                                      <p:to>
                                        <p:strVal val="visible"/>
                                      </p:to>
                                    </p:set>
                                    <p:animEffect transition="in" filter="fade">
                                      <p:cBhvr>
                                        <p:cTn id="36" dur="500"/>
                                        <p:tgtEl>
                                          <p:spTgt spid="409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
                                            <p:txEl>
                                              <p:pRg st="2" end="2"/>
                                            </p:txEl>
                                          </p:spTgt>
                                        </p:tgtEl>
                                      </p:cBhvr>
                                    </p:animEffect>
                                  </p:childTnLst>
                                </p:cTn>
                              </p:par>
                              <p:par>
                                <p:cTn id="49" presetID="10" presetClass="exit" presetSubtype="0" fill="hold" nodeType="withEffect">
                                  <p:stCondLst>
                                    <p:cond delay="0"/>
                                  </p:stCondLst>
                                  <p:childTnLst>
                                    <p:animEffect transition="out" filter="fade">
                                      <p:cBhvr>
                                        <p:cTn id="50" dur="500"/>
                                        <p:tgtEl>
                                          <p:spTgt spid="4098"/>
                                        </p:tgtEl>
                                      </p:cBhvr>
                                    </p:animEffect>
                                    <p:set>
                                      <p:cBhvr>
                                        <p:cTn id="51" dur="1" fill="hold">
                                          <p:stCondLst>
                                            <p:cond delay="499"/>
                                          </p:stCondLst>
                                        </p:cTn>
                                        <p:tgtEl>
                                          <p:spTgt spid="4098"/>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fade">
                                      <p:cBhvr>
                                        <p:cTn id="54" dur="500"/>
                                        <p:tgtEl>
                                          <p:spTgt spid="4100"/>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p:cTn id="5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6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
                                            <p:txEl>
                                              <p:pRg st="3" end="3"/>
                                            </p:txEl>
                                          </p:spTgt>
                                        </p:tgtEl>
                                      </p:cBhvr>
                                    </p:animEffect>
                                  </p:childTnLst>
                                </p:cTn>
                              </p:par>
                              <p:par>
                                <p:cTn id="67" presetID="10" presetClass="exit" presetSubtype="0" fill="hold" nodeType="withEffect">
                                  <p:stCondLst>
                                    <p:cond delay="0"/>
                                  </p:stCondLst>
                                  <p:childTnLst>
                                    <p:animEffect transition="out" filter="fade">
                                      <p:cBhvr>
                                        <p:cTn id="68" dur="500"/>
                                        <p:tgtEl>
                                          <p:spTgt spid="4100"/>
                                        </p:tgtEl>
                                      </p:cBhvr>
                                    </p:animEffect>
                                    <p:set>
                                      <p:cBhvr>
                                        <p:cTn id="69" dur="1" fill="hold">
                                          <p:stCondLst>
                                            <p:cond delay="499"/>
                                          </p:stCondLst>
                                        </p:cTn>
                                        <p:tgtEl>
                                          <p:spTgt spid="4100"/>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4103"/>
                                        </p:tgtEl>
                                        <p:attrNameLst>
                                          <p:attrName>style.visibility</p:attrName>
                                        </p:attrNameLst>
                                      </p:cBhvr>
                                      <p:to>
                                        <p:strVal val="visible"/>
                                      </p:to>
                                    </p:set>
                                    <p:animEffect transition="in" filter="fade">
                                      <p:cBhvr>
                                        <p:cTn id="72"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2">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TotalTime>
  <Words>655</Words>
  <Application>Microsoft Office PowerPoint</Application>
  <PresentationFormat>On-screen Show (4:3)</PresentationFormat>
  <Paragraphs>162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E-Learning: What Students Have to Tell us</vt:lpstr>
      <vt:lpstr>Design Approach: Narrative Research</vt:lpstr>
      <vt:lpstr>Action Research Design</vt:lpstr>
      <vt:lpstr>Data Collection</vt:lpstr>
      <vt:lpstr>Results</vt:lpstr>
      <vt:lpstr>Results</vt:lpstr>
      <vt:lpstr>Narrative Stories</vt:lpstr>
      <vt:lpstr>Results</vt:lpstr>
      <vt:lpstr>Results</vt:lpstr>
      <vt:lpstr>Narrative Stories</vt:lpstr>
      <vt:lpstr>Skills and Strategies for Online/Blended Learning</vt:lpstr>
      <vt:lpstr>Instructional Strategies</vt:lpstr>
      <vt:lpstr>Suggested Online Model: Garrison’s Community of Inquiry*</vt:lpstr>
      <vt:lpstr>Instructional Strategies</vt:lpstr>
      <vt:lpstr>Instructional Strategies</vt:lpstr>
      <vt:lpstr>Formative Assessment</vt:lpstr>
      <vt:lpstr>Instructional Strategies</vt:lpstr>
      <vt:lpstr>Module Checklist</vt:lpstr>
      <vt:lpstr>Instructional Strategies</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 What Students Have to Tell us</dc:title>
  <dc:creator>Sarah Barnhardt</dc:creator>
  <cp:lastModifiedBy>Chester Gates</cp:lastModifiedBy>
  <cp:revision>71</cp:revision>
  <cp:lastPrinted>2015-09-22T17:02:48Z</cp:lastPrinted>
  <dcterms:created xsi:type="dcterms:W3CDTF">2012-10-11T14:46:10Z</dcterms:created>
  <dcterms:modified xsi:type="dcterms:W3CDTF">2015-10-18T17:33:38Z</dcterms:modified>
</cp:coreProperties>
</file>