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8" r:id="rId4"/>
    <p:sldMasterId id="2147483710" r:id="rId5"/>
    <p:sldMasterId id="2147483722" r:id="rId6"/>
    <p:sldMasterId id="2147483734" r:id="rId7"/>
    <p:sldMasterId id="2147483746" r:id="rId8"/>
    <p:sldMasterId id="2147483759" r:id="rId9"/>
    <p:sldMasterId id="2147483771" r:id="rId10"/>
    <p:sldMasterId id="2147483783" r:id="rId11"/>
    <p:sldMasterId id="2147483798" r:id="rId12"/>
    <p:sldMasterId id="2147483810" r:id="rId13"/>
  </p:sldMasterIdLst>
  <p:notesMasterIdLst>
    <p:notesMasterId r:id="rId44"/>
  </p:notesMasterIdLst>
  <p:sldIdLst>
    <p:sldId id="256" r:id="rId14"/>
    <p:sldId id="298" r:id="rId15"/>
    <p:sldId id="319" r:id="rId16"/>
    <p:sldId id="292" r:id="rId17"/>
    <p:sldId id="286" r:id="rId18"/>
    <p:sldId id="278" r:id="rId19"/>
    <p:sldId id="295" r:id="rId20"/>
    <p:sldId id="296" r:id="rId21"/>
    <p:sldId id="293"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4" r:id="rId36"/>
    <p:sldId id="313" r:id="rId37"/>
    <p:sldId id="315" r:id="rId38"/>
    <p:sldId id="316" r:id="rId39"/>
    <p:sldId id="317" r:id="rId40"/>
    <p:sldId id="318" r:id="rId41"/>
    <p:sldId id="297" r:id="rId42"/>
    <p:sldId id="2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BB0000"/>
    <a:srgbClr val="D3CC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491" autoAdjust="0"/>
  </p:normalViewPr>
  <p:slideViewPr>
    <p:cSldViewPr snapToGrid="0">
      <p:cViewPr varScale="1">
        <p:scale>
          <a:sx n="104" d="100"/>
          <a:sy n="104" d="100"/>
        </p:scale>
        <p:origin x="720" y="72"/>
      </p:cViewPr>
      <p:guideLst>
        <p:guide orient="horz" pos="2160"/>
        <p:guide pos="2880"/>
      </p:guideLst>
    </p:cSldViewPr>
  </p:slideViewPr>
  <p:notesTextViewPr>
    <p:cViewPr>
      <p:scale>
        <a:sx n="1" d="1"/>
        <a:sy n="1" d="1"/>
      </p:scale>
      <p:origin x="0" y="0"/>
    </p:cViewPr>
  </p:notesText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EDD69-DC52-4E80-AB07-362A3760B59A}" type="datetimeFigureOut">
              <a:rPr lang="en-US" smtClean="0"/>
              <a:t>3/17/2015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FCE38-FA9D-491C-AFC4-0DEAED598D03}" type="slidenum">
              <a:rPr lang="en-US" smtClean="0"/>
              <a:t>‹#›</a:t>
            </a:fld>
            <a:endParaRPr lang="en-US" dirty="0"/>
          </a:p>
        </p:txBody>
      </p:sp>
    </p:spTree>
    <p:extLst>
      <p:ext uri="{BB962C8B-B14F-4D97-AF65-F5344CB8AC3E}">
        <p14:creationId xmlns:p14="http://schemas.microsoft.com/office/powerpoint/2010/main" val="4665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Ohio State University name is recognized and respected worldwide. Our reputation is a valuable asset.</a:t>
            </a:r>
          </a:p>
          <a:p>
            <a:endParaRPr lang="en-US" dirty="0" smtClean="0"/>
          </a:p>
          <a:p>
            <a:r>
              <a:rPr lang="en-US" dirty="0" smtClean="0"/>
              <a:t>To support the forging of a more cohesive One University, the president challenged the Office of University Communications to launch a new branding initiative.</a:t>
            </a:r>
          </a:p>
          <a:p>
            <a:endParaRPr lang="en-US" dirty="0" smtClean="0"/>
          </a:p>
          <a:p>
            <a:r>
              <a:rPr lang="en-US" dirty="0" smtClean="0"/>
              <a:t>The university’s brand guidelines provide a roadmap for telling our inspiring stories in one consistent voice.</a:t>
            </a:r>
          </a:p>
          <a:p>
            <a:endParaRPr lang="en-US" dirty="0" smtClean="0"/>
          </a:p>
          <a:p>
            <a:r>
              <a:rPr lang="en-US" dirty="0" smtClean="0"/>
              <a:t>Because we all play a role in strengthening our brand, our college worked</a:t>
            </a:r>
            <a:r>
              <a:rPr lang="en-US" baseline="0" dirty="0" smtClean="0"/>
              <a:t> with University Communications to create a sub-brand aligned with the university’s brand.</a:t>
            </a:r>
          </a:p>
          <a:p>
            <a:endParaRPr lang="en-US" baseline="0" dirty="0" smtClean="0"/>
          </a:p>
          <a:p>
            <a:r>
              <a:rPr lang="en-US" baseline="0" dirty="0" smtClean="0"/>
              <a:t>Here are the benefits to you of using the new sub-brand:</a:t>
            </a:r>
          </a:p>
          <a:p>
            <a:r>
              <a:rPr lang="en-US" baseline="0" dirty="0" smtClean="0"/>
              <a:t>Your work is quickly identified with Ohio State’s respected reputation, but with a distinctive presentation that uniquely represents our college.</a:t>
            </a:r>
          </a:p>
          <a:p>
            <a:r>
              <a:rPr lang="en-US" baseline="0" dirty="0" smtClean="0"/>
              <a:t>Using our new brand guidelines serves as a tool for consistency, to mark our communications as distinctly our own.</a:t>
            </a:r>
          </a:p>
          <a:p>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a:t>
            </a:fld>
            <a:endParaRPr lang="en-US" dirty="0"/>
          </a:p>
        </p:txBody>
      </p:sp>
    </p:spTree>
    <p:extLst>
      <p:ext uri="{BB962C8B-B14F-4D97-AF65-F5344CB8AC3E}">
        <p14:creationId xmlns:p14="http://schemas.microsoft.com/office/powerpoint/2010/main" val="108487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11</a:t>
            </a:fld>
            <a:endParaRPr lang="en-US" dirty="0"/>
          </a:p>
        </p:txBody>
      </p:sp>
    </p:spTree>
    <p:extLst>
      <p:ext uri="{BB962C8B-B14F-4D97-AF65-F5344CB8AC3E}">
        <p14:creationId xmlns:p14="http://schemas.microsoft.com/office/powerpoint/2010/main" val="380423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12</a:t>
            </a:fld>
            <a:endParaRPr lang="en-US" dirty="0"/>
          </a:p>
        </p:txBody>
      </p:sp>
    </p:spTree>
    <p:extLst>
      <p:ext uri="{BB962C8B-B14F-4D97-AF65-F5344CB8AC3E}">
        <p14:creationId xmlns:p14="http://schemas.microsoft.com/office/powerpoint/2010/main" val="108780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13</a:t>
            </a:fld>
            <a:endParaRPr lang="en-US" dirty="0"/>
          </a:p>
        </p:txBody>
      </p:sp>
    </p:spTree>
    <p:extLst>
      <p:ext uri="{BB962C8B-B14F-4D97-AF65-F5344CB8AC3E}">
        <p14:creationId xmlns:p14="http://schemas.microsoft.com/office/powerpoint/2010/main" val="247349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14</a:t>
            </a:fld>
            <a:endParaRPr lang="en-US" dirty="0"/>
          </a:p>
        </p:txBody>
      </p:sp>
    </p:spTree>
    <p:extLst>
      <p:ext uri="{BB962C8B-B14F-4D97-AF65-F5344CB8AC3E}">
        <p14:creationId xmlns:p14="http://schemas.microsoft.com/office/powerpoint/2010/main" val="416661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15</a:t>
            </a:fld>
            <a:endParaRPr lang="en-US" dirty="0"/>
          </a:p>
        </p:txBody>
      </p:sp>
    </p:spTree>
    <p:extLst>
      <p:ext uri="{BB962C8B-B14F-4D97-AF65-F5344CB8AC3E}">
        <p14:creationId xmlns:p14="http://schemas.microsoft.com/office/powerpoint/2010/main" val="350782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16</a:t>
            </a:fld>
            <a:endParaRPr lang="en-US" dirty="0"/>
          </a:p>
        </p:txBody>
      </p:sp>
    </p:spTree>
    <p:extLst>
      <p:ext uri="{BB962C8B-B14F-4D97-AF65-F5344CB8AC3E}">
        <p14:creationId xmlns:p14="http://schemas.microsoft.com/office/powerpoint/2010/main" val="108735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17</a:t>
            </a:fld>
            <a:endParaRPr lang="en-US" dirty="0"/>
          </a:p>
        </p:txBody>
      </p:sp>
    </p:spTree>
    <p:extLst>
      <p:ext uri="{BB962C8B-B14F-4D97-AF65-F5344CB8AC3E}">
        <p14:creationId xmlns:p14="http://schemas.microsoft.com/office/powerpoint/2010/main" val="3543661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18</a:t>
            </a:fld>
            <a:endParaRPr lang="en-US" dirty="0"/>
          </a:p>
        </p:txBody>
      </p:sp>
    </p:spTree>
    <p:extLst>
      <p:ext uri="{BB962C8B-B14F-4D97-AF65-F5344CB8AC3E}">
        <p14:creationId xmlns:p14="http://schemas.microsoft.com/office/powerpoint/2010/main" val="151581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19</a:t>
            </a:fld>
            <a:endParaRPr lang="en-US" dirty="0"/>
          </a:p>
        </p:txBody>
      </p:sp>
    </p:spTree>
    <p:extLst>
      <p:ext uri="{BB962C8B-B14F-4D97-AF65-F5344CB8AC3E}">
        <p14:creationId xmlns:p14="http://schemas.microsoft.com/office/powerpoint/2010/main" val="294685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20</a:t>
            </a:fld>
            <a:endParaRPr lang="en-US" dirty="0"/>
          </a:p>
        </p:txBody>
      </p:sp>
    </p:spTree>
    <p:extLst>
      <p:ext uri="{BB962C8B-B14F-4D97-AF65-F5344CB8AC3E}">
        <p14:creationId xmlns:p14="http://schemas.microsoft.com/office/powerpoint/2010/main" val="102948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Colors.</a:t>
            </a:r>
          </a:p>
          <a:p>
            <a:r>
              <a:rPr lang="en-US" dirty="0" smtClean="0"/>
              <a:t>All</a:t>
            </a:r>
            <a:r>
              <a:rPr lang="en-US" baseline="0" dirty="0" smtClean="0"/>
              <a:t> publications should be predominantly scarlet and gray.</a:t>
            </a:r>
          </a:p>
          <a:p>
            <a:endParaRPr lang="en-US" baseline="0" dirty="0" smtClean="0"/>
          </a:p>
          <a:p>
            <a:r>
              <a:rPr lang="en-US" baseline="0" dirty="0" smtClean="0"/>
              <a:t>However, secondary colors may be used as well. </a:t>
            </a:r>
          </a:p>
          <a:p>
            <a:r>
              <a:rPr lang="en-US" baseline="0" dirty="0" smtClean="0"/>
              <a:t>The university has designated 12 secondary colors to create the university’s secondary color palette.</a:t>
            </a:r>
          </a:p>
          <a:p>
            <a:r>
              <a:rPr lang="en-US" baseline="0" dirty="0" smtClean="0"/>
              <a:t>For EHE, University Communications recommends 9 of those colors.</a:t>
            </a:r>
          </a:p>
          <a:p>
            <a:endParaRPr lang="en-US" baseline="0" dirty="0" smtClean="0"/>
          </a:p>
          <a:p>
            <a:r>
              <a:rPr lang="en-US" baseline="0" dirty="0" smtClean="0"/>
              <a:t>They suggest that departments, centers, and named centers within our college develop their own unique combinations of secondary colors </a:t>
            </a:r>
          </a:p>
          <a:p>
            <a:r>
              <a:rPr lang="en-US" baseline="0" dirty="0" smtClean="0"/>
              <a:t>and apply them consistently throughout their communications to establish their own unique look within the Ehe family look.</a:t>
            </a:r>
          </a:p>
          <a:p>
            <a:endParaRPr lang="en-US" baseline="0" dirty="0" smtClean="0"/>
          </a:p>
          <a:p>
            <a:r>
              <a:rPr lang="en-US" baseline="0" dirty="0" smtClean="0"/>
              <a:t>You will see in a minute when we show the templates how secondary colors might be used.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37FCE38-FA9D-491C-AFC4-0DEAED598D03}" type="slidenum">
              <a:rPr lang="en-US" smtClean="0"/>
              <a:t>2</a:t>
            </a:fld>
            <a:endParaRPr lang="en-US" dirty="0"/>
          </a:p>
        </p:txBody>
      </p:sp>
    </p:spTree>
    <p:extLst>
      <p:ext uri="{BB962C8B-B14F-4D97-AF65-F5344CB8AC3E}">
        <p14:creationId xmlns:p14="http://schemas.microsoft.com/office/powerpoint/2010/main" val="3507557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21</a:t>
            </a:fld>
            <a:endParaRPr lang="en-US" dirty="0"/>
          </a:p>
        </p:txBody>
      </p:sp>
    </p:spTree>
    <p:extLst>
      <p:ext uri="{BB962C8B-B14F-4D97-AF65-F5344CB8AC3E}">
        <p14:creationId xmlns:p14="http://schemas.microsoft.com/office/powerpoint/2010/main" val="18399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22</a:t>
            </a:fld>
            <a:endParaRPr lang="en-US" dirty="0"/>
          </a:p>
        </p:txBody>
      </p:sp>
    </p:spTree>
    <p:extLst>
      <p:ext uri="{BB962C8B-B14F-4D97-AF65-F5344CB8AC3E}">
        <p14:creationId xmlns:p14="http://schemas.microsoft.com/office/powerpoint/2010/main" val="89702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23</a:t>
            </a:fld>
            <a:endParaRPr lang="en-US" dirty="0"/>
          </a:p>
        </p:txBody>
      </p:sp>
    </p:spTree>
    <p:extLst>
      <p:ext uri="{BB962C8B-B14F-4D97-AF65-F5344CB8AC3E}">
        <p14:creationId xmlns:p14="http://schemas.microsoft.com/office/powerpoint/2010/main" val="957017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24</a:t>
            </a:fld>
            <a:endParaRPr lang="en-US" dirty="0"/>
          </a:p>
        </p:txBody>
      </p:sp>
    </p:spTree>
    <p:extLst>
      <p:ext uri="{BB962C8B-B14F-4D97-AF65-F5344CB8AC3E}">
        <p14:creationId xmlns:p14="http://schemas.microsoft.com/office/powerpoint/2010/main" val="3022665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25</a:t>
            </a:fld>
            <a:endParaRPr lang="en-US" dirty="0"/>
          </a:p>
        </p:txBody>
      </p:sp>
    </p:spTree>
    <p:extLst>
      <p:ext uri="{BB962C8B-B14F-4D97-AF65-F5344CB8AC3E}">
        <p14:creationId xmlns:p14="http://schemas.microsoft.com/office/powerpoint/2010/main" val="381668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26</a:t>
            </a:fld>
            <a:endParaRPr lang="en-US" dirty="0"/>
          </a:p>
        </p:txBody>
      </p:sp>
    </p:spTree>
    <p:extLst>
      <p:ext uri="{BB962C8B-B14F-4D97-AF65-F5344CB8AC3E}">
        <p14:creationId xmlns:p14="http://schemas.microsoft.com/office/powerpoint/2010/main" val="1280644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27</a:t>
            </a:fld>
            <a:endParaRPr lang="en-US" dirty="0"/>
          </a:p>
        </p:txBody>
      </p:sp>
    </p:spTree>
    <p:extLst>
      <p:ext uri="{BB962C8B-B14F-4D97-AF65-F5344CB8AC3E}">
        <p14:creationId xmlns:p14="http://schemas.microsoft.com/office/powerpoint/2010/main" val="62702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28</a:t>
            </a:fld>
            <a:endParaRPr lang="en-US" dirty="0"/>
          </a:p>
        </p:txBody>
      </p:sp>
    </p:spTree>
    <p:extLst>
      <p:ext uri="{BB962C8B-B14F-4D97-AF65-F5344CB8AC3E}">
        <p14:creationId xmlns:p14="http://schemas.microsoft.com/office/powerpoint/2010/main" val="307109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ECEC4-2934-43FE-AB93-ADDF6A5C0E3F}" type="slidenum">
              <a:rPr lang="en-US" smtClean="0"/>
              <a:t>30</a:t>
            </a:fld>
            <a:endParaRPr lang="en-US" dirty="0"/>
          </a:p>
        </p:txBody>
      </p:sp>
    </p:spTree>
    <p:extLst>
      <p:ext uri="{BB962C8B-B14F-4D97-AF65-F5344CB8AC3E}">
        <p14:creationId xmlns:p14="http://schemas.microsoft.com/office/powerpoint/2010/main" val="368266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3</a:t>
            </a:fld>
            <a:endParaRPr lang="en-US" dirty="0"/>
          </a:p>
        </p:txBody>
      </p:sp>
    </p:spTree>
    <p:extLst>
      <p:ext uri="{BB962C8B-B14F-4D97-AF65-F5344CB8AC3E}">
        <p14:creationId xmlns:p14="http://schemas.microsoft.com/office/powerpoint/2010/main" val="63005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said, we created templates so you wouldn’t need to think about all these design details, except to know what they are and that we want to preserve them in the templates.</a:t>
            </a:r>
          </a:p>
          <a:p>
            <a:endParaRPr lang="en-US" dirty="0" smtClean="0"/>
          </a:p>
          <a:p>
            <a:r>
              <a:rPr lang="en-US" dirty="0" smtClean="0"/>
              <a:t>The templates are in Microsoft Word so the majority of your faculty, staff and students can use them easily.</a:t>
            </a:r>
          </a:p>
          <a:p>
            <a:endParaRPr lang="en-US" dirty="0" smtClean="0"/>
          </a:p>
          <a:p>
            <a:r>
              <a:rPr lang="en-US" dirty="0" smtClean="0"/>
              <a:t>We have a template for a flyer, a fact sheet (which has more content than a flyer), a variety of brochures or report covers, and a four-page newsletter template.</a:t>
            </a:r>
          </a:p>
          <a:p>
            <a:endParaRPr lang="en-US" dirty="0" smtClean="0"/>
          </a:p>
          <a:p>
            <a:r>
              <a:rPr lang="en-US" dirty="0" smtClean="0"/>
              <a:t>So let’s have a look at them.</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4</a:t>
            </a:fld>
            <a:endParaRPr lang="en-US" dirty="0"/>
          </a:p>
        </p:txBody>
      </p:sp>
    </p:spTree>
    <p:extLst>
      <p:ext uri="{BB962C8B-B14F-4D97-AF65-F5344CB8AC3E}">
        <p14:creationId xmlns:p14="http://schemas.microsoft.com/office/powerpoint/2010/main" val="325213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Colors.</a:t>
            </a:r>
          </a:p>
          <a:p>
            <a:r>
              <a:rPr lang="en-US" dirty="0" smtClean="0"/>
              <a:t>All</a:t>
            </a:r>
            <a:r>
              <a:rPr lang="en-US" baseline="0" dirty="0" smtClean="0"/>
              <a:t> publications should be predominantly scarlet and gray.</a:t>
            </a:r>
          </a:p>
          <a:p>
            <a:endParaRPr lang="en-US" baseline="0" dirty="0" smtClean="0"/>
          </a:p>
          <a:p>
            <a:r>
              <a:rPr lang="en-US" baseline="0" dirty="0" smtClean="0"/>
              <a:t>However, secondary colors may be used as well. </a:t>
            </a:r>
          </a:p>
          <a:p>
            <a:r>
              <a:rPr lang="en-US" baseline="0" dirty="0" smtClean="0"/>
              <a:t>The university has designated 12 secondary colors to create the university’s secondary color palette.</a:t>
            </a:r>
          </a:p>
          <a:p>
            <a:r>
              <a:rPr lang="en-US" baseline="0" dirty="0" smtClean="0"/>
              <a:t>For EHE, University Communications recommends 9 of those colors.</a:t>
            </a:r>
          </a:p>
          <a:p>
            <a:endParaRPr lang="en-US" baseline="0" dirty="0" smtClean="0"/>
          </a:p>
          <a:p>
            <a:r>
              <a:rPr lang="en-US" baseline="0" dirty="0" smtClean="0"/>
              <a:t>They suggest that departments, centers, and named centers within our college develop their own unique combinations of secondary colors </a:t>
            </a:r>
          </a:p>
          <a:p>
            <a:r>
              <a:rPr lang="en-US" baseline="0" dirty="0" smtClean="0"/>
              <a:t>and apply them consistently throughout their communications to establish their own unique look within the Ehe family look.</a:t>
            </a:r>
          </a:p>
          <a:p>
            <a:endParaRPr lang="en-US" baseline="0" dirty="0" smtClean="0"/>
          </a:p>
          <a:p>
            <a:r>
              <a:rPr lang="en-US" baseline="0" dirty="0" smtClean="0"/>
              <a:t>You will see in a minute when we show the templates how secondary colors might be used.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37FCE38-FA9D-491C-AFC4-0DEAED598D03}" type="slidenum">
              <a:rPr lang="en-US" smtClean="0"/>
              <a:t>5</a:t>
            </a:fld>
            <a:endParaRPr lang="en-US" dirty="0"/>
          </a:p>
        </p:txBody>
      </p:sp>
    </p:spTree>
    <p:extLst>
      <p:ext uri="{BB962C8B-B14F-4D97-AF65-F5344CB8AC3E}">
        <p14:creationId xmlns:p14="http://schemas.microsoft.com/office/powerpoint/2010/main" val="108487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6</a:t>
            </a:fld>
            <a:endParaRPr lang="en-US" dirty="0"/>
          </a:p>
        </p:txBody>
      </p:sp>
    </p:spTree>
    <p:extLst>
      <p:ext uri="{BB962C8B-B14F-4D97-AF65-F5344CB8AC3E}">
        <p14:creationId xmlns:p14="http://schemas.microsoft.com/office/powerpoint/2010/main" val="108487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7</a:t>
            </a:fld>
            <a:endParaRPr lang="en-US" dirty="0"/>
          </a:p>
        </p:txBody>
      </p:sp>
    </p:spTree>
    <p:extLst>
      <p:ext uri="{BB962C8B-B14F-4D97-AF65-F5344CB8AC3E}">
        <p14:creationId xmlns:p14="http://schemas.microsoft.com/office/powerpoint/2010/main" val="369465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9</a:t>
            </a:fld>
            <a:endParaRPr lang="en-US" dirty="0"/>
          </a:p>
        </p:txBody>
      </p:sp>
    </p:spTree>
    <p:extLst>
      <p:ext uri="{BB962C8B-B14F-4D97-AF65-F5344CB8AC3E}">
        <p14:creationId xmlns:p14="http://schemas.microsoft.com/office/powerpoint/2010/main" val="108487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design elements of the college’s new brand guidelines.</a:t>
            </a:r>
          </a:p>
          <a:p>
            <a:endParaRPr lang="en-US" dirty="0" smtClean="0"/>
          </a:p>
          <a:p>
            <a:r>
              <a:rPr lang="en-US" dirty="0" smtClean="0"/>
              <a:t>Whether you are creating publications for print or for many electronic use, such as publications shared</a:t>
            </a:r>
            <a:r>
              <a:rPr lang="en-US" baseline="0" dirty="0" smtClean="0"/>
              <a:t> </a:t>
            </a:r>
            <a:r>
              <a:rPr lang="en-US" dirty="0" smtClean="0"/>
              <a:t>as PDFs or e-mails, these guidelines</a:t>
            </a:r>
            <a:r>
              <a:rPr lang="en-US" baseline="0" dirty="0" smtClean="0"/>
              <a:t> help you decide what design elements to include.</a:t>
            </a:r>
          </a:p>
          <a:p>
            <a:endParaRPr lang="en-US" baseline="0" dirty="0" smtClean="0"/>
          </a:p>
          <a:p>
            <a:r>
              <a:rPr lang="en-US" baseline="0" dirty="0" smtClean="0"/>
              <a:t>Note, however, that we have created templates with these design elements for your use.</a:t>
            </a:r>
          </a:p>
          <a:p>
            <a:endParaRPr lang="en-US" baseline="0" dirty="0" smtClean="0"/>
          </a:p>
          <a:p>
            <a:r>
              <a:rPr lang="en-US" baseline="0" dirty="0" smtClean="0"/>
              <a:t>By using the templates, you can personalize your piece with your content and photos and not worry about proper use of design elements.</a:t>
            </a:r>
          </a:p>
          <a:p>
            <a:endParaRPr lang="en-US" baseline="0" dirty="0" smtClean="0"/>
          </a:p>
          <a:p>
            <a:r>
              <a:rPr lang="en-US" baseline="0" dirty="0" smtClean="0"/>
              <a:t>We’ll come back to the templates shortly.</a:t>
            </a:r>
          </a:p>
          <a:p>
            <a:endParaRPr lang="en-US" baseline="0" dirty="0" smtClean="0"/>
          </a:p>
          <a:p>
            <a:r>
              <a:rPr lang="en-US" baseline="0" dirty="0" smtClean="0"/>
              <a:t>For now, here are the elements you will see in these templates—not necessarily all together.</a:t>
            </a:r>
          </a:p>
          <a:p>
            <a:pPr marL="171450" indent="-171450">
              <a:buFont typeface="Arial" panose="020B0604020202020204" pitchFamily="34" charset="0"/>
              <a:buChar char="•"/>
            </a:pPr>
            <a:r>
              <a:rPr lang="en-US" baseline="0" dirty="0" smtClean="0"/>
              <a:t>Rows of small circles of different sizes and, possibly, different colors</a:t>
            </a:r>
          </a:p>
          <a:p>
            <a:pPr marL="171450" indent="-171450">
              <a:buFont typeface="Arial" panose="020B0604020202020204" pitchFamily="34" charset="0"/>
              <a:buChar char="•"/>
            </a:pPr>
            <a:r>
              <a:rPr lang="en-US" baseline="0" dirty="0" smtClean="0"/>
              <a:t>Larger circles in different formats </a:t>
            </a:r>
          </a:p>
          <a:p>
            <a:pPr marL="628650" lvl="1" indent="-171450">
              <a:buFont typeface="Arial" panose="020B0604020202020204" pitchFamily="34" charset="0"/>
              <a:buChar char="•"/>
            </a:pPr>
            <a:r>
              <a:rPr lang="en-US" baseline="0" dirty="0" smtClean="0"/>
              <a:t>For instance, a circle shadow shape to highlight areas of importance or text</a:t>
            </a:r>
          </a:p>
          <a:p>
            <a:pPr marL="628650" lvl="1" indent="-171450">
              <a:buFont typeface="Arial" panose="020B0604020202020204" pitchFamily="34" charset="0"/>
              <a:buChar char="•"/>
            </a:pPr>
            <a:r>
              <a:rPr lang="en-US" baseline="0" dirty="0" smtClean="0"/>
              <a:t>A circle as a shape to hold a photo</a:t>
            </a:r>
          </a:p>
          <a:p>
            <a:pPr marL="628650" lvl="1" indent="-171450">
              <a:buFont typeface="Arial" panose="020B0604020202020204" pitchFamily="34" charset="0"/>
              <a:buChar char="•"/>
            </a:pPr>
            <a:r>
              <a:rPr lang="en-US" baseline="0" dirty="0" smtClean="0"/>
              <a:t>Circles with solid or dotted rules</a:t>
            </a:r>
          </a:p>
          <a:p>
            <a:pPr marL="628650" lvl="1" indent="-171450">
              <a:buFont typeface="Arial" panose="020B0604020202020204" pitchFamily="34" charset="0"/>
              <a:buChar char="•"/>
            </a:pPr>
            <a:r>
              <a:rPr lang="en-US" baseline="0" dirty="0" smtClean="0"/>
              <a:t>Overlapping circles with fill or with dotted lines</a:t>
            </a:r>
          </a:p>
          <a:p>
            <a:r>
              <a:rPr lang="en-US" dirty="0" smtClean="0"/>
              <a:t>You will also see rounded corner bars or boxes.</a:t>
            </a:r>
            <a:endParaRPr lang="en-US" dirty="0"/>
          </a:p>
        </p:txBody>
      </p:sp>
      <p:sp>
        <p:nvSpPr>
          <p:cNvPr id="4" name="Slide Number Placeholder 3"/>
          <p:cNvSpPr>
            <a:spLocks noGrp="1"/>
          </p:cNvSpPr>
          <p:nvPr>
            <p:ph type="sldNum" sz="quarter" idx="10"/>
          </p:nvPr>
        </p:nvSpPr>
        <p:spPr/>
        <p:txBody>
          <a:bodyPr/>
          <a:lstStyle/>
          <a:p>
            <a:fld id="{B37FCE38-FA9D-491C-AFC4-0DEAED598D03}" type="slidenum">
              <a:rPr lang="en-US" smtClean="0"/>
              <a:t>10</a:t>
            </a:fld>
            <a:endParaRPr lang="en-US" dirty="0"/>
          </a:p>
        </p:txBody>
      </p:sp>
    </p:spTree>
    <p:extLst>
      <p:ext uri="{BB962C8B-B14F-4D97-AF65-F5344CB8AC3E}">
        <p14:creationId xmlns:p14="http://schemas.microsoft.com/office/powerpoint/2010/main" val="422625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7186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4074026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536811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41439974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21122862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40740268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16681821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52539279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2880339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62283158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69715292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8212885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1668182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15492662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1506581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bg>
      <p:bgRef idx="1002">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866812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43701780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bg>
      <p:bgRef idx="1002">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lide">
    <p:bg>
      <p:bgRef idx="1002">
        <a:schemeClr val="bg2"/>
      </p:bgRef>
    </p:bg>
    <p:spTree>
      <p:nvGrpSpPr>
        <p:cNvPr id="1" name=""/>
        <p:cNvGrpSpPr/>
        <p:nvPr/>
      </p:nvGrpSpPr>
      <p:grpSpPr>
        <a:xfrm>
          <a:off x="0" y="0"/>
          <a:ext cx="0" cy="0"/>
          <a:chOff x="0" y="0"/>
          <a:chExt cx="0" cy="0"/>
        </a:xfrm>
      </p:grpSpPr>
      <p:pic>
        <p:nvPicPr>
          <p:cNvPr id="410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5737186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4204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5253927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18930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016458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9541301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528572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6650893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6938245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6593458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856751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53681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4143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2880339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2112286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407402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166818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5253927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288033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6228315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6971529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8212885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1549266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1506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6228315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6971529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82128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1549266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15065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420411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9663460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2790520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754759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60329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427845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330031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437017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11058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189309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2522164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10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0AC974-4CDD-49E4-84C8-C3883CD8348B}" type="datetimeFigureOut">
              <a:rPr lang="en-US" smtClean="0"/>
              <a:t>3/17/2015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97843A-C555-479B-AB81-61F08B09F1F0}" type="slidenum">
              <a:rPr lang="en-US" smtClean="0"/>
              <a:t>‹#›</a:t>
            </a:fld>
            <a:endParaRPr lang="en-US" dirty="0"/>
          </a:p>
        </p:txBody>
      </p:sp>
    </p:spTree>
    <p:extLst>
      <p:ext uri="{BB962C8B-B14F-4D97-AF65-F5344CB8AC3E}">
        <p14:creationId xmlns:p14="http://schemas.microsoft.com/office/powerpoint/2010/main" val="4278457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573718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42041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1893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01645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954130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5285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5285724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665089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69382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659345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85675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5368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414399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211228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4074026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166818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52539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6650893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28803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622831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697152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82128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154926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15065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573718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42041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18930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0164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6938245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954130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52857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665089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693824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659345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85675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5368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414399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211228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40740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65934586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166818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5253927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2880339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62283158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69715292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82128857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15492662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13150658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6075894"/>
            <a:ext cx="2209800" cy="40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17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959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41439974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96634600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27905200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7547598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6032947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86681240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427845739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30031203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43701780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11058296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5221646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17BDF5-598F-447B-95F6-7418AD0EFDAC}" type="datetimeFigureOut">
              <a:rPr lang="en-US" smtClean="0"/>
              <a:t>3/17/2015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AEE7C31-34CA-4981-9A35-E16473B88556}" type="slidenum">
              <a:rPr lang="en-US" smtClean="0"/>
              <a:t>‹#›</a:t>
            </a:fld>
            <a:endParaRPr lang="en-US" dirty="0"/>
          </a:p>
        </p:txBody>
      </p:sp>
    </p:spTree>
    <p:extLst>
      <p:ext uri="{BB962C8B-B14F-4D97-AF65-F5344CB8AC3E}">
        <p14:creationId xmlns:p14="http://schemas.microsoft.com/office/powerpoint/2010/main" val="321122862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57371867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420411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41893094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0164580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95413011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65285724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66508939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369382458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16593458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41DC6-2E34-45A8-BA05-5DD82E890099}" type="datetimeFigureOut">
              <a:rPr lang="en-US" smtClean="0"/>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59CF73-D609-4406-A297-F328FE1F7DAC}" type="slidenum">
              <a:rPr lang="en-US" smtClean="0"/>
              <a:t>‹#›</a:t>
            </a:fld>
            <a:endParaRPr lang="en-US" dirty="0"/>
          </a:p>
        </p:txBody>
      </p:sp>
    </p:spTree>
    <p:extLst>
      <p:ext uri="{BB962C8B-B14F-4D97-AF65-F5344CB8AC3E}">
        <p14:creationId xmlns:p14="http://schemas.microsoft.com/office/powerpoint/2010/main" val="285675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4.xml"/><Relationship Id="rId7"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dirty="0"/>
          </a:p>
        </p:txBody>
      </p:sp>
      <p:pic>
        <p:nvPicPr>
          <p:cNvPr id="15362"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304800"/>
            <a:ext cx="87487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69" r:id="rId6"/>
    <p:sldLayoutId id="2147483670"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dirty="0"/>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310357"/>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12016" y="441421"/>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12016" y="570961"/>
            <a:ext cx="87249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90" r:id="rId3"/>
    <p:sldLayoutId id="2147483793" r:id="rId4"/>
    <p:sldLayoutId id="2147483796" r:id="rId5"/>
    <p:sldLayoutId id="2147483797"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dirty="0"/>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dirty="0"/>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dirty="0"/>
          </a:p>
        </p:txBody>
      </p:sp>
      <p:pic>
        <p:nvPicPr>
          <p:cNvPr id="1433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6170030"/>
            <a:ext cx="2130425" cy="38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49" r:id="rId13"/>
    <p:sldLayoutId id="2147483650" r:id="rId14"/>
    <p:sldLayoutId id="2147483660"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dirty="0"/>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dirty="0"/>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dirty="0"/>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7BDF5-598F-447B-95F6-7418AD0EFDAC}"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E7C31-34CA-4981-9A35-E16473B88556}" type="slidenum">
              <a:rPr lang="en-US" smtClean="0"/>
              <a:t>‹#›</a:t>
            </a:fld>
            <a:endParaRPr lang="en-US" dirty="0"/>
          </a:p>
        </p:txBody>
      </p:sp>
    </p:spTree>
    <p:extLst>
      <p:ext uri="{BB962C8B-B14F-4D97-AF65-F5344CB8AC3E}">
        <p14:creationId xmlns:p14="http://schemas.microsoft.com/office/powerpoint/2010/main" val="115123743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247650" y="457200"/>
            <a:ext cx="86106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 y="560387"/>
            <a:ext cx="87249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550" y="310357"/>
            <a:ext cx="872490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304800"/>
            <a:ext cx="874871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9783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41DC6-2E34-45A8-BA05-5DD82E890099}" type="datetimeFigureOut">
              <a:rPr lang="en-US" smtClean="0"/>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9CF73-D609-4406-A297-F328FE1F7DAC}" type="slidenum">
              <a:rPr lang="en-US" smtClean="0"/>
              <a:t>‹#›</a:t>
            </a:fld>
            <a:endParaRPr lang="en-US" dirty="0"/>
          </a:p>
        </p:txBody>
      </p:sp>
    </p:spTree>
    <p:extLst>
      <p:ext uri="{BB962C8B-B14F-4D97-AF65-F5344CB8AC3E}">
        <p14:creationId xmlns:p14="http://schemas.microsoft.com/office/powerpoint/2010/main" val="40143848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3" Type="http://schemas.openxmlformats.org/officeDocument/2006/relationships/hyperlink" Target="https://odee.osu.edu/odee-grants/quality-matters-grants" TargetMode="External"/><Relationship Id="rId2" Type="http://schemas.openxmlformats.org/officeDocument/2006/relationships/notesSlide" Target="../notesSlides/notesSlide5.xml"/><Relationship Id="rId1" Type="http://schemas.openxmlformats.org/officeDocument/2006/relationships/slideLayout" Target="../slideLayouts/slideLayout117.xml"/><Relationship Id="rId6" Type="http://schemas.openxmlformats.org/officeDocument/2006/relationships/image" Target="../media/image11.jpeg"/><Relationship Id="rId5" Type="http://schemas.openxmlformats.org/officeDocument/2006/relationships/hyperlink" Target="https://odee.osu.edu/sites/default/files/odee-strategicplan.pdf" TargetMode="External"/><Relationship Id="rId4" Type="http://schemas.openxmlformats.org/officeDocument/2006/relationships/hyperlink" Target="http://odee.osu.edu/quality-matter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7.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620" y="2667000"/>
            <a:ext cx="9144000" cy="28194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Ohio State University</a:t>
            </a:r>
          </a:p>
          <a:p>
            <a:pPr>
              <a:lnSpc>
                <a:spcPct val="120000"/>
              </a:lnSpc>
            </a:pPr>
            <a:r>
              <a:rPr lang="en-US" sz="2800" b="1" dirty="0" smtClean="0">
                <a:latin typeface="Arial" panose="020B0604020202020204" pitchFamily="34" charset="0"/>
                <a:cs typeface="Arial" panose="020B0604020202020204" pitchFamily="34" charset="0"/>
              </a:rPr>
              <a:t>College of Education and Human Ecology</a:t>
            </a:r>
          </a:p>
          <a:p>
            <a:pPr>
              <a:lnSpc>
                <a:spcPct val="120000"/>
              </a:lnSpc>
            </a:pPr>
            <a:r>
              <a:rPr lang="en-US" sz="6000" b="1" dirty="0">
                <a:solidFill>
                  <a:srgbClr val="BB0000"/>
                </a:solidFill>
                <a:latin typeface="Arial" panose="020B0604020202020204" pitchFamily="34" charset="0"/>
                <a:cs typeface="Arial" panose="020B0604020202020204" pitchFamily="34" charset="0"/>
              </a:rPr>
              <a:t>The benefits of a liberated syllabus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200" y="1143002"/>
            <a:ext cx="2519332" cy="1676398"/>
          </a:xfrm>
          <a:prstGeom prst="round1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000" y="1143002"/>
            <a:ext cx="2520200" cy="1676976"/>
          </a:xfrm>
          <a:prstGeom prst="round2Diag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336" y="1143582"/>
            <a:ext cx="2519332" cy="1676396"/>
          </a:xfrm>
          <a:prstGeom prst="round1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16250" t="16000" r="15625" b="14000"/>
          <a:stretch/>
        </p:blipFill>
        <p:spPr>
          <a:xfrm>
            <a:off x="3733800" y="5410200"/>
            <a:ext cx="1624692" cy="1043380"/>
          </a:xfrm>
          <a:prstGeom prst="rect">
            <a:avLst/>
          </a:prstGeom>
        </p:spPr>
      </p:pic>
      <p:sp>
        <p:nvSpPr>
          <p:cNvPr id="2" name="TextBox 1"/>
          <p:cNvSpPr txBox="1"/>
          <p:nvPr/>
        </p:nvSpPr>
        <p:spPr>
          <a:xfrm>
            <a:off x="565381" y="5410200"/>
            <a:ext cx="2595419" cy="646331"/>
          </a:xfrm>
          <a:prstGeom prst="rect">
            <a:avLst/>
          </a:prstGeom>
          <a:noFill/>
        </p:spPr>
        <p:txBody>
          <a:bodyPr wrap="square" rtlCol="0">
            <a:spAutoFit/>
          </a:bodyPr>
          <a:lstStyle/>
          <a:p>
            <a:r>
              <a:rPr lang="en-US" dirty="0" smtClean="0"/>
              <a:t>Kelvin Trefz M. Ed.</a:t>
            </a:r>
          </a:p>
          <a:p>
            <a:r>
              <a:rPr lang="en-US" dirty="0" smtClean="0"/>
              <a:t>Educational Technologist</a:t>
            </a:r>
            <a:endParaRPr lang="en-US" dirty="0"/>
          </a:p>
        </p:txBody>
      </p:sp>
      <p:sp>
        <p:nvSpPr>
          <p:cNvPr id="10" name="TextBox 9"/>
          <p:cNvSpPr txBox="1"/>
          <p:nvPr/>
        </p:nvSpPr>
        <p:spPr>
          <a:xfrm>
            <a:off x="6110254" y="5412509"/>
            <a:ext cx="2595419" cy="646331"/>
          </a:xfrm>
          <a:prstGeom prst="rect">
            <a:avLst/>
          </a:prstGeom>
          <a:noFill/>
        </p:spPr>
        <p:txBody>
          <a:bodyPr wrap="square" rtlCol="0">
            <a:spAutoFit/>
          </a:bodyPr>
          <a:lstStyle/>
          <a:p>
            <a:pPr algn="r"/>
            <a:r>
              <a:rPr lang="en-US" dirty="0" smtClean="0"/>
              <a:t>EdTech</a:t>
            </a:r>
          </a:p>
          <a:p>
            <a:pPr algn="r"/>
            <a:r>
              <a:rPr lang="en-US" dirty="0" smtClean="0"/>
              <a:t>Educational Technologist</a:t>
            </a:r>
            <a:endParaRPr lang="en-US" dirty="0"/>
          </a:p>
        </p:txBody>
      </p:sp>
    </p:spTree>
    <p:extLst>
      <p:ext uri="{BB962C8B-B14F-4D97-AF65-F5344CB8AC3E}">
        <p14:creationId xmlns:p14="http://schemas.microsoft.com/office/powerpoint/2010/main" val="156621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What are the benefits of the QM11 review?</a:t>
            </a: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431305"/>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Curriculum Committee</a:t>
            </a:r>
          </a:p>
        </p:txBody>
      </p:sp>
      <p:sp>
        <p:nvSpPr>
          <p:cNvPr id="9" name="TextBox 8"/>
          <p:cNvSpPr txBox="1"/>
          <p:nvPr/>
        </p:nvSpPr>
        <p:spPr>
          <a:xfrm>
            <a:off x="711200" y="2013124"/>
            <a:ext cx="7730836" cy="2246769"/>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Reduced </a:t>
            </a:r>
            <a:r>
              <a:rPr lang="en-US" sz="2000" dirty="0">
                <a:latin typeface="Arial" panose="020B0604020202020204" pitchFamily="34" charset="0"/>
                <a:cs typeface="Arial" panose="020B0604020202020204" pitchFamily="34" charset="0"/>
              </a:rPr>
              <a:t>workload due to the required QM11 review before </a:t>
            </a:r>
            <a:r>
              <a:rPr lang="en-US" sz="2000" dirty="0" smtClean="0">
                <a:latin typeface="Arial" panose="020B0604020202020204" pitchFamily="34" charset="0"/>
                <a:cs typeface="Arial" panose="020B0604020202020204" pitchFamily="34" charset="0"/>
              </a:rPr>
              <a:t>submission </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Original </a:t>
            </a:r>
            <a:r>
              <a:rPr lang="en-US" sz="2000" dirty="0">
                <a:latin typeface="Arial" panose="020B0604020202020204" pitchFamily="34" charset="0"/>
                <a:cs typeface="Arial" panose="020B0604020202020204" pitchFamily="34" charset="0"/>
              </a:rPr>
              <a:t>11 parts was transformed using QM – meets national/OSU standards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New/Redesigned </a:t>
            </a:r>
            <a:r>
              <a:rPr lang="en-US" sz="2000" dirty="0">
                <a:latin typeface="Arial" panose="020B0604020202020204" pitchFamily="34" charset="0"/>
                <a:cs typeface="Arial" panose="020B0604020202020204" pitchFamily="34" charset="0"/>
              </a:rPr>
              <a:t>courses must meet standards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Helps </a:t>
            </a:r>
            <a:r>
              <a:rPr lang="en-US" sz="2000" dirty="0">
                <a:latin typeface="Arial" panose="020B0604020202020204" pitchFamily="34" charset="0"/>
                <a:cs typeface="Arial" panose="020B0604020202020204" pitchFamily="34" charset="0"/>
              </a:rPr>
              <a:t>provide instructor buy in to the process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QM11 </a:t>
            </a:r>
            <a:r>
              <a:rPr lang="en-US" sz="2000" dirty="0">
                <a:latin typeface="Arial" panose="020B0604020202020204" pitchFamily="34" charset="0"/>
                <a:cs typeface="Arial" panose="020B0604020202020204" pitchFamily="34" charset="0"/>
              </a:rPr>
              <a:t>checklist can be used with all course </a:t>
            </a:r>
          </a:p>
        </p:txBody>
      </p:sp>
    </p:spTree>
    <p:extLst>
      <p:ext uri="{BB962C8B-B14F-4D97-AF65-F5344CB8AC3E}">
        <p14:creationId xmlns:p14="http://schemas.microsoft.com/office/powerpoint/2010/main" val="658798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What are the benefits of the QM11 review?</a:t>
            </a: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431305"/>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Department Chair</a:t>
            </a:r>
          </a:p>
        </p:txBody>
      </p:sp>
      <p:sp>
        <p:nvSpPr>
          <p:cNvPr id="9" name="TextBox 8"/>
          <p:cNvSpPr txBox="1"/>
          <p:nvPr/>
        </p:nvSpPr>
        <p:spPr>
          <a:xfrm>
            <a:off x="711200" y="2013124"/>
            <a:ext cx="7730836" cy="3170099"/>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Strong </a:t>
            </a:r>
            <a:r>
              <a:rPr lang="en-US" sz="2000" dirty="0">
                <a:latin typeface="Arial" panose="020B0604020202020204" pitchFamily="34" charset="0"/>
                <a:cs typeface="Arial" panose="020B0604020202020204" pitchFamily="34" charset="0"/>
              </a:rPr>
              <a:t>support from Curriculum Committed (CC) for standards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Can </a:t>
            </a:r>
            <a:r>
              <a:rPr lang="en-US" sz="2000" dirty="0">
                <a:latin typeface="Arial" panose="020B0604020202020204" pitchFamily="34" charset="0"/>
                <a:cs typeface="Arial" panose="020B0604020202020204" pitchFamily="34" charset="0"/>
              </a:rPr>
              <a:t>submit syllabi to EdTech for review</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Reviewed </a:t>
            </a:r>
            <a:r>
              <a:rPr lang="en-US" sz="2000" dirty="0">
                <a:latin typeface="Arial" panose="020B0604020202020204" pitchFamily="34" charset="0"/>
                <a:cs typeface="Arial" panose="020B0604020202020204" pitchFamily="34" charset="0"/>
              </a:rPr>
              <a:t>syllabi can be used with the instructor or design team to modify the course</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Reviewed </a:t>
            </a:r>
            <a:r>
              <a:rPr lang="en-US" sz="2000" dirty="0">
                <a:latin typeface="Arial" panose="020B0604020202020204" pitchFamily="34" charset="0"/>
                <a:cs typeface="Arial" panose="020B0604020202020204" pitchFamily="34" charset="0"/>
              </a:rPr>
              <a:t>and accepted (CC) syllabi/courses are on the path to QM certification</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licensure process may be easier with QM11 reviewed courses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QM </a:t>
            </a:r>
            <a:r>
              <a:rPr lang="en-US" sz="2000" dirty="0">
                <a:latin typeface="Arial" panose="020B0604020202020204" pitchFamily="34" charset="0"/>
                <a:cs typeface="Arial" panose="020B0604020202020204" pitchFamily="34" charset="0"/>
              </a:rPr>
              <a:t>certification would elevate courses and programs for online degrees or professional development</a:t>
            </a:r>
          </a:p>
        </p:txBody>
      </p:sp>
    </p:spTree>
    <p:extLst>
      <p:ext uri="{BB962C8B-B14F-4D97-AF65-F5344CB8AC3E}">
        <p14:creationId xmlns:p14="http://schemas.microsoft.com/office/powerpoint/2010/main" val="374808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What are the benefits of the QM11 review?</a:t>
            </a: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431305"/>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Faculty/Instructor</a:t>
            </a:r>
          </a:p>
        </p:txBody>
      </p:sp>
      <p:sp>
        <p:nvSpPr>
          <p:cNvPr id="9" name="TextBox 8"/>
          <p:cNvSpPr txBox="1"/>
          <p:nvPr/>
        </p:nvSpPr>
        <p:spPr>
          <a:xfrm>
            <a:off x="711200" y="2013124"/>
            <a:ext cx="7730836" cy="3170099"/>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Has </a:t>
            </a:r>
            <a:r>
              <a:rPr lang="en-US" sz="2000" dirty="0">
                <a:latin typeface="Arial" panose="020B0604020202020204" pitchFamily="34" charset="0"/>
                <a:cs typeface="Arial" panose="020B0604020202020204" pitchFamily="34" charset="0"/>
              </a:rPr>
              <a:t>a simple checklist to ensure they have all parts needed</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Boilerplate </a:t>
            </a:r>
            <a:r>
              <a:rPr lang="en-US" sz="2000" dirty="0">
                <a:latin typeface="Arial" panose="020B0604020202020204" pitchFamily="34" charset="0"/>
                <a:cs typeface="Arial" panose="020B0604020202020204" pitchFamily="34" charset="0"/>
              </a:rPr>
              <a:t>materials are available from EdTech</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QM </a:t>
            </a:r>
            <a:r>
              <a:rPr lang="en-US" sz="2000" dirty="0">
                <a:latin typeface="Arial" panose="020B0604020202020204" pitchFamily="34" charset="0"/>
                <a:cs typeface="Arial" panose="020B0604020202020204" pitchFamily="34" charset="0"/>
              </a:rPr>
              <a:t>provides annotations and examples for each review standard</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Quicker </a:t>
            </a:r>
            <a:r>
              <a:rPr lang="en-US" sz="2000" dirty="0">
                <a:latin typeface="Arial" panose="020B0604020202020204" pitchFamily="34" charset="0"/>
                <a:cs typeface="Arial" panose="020B0604020202020204" pitchFamily="34" charset="0"/>
              </a:rPr>
              <a:t>turnaround time with the Curriculum Committee</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First </a:t>
            </a:r>
            <a:r>
              <a:rPr lang="en-US" sz="2000" dirty="0">
                <a:latin typeface="Arial" panose="020B0604020202020204" pitchFamily="34" charset="0"/>
                <a:cs typeface="Arial" panose="020B0604020202020204" pitchFamily="34" charset="0"/>
              </a:rPr>
              <a:t>step to toward QM certification</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Has </a:t>
            </a:r>
            <a:r>
              <a:rPr lang="en-US" sz="2000" dirty="0">
                <a:latin typeface="Arial" panose="020B0604020202020204" pitchFamily="34" charset="0"/>
                <a:cs typeface="Arial" panose="020B0604020202020204" pitchFamily="34" charset="0"/>
              </a:rPr>
              <a:t>first look at the alignment of learning objectives, materials/content and assessments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Communications </a:t>
            </a:r>
            <a:r>
              <a:rPr lang="en-US" sz="2000" dirty="0">
                <a:latin typeface="Arial" panose="020B0604020202020204" pitchFamily="34" charset="0"/>
                <a:cs typeface="Arial" panose="020B0604020202020204" pitchFamily="34" charset="0"/>
              </a:rPr>
              <a:t>and Expectations: Student-Student, Student-Instructor are clearly outlined</a:t>
            </a:r>
          </a:p>
        </p:txBody>
      </p:sp>
    </p:spTree>
    <p:extLst>
      <p:ext uri="{BB962C8B-B14F-4D97-AF65-F5344CB8AC3E}">
        <p14:creationId xmlns:p14="http://schemas.microsoft.com/office/powerpoint/2010/main" val="71290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What are the benefits of the QM11 review?</a:t>
            </a: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431305"/>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Designers</a:t>
            </a:r>
          </a:p>
        </p:txBody>
      </p:sp>
      <p:sp>
        <p:nvSpPr>
          <p:cNvPr id="9" name="TextBox 8"/>
          <p:cNvSpPr txBox="1"/>
          <p:nvPr/>
        </p:nvSpPr>
        <p:spPr>
          <a:xfrm>
            <a:off x="711200" y="2013124"/>
            <a:ext cx="7730836" cy="2862322"/>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Easy </a:t>
            </a:r>
            <a:r>
              <a:rPr lang="en-US" sz="2000" dirty="0">
                <a:latin typeface="Arial" panose="020B0604020202020204" pitchFamily="34" charset="0"/>
                <a:cs typeface="Arial" panose="020B0604020202020204" pitchFamily="34" charset="0"/>
              </a:rPr>
              <a:t>process for instructors and Chairs to submit syllabi</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online courses must have the QM11 review</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Increases </a:t>
            </a:r>
            <a:r>
              <a:rPr lang="en-US" sz="2000" dirty="0">
                <a:latin typeface="Arial" panose="020B0604020202020204" pitchFamily="34" charset="0"/>
                <a:cs typeface="Arial" panose="020B0604020202020204" pitchFamily="34" charset="0"/>
              </a:rPr>
              <a:t>the number of courses and instructor utilizing EdTech services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Easy </a:t>
            </a:r>
            <a:r>
              <a:rPr lang="en-US" sz="2000" dirty="0">
                <a:latin typeface="Arial" panose="020B0604020202020204" pitchFamily="34" charset="0"/>
                <a:cs typeface="Arial" panose="020B0604020202020204" pitchFamily="34" charset="0"/>
              </a:rPr>
              <a:t>process to review syllabi (&lt; 30 minutes)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Readymade </a:t>
            </a:r>
            <a:r>
              <a:rPr lang="en-US" sz="2000" dirty="0">
                <a:latin typeface="Arial" panose="020B0604020202020204" pitchFamily="34" charset="0"/>
                <a:cs typeface="Arial" panose="020B0604020202020204" pitchFamily="34" charset="0"/>
              </a:rPr>
              <a:t>list of possible improvements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QM </a:t>
            </a:r>
            <a:r>
              <a:rPr lang="en-US" sz="2000" dirty="0">
                <a:latin typeface="Arial" panose="020B0604020202020204" pitchFamily="34" charset="0"/>
                <a:cs typeface="Arial" panose="020B0604020202020204" pitchFamily="34" charset="0"/>
              </a:rPr>
              <a:t>provides annotations and examples for each review standard</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Boilerplate </a:t>
            </a:r>
            <a:r>
              <a:rPr lang="en-US" sz="2000" dirty="0">
                <a:latin typeface="Arial" panose="020B0604020202020204" pitchFamily="34" charset="0"/>
                <a:cs typeface="Arial" panose="020B0604020202020204" pitchFamily="34" charset="0"/>
              </a:rPr>
              <a:t>materials are available from EdTech</a:t>
            </a:r>
          </a:p>
        </p:txBody>
      </p:sp>
    </p:spTree>
    <p:extLst>
      <p:ext uri="{BB962C8B-B14F-4D97-AF65-F5344CB8AC3E}">
        <p14:creationId xmlns:p14="http://schemas.microsoft.com/office/powerpoint/2010/main" val="966078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What are the benefits of the QM11 review?</a:t>
            </a: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431305"/>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Students</a:t>
            </a:r>
          </a:p>
        </p:txBody>
      </p:sp>
      <p:sp>
        <p:nvSpPr>
          <p:cNvPr id="9" name="TextBox 8"/>
          <p:cNvSpPr txBox="1"/>
          <p:nvPr/>
        </p:nvSpPr>
        <p:spPr>
          <a:xfrm>
            <a:off x="711200" y="2013124"/>
            <a:ext cx="7730836" cy="1631216"/>
          </a:xfrm>
          <a:prstGeom prst="rect">
            <a:avLst/>
          </a:prstGeom>
          <a:noFill/>
        </p:spPr>
        <p:txBody>
          <a:bodyPr wrap="square" rtlCol="0">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Well-designed </a:t>
            </a:r>
            <a:r>
              <a:rPr lang="en-US" sz="2000" dirty="0">
                <a:latin typeface="Arial" panose="020B0604020202020204" pitchFamily="34" charset="0"/>
                <a:cs typeface="Arial" panose="020B0604020202020204" pitchFamily="34" charset="0"/>
              </a:rPr>
              <a:t>syllabus means fewer ambiguities</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Content/Materials </a:t>
            </a:r>
            <a:r>
              <a:rPr lang="en-US" sz="2000" dirty="0">
                <a:latin typeface="Arial" panose="020B0604020202020204" pitchFamily="34" charset="0"/>
                <a:cs typeface="Arial" panose="020B0604020202020204" pitchFamily="34" charset="0"/>
              </a:rPr>
              <a:t>and tests are in sync </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Expectations </a:t>
            </a:r>
            <a:r>
              <a:rPr lang="en-US" sz="2000" dirty="0">
                <a:latin typeface="Arial" panose="020B0604020202020204" pitchFamily="34" charset="0"/>
                <a:cs typeface="Arial" panose="020B0604020202020204" pitchFamily="34" charset="0"/>
              </a:rPr>
              <a:t>and timings are known</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Grading </a:t>
            </a:r>
            <a:r>
              <a:rPr lang="en-US" sz="2000" dirty="0">
                <a:latin typeface="Arial" panose="020B0604020202020204" pitchFamily="34" charset="0"/>
                <a:cs typeface="Arial" panose="020B0604020202020204" pitchFamily="34" charset="0"/>
              </a:rPr>
              <a:t>process is clearly stated</a:t>
            </a:r>
          </a:p>
          <a:p>
            <a:pPr marL="457200" indent="-457200">
              <a:buFont typeface="+mj-lt"/>
              <a:buAutoNum type="arabicPeriod"/>
            </a:pPr>
            <a:r>
              <a:rPr lang="en-US" sz="2000" dirty="0" smtClean="0">
                <a:latin typeface="Arial" panose="020B0604020202020204" pitchFamily="34" charset="0"/>
                <a:cs typeface="Arial" panose="020B0604020202020204" pitchFamily="34" charset="0"/>
              </a:rPr>
              <a:t>Communications </a:t>
            </a:r>
            <a:r>
              <a:rPr lang="en-US" sz="2000" dirty="0">
                <a:latin typeface="Arial" panose="020B0604020202020204" pitchFamily="34" charset="0"/>
                <a:cs typeface="Arial" panose="020B0604020202020204" pitchFamily="34" charset="0"/>
              </a:rPr>
              <a:t>and expectations are clearly stated</a:t>
            </a:r>
          </a:p>
        </p:txBody>
      </p:sp>
    </p:spTree>
    <p:extLst>
      <p:ext uri="{BB962C8B-B14F-4D97-AF65-F5344CB8AC3E}">
        <p14:creationId xmlns:p14="http://schemas.microsoft.com/office/powerpoint/2010/main" val="3341667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smtClean="0">
                <a:solidFill>
                  <a:srgbClr val="BB0000"/>
                </a:solidFill>
                <a:latin typeface="Arial" pitchFamily="34" charset="0"/>
                <a:cs typeface="Arial" pitchFamily="34" charset="0"/>
              </a:rPr>
              <a:t>QM standards contained </a:t>
            </a:r>
            <a:r>
              <a:rPr lang="en-US" sz="3200" dirty="0">
                <a:solidFill>
                  <a:srgbClr val="BB0000"/>
                </a:solidFill>
                <a:latin typeface="Arial" pitchFamily="34" charset="0"/>
                <a:cs typeface="Arial" pitchFamily="34" charset="0"/>
              </a:rPr>
              <a:t>in </a:t>
            </a:r>
            <a:r>
              <a:rPr lang="en-US" sz="3200" dirty="0" smtClean="0">
                <a:solidFill>
                  <a:srgbClr val="BB0000"/>
                </a:solidFill>
                <a:latin typeface="Arial" pitchFamily="34" charset="0"/>
                <a:cs typeface="Arial" pitchFamily="34" charset="0"/>
              </a:rPr>
              <a:t>the syllabus</a:t>
            </a:r>
            <a:endParaRPr lang="en-US" sz="3200" dirty="0">
              <a:solidFill>
                <a:srgbClr val="C00000"/>
              </a:solidFill>
              <a:latin typeface="Arial" pitchFamily="34" charset="0"/>
              <a:cs typeface="Arial" pitchFamily="34" charset="0"/>
            </a:endParaRPr>
          </a:p>
          <a:p>
            <a:pPr algn="ctr">
              <a:lnSpc>
                <a:spcPct val="50000"/>
              </a:lnSpc>
            </a:pP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237349"/>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Course Overview and Introduction</a:t>
            </a:r>
          </a:p>
        </p:txBody>
      </p:sp>
      <p:sp>
        <p:nvSpPr>
          <p:cNvPr id="9" name="TextBox 8"/>
          <p:cNvSpPr txBox="1"/>
          <p:nvPr/>
        </p:nvSpPr>
        <p:spPr>
          <a:xfrm>
            <a:off x="489528" y="1689860"/>
            <a:ext cx="8072582" cy="4247317"/>
          </a:xfrm>
          <a:prstGeom prst="rect">
            <a:avLst/>
          </a:prstGeom>
          <a:noFill/>
        </p:spPr>
        <p:txBody>
          <a:bodyPr wrap="square" rtlCol="0">
            <a:spAutoFit/>
          </a:bodyPr>
          <a:lstStyle/>
          <a:p>
            <a:r>
              <a:rPr lang="en-US" dirty="0" smtClean="0">
                <a:solidFill>
                  <a:srgbClr val="FFFF00"/>
                </a:solidFill>
                <a:cs typeface="Arial" panose="020B0604020202020204" pitchFamily="34" charset="0"/>
              </a:rPr>
              <a:t>1.1 </a:t>
            </a:r>
            <a:r>
              <a:rPr lang="en-US" dirty="0">
                <a:solidFill>
                  <a:srgbClr val="FFFF00"/>
                </a:solidFill>
                <a:cs typeface="Arial" panose="020B0604020202020204" pitchFamily="34" charset="0"/>
              </a:rPr>
              <a:t>Instructions make clear how to get started and where to find various </a:t>
            </a:r>
            <a:endParaRPr lang="en-US" dirty="0" smtClean="0">
              <a:solidFill>
                <a:srgbClr val="FFFF00"/>
              </a:solidFill>
              <a:cs typeface="Arial" panose="020B0604020202020204" pitchFamily="34" charset="0"/>
            </a:endParaRPr>
          </a:p>
          <a:p>
            <a:r>
              <a:rPr lang="en-US" dirty="0">
                <a:solidFill>
                  <a:srgbClr val="FFFF00"/>
                </a:solidFill>
                <a:cs typeface="Arial" panose="020B0604020202020204" pitchFamily="34" charset="0"/>
              </a:rPr>
              <a:t> </a:t>
            </a:r>
            <a:r>
              <a:rPr lang="en-US" dirty="0" smtClean="0">
                <a:solidFill>
                  <a:srgbClr val="FFFF00"/>
                </a:solidFill>
                <a:cs typeface="Arial" panose="020B0604020202020204" pitchFamily="34" charset="0"/>
              </a:rPr>
              <a:t>     course </a:t>
            </a:r>
            <a:r>
              <a:rPr lang="en-US" dirty="0">
                <a:solidFill>
                  <a:srgbClr val="FFFF00"/>
                </a:solidFill>
                <a:cs typeface="Arial" panose="020B0604020202020204" pitchFamily="34" charset="0"/>
              </a:rPr>
              <a:t>components.</a:t>
            </a:r>
          </a:p>
          <a:p>
            <a:r>
              <a:rPr lang="en-US" dirty="0" smtClean="0">
                <a:solidFill>
                  <a:srgbClr val="FFFF00"/>
                </a:solidFill>
                <a:cs typeface="Arial" panose="020B0604020202020204" pitchFamily="34" charset="0"/>
              </a:rPr>
              <a:t>1.2 </a:t>
            </a:r>
            <a:r>
              <a:rPr lang="en-US" dirty="0">
                <a:solidFill>
                  <a:srgbClr val="FFFF00"/>
                </a:solidFill>
                <a:cs typeface="Arial" panose="020B0604020202020204" pitchFamily="34" charset="0"/>
              </a:rPr>
              <a:t>Learners are introduced to the purpose and structure of the course.</a:t>
            </a:r>
          </a:p>
          <a:p>
            <a:r>
              <a:rPr lang="en-US" dirty="0" smtClean="0">
                <a:solidFill>
                  <a:srgbClr val="FFFF00"/>
                </a:solidFill>
                <a:cs typeface="Arial" panose="020B0604020202020204" pitchFamily="34" charset="0"/>
              </a:rPr>
              <a:t>1.3 </a:t>
            </a:r>
            <a:r>
              <a:rPr lang="en-US" dirty="0">
                <a:solidFill>
                  <a:srgbClr val="FFFF00"/>
                </a:solidFill>
                <a:cs typeface="Arial" panose="020B0604020202020204" pitchFamily="34" charset="0"/>
              </a:rPr>
              <a:t>Etiquette expectations (sometimes called “netiquette”) for online </a:t>
            </a:r>
            <a:endParaRPr lang="en-US" dirty="0" smtClean="0">
              <a:solidFill>
                <a:srgbClr val="FFFF00"/>
              </a:solidFill>
              <a:cs typeface="Arial" panose="020B0604020202020204" pitchFamily="34" charset="0"/>
            </a:endParaRPr>
          </a:p>
          <a:p>
            <a:r>
              <a:rPr lang="en-US" dirty="0">
                <a:solidFill>
                  <a:srgbClr val="FFFF00"/>
                </a:solidFill>
                <a:cs typeface="Arial" panose="020B0604020202020204" pitchFamily="34" charset="0"/>
              </a:rPr>
              <a:t> </a:t>
            </a:r>
            <a:r>
              <a:rPr lang="en-US" dirty="0" smtClean="0">
                <a:solidFill>
                  <a:srgbClr val="FFFF00"/>
                </a:solidFill>
                <a:cs typeface="Arial" panose="020B0604020202020204" pitchFamily="34" charset="0"/>
              </a:rPr>
              <a:t>     discussions</a:t>
            </a:r>
            <a:r>
              <a:rPr lang="en-US" dirty="0">
                <a:solidFill>
                  <a:srgbClr val="FFFF00"/>
                </a:solidFill>
                <a:cs typeface="Arial" panose="020B0604020202020204" pitchFamily="34" charset="0"/>
              </a:rPr>
              <a:t>, email, and other forms of communication are clearly </a:t>
            </a:r>
            <a:r>
              <a:rPr lang="en-US" dirty="0" smtClean="0">
                <a:solidFill>
                  <a:srgbClr val="FFFF00"/>
                </a:solidFill>
                <a:cs typeface="Arial" panose="020B0604020202020204" pitchFamily="34" charset="0"/>
              </a:rPr>
              <a:t>  stated.</a:t>
            </a:r>
          </a:p>
          <a:p>
            <a:r>
              <a:rPr lang="en-US" dirty="0" smtClean="0">
                <a:solidFill>
                  <a:srgbClr val="FFFF00"/>
                </a:solidFill>
                <a:cs typeface="Arial" panose="020B0604020202020204" pitchFamily="34" charset="0"/>
              </a:rPr>
              <a:t>1.4 Course and/or institutional policies with which the learner is expected to</a:t>
            </a:r>
          </a:p>
          <a:p>
            <a:r>
              <a:rPr lang="en-US" dirty="0">
                <a:solidFill>
                  <a:srgbClr val="FFFF00"/>
                </a:solidFill>
                <a:cs typeface="Arial" panose="020B0604020202020204" pitchFamily="34" charset="0"/>
              </a:rPr>
              <a:t> </a:t>
            </a:r>
            <a:r>
              <a:rPr lang="en-US" dirty="0" smtClean="0">
                <a:solidFill>
                  <a:srgbClr val="FFFF00"/>
                </a:solidFill>
                <a:cs typeface="Arial" panose="020B0604020202020204" pitchFamily="34" charset="0"/>
              </a:rPr>
              <a:t>     comply are clearly stated, or a link to current policies is provided.</a:t>
            </a:r>
          </a:p>
          <a:p>
            <a:r>
              <a:rPr lang="en-US" dirty="0" smtClean="0">
                <a:solidFill>
                  <a:srgbClr val="FFFF00"/>
                </a:solidFill>
                <a:cs typeface="Arial" panose="020B0604020202020204" pitchFamily="34" charset="0"/>
              </a:rPr>
              <a:t>1.5 </a:t>
            </a:r>
            <a:r>
              <a:rPr lang="en-US" dirty="0">
                <a:solidFill>
                  <a:srgbClr val="FFFF00"/>
                </a:solidFill>
                <a:cs typeface="Arial" panose="020B0604020202020204" pitchFamily="34" charset="0"/>
              </a:rPr>
              <a:t>Minimum technology requirements are clearly stated and instructions </a:t>
            </a:r>
            <a:r>
              <a:rPr lang="en-US" dirty="0" smtClean="0">
                <a:solidFill>
                  <a:srgbClr val="FFFF00"/>
                </a:solidFill>
                <a:cs typeface="Arial" panose="020B0604020202020204" pitchFamily="34" charset="0"/>
              </a:rPr>
              <a:t>for</a:t>
            </a:r>
          </a:p>
          <a:p>
            <a:r>
              <a:rPr lang="en-US" dirty="0">
                <a:solidFill>
                  <a:srgbClr val="FFFF00"/>
                </a:solidFill>
                <a:cs typeface="Arial" panose="020B0604020202020204" pitchFamily="34" charset="0"/>
              </a:rPr>
              <a:t> </a:t>
            </a:r>
            <a:r>
              <a:rPr lang="en-US" dirty="0" smtClean="0">
                <a:solidFill>
                  <a:srgbClr val="FFFF00"/>
                </a:solidFill>
                <a:cs typeface="Arial" panose="020B0604020202020204" pitchFamily="34" charset="0"/>
              </a:rPr>
              <a:t>     </a:t>
            </a:r>
            <a:r>
              <a:rPr lang="en-US" dirty="0">
                <a:solidFill>
                  <a:srgbClr val="FFFF00"/>
                </a:solidFill>
                <a:cs typeface="Arial" panose="020B0604020202020204" pitchFamily="34" charset="0"/>
              </a:rPr>
              <a:t>use provided.</a:t>
            </a:r>
          </a:p>
          <a:p>
            <a:r>
              <a:rPr lang="en-US" dirty="0" smtClean="0">
                <a:solidFill>
                  <a:srgbClr val="FFFF00"/>
                </a:solidFill>
                <a:cs typeface="Arial" panose="020B0604020202020204" pitchFamily="34" charset="0"/>
              </a:rPr>
              <a:t>1.6 </a:t>
            </a:r>
            <a:r>
              <a:rPr lang="en-US" dirty="0">
                <a:solidFill>
                  <a:srgbClr val="FFFF00"/>
                </a:solidFill>
                <a:cs typeface="Arial" panose="020B0604020202020204" pitchFamily="34" charset="0"/>
              </a:rPr>
              <a:t>Prerequisite knowledge in the discipline and/or any required </a:t>
            </a:r>
            <a:endParaRPr lang="en-US" dirty="0" smtClean="0">
              <a:solidFill>
                <a:srgbClr val="FFFF00"/>
              </a:solidFill>
              <a:cs typeface="Arial" panose="020B0604020202020204" pitchFamily="34" charset="0"/>
            </a:endParaRPr>
          </a:p>
          <a:p>
            <a:r>
              <a:rPr lang="en-US" dirty="0">
                <a:solidFill>
                  <a:srgbClr val="FFFF00"/>
                </a:solidFill>
                <a:cs typeface="Arial" panose="020B0604020202020204" pitchFamily="34" charset="0"/>
              </a:rPr>
              <a:t> </a:t>
            </a:r>
            <a:r>
              <a:rPr lang="en-US" dirty="0" smtClean="0">
                <a:solidFill>
                  <a:srgbClr val="FFFF00"/>
                </a:solidFill>
                <a:cs typeface="Arial" panose="020B0604020202020204" pitchFamily="34" charset="0"/>
              </a:rPr>
              <a:t>     competencies </a:t>
            </a:r>
            <a:r>
              <a:rPr lang="en-US" dirty="0">
                <a:solidFill>
                  <a:srgbClr val="FFFF00"/>
                </a:solidFill>
                <a:cs typeface="Arial" panose="020B0604020202020204" pitchFamily="34" charset="0"/>
              </a:rPr>
              <a:t>are clearly stated.</a:t>
            </a:r>
          </a:p>
          <a:p>
            <a:r>
              <a:rPr lang="en-US" dirty="0" smtClean="0">
                <a:solidFill>
                  <a:srgbClr val="FFFF00"/>
                </a:solidFill>
                <a:cs typeface="Arial" panose="020B0604020202020204" pitchFamily="34" charset="0"/>
              </a:rPr>
              <a:t>1.7 </a:t>
            </a:r>
            <a:r>
              <a:rPr lang="en-US" dirty="0">
                <a:solidFill>
                  <a:srgbClr val="FFFF00"/>
                </a:solidFill>
                <a:cs typeface="Arial" panose="020B0604020202020204" pitchFamily="34" charset="0"/>
              </a:rPr>
              <a:t>Minimum technical skills expected of the learner are clearly </a:t>
            </a:r>
            <a:r>
              <a:rPr lang="en-US" dirty="0" smtClean="0">
                <a:solidFill>
                  <a:srgbClr val="FFFF00"/>
                </a:solidFill>
                <a:cs typeface="Arial" panose="020B0604020202020204" pitchFamily="34" charset="0"/>
              </a:rPr>
              <a:t>stated.</a:t>
            </a:r>
          </a:p>
          <a:p>
            <a:r>
              <a:rPr lang="en-US" dirty="0" smtClean="0">
                <a:cs typeface="Arial" panose="020B0604020202020204" pitchFamily="34" charset="0"/>
              </a:rPr>
              <a:t>1.8 </a:t>
            </a:r>
            <a:r>
              <a:rPr lang="en-US" dirty="0">
                <a:cs typeface="Arial" panose="020B0604020202020204" pitchFamily="34" charset="0"/>
              </a:rPr>
              <a:t>The self-introduction by the instructor is appropriate and is available </a:t>
            </a:r>
            <a:endParaRPr lang="en-US" dirty="0" smtClean="0">
              <a:cs typeface="Arial" panose="020B0604020202020204" pitchFamily="34" charset="0"/>
            </a:endParaRPr>
          </a:p>
          <a:p>
            <a:r>
              <a:rPr lang="en-US" dirty="0">
                <a:cs typeface="Arial" panose="020B0604020202020204" pitchFamily="34" charset="0"/>
              </a:rPr>
              <a:t> </a:t>
            </a:r>
            <a:r>
              <a:rPr lang="en-US" dirty="0" smtClean="0">
                <a:cs typeface="Arial" panose="020B0604020202020204" pitchFamily="34" charset="0"/>
              </a:rPr>
              <a:t>      online.</a:t>
            </a:r>
          </a:p>
          <a:p>
            <a:r>
              <a:rPr lang="en-US" dirty="0" smtClean="0">
                <a:cs typeface="Arial" panose="020B0604020202020204" pitchFamily="34" charset="0"/>
              </a:rPr>
              <a:t>1.9 </a:t>
            </a:r>
            <a:r>
              <a:rPr lang="en-US" dirty="0">
                <a:cs typeface="Arial" panose="020B0604020202020204" pitchFamily="34" charset="0"/>
              </a:rPr>
              <a:t>Learners are asked to introduce themselves to the class.</a:t>
            </a:r>
          </a:p>
        </p:txBody>
      </p:sp>
    </p:spTree>
    <p:extLst>
      <p:ext uri="{BB962C8B-B14F-4D97-AF65-F5344CB8AC3E}">
        <p14:creationId xmlns:p14="http://schemas.microsoft.com/office/powerpoint/2010/main" val="1243729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smtClean="0">
                <a:solidFill>
                  <a:srgbClr val="BB0000"/>
                </a:solidFill>
                <a:latin typeface="Arial" pitchFamily="34" charset="0"/>
                <a:cs typeface="Arial" pitchFamily="34" charset="0"/>
              </a:rPr>
              <a:t>QM standards contained </a:t>
            </a:r>
            <a:r>
              <a:rPr lang="en-US" sz="3200" dirty="0">
                <a:solidFill>
                  <a:srgbClr val="BB0000"/>
                </a:solidFill>
                <a:latin typeface="Arial" pitchFamily="34" charset="0"/>
                <a:cs typeface="Arial" pitchFamily="34" charset="0"/>
              </a:rPr>
              <a:t>in </a:t>
            </a:r>
            <a:r>
              <a:rPr lang="en-US" sz="3200" dirty="0" smtClean="0">
                <a:solidFill>
                  <a:srgbClr val="BB0000"/>
                </a:solidFill>
                <a:latin typeface="Arial" pitchFamily="34" charset="0"/>
                <a:cs typeface="Arial" pitchFamily="34" charset="0"/>
              </a:rPr>
              <a:t>the syllabus</a:t>
            </a:r>
            <a:endParaRPr lang="en-US" sz="3200" dirty="0">
              <a:solidFill>
                <a:srgbClr val="C00000"/>
              </a:solidFill>
              <a:latin typeface="Arial" pitchFamily="34" charset="0"/>
              <a:cs typeface="Arial" pitchFamily="34" charset="0"/>
            </a:endParaRPr>
          </a:p>
          <a:p>
            <a:pPr algn="ctr">
              <a:lnSpc>
                <a:spcPct val="50000"/>
              </a:lnSpc>
            </a:pP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237349"/>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Learning Objectives (Competencies)</a:t>
            </a:r>
          </a:p>
        </p:txBody>
      </p:sp>
      <p:sp>
        <p:nvSpPr>
          <p:cNvPr id="9" name="TextBox 8"/>
          <p:cNvSpPr txBox="1"/>
          <p:nvPr/>
        </p:nvSpPr>
        <p:spPr>
          <a:xfrm>
            <a:off x="489528" y="1542084"/>
            <a:ext cx="8072582" cy="4662815"/>
          </a:xfrm>
          <a:prstGeom prst="rect">
            <a:avLst/>
          </a:prstGeom>
          <a:noFill/>
        </p:spPr>
        <p:txBody>
          <a:bodyPr wrap="square" rtlCol="0">
            <a:spAutoFit/>
          </a:bodyPr>
          <a:lstStyle/>
          <a:p>
            <a:pPr>
              <a:lnSpc>
                <a:spcPct val="150000"/>
              </a:lnSpc>
            </a:pPr>
            <a:r>
              <a:rPr lang="en-US" dirty="0">
                <a:solidFill>
                  <a:srgbClr val="FFFF00"/>
                </a:solidFill>
                <a:latin typeface="Arial" panose="020B0604020202020204" pitchFamily="34" charset="0"/>
                <a:cs typeface="Arial" panose="020B0604020202020204" pitchFamily="34" charset="0"/>
              </a:rPr>
              <a:t>2.1 </a:t>
            </a:r>
            <a:r>
              <a:rPr lang="en-US" dirty="0" smtClean="0">
                <a:solidFill>
                  <a:srgbClr val="FFFF00"/>
                </a:solidFill>
                <a:latin typeface="Arial" panose="020B0604020202020204" pitchFamily="34" charset="0"/>
                <a:cs typeface="Arial" panose="020B0604020202020204" pitchFamily="34" charset="0"/>
              </a:rPr>
              <a:t> The </a:t>
            </a:r>
            <a:r>
              <a:rPr lang="en-US" dirty="0">
                <a:solidFill>
                  <a:srgbClr val="FFFF00"/>
                </a:solidFill>
                <a:latin typeface="Arial" panose="020B0604020202020204" pitchFamily="34" charset="0"/>
                <a:cs typeface="Arial" panose="020B0604020202020204" pitchFamily="34" charset="0"/>
              </a:rPr>
              <a:t>course learning objectives, or course/program competencies, </a:t>
            </a:r>
            <a:endParaRPr lang="en-US" dirty="0" smtClean="0">
              <a:solidFill>
                <a:srgbClr val="FFFF00"/>
              </a:solidFill>
              <a:latin typeface="Arial" panose="020B0604020202020204" pitchFamily="34" charset="0"/>
              <a:cs typeface="Arial" panose="020B0604020202020204" pitchFamily="34" charset="0"/>
            </a:endParaRPr>
          </a:p>
          <a:p>
            <a:pPr>
              <a:lnSpc>
                <a:spcPct val="150000"/>
              </a:lnSpc>
            </a:pPr>
            <a:r>
              <a:rPr lang="en-US" dirty="0" smtClean="0">
                <a:solidFill>
                  <a:srgbClr val="FFFF00"/>
                </a:solidFill>
                <a:latin typeface="Arial" panose="020B0604020202020204" pitchFamily="34" charset="0"/>
                <a:cs typeface="Arial" panose="020B0604020202020204" pitchFamily="34" charset="0"/>
              </a:rPr>
              <a:t>       describe </a:t>
            </a:r>
            <a:r>
              <a:rPr lang="en-US" dirty="0">
                <a:solidFill>
                  <a:srgbClr val="FFFF00"/>
                </a:solidFill>
                <a:latin typeface="Arial" panose="020B0604020202020204" pitchFamily="34" charset="0"/>
                <a:cs typeface="Arial" panose="020B0604020202020204" pitchFamily="34" charset="0"/>
              </a:rPr>
              <a:t>outcomes that are measurable.</a:t>
            </a:r>
          </a:p>
          <a:p>
            <a:pPr>
              <a:lnSpc>
                <a:spcPct val="150000"/>
              </a:lnSpc>
            </a:pPr>
            <a:r>
              <a:rPr lang="en-US" dirty="0" smtClean="0">
                <a:solidFill>
                  <a:srgbClr val="FFFF00"/>
                </a:solidFill>
                <a:latin typeface="Arial" panose="020B0604020202020204" pitchFamily="34" charset="0"/>
                <a:cs typeface="Arial" panose="020B0604020202020204" pitchFamily="34" charset="0"/>
              </a:rPr>
              <a:t>2.2  The </a:t>
            </a:r>
            <a:r>
              <a:rPr lang="en-US" dirty="0">
                <a:solidFill>
                  <a:srgbClr val="FFFF00"/>
                </a:solidFill>
                <a:latin typeface="Arial" panose="020B0604020202020204" pitchFamily="34" charset="0"/>
                <a:cs typeface="Arial" panose="020B0604020202020204" pitchFamily="34" charset="0"/>
              </a:rPr>
              <a:t>module/unit learning objectives or competencies describe outcomes </a:t>
            </a:r>
            <a:endParaRPr lang="en-US" dirty="0" smtClean="0">
              <a:solidFill>
                <a:srgbClr val="FFFF00"/>
              </a:solidFill>
              <a:latin typeface="Arial" panose="020B0604020202020204" pitchFamily="34" charset="0"/>
              <a:cs typeface="Arial" panose="020B0604020202020204" pitchFamily="34" charset="0"/>
            </a:endParaRPr>
          </a:p>
          <a:p>
            <a:pPr>
              <a:lnSpc>
                <a:spcPct val="150000"/>
              </a:lnSpc>
            </a:pPr>
            <a:r>
              <a:rPr lang="en-US" dirty="0" smtClean="0">
                <a:solidFill>
                  <a:srgbClr val="FFFF00"/>
                </a:solidFill>
                <a:latin typeface="Arial" panose="020B0604020202020204" pitchFamily="34" charset="0"/>
                <a:cs typeface="Arial" panose="020B0604020202020204" pitchFamily="34" charset="0"/>
              </a:rPr>
              <a:t>        that </a:t>
            </a:r>
            <a:r>
              <a:rPr lang="en-US" dirty="0">
                <a:solidFill>
                  <a:srgbClr val="FFFF00"/>
                </a:solidFill>
                <a:latin typeface="Arial" panose="020B0604020202020204" pitchFamily="34" charset="0"/>
                <a:cs typeface="Arial" panose="020B0604020202020204" pitchFamily="34" charset="0"/>
              </a:rPr>
              <a:t>are measurable and consistent with the course-level objectives or </a:t>
            </a:r>
            <a:endParaRPr lang="en-US" dirty="0" smtClean="0">
              <a:solidFill>
                <a:srgbClr val="FFFF00"/>
              </a:solidFill>
              <a:latin typeface="Arial" panose="020B0604020202020204" pitchFamily="34" charset="0"/>
              <a:cs typeface="Arial" panose="020B0604020202020204" pitchFamily="34" charset="0"/>
            </a:endParaRPr>
          </a:p>
          <a:p>
            <a:pPr>
              <a:lnSpc>
                <a:spcPct val="150000"/>
              </a:lnSpc>
            </a:pPr>
            <a:r>
              <a:rPr lang="en-US" dirty="0" smtClean="0">
                <a:solidFill>
                  <a:srgbClr val="FFFF00"/>
                </a:solidFill>
                <a:latin typeface="Arial" panose="020B0604020202020204" pitchFamily="34" charset="0"/>
                <a:cs typeface="Arial" panose="020B0604020202020204" pitchFamily="34" charset="0"/>
              </a:rPr>
              <a:t>        competencies</a:t>
            </a:r>
            <a:r>
              <a:rPr lang="en-US" dirty="0">
                <a:solidFill>
                  <a:srgbClr val="FFFF00"/>
                </a:solidFill>
                <a:latin typeface="Arial" panose="020B0604020202020204" pitchFamily="34" charset="0"/>
                <a:cs typeface="Arial" panose="020B0604020202020204" pitchFamily="34" charset="0"/>
              </a:rPr>
              <a:t>.</a:t>
            </a:r>
          </a:p>
          <a:p>
            <a:pPr>
              <a:lnSpc>
                <a:spcPct val="150000"/>
              </a:lnSpc>
            </a:pPr>
            <a:r>
              <a:rPr lang="en-US" dirty="0" smtClean="0">
                <a:solidFill>
                  <a:srgbClr val="FFFF00"/>
                </a:solidFill>
                <a:latin typeface="Arial" panose="020B0604020202020204" pitchFamily="34" charset="0"/>
                <a:cs typeface="Arial" panose="020B0604020202020204" pitchFamily="34" charset="0"/>
              </a:rPr>
              <a:t>2.3  All </a:t>
            </a:r>
            <a:r>
              <a:rPr lang="en-US" dirty="0">
                <a:solidFill>
                  <a:srgbClr val="FFFF00"/>
                </a:solidFill>
                <a:latin typeface="Arial" panose="020B0604020202020204" pitchFamily="34" charset="0"/>
                <a:cs typeface="Arial" panose="020B0604020202020204" pitchFamily="34" charset="0"/>
              </a:rPr>
              <a:t>learning objectives or competencies are stated clearly and written </a:t>
            </a:r>
            <a:endParaRPr lang="en-US" dirty="0" smtClean="0">
              <a:solidFill>
                <a:srgbClr val="FFFF00"/>
              </a:solidFill>
              <a:latin typeface="Arial" panose="020B0604020202020204" pitchFamily="34" charset="0"/>
              <a:cs typeface="Arial" panose="020B0604020202020204" pitchFamily="34" charset="0"/>
            </a:endParaRPr>
          </a:p>
          <a:p>
            <a:pPr>
              <a:lnSpc>
                <a:spcPct val="150000"/>
              </a:lnSpc>
            </a:pPr>
            <a:r>
              <a:rPr lang="en-US" dirty="0" smtClean="0">
                <a:solidFill>
                  <a:srgbClr val="FFFF00"/>
                </a:solidFill>
                <a:latin typeface="Arial" panose="020B0604020202020204" pitchFamily="34" charset="0"/>
                <a:cs typeface="Arial" panose="020B0604020202020204" pitchFamily="34" charset="0"/>
              </a:rPr>
              <a:t>       from </a:t>
            </a:r>
            <a:r>
              <a:rPr lang="en-US" dirty="0">
                <a:solidFill>
                  <a:srgbClr val="FFFF00"/>
                </a:solidFill>
                <a:latin typeface="Arial" panose="020B0604020202020204" pitchFamily="34" charset="0"/>
                <a:cs typeface="Arial" panose="020B0604020202020204" pitchFamily="34" charset="0"/>
              </a:rPr>
              <a:t>the learner’s perspective.</a:t>
            </a:r>
          </a:p>
          <a:p>
            <a:pPr>
              <a:lnSpc>
                <a:spcPct val="150000"/>
              </a:lnSpc>
            </a:pPr>
            <a:r>
              <a:rPr lang="en-US" dirty="0" smtClean="0">
                <a:solidFill>
                  <a:srgbClr val="FFFF00"/>
                </a:solidFill>
                <a:latin typeface="Arial" panose="020B0604020202020204" pitchFamily="34" charset="0"/>
                <a:cs typeface="Arial" panose="020B0604020202020204" pitchFamily="34" charset="0"/>
              </a:rPr>
              <a:t>2.4  The </a:t>
            </a:r>
            <a:r>
              <a:rPr lang="en-US" dirty="0">
                <a:solidFill>
                  <a:srgbClr val="FFFF00"/>
                </a:solidFill>
                <a:latin typeface="Arial" panose="020B0604020202020204" pitchFamily="34" charset="0"/>
                <a:cs typeface="Arial" panose="020B0604020202020204" pitchFamily="34" charset="0"/>
              </a:rPr>
              <a:t>relationship between learning objectives or competencies and </a:t>
            </a:r>
            <a:endParaRPr lang="en-US" dirty="0" smtClean="0">
              <a:solidFill>
                <a:srgbClr val="FFFF00"/>
              </a:solidFill>
              <a:latin typeface="Arial" panose="020B0604020202020204" pitchFamily="34" charset="0"/>
              <a:cs typeface="Arial" panose="020B0604020202020204" pitchFamily="34" charset="0"/>
            </a:endParaRPr>
          </a:p>
          <a:p>
            <a:pPr>
              <a:lnSpc>
                <a:spcPct val="150000"/>
              </a:lnSpc>
            </a:pPr>
            <a:r>
              <a:rPr lang="en-US" dirty="0">
                <a:solidFill>
                  <a:srgbClr val="FFFF00"/>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       course </a:t>
            </a:r>
            <a:r>
              <a:rPr lang="en-US" dirty="0">
                <a:solidFill>
                  <a:srgbClr val="FFFF00"/>
                </a:solidFill>
                <a:latin typeface="Arial" panose="020B0604020202020204" pitchFamily="34" charset="0"/>
                <a:cs typeface="Arial" panose="020B0604020202020204" pitchFamily="34" charset="0"/>
              </a:rPr>
              <a:t>activities is clearly stated.</a:t>
            </a:r>
          </a:p>
          <a:p>
            <a:pPr>
              <a:lnSpc>
                <a:spcPct val="150000"/>
              </a:lnSpc>
            </a:pPr>
            <a:r>
              <a:rPr lang="en-US" dirty="0" smtClean="0">
                <a:solidFill>
                  <a:srgbClr val="FFFF00"/>
                </a:solidFill>
                <a:latin typeface="Arial" panose="020B0604020202020204" pitchFamily="34" charset="0"/>
                <a:cs typeface="Arial" panose="020B0604020202020204" pitchFamily="34" charset="0"/>
              </a:rPr>
              <a:t>2.5  </a:t>
            </a:r>
            <a:r>
              <a:rPr lang="en-US" dirty="0">
                <a:solidFill>
                  <a:srgbClr val="FFFF00"/>
                </a:solidFill>
                <a:latin typeface="Arial" panose="020B0604020202020204" pitchFamily="34" charset="0"/>
                <a:cs typeface="Arial" panose="020B0604020202020204" pitchFamily="34" charset="0"/>
              </a:rPr>
              <a:t>The learning objectives or competencies are suited to the level of the </a:t>
            </a:r>
            <a:endParaRPr lang="en-US" dirty="0" smtClean="0">
              <a:solidFill>
                <a:srgbClr val="FFFF00"/>
              </a:solidFill>
              <a:latin typeface="Arial" panose="020B0604020202020204" pitchFamily="34" charset="0"/>
              <a:cs typeface="Arial" panose="020B0604020202020204" pitchFamily="34" charset="0"/>
            </a:endParaRPr>
          </a:p>
          <a:p>
            <a:pPr>
              <a:lnSpc>
                <a:spcPct val="150000"/>
              </a:lnSpc>
            </a:pPr>
            <a:r>
              <a:rPr lang="en-US" dirty="0" smtClean="0">
                <a:solidFill>
                  <a:srgbClr val="FFFF00"/>
                </a:solidFill>
                <a:latin typeface="Arial" panose="020B0604020202020204" pitchFamily="34" charset="0"/>
                <a:cs typeface="Arial" panose="020B0604020202020204" pitchFamily="34" charset="0"/>
              </a:rPr>
              <a:t>       course.  </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91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smtClean="0">
                <a:solidFill>
                  <a:srgbClr val="BB0000"/>
                </a:solidFill>
                <a:latin typeface="Arial" pitchFamily="34" charset="0"/>
                <a:cs typeface="Arial" pitchFamily="34" charset="0"/>
              </a:rPr>
              <a:t>QM standards contained </a:t>
            </a:r>
            <a:r>
              <a:rPr lang="en-US" sz="3200" dirty="0">
                <a:solidFill>
                  <a:srgbClr val="BB0000"/>
                </a:solidFill>
                <a:latin typeface="Arial" pitchFamily="34" charset="0"/>
                <a:cs typeface="Arial" pitchFamily="34" charset="0"/>
              </a:rPr>
              <a:t>in </a:t>
            </a:r>
            <a:r>
              <a:rPr lang="en-US" sz="3200" dirty="0" smtClean="0">
                <a:solidFill>
                  <a:srgbClr val="BB0000"/>
                </a:solidFill>
                <a:latin typeface="Arial" pitchFamily="34" charset="0"/>
                <a:cs typeface="Arial" pitchFamily="34" charset="0"/>
              </a:rPr>
              <a:t>the syllabus</a:t>
            </a:r>
            <a:endParaRPr lang="en-US" sz="3200" dirty="0">
              <a:solidFill>
                <a:srgbClr val="C00000"/>
              </a:solidFill>
              <a:latin typeface="Arial" pitchFamily="34" charset="0"/>
              <a:cs typeface="Arial" pitchFamily="34" charset="0"/>
            </a:endParaRPr>
          </a:p>
          <a:p>
            <a:pPr algn="ctr">
              <a:lnSpc>
                <a:spcPct val="50000"/>
              </a:lnSpc>
            </a:pP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237349"/>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Assessment and Measurement</a:t>
            </a:r>
          </a:p>
        </p:txBody>
      </p:sp>
      <p:sp>
        <p:nvSpPr>
          <p:cNvPr id="9" name="TextBox 8"/>
          <p:cNvSpPr txBox="1"/>
          <p:nvPr/>
        </p:nvSpPr>
        <p:spPr>
          <a:xfrm>
            <a:off x="489528" y="1689860"/>
            <a:ext cx="8072582" cy="3693319"/>
          </a:xfrm>
          <a:prstGeom prst="rect">
            <a:avLst/>
          </a:prstGeom>
          <a:noFill/>
        </p:spPr>
        <p:txBody>
          <a:bodyPr wrap="square" rtlCol="0">
            <a:spAutoFit/>
          </a:bodyPr>
          <a:lstStyle/>
          <a:p>
            <a:pPr>
              <a:lnSpc>
                <a:spcPct val="150000"/>
              </a:lnSpc>
            </a:pPr>
            <a:r>
              <a:rPr lang="en-US" dirty="0">
                <a:solidFill>
                  <a:srgbClr val="FFFF00"/>
                </a:solidFill>
                <a:cs typeface="Arial" panose="020B0604020202020204" pitchFamily="34" charset="0"/>
              </a:rPr>
              <a:t>3.1 </a:t>
            </a:r>
            <a:r>
              <a:rPr lang="en-US" dirty="0" smtClean="0">
                <a:solidFill>
                  <a:srgbClr val="FFFF00"/>
                </a:solidFill>
                <a:cs typeface="Arial" panose="020B0604020202020204" pitchFamily="34" charset="0"/>
              </a:rPr>
              <a:t> The </a:t>
            </a:r>
            <a:r>
              <a:rPr lang="en-US" dirty="0">
                <a:solidFill>
                  <a:srgbClr val="FFFF00"/>
                </a:solidFill>
                <a:cs typeface="Arial" panose="020B0604020202020204" pitchFamily="34" charset="0"/>
              </a:rPr>
              <a:t>assessments measure the stated learning objectives or competencies.</a:t>
            </a:r>
          </a:p>
          <a:p>
            <a:pPr>
              <a:lnSpc>
                <a:spcPct val="150000"/>
              </a:lnSpc>
            </a:pPr>
            <a:r>
              <a:rPr lang="en-US" dirty="0" smtClean="0">
                <a:solidFill>
                  <a:srgbClr val="FFFF00"/>
                </a:solidFill>
                <a:cs typeface="Arial" panose="020B0604020202020204" pitchFamily="34" charset="0"/>
              </a:rPr>
              <a:t>3.2  The </a:t>
            </a:r>
            <a:r>
              <a:rPr lang="en-US" dirty="0">
                <a:solidFill>
                  <a:srgbClr val="FFFF00"/>
                </a:solidFill>
                <a:cs typeface="Arial" panose="020B0604020202020204" pitchFamily="34" charset="0"/>
              </a:rPr>
              <a:t>course grading policy is stated clearly.</a:t>
            </a:r>
          </a:p>
          <a:p>
            <a:pPr>
              <a:lnSpc>
                <a:spcPct val="150000"/>
              </a:lnSpc>
            </a:pPr>
            <a:r>
              <a:rPr lang="en-US" dirty="0" smtClean="0">
                <a:solidFill>
                  <a:srgbClr val="FFFF00"/>
                </a:solidFill>
                <a:cs typeface="Arial" panose="020B0604020202020204" pitchFamily="34" charset="0"/>
              </a:rPr>
              <a:t>3.3  Specific </a:t>
            </a:r>
            <a:r>
              <a:rPr lang="en-US" dirty="0">
                <a:solidFill>
                  <a:srgbClr val="FFFF00"/>
                </a:solidFill>
                <a:cs typeface="Arial" panose="020B0604020202020204" pitchFamily="34" charset="0"/>
              </a:rPr>
              <a:t>and descriptive criteria are provided for the evaluation of learners’ </a:t>
            </a:r>
            <a:r>
              <a:rPr lang="en-US" dirty="0" smtClean="0">
                <a:solidFill>
                  <a:srgbClr val="FFFF00"/>
                </a:solidFill>
                <a:cs typeface="Arial" panose="020B0604020202020204" pitchFamily="34" charset="0"/>
              </a:rPr>
              <a:t>work</a:t>
            </a:r>
          </a:p>
          <a:p>
            <a:pPr>
              <a:lnSpc>
                <a:spcPct val="150000"/>
              </a:lnSpc>
            </a:pPr>
            <a:r>
              <a:rPr lang="en-US" dirty="0" smtClean="0">
                <a:solidFill>
                  <a:srgbClr val="FFFF00"/>
                </a:solidFill>
                <a:cs typeface="Arial" panose="020B0604020202020204" pitchFamily="34" charset="0"/>
              </a:rPr>
              <a:t>        and </a:t>
            </a:r>
            <a:r>
              <a:rPr lang="en-US" dirty="0">
                <a:solidFill>
                  <a:srgbClr val="FFFF00"/>
                </a:solidFill>
                <a:cs typeface="Arial" panose="020B0604020202020204" pitchFamily="34" charset="0"/>
              </a:rPr>
              <a:t>are tied to the course grading policy.</a:t>
            </a:r>
          </a:p>
          <a:p>
            <a:pPr>
              <a:lnSpc>
                <a:spcPct val="150000"/>
              </a:lnSpc>
            </a:pPr>
            <a:r>
              <a:rPr lang="en-US" dirty="0" smtClean="0">
                <a:solidFill>
                  <a:srgbClr val="FFFF00"/>
                </a:solidFill>
                <a:cs typeface="Arial" panose="020B0604020202020204" pitchFamily="34" charset="0"/>
              </a:rPr>
              <a:t>3.4  </a:t>
            </a:r>
            <a:r>
              <a:rPr lang="en-US" dirty="0">
                <a:solidFill>
                  <a:srgbClr val="FFFF00"/>
                </a:solidFill>
                <a:cs typeface="Arial" panose="020B0604020202020204" pitchFamily="34" charset="0"/>
              </a:rPr>
              <a:t>The assessment instruments selected are sequenced, varied, and suited to the </a:t>
            </a:r>
            <a:endParaRPr lang="en-US" dirty="0" smtClean="0">
              <a:solidFill>
                <a:srgbClr val="FFFF00"/>
              </a:solidFill>
              <a:cs typeface="Arial" panose="020B0604020202020204" pitchFamily="34" charset="0"/>
            </a:endParaRPr>
          </a:p>
          <a:p>
            <a:pPr>
              <a:lnSpc>
                <a:spcPct val="150000"/>
              </a:lnSpc>
            </a:pPr>
            <a:r>
              <a:rPr lang="en-US" dirty="0" smtClean="0">
                <a:solidFill>
                  <a:srgbClr val="FFFF00"/>
                </a:solidFill>
                <a:cs typeface="Arial" panose="020B0604020202020204" pitchFamily="34" charset="0"/>
              </a:rPr>
              <a:t>        learner </a:t>
            </a:r>
            <a:r>
              <a:rPr lang="en-US" dirty="0">
                <a:solidFill>
                  <a:srgbClr val="FFFF00"/>
                </a:solidFill>
                <a:cs typeface="Arial" panose="020B0604020202020204" pitchFamily="34" charset="0"/>
              </a:rPr>
              <a:t>work being assessed.</a:t>
            </a:r>
          </a:p>
          <a:p>
            <a:pPr>
              <a:lnSpc>
                <a:spcPct val="150000"/>
              </a:lnSpc>
            </a:pPr>
            <a:r>
              <a:rPr lang="en-US" dirty="0" smtClean="0">
                <a:cs typeface="Arial" panose="020B0604020202020204" pitchFamily="34" charset="0"/>
              </a:rPr>
              <a:t>3.5  </a:t>
            </a:r>
            <a:r>
              <a:rPr lang="en-US" dirty="0">
                <a:cs typeface="Arial" panose="020B0604020202020204" pitchFamily="34" charset="0"/>
              </a:rPr>
              <a:t>The course provides learners with multiple opportunities to track their </a:t>
            </a:r>
            <a:r>
              <a:rPr lang="en-US" dirty="0" smtClean="0">
                <a:cs typeface="Arial" panose="020B0604020202020204" pitchFamily="34" charset="0"/>
              </a:rPr>
              <a:t>learning</a:t>
            </a:r>
          </a:p>
          <a:p>
            <a:pPr>
              <a:lnSpc>
                <a:spcPct val="150000"/>
              </a:lnSpc>
            </a:pPr>
            <a:r>
              <a:rPr lang="en-US" dirty="0" smtClean="0">
                <a:cs typeface="Arial" panose="020B0604020202020204" pitchFamily="34" charset="0"/>
              </a:rPr>
              <a:t>        progress</a:t>
            </a:r>
            <a:r>
              <a:rPr lang="en-US" dirty="0">
                <a:cs typeface="Arial" panose="020B0604020202020204" pitchFamily="34" charset="0"/>
              </a:rPr>
              <a:t>.</a:t>
            </a:r>
          </a:p>
          <a:p>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7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smtClean="0">
                <a:solidFill>
                  <a:srgbClr val="BB0000"/>
                </a:solidFill>
                <a:latin typeface="Arial" pitchFamily="34" charset="0"/>
                <a:cs typeface="Arial" pitchFamily="34" charset="0"/>
              </a:rPr>
              <a:t>QM standards contained </a:t>
            </a:r>
            <a:r>
              <a:rPr lang="en-US" sz="3200" dirty="0">
                <a:solidFill>
                  <a:srgbClr val="BB0000"/>
                </a:solidFill>
                <a:latin typeface="Arial" pitchFamily="34" charset="0"/>
                <a:cs typeface="Arial" pitchFamily="34" charset="0"/>
              </a:rPr>
              <a:t>in </a:t>
            </a:r>
            <a:r>
              <a:rPr lang="en-US" sz="3200" dirty="0" smtClean="0">
                <a:solidFill>
                  <a:srgbClr val="BB0000"/>
                </a:solidFill>
                <a:latin typeface="Arial" pitchFamily="34" charset="0"/>
                <a:cs typeface="Arial" pitchFamily="34" charset="0"/>
              </a:rPr>
              <a:t>the syllabus</a:t>
            </a:r>
            <a:endParaRPr lang="en-US" sz="3200" dirty="0">
              <a:solidFill>
                <a:srgbClr val="C00000"/>
              </a:solidFill>
              <a:latin typeface="Arial" pitchFamily="34" charset="0"/>
              <a:cs typeface="Arial" pitchFamily="34" charset="0"/>
            </a:endParaRPr>
          </a:p>
          <a:p>
            <a:pPr algn="ctr">
              <a:lnSpc>
                <a:spcPct val="50000"/>
              </a:lnSpc>
            </a:pP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237349"/>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Instructional Materials</a:t>
            </a:r>
          </a:p>
        </p:txBody>
      </p:sp>
      <p:sp>
        <p:nvSpPr>
          <p:cNvPr id="9" name="TextBox 8"/>
          <p:cNvSpPr txBox="1"/>
          <p:nvPr/>
        </p:nvSpPr>
        <p:spPr>
          <a:xfrm>
            <a:off x="489528" y="1689860"/>
            <a:ext cx="8072582" cy="4108817"/>
          </a:xfrm>
          <a:prstGeom prst="rect">
            <a:avLst/>
          </a:prstGeom>
          <a:noFill/>
        </p:spPr>
        <p:txBody>
          <a:bodyPr wrap="square" rtlCol="0">
            <a:spAutoFit/>
          </a:bodyPr>
          <a:lstStyle/>
          <a:p>
            <a:pPr>
              <a:lnSpc>
                <a:spcPct val="150000"/>
              </a:lnSpc>
            </a:pPr>
            <a:r>
              <a:rPr lang="en-US" dirty="0" smtClean="0">
                <a:solidFill>
                  <a:srgbClr val="FFFF00"/>
                </a:solidFill>
                <a:cs typeface="Arial" panose="020B0604020202020204" pitchFamily="34" charset="0"/>
              </a:rPr>
              <a:t>4.1  The </a:t>
            </a:r>
            <a:r>
              <a:rPr lang="en-US" dirty="0">
                <a:solidFill>
                  <a:srgbClr val="FFFF00"/>
                </a:solidFill>
                <a:cs typeface="Arial" panose="020B0604020202020204" pitchFamily="34" charset="0"/>
              </a:rPr>
              <a:t>instructional materials contribute to the achievement of the stated </a:t>
            </a:r>
            <a:endParaRPr lang="en-US" dirty="0" smtClean="0">
              <a:solidFill>
                <a:srgbClr val="FFFF00"/>
              </a:solidFill>
              <a:cs typeface="Arial" panose="020B0604020202020204" pitchFamily="34" charset="0"/>
            </a:endParaRPr>
          </a:p>
          <a:p>
            <a:pPr>
              <a:lnSpc>
                <a:spcPct val="150000"/>
              </a:lnSpc>
            </a:pPr>
            <a:r>
              <a:rPr lang="en-US" dirty="0" smtClean="0">
                <a:solidFill>
                  <a:srgbClr val="FFFF00"/>
                </a:solidFill>
                <a:cs typeface="Arial" panose="020B0604020202020204" pitchFamily="34" charset="0"/>
              </a:rPr>
              <a:t>       course </a:t>
            </a:r>
            <a:r>
              <a:rPr lang="en-US" dirty="0">
                <a:solidFill>
                  <a:srgbClr val="FFFF00"/>
                </a:solidFill>
                <a:cs typeface="Arial" panose="020B0604020202020204" pitchFamily="34" charset="0"/>
              </a:rPr>
              <a:t>and module/unit learning objectives or competencies.</a:t>
            </a:r>
          </a:p>
          <a:p>
            <a:pPr>
              <a:lnSpc>
                <a:spcPct val="150000"/>
              </a:lnSpc>
            </a:pPr>
            <a:r>
              <a:rPr lang="en-US" dirty="0" smtClean="0">
                <a:solidFill>
                  <a:srgbClr val="FFFF00"/>
                </a:solidFill>
                <a:cs typeface="Arial" panose="020B0604020202020204" pitchFamily="34" charset="0"/>
              </a:rPr>
              <a:t>4.2  Both </a:t>
            </a:r>
            <a:r>
              <a:rPr lang="en-US" dirty="0">
                <a:solidFill>
                  <a:srgbClr val="FFFF00"/>
                </a:solidFill>
                <a:cs typeface="Arial" panose="020B0604020202020204" pitchFamily="34" charset="0"/>
              </a:rPr>
              <a:t>the purpose of instructional materials and how the materials are </a:t>
            </a:r>
            <a:r>
              <a:rPr lang="en-US" dirty="0" smtClean="0">
                <a:solidFill>
                  <a:srgbClr val="FFFF00"/>
                </a:solidFill>
                <a:cs typeface="Arial" panose="020B0604020202020204" pitchFamily="34" charset="0"/>
              </a:rPr>
              <a:t>to</a:t>
            </a:r>
          </a:p>
          <a:p>
            <a:pPr>
              <a:lnSpc>
                <a:spcPct val="150000"/>
              </a:lnSpc>
            </a:pPr>
            <a:r>
              <a:rPr lang="en-US" dirty="0" smtClean="0">
                <a:solidFill>
                  <a:srgbClr val="FFFF00"/>
                </a:solidFill>
                <a:cs typeface="Arial" panose="020B0604020202020204" pitchFamily="34" charset="0"/>
              </a:rPr>
              <a:t>       be </a:t>
            </a:r>
            <a:r>
              <a:rPr lang="en-US" dirty="0">
                <a:solidFill>
                  <a:srgbClr val="FFFF00"/>
                </a:solidFill>
                <a:cs typeface="Arial" panose="020B0604020202020204" pitchFamily="34" charset="0"/>
              </a:rPr>
              <a:t>used for learning activities are clearly explained.</a:t>
            </a:r>
          </a:p>
          <a:p>
            <a:pPr>
              <a:lnSpc>
                <a:spcPct val="150000"/>
              </a:lnSpc>
            </a:pPr>
            <a:r>
              <a:rPr lang="en-US" dirty="0" smtClean="0">
                <a:solidFill>
                  <a:srgbClr val="FFFF00"/>
                </a:solidFill>
                <a:cs typeface="Arial" panose="020B0604020202020204" pitchFamily="34" charset="0"/>
              </a:rPr>
              <a:t>4.3  All </a:t>
            </a:r>
            <a:r>
              <a:rPr lang="en-US" dirty="0">
                <a:solidFill>
                  <a:srgbClr val="FFFF00"/>
                </a:solidFill>
                <a:cs typeface="Arial" panose="020B0604020202020204" pitchFamily="34" charset="0"/>
              </a:rPr>
              <a:t>instructional materials used in the course are appropriately cited.</a:t>
            </a:r>
          </a:p>
          <a:p>
            <a:pPr>
              <a:lnSpc>
                <a:spcPct val="150000"/>
              </a:lnSpc>
            </a:pPr>
            <a:r>
              <a:rPr lang="en-US" dirty="0" smtClean="0">
                <a:solidFill>
                  <a:srgbClr val="FFFF00"/>
                </a:solidFill>
                <a:cs typeface="Arial" panose="020B0604020202020204" pitchFamily="34" charset="0"/>
              </a:rPr>
              <a:t>4.4  The </a:t>
            </a:r>
            <a:r>
              <a:rPr lang="en-US" dirty="0">
                <a:solidFill>
                  <a:srgbClr val="FFFF00"/>
                </a:solidFill>
                <a:cs typeface="Arial" panose="020B0604020202020204" pitchFamily="34" charset="0"/>
              </a:rPr>
              <a:t>instructional materials are current.</a:t>
            </a:r>
          </a:p>
          <a:p>
            <a:pPr>
              <a:lnSpc>
                <a:spcPct val="150000"/>
              </a:lnSpc>
            </a:pPr>
            <a:r>
              <a:rPr lang="en-US" dirty="0" smtClean="0">
                <a:solidFill>
                  <a:srgbClr val="FFFF00"/>
                </a:solidFill>
                <a:cs typeface="Arial" panose="020B0604020202020204" pitchFamily="34" charset="0"/>
              </a:rPr>
              <a:t>4.5  A </a:t>
            </a:r>
            <a:r>
              <a:rPr lang="en-US" dirty="0">
                <a:solidFill>
                  <a:srgbClr val="FFFF00"/>
                </a:solidFill>
                <a:cs typeface="Arial" panose="020B0604020202020204" pitchFamily="34" charset="0"/>
              </a:rPr>
              <a:t>variety of instructional materials is used in the course.</a:t>
            </a:r>
          </a:p>
          <a:p>
            <a:pPr>
              <a:lnSpc>
                <a:spcPct val="150000"/>
              </a:lnSpc>
            </a:pPr>
            <a:r>
              <a:rPr lang="en-US" dirty="0" smtClean="0">
                <a:solidFill>
                  <a:srgbClr val="FFFF00"/>
                </a:solidFill>
                <a:cs typeface="Arial" panose="020B0604020202020204" pitchFamily="34" charset="0"/>
              </a:rPr>
              <a:t>4.6  The </a:t>
            </a:r>
            <a:r>
              <a:rPr lang="en-US" dirty="0">
                <a:solidFill>
                  <a:srgbClr val="FFFF00"/>
                </a:solidFill>
                <a:cs typeface="Arial" panose="020B0604020202020204" pitchFamily="34" charset="0"/>
              </a:rPr>
              <a:t>distinction between required and optional materials is </a:t>
            </a:r>
            <a:r>
              <a:rPr lang="en-US" dirty="0" smtClean="0">
                <a:solidFill>
                  <a:srgbClr val="FFFF00"/>
                </a:solidFill>
                <a:cs typeface="Arial" panose="020B0604020202020204" pitchFamily="34" charset="0"/>
              </a:rPr>
              <a:t>clearly</a:t>
            </a:r>
          </a:p>
          <a:p>
            <a:pPr>
              <a:lnSpc>
                <a:spcPct val="150000"/>
              </a:lnSpc>
            </a:pPr>
            <a:r>
              <a:rPr lang="en-US" dirty="0">
                <a:solidFill>
                  <a:srgbClr val="FFFF00"/>
                </a:solidFill>
                <a:cs typeface="Arial" panose="020B0604020202020204" pitchFamily="34" charset="0"/>
              </a:rPr>
              <a:t> </a:t>
            </a:r>
            <a:r>
              <a:rPr lang="en-US" dirty="0" smtClean="0">
                <a:solidFill>
                  <a:srgbClr val="FFFF00"/>
                </a:solidFill>
                <a:cs typeface="Arial" panose="020B0604020202020204" pitchFamily="34" charset="0"/>
              </a:rPr>
              <a:t>      explained.</a:t>
            </a:r>
            <a:endParaRPr lang="en-US" dirty="0">
              <a:solidFill>
                <a:srgbClr val="FFFF00"/>
              </a:solidFill>
              <a:cs typeface="Arial" panose="020B0604020202020204" pitchFamily="34" charset="0"/>
            </a:endParaRPr>
          </a:p>
          <a:p>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47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smtClean="0">
                <a:solidFill>
                  <a:srgbClr val="BB0000"/>
                </a:solidFill>
                <a:latin typeface="Arial" pitchFamily="34" charset="0"/>
                <a:cs typeface="Arial" pitchFamily="34" charset="0"/>
              </a:rPr>
              <a:t>QM standards contained </a:t>
            </a:r>
            <a:r>
              <a:rPr lang="en-US" sz="3200" dirty="0">
                <a:solidFill>
                  <a:srgbClr val="BB0000"/>
                </a:solidFill>
                <a:latin typeface="Arial" pitchFamily="34" charset="0"/>
                <a:cs typeface="Arial" pitchFamily="34" charset="0"/>
              </a:rPr>
              <a:t>in </a:t>
            </a:r>
            <a:r>
              <a:rPr lang="en-US" sz="3200" dirty="0" smtClean="0">
                <a:solidFill>
                  <a:srgbClr val="BB0000"/>
                </a:solidFill>
                <a:latin typeface="Arial" pitchFamily="34" charset="0"/>
                <a:cs typeface="Arial" pitchFamily="34" charset="0"/>
              </a:rPr>
              <a:t>the syllabus</a:t>
            </a:r>
            <a:endParaRPr lang="en-US" sz="3200" dirty="0">
              <a:solidFill>
                <a:srgbClr val="C00000"/>
              </a:solidFill>
              <a:latin typeface="Arial" pitchFamily="34" charset="0"/>
              <a:cs typeface="Arial" pitchFamily="34" charset="0"/>
            </a:endParaRPr>
          </a:p>
          <a:p>
            <a:pPr algn="ctr">
              <a:lnSpc>
                <a:spcPct val="50000"/>
              </a:lnSpc>
            </a:pPr>
            <a:endParaRPr lang="en-US" sz="3200" dirty="0">
              <a:solidFill>
                <a:srgbClr val="C00000"/>
              </a:solidFill>
              <a:latin typeface="Arial" pitchFamily="34" charset="0"/>
              <a:cs typeface="Arial" pitchFamily="34" charset="0"/>
            </a:endParaRPr>
          </a:p>
        </p:txBody>
      </p:sp>
      <p:sp>
        <p:nvSpPr>
          <p:cNvPr id="8" name="Title 3"/>
          <p:cNvSpPr txBox="1">
            <a:spLocks/>
          </p:cNvSpPr>
          <p:nvPr/>
        </p:nvSpPr>
        <p:spPr>
          <a:xfrm>
            <a:off x="203200" y="1237349"/>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Learner Activities and Learner Interaction</a:t>
            </a:r>
          </a:p>
        </p:txBody>
      </p:sp>
      <p:sp>
        <p:nvSpPr>
          <p:cNvPr id="9" name="TextBox 8"/>
          <p:cNvSpPr txBox="1"/>
          <p:nvPr/>
        </p:nvSpPr>
        <p:spPr>
          <a:xfrm>
            <a:off x="489527" y="1689860"/>
            <a:ext cx="8174181" cy="3277820"/>
          </a:xfrm>
          <a:prstGeom prst="rect">
            <a:avLst/>
          </a:prstGeom>
          <a:noFill/>
        </p:spPr>
        <p:txBody>
          <a:bodyPr wrap="square" rtlCol="0">
            <a:spAutoFit/>
          </a:bodyPr>
          <a:lstStyle/>
          <a:p>
            <a:pPr>
              <a:lnSpc>
                <a:spcPct val="150000"/>
              </a:lnSpc>
            </a:pPr>
            <a:r>
              <a:rPr lang="en-US" dirty="0" smtClean="0"/>
              <a:t>5.1  </a:t>
            </a:r>
            <a:r>
              <a:rPr lang="en-US" dirty="0"/>
              <a:t>The learning activities promote the achievement of the stated learning </a:t>
            </a:r>
            <a:r>
              <a:rPr lang="en-US" dirty="0" smtClean="0"/>
              <a:t>objectives</a:t>
            </a:r>
          </a:p>
          <a:p>
            <a:pPr>
              <a:lnSpc>
                <a:spcPct val="150000"/>
              </a:lnSpc>
            </a:pPr>
            <a:r>
              <a:rPr lang="en-US" dirty="0" smtClean="0"/>
              <a:t>       or </a:t>
            </a:r>
            <a:r>
              <a:rPr lang="en-US" dirty="0"/>
              <a:t>competencies.</a:t>
            </a:r>
          </a:p>
          <a:p>
            <a:pPr>
              <a:lnSpc>
                <a:spcPct val="150000"/>
              </a:lnSpc>
            </a:pPr>
            <a:r>
              <a:rPr lang="en-US" dirty="0" smtClean="0"/>
              <a:t>5.2  </a:t>
            </a:r>
            <a:r>
              <a:rPr lang="en-US" dirty="0"/>
              <a:t>Learning activities provide opportunities for interaction that support active </a:t>
            </a:r>
            <a:endParaRPr lang="en-US" dirty="0" smtClean="0"/>
          </a:p>
          <a:p>
            <a:pPr>
              <a:lnSpc>
                <a:spcPct val="150000"/>
              </a:lnSpc>
            </a:pPr>
            <a:r>
              <a:rPr lang="en-US" dirty="0" smtClean="0"/>
              <a:t>       learning</a:t>
            </a:r>
            <a:r>
              <a:rPr lang="en-US" dirty="0"/>
              <a:t>.</a:t>
            </a:r>
          </a:p>
          <a:p>
            <a:pPr>
              <a:lnSpc>
                <a:spcPct val="150000"/>
              </a:lnSpc>
            </a:pPr>
            <a:r>
              <a:rPr lang="en-US" dirty="0" smtClean="0">
                <a:solidFill>
                  <a:srgbClr val="FFFF00"/>
                </a:solidFill>
              </a:rPr>
              <a:t>5.3  </a:t>
            </a:r>
            <a:r>
              <a:rPr lang="en-US" dirty="0">
                <a:solidFill>
                  <a:srgbClr val="FFFF00"/>
                </a:solidFill>
              </a:rPr>
              <a:t>The instructor’s plan for classroom response time and feedback on assignments </a:t>
            </a:r>
            <a:endParaRPr lang="en-US" dirty="0" smtClean="0">
              <a:solidFill>
                <a:srgbClr val="FFFF00"/>
              </a:solidFill>
            </a:endParaRPr>
          </a:p>
          <a:p>
            <a:pPr>
              <a:lnSpc>
                <a:spcPct val="150000"/>
              </a:lnSpc>
            </a:pPr>
            <a:r>
              <a:rPr lang="en-US" dirty="0" smtClean="0">
                <a:solidFill>
                  <a:srgbClr val="FFFF00"/>
                </a:solidFill>
              </a:rPr>
              <a:t>       is </a:t>
            </a:r>
            <a:r>
              <a:rPr lang="en-US" dirty="0">
                <a:solidFill>
                  <a:srgbClr val="FFFF00"/>
                </a:solidFill>
              </a:rPr>
              <a:t>clearly stated.</a:t>
            </a:r>
          </a:p>
          <a:p>
            <a:pPr>
              <a:lnSpc>
                <a:spcPct val="150000"/>
              </a:lnSpc>
            </a:pPr>
            <a:r>
              <a:rPr lang="en-US" dirty="0" smtClean="0">
                <a:solidFill>
                  <a:srgbClr val="FFFF00"/>
                </a:solidFill>
              </a:rPr>
              <a:t>5.4  </a:t>
            </a:r>
            <a:r>
              <a:rPr lang="en-US" dirty="0">
                <a:solidFill>
                  <a:srgbClr val="FFFF00"/>
                </a:solidFill>
              </a:rPr>
              <a:t>The requirements for learner interaction are clearly stated.</a:t>
            </a:r>
          </a:p>
          <a:p>
            <a:r>
              <a:rPr lang="en-US" dirty="0" smtClean="0">
                <a:solidFill>
                  <a:srgbClr val="FFFF00"/>
                </a:solidFill>
                <a:latin typeface="Arial" panose="020B0604020202020204" pitchFamily="34" charset="0"/>
                <a:cs typeface="Arial" panose="020B0604020202020204" pitchFamily="34" charset="0"/>
              </a:rPr>
              <a:t> </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97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375775" y="909450"/>
            <a:ext cx="4392450"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Permissions</a:t>
            </a:r>
            <a:endParaRPr lang="en-US" sz="3600" dirty="0">
              <a:solidFill>
                <a:srgbClr val="C00000"/>
              </a:solidFill>
              <a:latin typeface="Arial" pitchFamily="34" charset="0"/>
              <a:cs typeface="Arial" pitchFamily="34" charset="0"/>
            </a:endParaRPr>
          </a:p>
        </p:txBody>
      </p:sp>
      <p:sp>
        <p:nvSpPr>
          <p:cNvPr id="4" name="TextBox 3"/>
          <p:cNvSpPr txBox="1"/>
          <p:nvPr/>
        </p:nvSpPr>
        <p:spPr>
          <a:xfrm>
            <a:off x="1186131" y="1677884"/>
            <a:ext cx="4533181" cy="440120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Materials discussed and shared in this presentation are copyrighted by Quality Matters or The Ohio State University (OSU). All rights are reserved.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QM11 was adapted with permission from Quality Matters for use by The Ohio State University.  The faculty and staff of OSU developed, modified, and aligned the College of Education and Human Ecology’s Curriculum Committee’s 11 parts of a syllabus and hold the rights to this work.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139" y="1742535"/>
            <a:ext cx="2763352" cy="1838771"/>
          </a:xfrm>
          <a:prstGeom prst="round2Diag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140" y="3871729"/>
            <a:ext cx="2763350" cy="1838771"/>
          </a:xfrm>
          <a:prstGeom prst="round2DiagRect">
            <a:avLst/>
          </a:prstGeom>
        </p:spPr>
      </p:pic>
    </p:spTree>
    <p:extLst>
      <p:ext uri="{BB962C8B-B14F-4D97-AF65-F5344CB8AC3E}">
        <p14:creationId xmlns:p14="http://schemas.microsoft.com/office/powerpoint/2010/main" val="3012590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standards contained in the </a:t>
            </a:r>
            <a:r>
              <a:rPr lang="en-US" sz="3200" dirty="0" smtClean="0">
                <a:solidFill>
                  <a:srgbClr val="BB0000"/>
                </a:solidFill>
                <a:latin typeface="Arial" pitchFamily="34" charset="0"/>
                <a:cs typeface="Arial" pitchFamily="34" charset="0"/>
              </a:rPr>
              <a:t>syllabus</a:t>
            </a:r>
            <a:endParaRPr lang="en-US" sz="3200" dirty="0">
              <a:solidFill>
                <a:srgbClr val="BB0000"/>
              </a:solidFill>
              <a:latin typeface="Arial" pitchFamily="34" charset="0"/>
              <a:cs typeface="Arial" pitchFamily="34" charset="0"/>
            </a:endParaRPr>
          </a:p>
        </p:txBody>
      </p:sp>
      <p:sp>
        <p:nvSpPr>
          <p:cNvPr id="8" name="Title 3"/>
          <p:cNvSpPr txBox="1">
            <a:spLocks/>
          </p:cNvSpPr>
          <p:nvPr/>
        </p:nvSpPr>
        <p:spPr>
          <a:xfrm>
            <a:off x="203200" y="1320473"/>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Course Technology</a:t>
            </a:r>
          </a:p>
        </p:txBody>
      </p:sp>
      <p:sp>
        <p:nvSpPr>
          <p:cNvPr id="9" name="TextBox 8"/>
          <p:cNvSpPr txBox="1"/>
          <p:nvPr/>
        </p:nvSpPr>
        <p:spPr>
          <a:xfrm>
            <a:off x="489528" y="1689860"/>
            <a:ext cx="8072582" cy="2585323"/>
          </a:xfrm>
          <a:prstGeom prst="rect">
            <a:avLst/>
          </a:prstGeom>
          <a:noFill/>
        </p:spPr>
        <p:txBody>
          <a:bodyPr wrap="square" rtlCol="0">
            <a:spAutoFit/>
          </a:bodyPr>
          <a:lstStyle/>
          <a:p>
            <a:pPr>
              <a:lnSpc>
                <a:spcPct val="150000"/>
              </a:lnSpc>
            </a:pPr>
            <a:r>
              <a:rPr lang="en-US" dirty="0"/>
              <a:t> </a:t>
            </a:r>
            <a:r>
              <a:rPr lang="en-US" dirty="0" smtClean="0"/>
              <a:t> 6.1  The </a:t>
            </a:r>
            <a:r>
              <a:rPr lang="en-US" dirty="0"/>
              <a:t>tools used in the course support the learning objectives and competencies.</a:t>
            </a:r>
          </a:p>
          <a:p>
            <a:pPr>
              <a:lnSpc>
                <a:spcPct val="150000"/>
              </a:lnSpc>
            </a:pPr>
            <a:r>
              <a:rPr lang="en-US" dirty="0"/>
              <a:t>  6.2 </a:t>
            </a:r>
            <a:r>
              <a:rPr lang="en-US" dirty="0" smtClean="0"/>
              <a:t> Course </a:t>
            </a:r>
            <a:r>
              <a:rPr lang="en-US" dirty="0"/>
              <a:t>tools promote learner engagement and active learning.</a:t>
            </a:r>
          </a:p>
          <a:p>
            <a:pPr>
              <a:lnSpc>
                <a:spcPct val="150000"/>
              </a:lnSpc>
            </a:pPr>
            <a:r>
              <a:rPr lang="en-US" dirty="0">
                <a:solidFill>
                  <a:srgbClr val="92D050"/>
                </a:solidFill>
              </a:rPr>
              <a:t>*</a:t>
            </a:r>
            <a:r>
              <a:rPr lang="en-US" dirty="0" smtClean="0"/>
              <a:t>6.3  </a:t>
            </a:r>
            <a:r>
              <a:rPr lang="en-US" dirty="0"/>
              <a:t>Technologies required in the course are readily obtainable.</a:t>
            </a:r>
          </a:p>
          <a:p>
            <a:pPr>
              <a:lnSpc>
                <a:spcPct val="150000"/>
              </a:lnSpc>
            </a:pPr>
            <a:r>
              <a:rPr lang="en-US" dirty="0"/>
              <a:t>  </a:t>
            </a:r>
            <a:r>
              <a:rPr lang="en-US" dirty="0" smtClean="0"/>
              <a:t>6.4  </a:t>
            </a:r>
            <a:r>
              <a:rPr lang="en-US" dirty="0"/>
              <a:t>The course technologies are current.</a:t>
            </a:r>
          </a:p>
          <a:p>
            <a:pPr>
              <a:lnSpc>
                <a:spcPct val="150000"/>
              </a:lnSpc>
            </a:pPr>
            <a:r>
              <a:rPr lang="en-US" dirty="0">
                <a:solidFill>
                  <a:srgbClr val="92D050"/>
                </a:solidFill>
              </a:rPr>
              <a:t>*</a:t>
            </a:r>
            <a:r>
              <a:rPr lang="en-US" dirty="0" smtClean="0"/>
              <a:t>6.5  </a:t>
            </a:r>
            <a:r>
              <a:rPr lang="en-US" dirty="0"/>
              <a:t>Links are provided to privacy policies for all external tools required in the </a:t>
            </a:r>
            <a:endParaRPr lang="en-US" dirty="0" smtClean="0"/>
          </a:p>
          <a:p>
            <a:pPr>
              <a:lnSpc>
                <a:spcPct val="150000"/>
              </a:lnSpc>
            </a:pPr>
            <a:r>
              <a:rPr lang="en-US" dirty="0"/>
              <a:t> </a:t>
            </a:r>
            <a:r>
              <a:rPr lang="en-US" dirty="0" smtClean="0"/>
              <a:t>         course</a:t>
            </a:r>
            <a:r>
              <a:rPr lang="en-US" dirty="0"/>
              <a:t>.</a:t>
            </a:r>
            <a:r>
              <a:rPr lang="en-US" dirty="0" smtClean="0">
                <a:solidFill>
                  <a:srgbClr val="FFFF00"/>
                </a:solidFill>
                <a:latin typeface="Arial" panose="020B0604020202020204" pitchFamily="34" charset="0"/>
                <a:cs typeface="Arial" panose="020B0604020202020204" pitchFamily="34" charset="0"/>
              </a:rPr>
              <a:t> </a:t>
            </a:r>
            <a:endParaRPr 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067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standards contained in the </a:t>
            </a:r>
            <a:r>
              <a:rPr lang="en-US" sz="3200" dirty="0" smtClean="0">
                <a:solidFill>
                  <a:srgbClr val="BB0000"/>
                </a:solidFill>
                <a:latin typeface="Arial" pitchFamily="34" charset="0"/>
                <a:cs typeface="Arial" pitchFamily="34" charset="0"/>
              </a:rPr>
              <a:t>syllabus</a:t>
            </a:r>
            <a:endParaRPr lang="en-US" sz="3200" dirty="0">
              <a:solidFill>
                <a:srgbClr val="BB0000"/>
              </a:solidFill>
              <a:latin typeface="Arial" pitchFamily="34" charset="0"/>
              <a:cs typeface="Arial" pitchFamily="34" charset="0"/>
            </a:endParaRPr>
          </a:p>
        </p:txBody>
      </p:sp>
      <p:sp>
        <p:nvSpPr>
          <p:cNvPr id="8" name="Title 3"/>
          <p:cNvSpPr txBox="1">
            <a:spLocks/>
          </p:cNvSpPr>
          <p:nvPr/>
        </p:nvSpPr>
        <p:spPr>
          <a:xfrm>
            <a:off x="203200" y="1320473"/>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Learner Support</a:t>
            </a:r>
          </a:p>
        </p:txBody>
      </p:sp>
      <p:sp>
        <p:nvSpPr>
          <p:cNvPr id="9" name="TextBox 8"/>
          <p:cNvSpPr txBox="1"/>
          <p:nvPr/>
        </p:nvSpPr>
        <p:spPr>
          <a:xfrm>
            <a:off x="489528" y="1689860"/>
            <a:ext cx="8072582" cy="4204356"/>
          </a:xfrm>
          <a:prstGeom prst="rect">
            <a:avLst/>
          </a:prstGeom>
          <a:noFill/>
        </p:spPr>
        <p:txBody>
          <a:bodyPr wrap="square" rtlCol="0">
            <a:spAutoFit/>
          </a:bodyPr>
          <a:lstStyle/>
          <a:p>
            <a:pPr>
              <a:lnSpc>
                <a:spcPct val="150000"/>
              </a:lnSpc>
            </a:pPr>
            <a:r>
              <a:rPr lang="en-US" dirty="0">
                <a:solidFill>
                  <a:srgbClr val="92D050"/>
                </a:solidFill>
              </a:rPr>
              <a:t>*</a:t>
            </a:r>
            <a:r>
              <a:rPr lang="en-US" dirty="0">
                <a:solidFill>
                  <a:srgbClr val="FFFF00"/>
                </a:solidFill>
              </a:rPr>
              <a:t>7.1 The course instructions articulate or link to a clear description of the </a:t>
            </a:r>
            <a:r>
              <a:rPr lang="en-US" dirty="0" smtClean="0">
                <a:solidFill>
                  <a:srgbClr val="FFFF00"/>
                </a:solidFill>
              </a:rPr>
              <a:t>technical</a:t>
            </a:r>
          </a:p>
          <a:p>
            <a:pPr>
              <a:lnSpc>
                <a:spcPct val="150000"/>
              </a:lnSpc>
            </a:pPr>
            <a:r>
              <a:rPr lang="en-US" dirty="0" smtClean="0">
                <a:solidFill>
                  <a:srgbClr val="FFFF00"/>
                </a:solidFill>
              </a:rPr>
              <a:t>         support </a:t>
            </a:r>
            <a:r>
              <a:rPr lang="en-US" dirty="0">
                <a:solidFill>
                  <a:srgbClr val="FFFF00"/>
                </a:solidFill>
              </a:rPr>
              <a:t>offered and how to obtain it.</a:t>
            </a:r>
          </a:p>
          <a:p>
            <a:pPr>
              <a:lnSpc>
                <a:spcPct val="150000"/>
              </a:lnSpc>
            </a:pPr>
            <a:r>
              <a:rPr lang="en-US" dirty="0">
                <a:solidFill>
                  <a:srgbClr val="92D050"/>
                </a:solidFill>
              </a:rPr>
              <a:t>*</a:t>
            </a:r>
            <a:r>
              <a:rPr lang="en-US" dirty="0">
                <a:solidFill>
                  <a:srgbClr val="FFFF00"/>
                </a:solidFill>
              </a:rPr>
              <a:t>7.2 Course instructions articulate or link to the institution’s accessibility policies </a:t>
            </a:r>
            <a:r>
              <a:rPr lang="en-US" dirty="0" smtClean="0">
                <a:solidFill>
                  <a:srgbClr val="FFFF00"/>
                </a:solidFill>
              </a:rPr>
              <a:t>and</a:t>
            </a:r>
          </a:p>
          <a:p>
            <a:pPr>
              <a:lnSpc>
                <a:spcPct val="150000"/>
              </a:lnSpc>
            </a:pPr>
            <a:r>
              <a:rPr lang="en-US" dirty="0" smtClean="0">
                <a:solidFill>
                  <a:srgbClr val="FFFF00"/>
                </a:solidFill>
              </a:rPr>
              <a:t>         </a:t>
            </a:r>
            <a:r>
              <a:rPr lang="en-US" dirty="0">
                <a:solidFill>
                  <a:srgbClr val="FFFF00"/>
                </a:solidFill>
              </a:rPr>
              <a:t>services.</a:t>
            </a:r>
          </a:p>
          <a:p>
            <a:pPr>
              <a:lnSpc>
                <a:spcPct val="150000"/>
              </a:lnSpc>
            </a:pPr>
            <a:r>
              <a:rPr lang="en-US" dirty="0">
                <a:solidFill>
                  <a:srgbClr val="92D050"/>
                </a:solidFill>
              </a:rPr>
              <a:t>*</a:t>
            </a:r>
            <a:r>
              <a:rPr lang="en-US" dirty="0">
                <a:solidFill>
                  <a:srgbClr val="FFFF00"/>
                </a:solidFill>
              </a:rPr>
              <a:t>7.3 Course instructions articulate or link to an explanation of how the </a:t>
            </a:r>
            <a:r>
              <a:rPr lang="en-US" dirty="0" smtClean="0">
                <a:solidFill>
                  <a:srgbClr val="FFFF00"/>
                </a:solidFill>
              </a:rPr>
              <a:t>institution’s</a:t>
            </a:r>
          </a:p>
          <a:p>
            <a:pPr>
              <a:lnSpc>
                <a:spcPct val="150000"/>
              </a:lnSpc>
            </a:pPr>
            <a:r>
              <a:rPr lang="en-US" dirty="0" smtClean="0">
                <a:solidFill>
                  <a:srgbClr val="FFFF00"/>
                </a:solidFill>
              </a:rPr>
              <a:t>         academic </a:t>
            </a:r>
            <a:r>
              <a:rPr lang="en-US" dirty="0">
                <a:solidFill>
                  <a:srgbClr val="FFFF00"/>
                </a:solidFill>
              </a:rPr>
              <a:t>support services and resources can help learners succeed in </a:t>
            </a:r>
            <a:r>
              <a:rPr lang="en-US" dirty="0" smtClean="0">
                <a:solidFill>
                  <a:srgbClr val="FFFF00"/>
                </a:solidFill>
              </a:rPr>
              <a:t>the</a:t>
            </a:r>
          </a:p>
          <a:p>
            <a:pPr>
              <a:lnSpc>
                <a:spcPct val="150000"/>
              </a:lnSpc>
            </a:pPr>
            <a:r>
              <a:rPr lang="en-US" dirty="0">
                <a:solidFill>
                  <a:srgbClr val="FFFF00"/>
                </a:solidFill>
              </a:rPr>
              <a:t> </a:t>
            </a:r>
            <a:r>
              <a:rPr lang="en-US" dirty="0" smtClean="0">
                <a:solidFill>
                  <a:srgbClr val="FFFF00"/>
                </a:solidFill>
              </a:rPr>
              <a:t>        course and </a:t>
            </a:r>
            <a:r>
              <a:rPr lang="en-US" dirty="0">
                <a:solidFill>
                  <a:srgbClr val="FFFF00"/>
                </a:solidFill>
              </a:rPr>
              <a:t>how learners can obtain them.</a:t>
            </a:r>
          </a:p>
          <a:p>
            <a:pPr>
              <a:lnSpc>
                <a:spcPct val="150000"/>
              </a:lnSpc>
            </a:pPr>
            <a:r>
              <a:rPr lang="en-US" dirty="0">
                <a:solidFill>
                  <a:srgbClr val="92D050"/>
                </a:solidFill>
              </a:rPr>
              <a:t>*</a:t>
            </a:r>
            <a:r>
              <a:rPr lang="en-US" dirty="0">
                <a:solidFill>
                  <a:srgbClr val="FFFF00"/>
                </a:solidFill>
              </a:rPr>
              <a:t>7.4 Course instructions articulate or link to an explanation of how the institution’s </a:t>
            </a:r>
            <a:endParaRPr lang="en-US" dirty="0" smtClean="0">
              <a:solidFill>
                <a:srgbClr val="FFFF00"/>
              </a:solidFill>
            </a:endParaRPr>
          </a:p>
          <a:p>
            <a:pPr>
              <a:lnSpc>
                <a:spcPct val="150000"/>
              </a:lnSpc>
            </a:pPr>
            <a:r>
              <a:rPr lang="en-US" dirty="0" smtClean="0">
                <a:solidFill>
                  <a:srgbClr val="FFFF00"/>
                </a:solidFill>
              </a:rPr>
              <a:t>         student </a:t>
            </a:r>
            <a:r>
              <a:rPr lang="en-US" dirty="0">
                <a:solidFill>
                  <a:srgbClr val="FFFF00"/>
                </a:solidFill>
              </a:rPr>
              <a:t>services and resources can help learners succeed and how learners can </a:t>
            </a:r>
            <a:endParaRPr lang="en-US" dirty="0" smtClean="0">
              <a:solidFill>
                <a:srgbClr val="FFFF00"/>
              </a:solidFill>
            </a:endParaRPr>
          </a:p>
          <a:p>
            <a:pPr>
              <a:lnSpc>
                <a:spcPct val="150000"/>
              </a:lnSpc>
            </a:pPr>
            <a:r>
              <a:rPr lang="en-US" dirty="0" smtClean="0">
                <a:solidFill>
                  <a:srgbClr val="FFFF00"/>
                </a:solidFill>
              </a:rPr>
              <a:t>         obtain </a:t>
            </a:r>
            <a:r>
              <a:rPr lang="en-US" dirty="0">
                <a:solidFill>
                  <a:srgbClr val="FFFF00"/>
                </a:solidFill>
              </a:rPr>
              <a:t>them.</a:t>
            </a:r>
          </a:p>
        </p:txBody>
      </p:sp>
    </p:spTree>
    <p:extLst>
      <p:ext uri="{BB962C8B-B14F-4D97-AF65-F5344CB8AC3E}">
        <p14:creationId xmlns:p14="http://schemas.microsoft.com/office/powerpoint/2010/main" val="4096668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standards contained in the </a:t>
            </a:r>
            <a:r>
              <a:rPr lang="en-US" sz="3200" dirty="0" smtClean="0">
                <a:solidFill>
                  <a:srgbClr val="BB0000"/>
                </a:solidFill>
                <a:latin typeface="Arial" pitchFamily="34" charset="0"/>
                <a:cs typeface="Arial" pitchFamily="34" charset="0"/>
              </a:rPr>
              <a:t>syllabus</a:t>
            </a:r>
            <a:endParaRPr lang="en-US" sz="3200" dirty="0">
              <a:solidFill>
                <a:srgbClr val="BB0000"/>
              </a:solidFill>
              <a:latin typeface="Arial" pitchFamily="34" charset="0"/>
              <a:cs typeface="Arial" pitchFamily="34" charset="0"/>
            </a:endParaRPr>
          </a:p>
        </p:txBody>
      </p:sp>
      <p:sp>
        <p:nvSpPr>
          <p:cNvPr id="8" name="Title 3"/>
          <p:cNvSpPr txBox="1">
            <a:spLocks/>
          </p:cNvSpPr>
          <p:nvPr/>
        </p:nvSpPr>
        <p:spPr>
          <a:xfrm>
            <a:off x="203200" y="1320473"/>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2800" dirty="0">
                <a:solidFill>
                  <a:schemeClr val="tx1"/>
                </a:solidFill>
                <a:latin typeface="Arial" pitchFamily="34" charset="0"/>
                <a:cs typeface="Arial" pitchFamily="34" charset="0"/>
              </a:rPr>
              <a:t>Accessibility and Usability</a:t>
            </a:r>
          </a:p>
        </p:txBody>
      </p:sp>
      <p:sp>
        <p:nvSpPr>
          <p:cNvPr id="9" name="TextBox 8"/>
          <p:cNvSpPr txBox="1"/>
          <p:nvPr/>
        </p:nvSpPr>
        <p:spPr>
          <a:xfrm>
            <a:off x="489528" y="1689860"/>
            <a:ext cx="8072582" cy="2957861"/>
          </a:xfrm>
          <a:prstGeom prst="rect">
            <a:avLst/>
          </a:prstGeom>
          <a:noFill/>
        </p:spPr>
        <p:txBody>
          <a:bodyPr wrap="square" rtlCol="0">
            <a:spAutoFit/>
          </a:bodyPr>
          <a:lstStyle/>
          <a:p>
            <a:pPr>
              <a:lnSpc>
                <a:spcPct val="150000"/>
              </a:lnSpc>
            </a:pPr>
            <a:r>
              <a:rPr lang="en-US" dirty="0"/>
              <a:t> </a:t>
            </a:r>
            <a:r>
              <a:rPr lang="en-US" dirty="0" smtClean="0"/>
              <a:t> </a:t>
            </a:r>
            <a:r>
              <a:rPr lang="en-US" dirty="0" smtClean="0">
                <a:solidFill>
                  <a:srgbClr val="FFFF00"/>
                </a:solidFill>
              </a:rPr>
              <a:t>8.1 </a:t>
            </a:r>
            <a:r>
              <a:rPr lang="en-US" dirty="0">
                <a:solidFill>
                  <a:srgbClr val="FFFF00"/>
                </a:solidFill>
              </a:rPr>
              <a:t>Course navigation facilitates ease of use.</a:t>
            </a:r>
          </a:p>
          <a:p>
            <a:pPr>
              <a:lnSpc>
                <a:spcPct val="150000"/>
              </a:lnSpc>
            </a:pPr>
            <a:r>
              <a:rPr lang="en-US" dirty="0">
                <a:solidFill>
                  <a:srgbClr val="92D050"/>
                </a:solidFill>
              </a:rPr>
              <a:t>*</a:t>
            </a:r>
            <a:r>
              <a:rPr lang="en-US" dirty="0">
                <a:solidFill>
                  <a:srgbClr val="FFFF00"/>
                </a:solidFill>
              </a:rPr>
              <a:t>8.2 Information is provided about the accessibility of all technologies required </a:t>
            </a:r>
            <a:r>
              <a:rPr lang="en-US" dirty="0" smtClean="0">
                <a:solidFill>
                  <a:srgbClr val="FFFF00"/>
                </a:solidFill>
              </a:rPr>
              <a:t>in</a:t>
            </a:r>
          </a:p>
          <a:p>
            <a:pPr>
              <a:lnSpc>
                <a:spcPct val="150000"/>
              </a:lnSpc>
            </a:pPr>
            <a:r>
              <a:rPr lang="en-US" dirty="0">
                <a:solidFill>
                  <a:srgbClr val="FFFF00"/>
                </a:solidFill>
              </a:rPr>
              <a:t> </a:t>
            </a:r>
            <a:r>
              <a:rPr lang="en-US" dirty="0" smtClean="0">
                <a:solidFill>
                  <a:srgbClr val="FFFF00"/>
                </a:solidFill>
              </a:rPr>
              <a:t>        </a:t>
            </a:r>
            <a:r>
              <a:rPr lang="en-US" dirty="0">
                <a:solidFill>
                  <a:srgbClr val="FFFF00"/>
                </a:solidFill>
              </a:rPr>
              <a:t>the course.</a:t>
            </a:r>
          </a:p>
          <a:p>
            <a:pPr>
              <a:lnSpc>
                <a:spcPct val="150000"/>
              </a:lnSpc>
            </a:pPr>
            <a:r>
              <a:rPr lang="en-US" dirty="0">
                <a:solidFill>
                  <a:srgbClr val="FFFF00"/>
                </a:solidFill>
              </a:rPr>
              <a:t>  8.3 The course provides alternative means of access to course materials in </a:t>
            </a:r>
            <a:r>
              <a:rPr lang="en-US" dirty="0" smtClean="0">
                <a:solidFill>
                  <a:srgbClr val="FFFF00"/>
                </a:solidFill>
              </a:rPr>
              <a:t>formats</a:t>
            </a:r>
          </a:p>
          <a:p>
            <a:pPr>
              <a:lnSpc>
                <a:spcPct val="150000"/>
              </a:lnSpc>
            </a:pPr>
            <a:r>
              <a:rPr lang="en-US" dirty="0">
                <a:solidFill>
                  <a:srgbClr val="FFFF00"/>
                </a:solidFill>
              </a:rPr>
              <a:t> </a:t>
            </a:r>
            <a:r>
              <a:rPr lang="en-US" dirty="0" smtClean="0">
                <a:solidFill>
                  <a:srgbClr val="FFFF00"/>
                </a:solidFill>
              </a:rPr>
              <a:t>        </a:t>
            </a:r>
            <a:r>
              <a:rPr lang="en-US" dirty="0">
                <a:solidFill>
                  <a:srgbClr val="FFFF00"/>
                </a:solidFill>
              </a:rPr>
              <a:t>that meet the needs of diverse learners.</a:t>
            </a:r>
          </a:p>
          <a:p>
            <a:pPr>
              <a:lnSpc>
                <a:spcPct val="150000"/>
              </a:lnSpc>
            </a:pPr>
            <a:r>
              <a:rPr lang="en-US" dirty="0">
                <a:solidFill>
                  <a:srgbClr val="FFFF00"/>
                </a:solidFill>
              </a:rPr>
              <a:t>  8.4 The course design facilitates readability.</a:t>
            </a:r>
          </a:p>
          <a:p>
            <a:pPr>
              <a:lnSpc>
                <a:spcPct val="150000"/>
              </a:lnSpc>
            </a:pPr>
            <a:r>
              <a:rPr lang="en-US" dirty="0">
                <a:solidFill>
                  <a:srgbClr val="FFFF00"/>
                </a:solidFill>
              </a:rPr>
              <a:t>  8.5 Course multimedia facilitates ease of use</a:t>
            </a:r>
            <a:r>
              <a:rPr lang="en-US" dirty="0"/>
              <a:t>.</a:t>
            </a:r>
            <a:endParaRPr lang="en-US" dirty="0">
              <a:solidFill>
                <a:srgbClr val="FFFF00"/>
              </a:solidFill>
            </a:endParaRPr>
          </a:p>
        </p:txBody>
      </p:sp>
    </p:spTree>
    <p:extLst>
      <p:ext uri="{BB962C8B-B14F-4D97-AF65-F5344CB8AC3E}">
        <p14:creationId xmlns:p14="http://schemas.microsoft.com/office/powerpoint/2010/main" val="2249754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Aligned Parts of a Course Syllabus</a:t>
            </a:r>
          </a:p>
        </p:txBody>
      </p:sp>
      <p:sp>
        <p:nvSpPr>
          <p:cNvPr id="8" name="Title 3"/>
          <p:cNvSpPr txBox="1">
            <a:spLocks/>
          </p:cNvSpPr>
          <p:nvPr/>
        </p:nvSpPr>
        <p:spPr>
          <a:xfrm>
            <a:off x="203200" y="1819234"/>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50000"/>
              </a:lnSpc>
            </a:pPr>
            <a:r>
              <a:rPr lang="en-US" sz="2800" dirty="0" smtClean="0">
                <a:solidFill>
                  <a:schemeClr val="tx1"/>
                </a:solidFill>
                <a:latin typeface="Arial" pitchFamily="34" charset="0"/>
                <a:cs typeface="Arial" pitchFamily="34" charset="0"/>
              </a:rPr>
              <a:t>1. Heading </a:t>
            </a:r>
            <a:r>
              <a:rPr lang="en-US" sz="2800" dirty="0">
                <a:solidFill>
                  <a:schemeClr val="tx1"/>
                </a:solidFill>
                <a:latin typeface="Arial" pitchFamily="34" charset="0"/>
                <a:cs typeface="Arial" pitchFamily="34" charset="0"/>
              </a:rPr>
              <a:t>of Syllabus</a:t>
            </a:r>
          </a:p>
        </p:txBody>
      </p:sp>
      <p:sp>
        <p:nvSpPr>
          <p:cNvPr id="9" name="TextBox 8"/>
          <p:cNvSpPr txBox="1"/>
          <p:nvPr/>
        </p:nvSpPr>
        <p:spPr>
          <a:xfrm>
            <a:off x="489528" y="2188621"/>
            <a:ext cx="8072582" cy="1477328"/>
          </a:xfrm>
          <a:prstGeom prst="rect">
            <a:avLst/>
          </a:prstGeom>
          <a:noFill/>
        </p:spPr>
        <p:txBody>
          <a:bodyPr wrap="square" rtlCol="0">
            <a:spAutoFit/>
          </a:bodyPr>
          <a:lstStyle/>
          <a:p>
            <a:r>
              <a:rPr lang="en-US" dirty="0" smtClean="0">
                <a:solidFill>
                  <a:schemeClr val="accent3">
                    <a:lumMod val="60000"/>
                    <a:lumOff val="40000"/>
                  </a:schemeClr>
                </a:solidFill>
              </a:rPr>
              <a:t>1.1.	School/Academic </a:t>
            </a:r>
            <a:r>
              <a:rPr lang="en-US" dirty="0">
                <a:solidFill>
                  <a:schemeClr val="accent3">
                    <a:lumMod val="60000"/>
                    <a:lumOff val="40000"/>
                  </a:schemeClr>
                </a:solidFill>
              </a:rPr>
              <a:t>Area:</a:t>
            </a:r>
          </a:p>
          <a:p>
            <a:r>
              <a:rPr lang="en-US" dirty="0">
                <a:solidFill>
                  <a:schemeClr val="accent3">
                    <a:lumMod val="60000"/>
                    <a:lumOff val="40000"/>
                  </a:schemeClr>
                </a:solidFill>
              </a:rPr>
              <a:t>1.2.	Course Number, Title, level, and credit hr</a:t>
            </a:r>
            <a:r>
              <a:rPr lang="en-US" dirty="0">
                <a:solidFill>
                  <a:schemeClr val="accent2">
                    <a:lumMod val="40000"/>
                    <a:lumOff val="60000"/>
                  </a:schemeClr>
                </a:solidFill>
              </a:rPr>
              <a:t>.</a:t>
            </a:r>
          </a:p>
          <a:p>
            <a:r>
              <a:rPr lang="en-US" dirty="0"/>
              <a:t>1.3.	Instructor Name:</a:t>
            </a:r>
          </a:p>
          <a:p>
            <a:r>
              <a:rPr lang="en-US" dirty="0"/>
              <a:t>1.4.	Instructor Contact Information:</a:t>
            </a:r>
          </a:p>
          <a:p>
            <a:r>
              <a:rPr lang="en-US" dirty="0"/>
              <a:t>1.5.	Office Hours (Location/Days/Times):</a:t>
            </a:r>
          </a:p>
        </p:txBody>
      </p:sp>
      <p:sp>
        <p:nvSpPr>
          <p:cNvPr id="5" name="Title 3"/>
          <p:cNvSpPr txBox="1">
            <a:spLocks/>
          </p:cNvSpPr>
          <p:nvPr/>
        </p:nvSpPr>
        <p:spPr>
          <a:xfrm>
            <a:off x="244768" y="3911266"/>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50000"/>
              </a:lnSpc>
            </a:pPr>
            <a:r>
              <a:rPr lang="en-US" sz="2800" dirty="0" smtClean="0">
                <a:solidFill>
                  <a:schemeClr val="tx1"/>
                </a:solidFill>
                <a:latin typeface="Arial" pitchFamily="34" charset="0"/>
                <a:cs typeface="Arial" pitchFamily="34" charset="0"/>
              </a:rPr>
              <a:t>2. Description/Rationale</a:t>
            </a:r>
            <a:r>
              <a:rPr lang="en-US" sz="2800" dirty="0">
                <a:solidFill>
                  <a:schemeClr val="tx1"/>
                </a:solidFill>
                <a:latin typeface="Arial" pitchFamily="34" charset="0"/>
                <a:cs typeface="Arial" pitchFamily="34" charset="0"/>
              </a:rPr>
              <a:t>:</a:t>
            </a:r>
          </a:p>
        </p:txBody>
      </p:sp>
      <p:sp>
        <p:nvSpPr>
          <p:cNvPr id="6" name="TextBox 5"/>
          <p:cNvSpPr txBox="1"/>
          <p:nvPr/>
        </p:nvSpPr>
        <p:spPr>
          <a:xfrm>
            <a:off x="531096" y="4280653"/>
            <a:ext cx="8072582" cy="369332"/>
          </a:xfrm>
          <a:prstGeom prst="rect">
            <a:avLst/>
          </a:prstGeom>
          <a:noFill/>
        </p:spPr>
        <p:txBody>
          <a:bodyPr wrap="square" rtlCol="0">
            <a:spAutoFit/>
          </a:bodyPr>
          <a:lstStyle/>
          <a:p>
            <a:r>
              <a:rPr lang="en-US" dirty="0"/>
              <a:t>2.1.	Need and purpose of the course</a:t>
            </a:r>
            <a:endParaRPr lang="en-US" sz="1600" dirty="0"/>
          </a:p>
        </p:txBody>
      </p:sp>
    </p:spTree>
    <p:extLst>
      <p:ext uri="{BB962C8B-B14F-4D97-AF65-F5344CB8AC3E}">
        <p14:creationId xmlns:p14="http://schemas.microsoft.com/office/powerpoint/2010/main" val="2019724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Aligned Parts of a Course Syllabus</a:t>
            </a:r>
          </a:p>
        </p:txBody>
      </p:sp>
      <p:sp>
        <p:nvSpPr>
          <p:cNvPr id="8" name="Title 3"/>
          <p:cNvSpPr txBox="1">
            <a:spLocks/>
          </p:cNvSpPr>
          <p:nvPr/>
        </p:nvSpPr>
        <p:spPr>
          <a:xfrm>
            <a:off x="203200" y="2096323"/>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lvl="0"/>
            <a:r>
              <a:rPr lang="en-US" sz="2800" dirty="0" smtClean="0">
                <a:solidFill>
                  <a:schemeClr val="tx1"/>
                </a:solidFill>
                <a:latin typeface="Arial" panose="020B0604020202020204" pitchFamily="34" charset="0"/>
                <a:cs typeface="Arial" panose="020B0604020202020204" pitchFamily="34" charset="0"/>
              </a:rPr>
              <a:t>3. Relationship </a:t>
            </a:r>
            <a:r>
              <a:rPr lang="en-US" sz="2800" dirty="0">
                <a:solidFill>
                  <a:schemeClr val="tx1"/>
                </a:solidFill>
                <a:latin typeface="Arial" panose="020B0604020202020204" pitchFamily="34" charset="0"/>
                <a:cs typeface="Arial" panose="020B0604020202020204" pitchFamily="34" charset="0"/>
              </a:rPr>
              <a:t>to Other Courses/Curricula</a:t>
            </a:r>
            <a:r>
              <a:rPr lang="en-US" sz="2800" dirty="0">
                <a:solidFill>
                  <a:schemeClr val="tx1"/>
                </a:solidFill>
              </a:rPr>
              <a:t>:</a:t>
            </a:r>
          </a:p>
        </p:txBody>
      </p:sp>
      <p:sp>
        <p:nvSpPr>
          <p:cNvPr id="9" name="TextBox 8"/>
          <p:cNvSpPr txBox="1"/>
          <p:nvPr/>
        </p:nvSpPr>
        <p:spPr>
          <a:xfrm>
            <a:off x="489528" y="2465710"/>
            <a:ext cx="8072582"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3.1	How </a:t>
            </a:r>
            <a:r>
              <a:rPr lang="en-US" dirty="0">
                <a:latin typeface="Arial" panose="020B0604020202020204" pitchFamily="34" charset="0"/>
                <a:cs typeface="Arial" panose="020B0604020202020204" pitchFamily="34" charset="0"/>
              </a:rPr>
              <a:t>does it relate to other curricula</a:t>
            </a:r>
          </a:p>
          <a:p>
            <a:r>
              <a:rPr lang="en-US" dirty="0" smtClean="0">
                <a:latin typeface="Arial" panose="020B0604020202020204" pitchFamily="34" charset="0"/>
                <a:cs typeface="Arial" panose="020B0604020202020204" pitchFamily="34" charset="0"/>
              </a:rPr>
              <a:t>3.2	Prerequisites</a:t>
            </a:r>
            <a:endParaRPr lang="en-US" dirty="0">
              <a:latin typeface="Arial" panose="020B0604020202020204" pitchFamily="34" charset="0"/>
              <a:cs typeface="Arial" panose="020B0604020202020204" pitchFamily="34" charset="0"/>
            </a:endParaRPr>
          </a:p>
        </p:txBody>
      </p:sp>
      <p:sp>
        <p:nvSpPr>
          <p:cNvPr id="5" name="Title 3"/>
          <p:cNvSpPr txBox="1">
            <a:spLocks/>
          </p:cNvSpPr>
          <p:nvPr/>
        </p:nvSpPr>
        <p:spPr>
          <a:xfrm>
            <a:off x="244768" y="3754248"/>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50000"/>
              </a:lnSpc>
            </a:pPr>
            <a:r>
              <a:rPr lang="en-US" sz="2800" dirty="0" smtClean="0">
                <a:solidFill>
                  <a:schemeClr val="tx1"/>
                </a:solidFill>
                <a:latin typeface="Arial" pitchFamily="34" charset="0"/>
                <a:cs typeface="Arial" pitchFamily="34" charset="0"/>
              </a:rPr>
              <a:t>4. Knowledge</a:t>
            </a:r>
            <a:r>
              <a:rPr lang="en-US" sz="2800" dirty="0">
                <a:solidFill>
                  <a:schemeClr val="tx1"/>
                </a:solidFill>
                <a:latin typeface="Arial" pitchFamily="34" charset="0"/>
                <a:cs typeface="Arial" pitchFamily="34" charset="0"/>
              </a:rPr>
              <a:t>, Skills, and Dispositions</a:t>
            </a:r>
          </a:p>
        </p:txBody>
      </p:sp>
      <p:sp>
        <p:nvSpPr>
          <p:cNvPr id="6" name="TextBox 5"/>
          <p:cNvSpPr txBox="1"/>
          <p:nvPr/>
        </p:nvSpPr>
        <p:spPr>
          <a:xfrm>
            <a:off x="531096" y="4123635"/>
            <a:ext cx="807258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4.1.	Objectives/Student Learning Outcomes</a:t>
            </a:r>
          </a:p>
          <a:p>
            <a:r>
              <a:rPr lang="en-US" dirty="0">
                <a:latin typeface="Arial" panose="020B0604020202020204" pitchFamily="34" charset="0"/>
                <a:cs typeface="Arial" panose="020B0604020202020204" pitchFamily="34" charset="0"/>
              </a:rPr>
              <a:t>4.2.	Explain how course will achieve these goals</a:t>
            </a:r>
          </a:p>
        </p:txBody>
      </p:sp>
    </p:spTree>
    <p:extLst>
      <p:ext uri="{BB962C8B-B14F-4D97-AF65-F5344CB8AC3E}">
        <p14:creationId xmlns:p14="http://schemas.microsoft.com/office/powerpoint/2010/main" val="3906562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Aligned Parts of a Course Syllabus</a:t>
            </a:r>
          </a:p>
        </p:txBody>
      </p:sp>
      <p:sp>
        <p:nvSpPr>
          <p:cNvPr id="8" name="Title 3"/>
          <p:cNvSpPr txBox="1">
            <a:spLocks/>
          </p:cNvSpPr>
          <p:nvPr/>
        </p:nvSpPr>
        <p:spPr>
          <a:xfrm>
            <a:off x="203200" y="2096323"/>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lvl="0"/>
            <a:r>
              <a:rPr lang="en-US" sz="2800" dirty="0" smtClean="0">
                <a:solidFill>
                  <a:schemeClr val="tx1"/>
                </a:solidFill>
                <a:latin typeface="Arial" panose="020B0604020202020204" pitchFamily="34" charset="0"/>
                <a:cs typeface="Arial" panose="020B0604020202020204" pitchFamily="34" charset="0"/>
              </a:rPr>
              <a:t>5. Text/Reading </a:t>
            </a:r>
            <a:r>
              <a:rPr lang="en-US" sz="2800" dirty="0">
                <a:solidFill>
                  <a:schemeClr val="tx1"/>
                </a:solidFill>
                <a:latin typeface="Arial" panose="020B0604020202020204" pitchFamily="34" charset="0"/>
                <a:cs typeface="Arial" panose="020B0604020202020204" pitchFamily="34" charset="0"/>
              </a:rPr>
              <a:t>List/Bibliography</a:t>
            </a:r>
            <a:endParaRPr lang="en-US" sz="2800" dirty="0">
              <a:solidFill>
                <a:schemeClr val="tx1"/>
              </a:solidFill>
            </a:endParaRPr>
          </a:p>
        </p:txBody>
      </p:sp>
      <p:sp>
        <p:nvSpPr>
          <p:cNvPr id="5" name="Title 3"/>
          <p:cNvSpPr txBox="1">
            <a:spLocks/>
          </p:cNvSpPr>
          <p:nvPr/>
        </p:nvSpPr>
        <p:spPr>
          <a:xfrm>
            <a:off x="244768" y="3754248"/>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50000"/>
              </a:lnSpc>
            </a:pPr>
            <a:r>
              <a:rPr lang="en-US" sz="2800" dirty="0" smtClean="0">
                <a:solidFill>
                  <a:schemeClr val="tx1"/>
                </a:solidFill>
                <a:latin typeface="Arial" pitchFamily="34" charset="0"/>
                <a:cs typeface="Arial" pitchFamily="34" charset="0"/>
              </a:rPr>
              <a:t>6. Course </a:t>
            </a:r>
            <a:r>
              <a:rPr lang="en-US" sz="2800" dirty="0">
                <a:solidFill>
                  <a:schemeClr val="tx1"/>
                </a:solidFill>
                <a:latin typeface="Arial" pitchFamily="34" charset="0"/>
                <a:cs typeface="Arial" pitchFamily="34" charset="0"/>
              </a:rPr>
              <a:t>Requirements/Evaluation:</a:t>
            </a:r>
          </a:p>
        </p:txBody>
      </p:sp>
      <p:sp>
        <p:nvSpPr>
          <p:cNvPr id="6" name="TextBox 5"/>
          <p:cNvSpPr txBox="1"/>
          <p:nvPr/>
        </p:nvSpPr>
        <p:spPr>
          <a:xfrm>
            <a:off x="531096" y="4123635"/>
            <a:ext cx="807258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6.1.	Letter Grades/Grading Breakdown</a:t>
            </a:r>
          </a:p>
          <a:p>
            <a:r>
              <a:rPr lang="en-US" dirty="0">
                <a:latin typeface="Arial" panose="020B0604020202020204" pitchFamily="34" charset="0"/>
                <a:cs typeface="Arial" panose="020B0604020202020204" pitchFamily="34" charset="0"/>
              </a:rPr>
              <a:t>6.2.	Late Work</a:t>
            </a:r>
          </a:p>
        </p:txBody>
      </p:sp>
    </p:spTree>
    <p:extLst>
      <p:ext uri="{BB962C8B-B14F-4D97-AF65-F5344CB8AC3E}">
        <p14:creationId xmlns:p14="http://schemas.microsoft.com/office/powerpoint/2010/main" val="4114182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Aligned Parts of a Course Syllabus</a:t>
            </a:r>
          </a:p>
        </p:txBody>
      </p:sp>
      <p:sp>
        <p:nvSpPr>
          <p:cNvPr id="8" name="Title 3"/>
          <p:cNvSpPr txBox="1">
            <a:spLocks/>
          </p:cNvSpPr>
          <p:nvPr/>
        </p:nvSpPr>
        <p:spPr>
          <a:xfrm>
            <a:off x="203200" y="2096323"/>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lvl="0"/>
            <a:r>
              <a:rPr lang="en-US" sz="2800" dirty="0">
                <a:solidFill>
                  <a:schemeClr val="tx1"/>
                </a:solidFill>
                <a:latin typeface="Arial" panose="020B0604020202020204" pitchFamily="34" charset="0"/>
                <a:cs typeface="Arial" panose="020B0604020202020204" pitchFamily="34" charset="0"/>
              </a:rPr>
              <a:t>7.	Assignment Descriptions:</a:t>
            </a:r>
            <a:endParaRPr lang="en-US" sz="2800" dirty="0">
              <a:solidFill>
                <a:schemeClr val="tx1"/>
              </a:solidFill>
            </a:endParaRPr>
          </a:p>
        </p:txBody>
      </p:sp>
      <p:sp>
        <p:nvSpPr>
          <p:cNvPr id="9" name="TextBox 8"/>
          <p:cNvSpPr txBox="1"/>
          <p:nvPr/>
        </p:nvSpPr>
        <p:spPr>
          <a:xfrm>
            <a:off x="489528" y="2465710"/>
            <a:ext cx="807258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7.1.	Detailed descriptions of assignment and how learning will </a:t>
            </a:r>
            <a:r>
              <a:rPr lang="en-US" dirty="0" smtClean="0">
                <a:latin typeface="Arial" panose="020B0604020202020204" pitchFamily="34" charset="0"/>
                <a:cs typeface="Arial" panose="020B0604020202020204" pitchFamily="34" charset="0"/>
              </a:rPr>
              <a:t>be</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assessed</a:t>
            </a:r>
          </a:p>
        </p:txBody>
      </p:sp>
      <p:sp>
        <p:nvSpPr>
          <p:cNvPr id="5" name="Title 3"/>
          <p:cNvSpPr txBox="1">
            <a:spLocks/>
          </p:cNvSpPr>
          <p:nvPr/>
        </p:nvSpPr>
        <p:spPr>
          <a:xfrm>
            <a:off x="244768" y="3754248"/>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50000"/>
              </a:lnSpc>
            </a:pPr>
            <a:r>
              <a:rPr lang="en-US" sz="2800" dirty="0" smtClean="0">
                <a:solidFill>
                  <a:schemeClr val="tx1"/>
                </a:solidFill>
                <a:latin typeface="Arial" pitchFamily="34" charset="0"/>
                <a:cs typeface="Arial" pitchFamily="34" charset="0"/>
              </a:rPr>
              <a:t>8. Knowledge</a:t>
            </a:r>
            <a:r>
              <a:rPr lang="en-US" sz="2800" dirty="0">
                <a:solidFill>
                  <a:schemeClr val="tx1"/>
                </a:solidFill>
                <a:latin typeface="Arial" pitchFamily="34" charset="0"/>
                <a:cs typeface="Arial" pitchFamily="34" charset="0"/>
              </a:rPr>
              <a:t>, Skills, and Dispositions</a:t>
            </a:r>
          </a:p>
        </p:txBody>
      </p:sp>
      <p:sp>
        <p:nvSpPr>
          <p:cNvPr id="6" name="TextBox 5"/>
          <p:cNvSpPr txBox="1"/>
          <p:nvPr/>
        </p:nvSpPr>
        <p:spPr>
          <a:xfrm>
            <a:off x="531096" y="4123635"/>
            <a:ext cx="8072582" cy="923330"/>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8.1.	Communication </a:t>
            </a:r>
            <a:r>
              <a:rPr lang="fr-FR" dirty="0" smtClean="0">
                <a:latin typeface="Arial" panose="020B0604020202020204" pitchFamily="34" charset="0"/>
                <a:cs typeface="Arial" panose="020B0604020202020204" pitchFamily="34" charset="0"/>
              </a:rPr>
              <a:t>polices</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8.2.	Netiquette</a:t>
            </a:r>
          </a:p>
          <a:p>
            <a:r>
              <a:rPr lang="fr-FR" dirty="0">
                <a:latin typeface="Arial" panose="020B0604020202020204" pitchFamily="34" charset="0"/>
                <a:cs typeface="Arial" panose="020B0604020202020204" pitchFamily="34" charset="0"/>
              </a:rPr>
              <a:t>8.3.	Technology</a:t>
            </a:r>
          </a:p>
        </p:txBody>
      </p:sp>
    </p:spTree>
    <p:extLst>
      <p:ext uri="{BB962C8B-B14F-4D97-AF65-F5344CB8AC3E}">
        <p14:creationId xmlns:p14="http://schemas.microsoft.com/office/powerpoint/2010/main" val="3044073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Aligned Parts of a Course Syllabus</a:t>
            </a:r>
          </a:p>
        </p:txBody>
      </p:sp>
      <p:sp>
        <p:nvSpPr>
          <p:cNvPr id="8" name="Title 3"/>
          <p:cNvSpPr txBox="1">
            <a:spLocks/>
          </p:cNvSpPr>
          <p:nvPr/>
        </p:nvSpPr>
        <p:spPr>
          <a:xfrm>
            <a:off x="203200" y="1800759"/>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lvl="0"/>
            <a:r>
              <a:rPr lang="en-US" sz="2800" dirty="0">
                <a:solidFill>
                  <a:schemeClr val="tx1"/>
                </a:solidFill>
                <a:latin typeface="Arial" panose="020B0604020202020204" pitchFamily="34" charset="0"/>
                <a:cs typeface="Arial" panose="020B0604020202020204" pitchFamily="34" charset="0"/>
              </a:rPr>
              <a:t>9.	Institutional Policies</a:t>
            </a:r>
            <a:endParaRPr lang="en-US" sz="2800" dirty="0">
              <a:solidFill>
                <a:schemeClr val="tx1"/>
              </a:solidFill>
            </a:endParaRPr>
          </a:p>
        </p:txBody>
      </p:sp>
      <p:sp>
        <p:nvSpPr>
          <p:cNvPr id="9" name="TextBox 8"/>
          <p:cNvSpPr txBox="1"/>
          <p:nvPr/>
        </p:nvSpPr>
        <p:spPr>
          <a:xfrm>
            <a:off x="489528" y="2170146"/>
            <a:ext cx="8072582"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9.1.	Academic Integrity</a:t>
            </a:r>
          </a:p>
          <a:p>
            <a:r>
              <a:rPr lang="en-US" dirty="0">
                <a:latin typeface="Arial" panose="020B0604020202020204" pitchFamily="34" charset="0"/>
                <a:cs typeface="Arial" panose="020B0604020202020204" pitchFamily="34" charset="0"/>
              </a:rPr>
              <a:t>9.2.	Office of Disability Services Statement </a:t>
            </a:r>
          </a:p>
          <a:p>
            <a:r>
              <a:rPr lang="en-US" dirty="0">
                <a:latin typeface="Arial" panose="020B0604020202020204" pitchFamily="34" charset="0"/>
                <a:cs typeface="Arial" panose="020B0604020202020204" pitchFamily="34" charset="0"/>
              </a:rPr>
              <a:t>9.3.	Statement of Student Rights</a:t>
            </a:r>
          </a:p>
          <a:p>
            <a:r>
              <a:rPr lang="en-US" dirty="0">
                <a:latin typeface="Arial" panose="020B0604020202020204" pitchFamily="34" charset="0"/>
                <a:cs typeface="Arial" panose="020B0604020202020204" pitchFamily="34" charset="0"/>
              </a:rPr>
              <a:t>9.4.	Grievances Statement</a:t>
            </a:r>
          </a:p>
          <a:p>
            <a:r>
              <a:rPr lang="en-US" dirty="0">
                <a:latin typeface="Arial" panose="020B0604020202020204" pitchFamily="34" charset="0"/>
                <a:cs typeface="Arial" panose="020B0604020202020204" pitchFamily="34" charset="0"/>
              </a:rPr>
              <a:t>9.5.	Off-Campus Field Experiences</a:t>
            </a:r>
          </a:p>
          <a:p>
            <a:r>
              <a:rPr lang="en-US" dirty="0">
                <a:latin typeface="Arial" panose="020B0604020202020204" pitchFamily="34" charset="0"/>
                <a:cs typeface="Arial" panose="020B0604020202020204" pitchFamily="34" charset="0"/>
              </a:rPr>
              <a:t>9.6.	Intellectual Property</a:t>
            </a:r>
          </a:p>
          <a:p>
            <a:r>
              <a:rPr lang="en-US" dirty="0">
                <a:latin typeface="Arial" panose="020B0604020202020204" pitchFamily="34" charset="0"/>
                <a:cs typeface="Arial" panose="020B0604020202020204" pitchFamily="34" charset="0"/>
              </a:rPr>
              <a:t>9.7.	Mental Health Statement</a:t>
            </a:r>
          </a:p>
          <a:p>
            <a:r>
              <a:rPr lang="en-US" dirty="0">
                <a:latin typeface="Arial" panose="020B0604020202020204" pitchFamily="34" charset="0"/>
                <a:cs typeface="Arial" panose="020B0604020202020204" pitchFamily="34" charset="0"/>
              </a:rPr>
              <a:t>9.8.	Diversity Statement</a:t>
            </a:r>
          </a:p>
        </p:txBody>
      </p:sp>
    </p:spTree>
    <p:extLst>
      <p:ext uri="{BB962C8B-B14F-4D97-AF65-F5344CB8AC3E}">
        <p14:creationId xmlns:p14="http://schemas.microsoft.com/office/powerpoint/2010/main" val="700579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15961"/>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200" dirty="0">
                <a:solidFill>
                  <a:srgbClr val="BB0000"/>
                </a:solidFill>
                <a:latin typeface="Arial" pitchFamily="34" charset="0"/>
                <a:cs typeface="Arial" pitchFamily="34" charset="0"/>
              </a:rPr>
              <a:t>QM Aligned Parts of a Course Syllabus</a:t>
            </a:r>
          </a:p>
        </p:txBody>
      </p:sp>
      <p:sp>
        <p:nvSpPr>
          <p:cNvPr id="8" name="Title 3"/>
          <p:cNvSpPr txBox="1">
            <a:spLocks/>
          </p:cNvSpPr>
          <p:nvPr/>
        </p:nvSpPr>
        <p:spPr>
          <a:xfrm>
            <a:off x="203200" y="1375888"/>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lvl="0"/>
            <a:endParaRPr lang="en-US" sz="2800" dirty="0">
              <a:solidFill>
                <a:schemeClr val="tx1"/>
              </a:solidFill>
              <a:latin typeface="Arial" panose="020B0604020202020204" pitchFamily="34" charset="0"/>
              <a:cs typeface="Arial" panose="020B0604020202020204" pitchFamily="34" charset="0"/>
            </a:endParaRPr>
          </a:p>
          <a:p>
            <a:pPr lvl="0"/>
            <a:r>
              <a:rPr lang="en-US" sz="2800" dirty="0">
                <a:solidFill>
                  <a:schemeClr val="tx1"/>
                </a:solidFill>
                <a:latin typeface="Arial" panose="020B0604020202020204" pitchFamily="34" charset="0"/>
                <a:cs typeface="Arial" panose="020B0604020202020204" pitchFamily="34" charset="0"/>
              </a:rPr>
              <a:t>10.	Topical Outline</a:t>
            </a:r>
          </a:p>
        </p:txBody>
      </p:sp>
      <p:sp>
        <p:nvSpPr>
          <p:cNvPr id="9" name="TextBox 8"/>
          <p:cNvSpPr txBox="1"/>
          <p:nvPr/>
        </p:nvSpPr>
        <p:spPr>
          <a:xfrm>
            <a:off x="489528" y="2003890"/>
            <a:ext cx="807258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10.1.	List topics to be covered in each of the sixteen weeks of </a:t>
            </a:r>
            <a:r>
              <a:rPr lang="en-US" dirty="0" smtClean="0">
                <a:latin typeface="Arial" panose="020B0604020202020204" pitchFamily="34" charset="0"/>
                <a:cs typeface="Arial" panose="020B0604020202020204" pitchFamily="34" charset="0"/>
              </a:rPr>
              <a:t>the</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Semester</a:t>
            </a:r>
          </a:p>
        </p:txBody>
      </p:sp>
      <p:sp>
        <p:nvSpPr>
          <p:cNvPr id="5" name="Title 3"/>
          <p:cNvSpPr txBox="1">
            <a:spLocks/>
          </p:cNvSpPr>
          <p:nvPr/>
        </p:nvSpPr>
        <p:spPr>
          <a:xfrm>
            <a:off x="244768" y="3754248"/>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nSpc>
                <a:spcPct val="50000"/>
              </a:lnSpc>
            </a:pPr>
            <a:r>
              <a:rPr lang="en-US" sz="2800" dirty="0">
                <a:solidFill>
                  <a:schemeClr val="tx1"/>
                </a:solidFill>
                <a:latin typeface="Arial" pitchFamily="34" charset="0"/>
                <a:cs typeface="Arial" pitchFamily="34" charset="0"/>
              </a:rPr>
              <a:t>11.	Any Applicable Appendices</a:t>
            </a:r>
          </a:p>
        </p:txBody>
      </p:sp>
      <p:sp>
        <p:nvSpPr>
          <p:cNvPr id="6" name="TextBox 5"/>
          <p:cNvSpPr txBox="1"/>
          <p:nvPr/>
        </p:nvSpPr>
        <p:spPr>
          <a:xfrm>
            <a:off x="531096" y="4123635"/>
            <a:ext cx="8072582" cy="646331"/>
          </a:xfrm>
          <a:prstGeom prst="rect">
            <a:avLst/>
          </a:prstGeom>
          <a:noFill/>
        </p:spPr>
        <p:txBody>
          <a:bodyPr wrap="square" rtlCol="0">
            <a:spAutoFit/>
          </a:bodyPr>
          <a:lstStyle/>
          <a:p>
            <a:r>
              <a:rPr lang="en-US" dirty="0">
                <a:solidFill>
                  <a:schemeClr val="accent3">
                    <a:lumMod val="60000"/>
                    <a:lumOff val="40000"/>
                  </a:schemeClr>
                </a:solidFill>
              </a:rPr>
              <a:t>11.1.	NCATE Standards</a:t>
            </a:r>
          </a:p>
          <a:p>
            <a:r>
              <a:rPr lang="en-US" dirty="0">
                <a:solidFill>
                  <a:schemeClr val="accent3">
                    <a:lumMod val="60000"/>
                    <a:lumOff val="40000"/>
                  </a:schemeClr>
                </a:solidFill>
              </a:rPr>
              <a:t>11.2.	ISLLC Standards</a:t>
            </a:r>
          </a:p>
        </p:txBody>
      </p:sp>
    </p:spTree>
    <p:extLst>
      <p:ext uri="{BB962C8B-B14F-4D97-AF65-F5344CB8AC3E}">
        <p14:creationId xmlns:p14="http://schemas.microsoft.com/office/powerpoint/2010/main" val="3324269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087" y="1385887"/>
            <a:ext cx="6219825" cy="4086225"/>
          </a:xfrm>
          <a:prstGeom prst="rect">
            <a:avLst/>
          </a:prstGeom>
        </p:spPr>
      </p:pic>
    </p:spTree>
    <p:extLst>
      <p:ext uri="{BB962C8B-B14F-4D97-AF65-F5344CB8AC3E}">
        <p14:creationId xmlns:p14="http://schemas.microsoft.com/office/powerpoint/2010/main" val="294364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434108" y="1084940"/>
            <a:ext cx="8109527"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smtClean="0">
                <a:solidFill>
                  <a:srgbClr val="BB0000"/>
                </a:solidFill>
                <a:latin typeface="Arial" pitchFamily="34" charset="0"/>
                <a:cs typeface="Arial" pitchFamily="34" charset="0"/>
              </a:rPr>
              <a:t>Overview</a:t>
            </a:r>
            <a:endParaRPr lang="en-US" sz="3600" dirty="0">
              <a:solidFill>
                <a:srgbClr val="C00000"/>
              </a:solidFill>
              <a:latin typeface="Arial" pitchFamily="34" charset="0"/>
              <a:cs typeface="Arial" pitchFamily="34" charset="0"/>
            </a:endParaRPr>
          </a:p>
        </p:txBody>
      </p:sp>
      <p:sp>
        <p:nvSpPr>
          <p:cNvPr id="2" name="TextBox 1"/>
          <p:cNvSpPr txBox="1"/>
          <p:nvPr/>
        </p:nvSpPr>
        <p:spPr>
          <a:xfrm>
            <a:off x="628073" y="1742536"/>
            <a:ext cx="7823200"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syllabus is the foundation of the course. How do you take the</a:t>
            </a:r>
          </a:p>
          <a:p>
            <a:r>
              <a:rPr lang="en-US" sz="2000" dirty="0">
                <a:latin typeface="Arial" panose="020B0604020202020204" pitchFamily="34" charset="0"/>
                <a:cs typeface="Arial" panose="020B0604020202020204" pitchFamily="34" charset="0"/>
              </a:rPr>
              <a:t>syllabus and liberate it to perform by meeting the standards? We designed a unique review process based on the</a:t>
            </a:r>
          </a:p>
          <a:p>
            <a:r>
              <a:rPr lang="en-US" sz="2000" dirty="0">
                <a:latin typeface="Arial" panose="020B0604020202020204" pitchFamily="34" charset="0"/>
                <a:cs typeface="Arial" panose="020B0604020202020204" pitchFamily="34" charset="0"/>
              </a:rPr>
              <a:t>11 parts of a syllabus and the Quality Matters standards. We will discuss the benefits to the faculty and students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Learning Objectives</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1: The participants will list the 11 parts of a syllabus.</a:t>
            </a:r>
          </a:p>
          <a:p>
            <a:pPr lvl="1"/>
            <a:r>
              <a:rPr lang="en-US" sz="2000" dirty="0">
                <a:latin typeface="Arial" panose="020B0604020202020204" pitchFamily="34" charset="0"/>
                <a:cs typeface="Arial" panose="020B0604020202020204" pitchFamily="34" charset="0"/>
              </a:rPr>
              <a:t>2: The participants will identify the parts of each standard that applies to the syllabus.</a:t>
            </a:r>
          </a:p>
          <a:p>
            <a:pPr lvl="1"/>
            <a:r>
              <a:rPr lang="en-US" sz="2000" dirty="0">
                <a:latin typeface="Arial" panose="020B0604020202020204" pitchFamily="34" charset="0"/>
                <a:cs typeface="Arial" panose="020B0604020202020204" pitchFamily="34" charset="0"/>
              </a:rPr>
              <a:t>3: The participants will list at least one benefit of the review process for the designer and faculty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086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6224"/>
          <a:stretch/>
        </p:blipFill>
        <p:spPr>
          <a:xfrm>
            <a:off x="-989130" y="1535501"/>
            <a:ext cx="10246235" cy="5711789"/>
          </a:xfrm>
          <a:prstGeom prst="rect">
            <a:avLst/>
          </a:prstGeom>
        </p:spPr>
      </p:pic>
      <p:sp>
        <p:nvSpPr>
          <p:cNvPr id="6" name="Title 3"/>
          <p:cNvSpPr txBox="1">
            <a:spLocks/>
          </p:cNvSpPr>
          <p:nvPr/>
        </p:nvSpPr>
        <p:spPr>
          <a:xfrm>
            <a:off x="-27706" y="526468"/>
            <a:ext cx="8405091" cy="905090"/>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pitchFamily="34" charset="0"/>
                <a:cs typeface="Arial" pitchFamily="34" charset="0"/>
              </a:rPr>
              <a:t>Kelvin </a:t>
            </a:r>
            <a:r>
              <a:rPr lang="en-US" sz="3600" dirty="0" smtClean="0">
                <a:solidFill>
                  <a:srgbClr val="BB0000"/>
                </a:solidFill>
                <a:latin typeface="Arial" pitchFamily="34" charset="0"/>
                <a:cs typeface="Arial" pitchFamily="34" charset="0"/>
              </a:rPr>
              <a:t>Trefz M.Ed.</a:t>
            </a:r>
            <a:endParaRPr lang="en-US" sz="3600" dirty="0" smtClean="0">
              <a:solidFill>
                <a:srgbClr val="BB0000"/>
              </a:solidFill>
              <a:latin typeface="Arial" pitchFamily="34" charset="0"/>
              <a:cs typeface="Arial" pitchFamily="34" charset="0"/>
            </a:endParaRPr>
          </a:p>
          <a:p>
            <a:pPr algn="ctr">
              <a:lnSpc>
                <a:spcPct val="50000"/>
              </a:lnSpc>
            </a:pPr>
            <a:endParaRPr lang="en-US" sz="3600" dirty="0">
              <a:solidFill>
                <a:srgbClr val="BB0000"/>
              </a:solidFill>
              <a:latin typeface="Arial" pitchFamily="34" charset="0"/>
              <a:cs typeface="Arial" pitchFamily="34" charset="0"/>
            </a:endParaRPr>
          </a:p>
          <a:p>
            <a:pPr algn="ctr">
              <a:lnSpc>
                <a:spcPct val="50000"/>
              </a:lnSpc>
            </a:pPr>
            <a:r>
              <a:rPr lang="en-US" sz="3600" dirty="0">
                <a:solidFill>
                  <a:srgbClr val="BB0000"/>
                </a:solidFill>
                <a:latin typeface="Arial" pitchFamily="34" charset="0"/>
                <a:cs typeface="Arial" pitchFamily="34" charset="0"/>
              </a:rPr>
              <a:t>Educational Technologist</a:t>
            </a:r>
          </a:p>
        </p:txBody>
      </p:sp>
      <p:sp>
        <p:nvSpPr>
          <p:cNvPr id="3" name="Rounded Rectangle 2"/>
          <p:cNvSpPr/>
          <p:nvPr/>
        </p:nvSpPr>
        <p:spPr>
          <a:xfrm rot="16200000">
            <a:off x="3532859" y="2269219"/>
            <a:ext cx="1283962" cy="8229600"/>
          </a:xfrm>
          <a:prstGeom prst="roundRect">
            <a:avLst/>
          </a:prstGeom>
          <a:solidFill>
            <a:srgbClr val="BB0000"/>
          </a:solidFill>
          <a:ln/>
        </p:spPr>
        <p:style>
          <a:lnRef idx="3">
            <a:schemeClr val="lt1"/>
          </a:lnRef>
          <a:fillRef idx="1">
            <a:schemeClr val="accent2"/>
          </a:fillRef>
          <a:effectRef idx="1">
            <a:schemeClr val="accent2"/>
          </a:effectRef>
          <a:fontRef idx="minor">
            <a:schemeClr val="lt1"/>
          </a:fontRef>
        </p:style>
        <p:txBody>
          <a:bodyPr rtlCol="0" anchor="ct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508007" y="5825672"/>
            <a:ext cx="7333665" cy="1200329"/>
          </a:xfrm>
          <a:prstGeom prst="rect">
            <a:avLst/>
          </a:prstGeom>
          <a:noFill/>
        </p:spPr>
        <p:txBody>
          <a:bodyPr wrap="square" rtlCol="0">
            <a:spAutoFit/>
          </a:bodyPr>
          <a:lstStyle/>
          <a:p>
            <a:r>
              <a:rPr lang="en-US" b="1" dirty="0" smtClean="0">
                <a:solidFill>
                  <a:schemeClr val="bg1"/>
                </a:solidFill>
                <a:latin typeface="Arial"/>
                <a:cs typeface="Arial"/>
              </a:rPr>
              <a:t>EHE EdTech College </a:t>
            </a:r>
            <a:r>
              <a:rPr lang="en-US" b="1" dirty="0">
                <a:solidFill>
                  <a:schemeClr val="bg1"/>
                </a:solidFill>
                <a:latin typeface="Arial"/>
                <a:cs typeface="Arial"/>
              </a:rPr>
              <a:t>of Education and Human Ecology</a:t>
            </a:r>
          </a:p>
          <a:p>
            <a:r>
              <a:rPr lang="en-US" b="1" dirty="0">
                <a:solidFill>
                  <a:schemeClr val="bg1"/>
                </a:solidFill>
                <a:latin typeface="Arial"/>
                <a:cs typeface="Arial"/>
              </a:rPr>
              <a:t>245 Ramseyer Hall, 29 W. Woodruff Avenue, Columbus, OH 43210</a:t>
            </a:r>
          </a:p>
          <a:p>
            <a:r>
              <a:rPr lang="en-US" b="1" dirty="0" smtClean="0">
                <a:solidFill>
                  <a:schemeClr val="bg1"/>
                </a:solidFill>
                <a:latin typeface="Arial"/>
                <a:cs typeface="Arial"/>
              </a:rPr>
              <a:t>614-688-1243 </a:t>
            </a:r>
            <a:r>
              <a:rPr lang="en-US" b="1" dirty="0">
                <a:solidFill>
                  <a:schemeClr val="bg1"/>
                </a:solidFill>
                <a:latin typeface="Arial"/>
                <a:cs typeface="Arial"/>
              </a:rPr>
              <a:t>Office</a:t>
            </a:r>
          </a:p>
          <a:p>
            <a:r>
              <a:rPr lang="en-US" b="1" dirty="0" smtClean="0">
                <a:solidFill>
                  <a:schemeClr val="bg1"/>
                </a:solidFill>
                <a:latin typeface="Arial"/>
                <a:cs typeface="Arial"/>
              </a:rPr>
              <a:t>trefz.1@osu.edu       </a:t>
            </a:r>
            <a:r>
              <a:rPr lang="en-US" b="1" dirty="0" smtClean="0">
                <a:solidFill>
                  <a:schemeClr val="bg1"/>
                </a:solidFill>
                <a:latin typeface="Arial"/>
                <a:cs typeface="Arial"/>
              </a:rPr>
              <a:t>ehe.osu.edu/</a:t>
            </a:r>
            <a:r>
              <a:rPr lang="en-US" b="1" dirty="0" err="1" smtClean="0">
                <a:solidFill>
                  <a:schemeClr val="bg1"/>
                </a:solidFill>
                <a:latin typeface="Arial"/>
                <a:cs typeface="Arial"/>
              </a:rPr>
              <a:t>edtech</a:t>
            </a:r>
            <a:r>
              <a:rPr lang="en-US" b="1" dirty="0" smtClean="0">
                <a:solidFill>
                  <a:schemeClr val="bg1"/>
                </a:solidFill>
                <a:latin typeface="Arial"/>
                <a:cs typeface="Arial"/>
              </a:rPr>
              <a:t>/</a:t>
            </a:r>
            <a:endParaRPr lang="en-US" dirty="0"/>
          </a:p>
        </p:txBody>
      </p:sp>
    </p:spTree>
    <p:extLst>
      <p:ext uri="{BB962C8B-B14F-4D97-AF65-F5344CB8AC3E}">
        <p14:creationId xmlns:p14="http://schemas.microsoft.com/office/powerpoint/2010/main" val="3173410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7"/>
          <p:cNvSpPr txBox="1">
            <a:spLocks/>
          </p:cNvSpPr>
          <p:nvPr/>
        </p:nvSpPr>
        <p:spPr>
          <a:xfrm>
            <a:off x="877407" y="926275"/>
            <a:ext cx="7467600" cy="4500749"/>
          </a:xfrm>
          <a:prstGeom prst="roundRect">
            <a:avLst/>
          </a:prstGeom>
          <a:solidFill>
            <a:srgbClr val="BB0000"/>
          </a:solidFill>
          <a:ln>
            <a:solidFill>
              <a:schemeClr val="bg1"/>
            </a:solidFill>
          </a:ln>
          <a:effectLst>
            <a:outerShdw blurRad="152400" dist="63500" dir="2700000" algn="tl" rotWithShape="0">
              <a:prstClr val="black">
                <a:alpha val="85000"/>
              </a:prstClr>
            </a:outerShdw>
          </a:effectLst>
        </p:spPr>
        <p:style>
          <a:lnRef idx="3">
            <a:schemeClr val="lt1"/>
          </a:lnRef>
          <a:fillRef idx="1">
            <a:schemeClr val="accent1"/>
          </a:fillRef>
          <a:effectRef idx="1">
            <a:schemeClr val="accent1"/>
          </a:effectRef>
          <a:fontRef idx="minor">
            <a:schemeClr val="lt1"/>
          </a:fontRef>
        </p:style>
        <p:txBody>
          <a:bodyPr lIns="274320" tIns="0" bIns="457200">
            <a:normAutofit fontScale="70000" lnSpcReduction="20000"/>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300000"/>
              </a:lnSpc>
            </a:pPr>
            <a:r>
              <a:rPr lang="en-US" sz="4500" dirty="0" smtClean="0">
                <a:solidFill>
                  <a:schemeClr val="bg1"/>
                </a:solidFill>
                <a:latin typeface="Arial"/>
                <a:cs typeface="Arial"/>
              </a:rPr>
              <a:t>Why am I here?</a:t>
            </a:r>
          </a:p>
          <a:p>
            <a:pPr indent="-274320">
              <a:lnSpc>
                <a:spcPct val="220000"/>
              </a:lnSpc>
              <a:buFont typeface="Arial"/>
              <a:buChar char="•"/>
            </a:pPr>
            <a:r>
              <a:rPr lang="en-US" sz="2600" b="0" dirty="0" smtClean="0">
                <a:solidFill>
                  <a:schemeClr val="bg1"/>
                </a:solidFill>
                <a:latin typeface="Arial" panose="020B0604020202020204" pitchFamily="34" charset="0"/>
                <a:cs typeface="Arial" panose="020B0604020202020204" pitchFamily="34" charset="0"/>
              </a:rPr>
              <a:t>What is the QM at The Ohio State University?</a:t>
            </a:r>
          </a:p>
          <a:p>
            <a:pPr indent="-274320">
              <a:lnSpc>
                <a:spcPct val="220000"/>
              </a:lnSpc>
              <a:buFont typeface="Arial"/>
              <a:buChar char="•"/>
            </a:pPr>
            <a:r>
              <a:rPr lang="en-US" sz="2600" b="0" dirty="0">
                <a:solidFill>
                  <a:schemeClr val="bg1"/>
                </a:solidFill>
                <a:latin typeface="Arial" panose="020B0604020202020204" pitchFamily="34" charset="0"/>
                <a:cs typeface="Arial" panose="020B0604020202020204" pitchFamily="34" charset="0"/>
              </a:rPr>
              <a:t>What is the QM11 process?</a:t>
            </a:r>
          </a:p>
          <a:p>
            <a:pPr indent="-274320">
              <a:lnSpc>
                <a:spcPct val="220000"/>
              </a:lnSpc>
              <a:buFont typeface="Arial"/>
              <a:buChar char="•"/>
            </a:pPr>
            <a:r>
              <a:rPr lang="en-US" sz="2600" b="0" dirty="0" smtClean="0">
                <a:solidFill>
                  <a:schemeClr val="bg1"/>
                </a:solidFill>
                <a:latin typeface="Arial" panose="020B0604020202020204" pitchFamily="34" charset="0"/>
                <a:cs typeface="Arial" panose="020B0604020202020204" pitchFamily="34" charset="0"/>
              </a:rPr>
              <a:t>How </a:t>
            </a:r>
            <a:r>
              <a:rPr lang="en-US" sz="2600" b="0" dirty="0">
                <a:solidFill>
                  <a:schemeClr val="bg1"/>
                </a:solidFill>
                <a:latin typeface="Arial" panose="020B0604020202020204" pitchFamily="34" charset="0"/>
                <a:cs typeface="Arial" panose="020B0604020202020204" pitchFamily="34" charset="0"/>
              </a:rPr>
              <a:t>does the QM11 review work?</a:t>
            </a:r>
          </a:p>
          <a:p>
            <a:pPr indent="-274320">
              <a:lnSpc>
                <a:spcPct val="220000"/>
              </a:lnSpc>
              <a:buFont typeface="Arial"/>
              <a:buChar char="•"/>
            </a:pPr>
            <a:r>
              <a:rPr lang="en-US" sz="2600" b="0" dirty="0" smtClean="0">
                <a:solidFill>
                  <a:schemeClr val="bg1"/>
                </a:solidFill>
                <a:latin typeface="Arial" panose="020B0604020202020204" pitchFamily="34" charset="0"/>
                <a:cs typeface="Arial" panose="020B0604020202020204" pitchFamily="34" charset="0"/>
              </a:rPr>
              <a:t>What are the benefits of the QM11 review?</a:t>
            </a:r>
          </a:p>
          <a:p>
            <a:pPr>
              <a:lnSpc>
                <a:spcPct val="130000"/>
              </a:lnSpc>
            </a:pPr>
            <a:endParaRPr lang="en-US" sz="2400" b="0" dirty="0">
              <a:solidFill>
                <a:schemeClr val="bg1"/>
              </a:solidFill>
              <a:latin typeface="Arial" panose="020B0604020202020204" pitchFamily="34" charset="0"/>
              <a:cs typeface="Arial" panose="020B0604020202020204" pitchFamily="34" charset="0"/>
            </a:endParaRPr>
          </a:p>
          <a:p>
            <a:pPr indent="-274320">
              <a:lnSpc>
                <a:spcPct val="130000"/>
              </a:lnSpc>
              <a:buFont typeface="Arial"/>
              <a:buChar char="•"/>
            </a:pPr>
            <a:endParaRPr lang="en-US"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480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157018" y="655782"/>
            <a:ext cx="8783782" cy="895852"/>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r>
              <a:rPr lang="en-US" sz="3600" dirty="0">
                <a:solidFill>
                  <a:srgbClr val="BB0000"/>
                </a:solidFill>
                <a:latin typeface="Arial" pitchFamily="34" charset="0"/>
                <a:cs typeface="Arial" pitchFamily="34" charset="0"/>
              </a:rPr>
              <a:t>Quality Matters at The Ohio </a:t>
            </a:r>
            <a:r>
              <a:rPr lang="en-US" sz="3600" dirty="0" smtClean="0">
                <a:solidFill>
                  <a:srgbClr val="BB0000"/>
                </a:solidFill>
                <a:latin typeface="Arial" pitchFamily="34" charset="0"/>
                <a:cs typeface="Arial" pitchFamily="34" charset="0"/>
              </a:rPr>
              <a:t>State</a:t>
            </a:r>
          </a:p>
          <a:p>
            <a:pPr algn="ctr"/>
            <a:r>
              <a:rPr lang="en-US" sz="3600" dirty="0" smtClean="0">
                <a:solidFill>
                  <a:srgbClr val="BB0000"/>
                </a:solidFill>
                <a:latin typeface="Arial" pitchFamily="34" charset="0"/>
                <a:cs typeface="Arial" pitchFamily="34" charset="0"/>
              </a:rPr>
              <a:t>University</a:t>
            </a:r>
            <a:endParaRPr lang="en-US" sz="3600" dirty="0">
              <a:solidFill>
                <a:srgbClr val="C00000"/>
              </a:solidFill>
              <a:latin typeface="Arial" pitchFamily="34" charset="0"/>
              <a:cs typeface="Arial" pitchFamily="34" charset="0"/>
            </a:endParaRPr>
          </a:p>
        </p:txBody>
      </p:sp>
      <p:sp>
        <p:nvSpPr>
          <p:cNvPr id="4" name="TextBox 3"/>
          <p:cNvSpPr txBox="1"/>
          <p:nvPr/>
        </p:nvSpPr>
        <p:spPr>
          <a:xfrm>
            <a:off x="290203" y="1551635"/>
            <a:ext cx="5408633" cy="4524315"/>
          </a:xfrm>
          <a:prstGeom prst="rect">
            <a:avLst/>
          </a:prstGeom>
          <a:noFill/>
        </p:spPr>
        <p:txBody>
          <a:bodyPr wrap="square" rtlCol="0">
            <a:spAutoFit/>
          </a:bodyPr>
          <a:lstStyle/>
          <a:p>
            <a:r>
              <a:rPr lang="en-US" sz="1600" dirty="0"/>
              <a:t>The Ohio State University is a subscriber to Quality Matters (QM), a peer-review process designed to ensure quality design and continuous improvement of online and hybrid courses. </a:t>
            </a:r>
            <a:r>
              <a:rPr lang="en-US" sz="1600" u="sng" dirty="0">
                <a:noFill/>
                <a:hlinkClick r:id="rId3"/>
              </a:rPr>
              <a:t>https://odee.osu.edu/odee-grants/quality-matters-grants</a:t>
            </a:r>
            <a:r>
              <a:rPr lang="en-US" sz="1600" dirty="0">
                <a:noFill/>
              </a:rPr>
              <a:t> </a:t>
            </a:r>
          </a:p>
          <a:p>
            <a:r>
              <a:rPr lang="en-US" sz="1600" dirty="0"/>
              <a:t> </a:t>
            </a:r>
          </a:p>
          <a:p>
            <a:r>
              <a:rPr lang="en-US" sz="1600" dirty="0"/>
              <a:t>Quality Matters (QM) is an inter-institutional organization that sets baseline research-supported standards to ensure quality design for online and hybrid courses. The QM Rubric is supported on national standards and best practices, research literature, and instructional design principles.  </a:t>
            </a:r>
            <a:r>
              <a:rPr lang="en-US" sz="1600" u="sng" dirty="0">
                <a:noFill/>
                <a:hlinkClick r:id="rId4"/>
              </a:rPr>
              <a:t>http://odee.osu.edu/quality-matters</a:t>
            </a:r>
            <a:r>
              <a:rPr lang="en-US" sz="1600" dirty="0">
                <a:noFill/>
              </a:rPr>
              <a:t> </a:t>
            </a:r>
          </a:p>
          <a:p>
            <a:r>
              <a:rPr lang="en-US" sz="1600" dirty="0"/>
              <a:t> </a:t>
            </a:r>
          </a:p>
          <a:p>
            <a:r>
              <a:rPr lang="en-US" sz="1600" dirty="0"/>
              <a:t>Quality Matters is a strategic metric and indicator to:</a:t>
            </a:r>
          </a:p>
          <a:p>
            <a:r>
              <a:rPr lang="en-US" sz="1600" dirty="0"/>
              <a:t>Ensure Ohio State develops a consistent, high quality online education presence that meets or exceeds the current accepted academic rigor and standards.</a:t>
            </a:r>
          </a:p>
          <a:p>
            <a:r>
              <a:rPr lang="en-US" sz="1600" dirty="0"/>
              <a:t>From the Strategic Planning at The Ohio State University </a:t>
            </a:r>
            <a:r>
              <a:rPr lang="en-US" sz="1600" u="sng" dirty="0">
                <a:noFill/>
                <a:hlinkClick r:id="rId5"/>
              </a:rPr>
              <a:t>https://odee.osu.edu/sites/default/files/odee-strategicplan.pdf</a:t>
            </a:r>
            <a:r>
              <a:rPr lang="en-US" sz="1600" dirty="0">
                <a:noFill/>
              </a:rPr>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3139" y="1405056"/>
            <a:ext cx="2763352" cy="4152834"/>
          </a:xfrm>
          <a:prstGeom prst="round2DiagRect">
            <a:avLst/>
          </a:prstGeom>
        </p:spPr>
      </p:pic>
    </p:spTree>
    <p:extLst>
      <p:ext uri="{BB962C8B-B14F-4D97-AF65-F5344CB8AC3E}">
        <p14:creationId xmlns:p14="http://schemas.microsoft.com/office/powerpoint/2010/main" val="3581584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434108" y="1084940"/>
            <a:ext cx="8109527"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pitchFamily="34" charset="0"/>
                <a:cs typeface="Arial" pitchFamily="34" charset="0"/>
              </a:rPr>
              <a:t>What is the QM11 process?</a:t>
            </a:r>
            <a:endParaRPr lang="en-US" sz="3600" dirty="0">
              <a:solidFill>
                <a:srgbClr val="C00000"/>
              </a:solidFill>
              <a:latin typeface="Arial" pitchFamily="34" charset="0"/>
              <a:cs typeface="Arial" pitchFamily="34" charset="0"/>
            </a:endParaRPr>
          </a:p>
        </p:txBody>
      </p:sp>
      <p:sp>
        <p:nvSpPr>
          <p:cNvPr id="2" name="TextBox 1"/>
          <p:cNvSpPr txBox="1"/>
          <p:nvPr/>
        </p:nvSpPr>
        <p:spPr>
          <a:xfrm>
            <a:off x="628073" y="1742536"/>
            <a:ext cx="78232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QM11 </a:t>
            </a:r>
            <a:r>
              <a:rPr lang="en-US" sz="2800" dirty="0">
                <a:latin typeface="Arial" panose="020B0604020202020204" pitchFamily="34" charset="0"/>
                <a:cs typeface="Arial" panose="020B0604020202020204" pitchFamily="34" charset="0"/>
              </a:rPr>
              <a:t>combines the College Curriculum Committee’s 11 parts of the syllabus with the eight Quality Matters (QM) standards applied only to the course syllabus</a:t>
            </a:r>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While QM looks at the whole online course the syllabus is a major portion of that course.  We developed a modified form of the QM standards and 11 </a:t>
            </a:r>
            <a:r>
              <a:rPr lang="en-US" sz="2800" dirty="0" smtClean="0">
                <a:latin typeface="Arial" panose="020B0604020202020204" pitchFamily="34" charset="0"/>
                <a:cs typeface="Arial" panose="020B0604020202020204" pitchFamily="34" charset="0"/>
              </a:rPr>
              <a:t>parts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567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434108" y="1047993"/>
            <a:ext cx="8109527"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pitchFamily="34" charset="0"/>
                <a:cs typeface="Arial" pitchFamily="34" charset="0"/>
              </a:rPr>
              <a:t>What is the QM11 process?</a:t>
            </a:r>
            <a:endParaRPr lang="en-US" sz="3600" dirty="0">
              <a:solidFill>
                <a:srgbClr val="C00000"/>
              </a:solidFill>
              <a:latin typeface="Arial" pitchFamily="34" charset="0"/>
              <a:cs typeface="Arial" pitchFamily="34" charset="0"/>
            </a:endParaRPr>
          </a:p>
        </p:txBody>
      </p:sp>
      <p:sp>
        <p:nvSpPr>
          <p:cNvPr id="2" name="TextBox 1"/>
          <p:cNvSpPr txBox="1"/>
          <p:nvPr/>
        </p:nvSpPr>
        <p:spPr>
          <a:xfrm>
            <a:off x="434108" y="1807191"/>
            <a:ext cx="810952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intent of this effort was to create a simple process that will point persons to the items or areas of the syllabus that may need improvement.  </a:t>
            </a:r>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Once </a:t>
            </a:r>
            <a:r>
              <a:rPr lang="en-US" sz="2400" dirty="0">
                <a:latin typeface="Arial" panose="020B0604020202020204" pitchFamily="34" charset="0"/>
                <a:cs typeface="Arial" panose="020B0604020202020204" pitchFamily="34" charset="0"/>
              </a:rPr>
              <a:t>this information is known then the instructor, designer or other parties can make changes as needed to improve the syllabus and thus the course.  This can be an iterative process and can be done quickly by the reviewers.  It normally takes less the 30 minute to review a syllabus. </a:t>
            </a:r>
          </a:p>
        </p:txBody>
      </p:sp>
    </p:spTree>
    <p:extLst>
      <p:ext uri="{BB962C8B-B14F-4D97-AF65-F5344CB8AC3E}">
        <p14:creationId xmlns:p14="http://schemas.microsoft.com/office/powerpoint/2010/main" val="110033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67" y="932873"/>
            <a:ext cx="3785063" cy="48825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878" y="932873"/>
            <a:ext cx="3167740" cy="4900834"/>
          </a:xfrm>
          <a:prstGeom prst="rect">
            <a:avLst/>
          </a:prstGeom>
        </p:spPr>
      </p:pic>
    </p:spTree>
    <p:extLst>
      <p:ext uri="{BB962C8B-B14F-4D97-AF65-F5344CB8AC3E}">
        <p14:creationId xmlns:p14="http://schemas.microsoft.com/office/powerpoint/2010/main" val="882656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203200" y="909450"/>
            <a:ext cx="8691418" cy="392804"/>
          </a:xfrm>
          <a:prstGeom prst="rect">
            <a:avLst/>
          </a:prstGeom>
        </p:spPr>
        <p:txBody>
          <a:bodyPr anchor="ct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pPr algn="ctr">
              <a:lnSpc>
                <a:spcPct val="50000"/>
              </a:lnSpc>
            </a:pPr>
            <a:r>
              <a:rPr lang="en-US" sz="3600" dirty="0">
                <a:solidFill>
                  <a:srgbClr val="BB0000"/>
                </a:solidFill>
                <a:latin typeface="Arial" pitchFamily="34" charset="0"/>
                <a:cs typeface="Arial" pitchFamily="34" charset="0"/>
              </a:rPr>
              <a:t>How does the QM11 review work?</a:t>
            </a:r>
            <a:endParaRPr lang="en-US" sz="3600" dirty="0">
              <a:solidFill>
                <a:srgbClr val="C00000"/>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21" y="1522412"/>
            <a:ext cx="6048375" cy="30003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121" y="4742945"/>
            <a:ext cx="1771650" cy="6286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7471" y="4667217"/>
            <a:ext cx="3248025" cy="828675"/>
          </a:xfrm>
          <a:prstGeom prst="rect">
            <a:avLst/>
          </a:prstGeom>
        </p:spPr>
      </p:pic>
    </p:spTree>
    <p:extLst>
      <p:ext uri="{BB962C8B-B14F-4D97-AF65-F5344CB8AC3E}">
        <p14:creationId xmlns:p14="http://schemas.microsoft.com/office/powerpoint/2010/main" val="2159994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heme 1 dots at top">
  <a:themeElements>
    <a:clrScheme name="Custom 1">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B0F0"/>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2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eme 1 dots at t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ehe-powerpoint-master-slides</Template>
  <TotalTime>3424</TotalTime>
  <Words>6202</Words>
  <Application>Microsoft Office PowerPoint</Application>
  <PresentationFormat>On-screen Show (4:3)</PresentationFormat>
  <Paragraphs>709</Paragraphs>
  <Slides>30</Slides>
  <Notes>28</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30</vt:i4>
      </vt:variant>
    </vt:vector>
  </HeadingPairs>
  <TitlesOfParts>
    <vt:vector size="45" baseType="lpstr">
      <vt:lpstr>Arial</vt:lpstr>
      <vt:lpstr>Calibri</vt:lpstr>
      <vt:lpstr>Custom Design</vt:lpstr>
      <vt:lpstr>1_Custom Design</vt:lpstr>
      <vt:lpstr>Theme2 logo</vt:lpstr>
      <vt:lpstr>2_Custom Design</vt:lpstr>
      <vt:lpstr>3_Custom Design</vt:lpstr>
      <vt:lpstr>4_Custom Design</vt:lpstr>
      <vt:lpstr>5_Custom Design</vt:lpstr>
      <vt:lpstr>Theme 1 dots at top</vt:lpstr>
      <vt:lpstr>6_Custom Design</vt:lpstr>
      <vt:lpstr>7_Custom Design</vt:lpstr>
      <vt:lpstr>1_Theme 1 dots at top</vt:lpstr>
      <vt:lpstr>8_Custom Design</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College of Education &amp; Human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Kelvin E. Trefz</dc:creator>
  <cp:lastModifiedBy>Kelvin E. Trefz</cp:lastModifiedBy>
  <cp:revision>32</cp:revision>
  <dcterms:created xsi:type="dcterms:W3CDTF">2015-03-10T13:40:07Z</dcterms:created>
  <dcterms:modified xsi:type="dcterms:W3CDTF">2015-03-17T14:19:59Z</dcterms:modified>
</cp:coreProperties>
</file>