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1" r:id="rId4"/>
    <p:sldMasterId id="2147483659" r:id="rId5"/>
  </p:sldMasterIdLst>
  <p:notesMasterIdLst>
    <p:notesMasterId r:id="rId35"/>
  </p:notesMasterIdLst>
  <p:handoutMasterIdLst>
    <p:handoutMasterId r:id="rId36"/>
  </p:handoutMasterIdLst>
  <p:sldIdLst>
    <p:sldId id="432" r:id="rId6"/>
    <p:sldId id="421" r:id="rId7"/>
    <p:sldId id="433" r:id="rId8"/>
    <p:sldId id="380" r:id="rId9"/>
    <p:sldId id="379" r:id="rId10"/>
    <p:sldId id="420" r:id="rId11"/>
    <p:sldId id="422" r:id="rId12"/>
    <p:sldId id="440" r:id="rId13"/>
    <p:sldId id="408" r:id="rId14"/>
    <p:sldId id="423" r:id="rId15"/>
    <p:sldId id="441" r:id="rId16"/>
    <p:sldId id="434" r:id="rId17"/>
    <p:sldId id="442" r:id="rId18"/>
    <p:sldId id="429" r:id="rId19"/>
    <p:sldId id="453" r:id="rId20"/>
    <p:sldId id="443" r:id="rId21"/>
    <p:sldId id="436" r:id="rId22"/>
    <p:sldId id="457" r:id="rId23"/>
    <p:sldId id="454" r:id="rId24"/>
    <p:sldId id="444" r:id="rId25"/>
    <p:sldId id="437" r:id="rId26"/>
    <p:sldId id="445" r:id="rId27"/>
    <p:sldId id="438" r:id="rId28"/>
    <p:sldId id="451" r:id="rId29"/>
    <p:sldId id="452" r:id="rId30"/>
    <p:sldId id="455" r:id="rId31"/>
    <p:sldId id="456" r:id="rId32"/>
    <p:sldId id="428" r:id="rId33"/>
    <p:sldId id="419" r:id="rId34"/>
  </p:sldIdLst>
  <p:sldSz cx="9144000" cy="6858000" type="screen4x3"/>
  <p:notesSz cx="6881813"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318"/>
    <a:srgbClr val="800D1E"/>
    <a:srgbClr val="A20619"/>
    <a:srgbClr val="F0AF17"/>
    <a:srgbClr val="005A8C"/>
    <a:srgbClr val="005A28"/>
    <a:srgbClr val="968A14"/>
    <a:srgbClr val="3DA1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94000" autoAdjust="0"/>
  </p:normalViewPr>
  <p:slideViewPr>
    <p:cSldViewPr snapToGrid="0" snapToObjects="1">
      <p:cViewPr varScale="1">
        <p:scale>
          <a:sx n="74" d="100"/>
          <a:sy n="74" d="100"/>
        </p:scale>
        <p:origin x="-1646" y="-77"/>
      </p:cViewPr>
      <p:guideLst>
        <p:guide orient="horz" pos="2160"/>
        <p:guide pos="1628"/>
      </p:guideLst>
    </p:cSldViewPr>
  </p:slideViewPr>
  <p:outlineViewPr>
    <p:cViewPr>
      <p:scale>
        <a:sx n="33" d="100"/>
        <a:sy n="33" d="100"/>
      </p:scale>
      <p:origin x="0" y="2664"/>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220" d="100"/>
          <a:sy n="220" d="100"/>
        </p:scale>
        <p:origin x="509" y="3341"/>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930A4-02B3-4E42-AEE4-89BB94C0217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9560DF3-0AE8-4CD0-B321-6073BE271D13}">
      <dgm:prSet phldrT="[Text]"/>
      <dgm:spPr>
        <a:solidFill>
          <a:srgbClr val="800D1E"/>
        </a:solidFill>
        <a:ln>
          <a:noFill/>
        </a:ln>
      </dgm:spPr>
      <dgm:t>
        <a:bodyPr/>
        <a:lstStyle/>
        <a:p>
          <a:r>
            <a:rPr lang="en-US" dirty="0" smtClean="0"/>
            <a:t>Learner</a:t>
          </a:r>
          <a:endParaRPr lang="en-US" dirty="0"/>
        </a:p>
      </dgm:t>
    </dgm:pt>
    <dgm:pt modelId="{830CBB6F-CC01-41BA-9471-BF5C9F4AB54A}" type="parTrans" cxnId="{AFBB816C-766B-46A7-A16E-B5C9910B089C}">
      <dgm:prSet/>
      <dgm:spPr/>
      <dgm:t>
        <a:bodyPr/>
        <a:lstStyle/>
        <a:p>
          <a:endParaRPr lang="en-US"/>
        </a:p>
      </dgm:t>
    </dgm:pt>
    <dgm:pt modelId="{6E3B9DE7-F9F7-44AA-8818-6277CC3E74C4}" type="sibTrans" cxnId="{AFBB816C-766B-46A7-A16E-B5C9910B089C}">
      <dgm:prSet/>
      <dgm:spPr/>
      <dgm:t>
        <a:bodyPr/>
        <a:lstStyle/>
        <a:p>
          <a:endParaRPr lang="en-US"/>
        </a:p>
      </dgm:t>
    </dgm:pt>
    <dgm:pt modelId="{AB238615-1924-42CC-8439-48AA8895B20B}">
      <dgm:prSet phldrT="[Text]" custT="1"/>
      <dgm:spPr>
        <a:solidFill>
          <a:srgbClr val="800D1E"/>
        </a:solidFill>
        <a:ln>
          <a:noFill/>
        </a:ln>
      </dgm:spPr>
      <dgm:t>
        <a:bodyPr/>
        <a:lstStyle/>
        <a:p>
          <a:r>
            <a:rPr lang="en-US" sz="1400" dirty="0" smtClean="0"/>
            <a:t>Coach</a:t>
          </a:r>
          <a:endParaRPr lang="en-US" sz="1400" dirty="0"/>
        </a:p>
      </dgm:t>
    </dgm:pt>
    <dgm:pt modelId="{E248D8B3-6FBE-4F53-AAAD-0EFD7F9A3644}" type="parTrans" cxnId="{98999FDF-FD9C-4824-969C-55D24498C425}">
      <dgm:prSet/>
      <dgm:spPr/>
      <dgm:t>
        <a:bodyPr/>
        <a:lstStyle/>
        <a:p>
          <a:endParaRPr lang="en-US"/>
        </a:p>
      </dgm:t>
    </dgm:pt>
    <dgm:pt modelId="{F6D5066E-132E-42F5-9242-821D0F945BCB}" type="sibTrans" cxnId="{98999FDF-FD9C-4824-969C-55D24498C425}">
      <dgm:prSet/>
      <dgm:spPr>
        <a:solidFill>
          <a:srgbClr val="3DA1D2">
            <a:alpha val="50000"/>
          </a:srgbClr>
        </a:solidFill>
      </dgm:spPr>
      <dgm:t>
        <a:bodyPr/>
        <a:lstStyle/>
        <a:p>
          <a:endParaRPr lang="en-US"/>
        </a:p>
      </dgm:t>
    </dgm:pt>
    <dgm:pt modelId="{868F2D75-E695-48EC-A2A0-99210B2DA0CE}">
      <dgm:prSet phldrT="[Text]" custT="1"/>
      <dgm:spPr>
        <a:solidFill>
          <a:srgbClr val="800D1E"/>
        </a:solidFill>
        <a:ln>
          <a:noFill/>
        </a:ln>
      </dgm:spPr>
      <dgm:t>
        <a:bodyPr/>
        <a:lstStyle/>
        <a:p>
          <a:r>
            <a:rPr lang="en-US" sz="1300" dirty="0" smtClean="0"/>
            <a:t>Centralized</a:t>
          </a:r>
          <a:r>
            <a:rPr lang="en-US" sz="1400" dirty="0" smtClean="0"/>
            <a:t> Support Services</a:t>
          </a:r>
          <a:endParaRPr lang="en-US" sz="1400" dirty="0"/>
        </a:p>
      </dgm:t>
    </dgm:pt>
    <dgm:pt modelId="{8AA1542B-7BC4-4887-A32F-965261687E07}" type="parTrans" cxnId="{DBC38DEF-0D32-4BE2-809C-1EF7DD410C9B}">
      <dgm:prSet/>
      <dgm:spPr/>
      <dgm:t>
        <a:bodyPr/>
        <a:lstStyle/>
        <a:p>
          <a:endParaRPr lang="en-US"/>
        </a:p>
      </dgm:t>
    </dgm:pt>
    <dgm:pt modelId="{65D1A6D0-6699-40DB-90B4-4C5D6323C7B7}" type="sibTrans" cxnId="{DBC38DEF-0D32-4BE2-809C-1EF7DD410C9B}">
      <dgm:prSet/>
      <dgm:spPr>
        <a:solidFill>
          <a:srgbClr val="3DA1D2">
            <a:alpha val="50000"/>
          </a:srgbClr>
        </a:solidFill>
      </dgm:spPr>
      <dgm:t>
        <a:bodyPr/>
        <a:lstStyle/>
        <a:p>
          <a:endParaRPr lang="en-US"/>
        </a:p>
      </dgm:t>
    </dgm:pt>
    <dgm:pt modelId="{489C9B3E-C055-4E0E-81AB-91B80B03B650}">
      <dgm:prSet phldrT="[Text]" custT="1"/>
      <dgm:spPr>
        <a:solidFill>
          <a:srgbClr val="800D1E"/>
        </a:solidFill>
        <a:ln>
          <a:noFill/>
        </a:ln>
      </dgm:spPr>
      <dgm:t>
        <a:bodyPr/>
        <a:lstStyle/>
        <a:p>
          <a:r>
            <a:rPr lang="en-US" sz="1400" dirty="0" smtClean="0"/>
            <a:t>Faculty</a:t>
          </a:r>
          <a:endParaRPr lang="en-US" sz="1400" dirty="0"/>
        </a:p>
      </dgm:t>
    </dgm:pt>
    <dgm:pt modelId="{0FCEFEE8-0DD2-469B-B257-FF7252EEED30}" type="parTrans" cxnId="{1D93D390-22CC-4E8A-8C53-896B51FAAD92}">
      <dgm:prSet/>
      <dgm:spPr/>
      <dgm:t>
        <a:bodyPr/>
        <a:lstStyle/>
        <a:p>
          <a:endParaRPr lang="en-US"/>
        </a:p>
      </dgm:t>
    </dgm:pt>
    <dgm:pt modelId="{A929FCAA-5D40-4E30-8D41-6A7368CFAC7E}" type="sibTrans" cxnId="{1D93D390-22CC-4E8A-8C53-896B51FAAD92}">
      <dgm:prSet/>
      <dgm:spPr>
        <a:solidFill>
          <a:srgbClr val="3DA1D2">
            <a:alpha val="50000"/>
          </a:srgbClr>
        </a:solidFill>
      </dgm:spPr>
      <dgm:t>
        <a:bodyPr/>
        <a:lstStyle/>
        <a:p>
          <a:endParaRPr lang="en-US"/>
        </a:p>
      </dgm:t>
    </dgm:pt>
    <dgm:pt modelId="{64418724-11B4-4254-AF93-E954AF05A66D}">
      <dgm:prSet phldrT="[Text]" custT="1"/>
      <dgm:spPr>
        <a:solidFill>
          <a:srgbClr val="800D1E"/>
        </a:solidFill>
        <a:ln>
          <a:noFill/>
        </a:ln>
      </dgm:spPr>
      <dgm:t>
        <a:bodyPr/>
        <a:lstStyle/>
        <a:p>
          <a:r>
            <a:rPr lang="en-US" sz="1400" dirty="0" smtClean="0"/>
            <a:t>Tutor</a:t>
          </a:r>
          <a:endParaRPr lang="en-US" sz="1400" dirty="0"/>
        </a:p>
      </dgm:t>
    </dgm:pt>
    <dgm:pt modelId="{06756FF7-B7D9-4E7B-9A7E-A63CE658BAD1}" type="parTrans" cxnId="{FE88FF35-2E76-47F7-9ABD-F8AD74F574F7}">
      <dgm:prSet/>
      <dgm:spPr/>
      <dgm:t>
        <a:bodyPr/>
        <a:lstStyle/>
        <a:p>
          <a:endParaRPr lang="en-US"/>
        </a:p>
      </dgm:t>
    </dgm:pt>
    <dgm:pt modelId="{C456A0BF-7C97-46DF-8E49-E8B881850278}" type="sibTrans" cxnId="{FE88FF35-2E76-47F7-9ABD-F8AD74F574F7}">
      <dgm:prSet/>
      <dgm:spPr>
        <a:solidFill>
          <a:srgbClr val="3DA1D2">
            <a:alpha val="50000"/>
          </a:srgbClr>
        </a:solidFill>
      </dgm:spPr>
      <dgm:t>
        <a:bodyPr/>
        <a:lstStyle/>
        <a:p>
          <a:endParaRPr lang="en-US"/>
        </a:p>
      </dgm:t>
    </dgm:pt>
    <dgm:pt modelId="{9F3AE6F5-0EF1-4D24-98B7-2B2553E95493}">
      <dgm:prSet phldrT="[Text]" custT="1"/>
      <dgm:spPr>
        <a:solidFill>
          <a:srgbClr val="800D1E"/>
        </a:solidFill>
        <a:ln>
          <a:noFill/>
        </a:ln>
      </dgm:spPr>
      <dgm:t>
        <a:bodyPr/>
        <a:lstStyle/>
        <a:p>
          <a:r>
            <a:rPr lang="en-US" sz="1400" dirty="0" smtClean="0"/>
            <a:t>Another Learner</a:t>
          </a:r>
          <a:endParaRPr lang="en-US" sz="1400" dirty="0"/>
        </a:p>
      </dgm:t>
    </dgm:pt>
    <dgm:pt modelId="{43CBA2B0-C6E4-45A8-8737-11095FDB08DD}" type="parTrans" cxnId="{BF807CA7-C26A-44EA-8350-64A3DD72F618}">
      <dgm:prSet/>
      <dgm:spPr/>
      <dgm:t>
        <a:bodyPr/>
        <a:lstStyle/>
        <a:p>
          <a:endParaRPr lang="en-US"/>
        </a:p>
      </dgm:t>
    </dgm:pt>
    <dgm:pt modelId="{5C96B9BF-73C7-473C-8FE0-A7161D94511D}" type="sibTrans" cxnId="{BF807CA7-C26A-44EA-8350-64A3DD72F618}">
      <dgm:prSet/>
      <dgm:spPr/>
      <dgm:t>
        <a:bodyPr/>
        <a:lstStyle/>
        <a:p>
          <a:endParaRPr lang="en-US"/>
        </a:p>
      </dgm:t>
    </dgm:pt>
    <dgm:pt modelId="{6853BD44-1D36-4589-89C2-BFDD615D9F4E}" type="pres">
      <dgm:prSet presAssocID="{673930A4-02B3-4E42-AEE4-89BB94C02177}" presName="Name0" presStyleCnt="0">
        <dgm:presLayoutVars>
          <dgm:chMax val="1"/>
          <dgm:dir/>
          <dgm:animLvl val="ctr"/>
          <dgm:resizeHandles val="exact"/>
        </dgm:presLayoutVars>
      </dgm:prSet>
      <dgm:spPr/>
      <dgm:t>
        <a:bodyPr/>
        <a:lstStyle/>
        <a:p>
          <a:endParaRPr lang="en-US"/>
        </a:p>
      </dgm:t>
    </dgm:pt>
    <dgm:pt modelId="{912D56AB-CBB8-406E-A149-DB26B02E1A4A}" type="pres">
      <dgm:prSet presAssocID="{A9560DF3-0AE8-4CD0-B321-6073BE271D13}" presName="centerShape" presStyleLbl="node0" presStyleIdx="0" presStyleCnt="1"/>
      <dgm:spPr/>
      <dgm:t>
        <a:bodyPr/>
        <a:lstStyle/>
        <a:p>
          <a:endParaRPr lang="en-US"/>
        </a:p>
      </dgm:t>
    </dgm:pt>
    <dgm:pt modelId="{E43B5BC8-741E-466A-BFE1-8FEF51EF7DA6}" type="pres">
      <dgm:prSet presAssocID="{489C9B3E-C055-4E0E-81AB-91B80B03B650}" presName="node" presStyleLbl="node1" presStyleIdx="0" presStyleCnt="5">
        <dgm:presLayoutVars>
          <dgm:bulletEnabled val="1"/>
        </dgm:presLayoutVars>
      </dgm:prSet>
      <dgm:spPr/>
      <dgm:t>
        <a:bodyPr/>
        <a:lstStyle/>
        <a:p>
          <a:endParaRPr lang="en-US"/>
        </a:p>
      </dgm:t>
    </dgm:pt>
    <dgm:pt modelId="{EC45CCDC-5626-4D8F-BAE6-96F8A9258CEC}" type="pres">
      <dgm:prSet presAssocID="{489C9B3E-C055-4E0E-81AB-91B80B03B650}" presName="dummy" presStyleCnt="0"/>
      <dgm:spPr/>
    </dgm:pt>
    <dgm:pt modelId="{68292D86-50E0-4CF7-9445-BE74C9C1CB37}" type="pres">
      <dgm:prSet presAssocID="{A929FCAA-5D40-4E30-8D41-6A7368CFAC7E}" presName="sibTrans" presStyleLbl="sibTrans2D1" presStyleIdx="0" presStyleCnt="5"/>
      <dgm:spPr/>
      <dgm:t>
        <a:bodyPr/>
        <a:lstStyle/>
        <a:p>
          <a:endParaRPr lang="en-US"/>
        </a:p>
      </dgm:t>
    </dgm:pt>
    <dgm:pt modelId="{BB0159EF-EFDB-4410-9C0D-1B7913288E1D}" type="pres">
      <dgm:prSet presAssocID="{64418724-11B4-4254-AF93-E954AF05A66D}" presName="node" presStyleLbl="node1" presStyleIdx="1" presStyleCnt="5">
        <dgm:presLayoutVars>
          <dgm:bulletEnabled val="1"/>
        </dgm:presLayoutVars>
      </dgm:prSet>
      <dgm:spPr/>
      <dgm:t>
        <a:bodyPr/>
        <a:lstStyle/>
        <a:p>
          <a:endParaRPr lang="en-US"/>
        </a:p>
      </dgm:t>
    </dgm:pt>
    <dgm:pt modelId="{280A6A9A-E60F-450B-95C8-19916804F7BC}" type="pres">
      <dgm:prSet presAssocID="{64418724-11B4-4254-AF93-E954AF05A66D}" presName="dummy" presStyleCnt="0"/>
      <dgm:spPr/>
    </dgm:pt>
    <dgm:pt modelId="{0B2B9D15-B8AB-4EDA-9DD6-AD9A3F2110B1}" type="pres">
      <dgm:prSet presAssocID="{C456A0BF-7C97-46DF-8E49-E8B881850278}" presName="sibTrans" presStyleLbl="sibTrans2D1" presStyleIdx="1" presStyleCnt="5"/>
      <dgm:spPr/>
      <dgm:t>
        <a:bodyPr/>
        <a:lstStyle/>
        <a:p>
          <a:endParaRPr lang="en-US"/>
        </a:p>
      </dgm:t>
    </dgm:pt>
    <dgm:pt modelId="{0F8D65FE-7E10-4F8B-ADB0-038FDE0A9D1D}" type="pres">
      <dgm:prSet presAssocID="{9F3AE6F5-0EF1-4D24-98B7-2B2553E95493}" presName="node" presStyleLbl="node1" presStyleIdx="2" presStyleCnt="5">
        <dgm:presLayoutVars>
          <dgm:bulletEnabled val="1"/>
        </dgm:presLayoutVars>
      </dgm:prSet>
      <dgm:spPr/>
      <dgm:t>
        <a:bodyPr/>
        <a:lstStyle/>
        <a:p>
          <a:endParaRPr lang="en-US"/>
        </a:p>
      </dgm:t>
    </dgm:pt>
    <dgm:pt modelId="{5C3BB1E4-0E6C-4939-A9A2-7D88A1598C2E}" type="pres">
      <dgm:prSet presAssocID="{9F3AE6F5-0EF1-4D24-98B7-2B2553E95493}" presName="dummy" presStyleCnt="0"/>
      <dgm:spPr/>
    </dgm:pt>
    <dgm:pt modelId="{46B0ACCA-FB33-4C5A-951B-2F2947E5AD56}" type="pres">
      <dgm:prSet presAssocID="{5C96B9BF-73C7-473C-8FE0-A7161D94511D}" presName="sibTrans" presStyleLbl="sibTrans2D1" presStyleIdx="2" presStyleCnt="5"/>
      <dgm:spPr/>
      <dgm:t>
        <a:bodyPr/>
        <a:lstStyle/>
        <a:p>
          <a:endParaRPr lang="en-US"/>
        </a:p>
      </dgm:t>
    </dgm:pt>
    <dgm:pt modelId="{264FCE94-35BD-442C-B6C6-7320C3D0182B}" type="pres">
      <dgm:prSet presAssocID="{868F2D75-E695-48EC-A2A0-99210B2DA0CE}" presName="node" presStyleLbl="node1" presStyleIdx="3" presStyleCnt="5">
        <dgm:presLayoutVars>
          <dgm:bulletEnabled val="1"/>
        </dgm:presLayoutVars>
      </dgm:prSet>
      <dgm:spPr/>
      <dgm:t>
        <a:bodyPr/>
        <a:lstStyle/>
        <a:p>
          <a:endParaRPr lang="en-US"/>
        </a:p>
      </dgm:t>
    </dgm:pt>
    <dgm:pt modelId="{049F2C2C-DF8A-4F5E-A2A8-890293B8FF18}" type="pres">
      <dgm:prSet presAssocID="{868F2D75-E695-48EC-A2A0-99210B2DA0CE}" presName="dummy" presStyleCnt="0"/>
      <dgm:spPr/>
    </dgm:pt>
    <dgm:pt modelId="{ABDF9644-3274-481D-9C69-D3C919DC1B7A}" type="pres">
      <dgm:prSet presAssocID="{65D1A6D0-6699-40DB-90B4-4C5D6323C7B7}" presName="sibTrans" presStyleLbl="sibTrans2D1" presStyleIdx="3" presStyleCnt="5"/>
      <dgm:spPr/>
      <dgm:t>
        <a:bodyPr/>
        <a:lstStyle/>
        <a:p>
          <a:endParaRPr lang="en-US"/>
        </a:p>
      </dgm:t>
    </dgm:pt>
    <dgm:pt modelId="{C8E7C5EB-B8AC-4002-A7D2-27C579414291}" type="pres">
      <dgm:prSet presAssocID="{AB238615-1924-42CC-8439-48AA8895B20B}" presName="node" presStyleLbl="node1" presStyleIdx="4" presStyleCnt="5">
        <dgm:presLayoutVars>
          <dgm:bulletEnabled val="1"/>
        </dgm:presLayoutVars>
      </dgm:prSet>
      <dgm:spPr/>
      <dgm:t>
        <a:bodyPr/>
        <a:lstStyle/>
        <a:p>
          <a:endParaRPr lang="en-US"/>
        </a:p>
      </dgm:t>
    </dgm:pt>
    <dgm:pt modelId="{65FDC47D-9E29-403C-9389-DFA746950F42}" type="pres">
      <dgm:prSet presAssocID="{AB238615-1924-42CC-8439-48AA8895B20B}" presName="dummy" presStyleCnt="0"/>
      <dgm:spPr/>
    </dgm:pt>
    <dgm:pt modelId="{B7B37D69-B493-4FAB-94F2-B109CDE7316D}" type="pres">
      <dgm:prSet presAssocID="{F6D5066E-132E-42F5-9242-821D0F945BCB}" presName="sibTrans" presStyleLbl="sibTrans2D1" presStyleIdx="4" presStyleCnt="5"/>
      <dgm:spPr/>
      <dgm:t>
        <a:bodyPr/>
        <a:lstStyle/>
        <a:p>
          <a:endParaRPr lang="en-US"/>
        </a:p>
      </dgm:t>
    </dgm:pt>
  </dgm:ptLst>
  <dgm:cxnLst>
    <dgm:cxn modelId="{34CB656E-3C2E-42A4-8E9C-72A33AE97469}" type="presOf" srcId="{C456A0BF-7C97-46DF-8E49-E8B881850278}" destId="{0B2B9D15-B8AB-4EDA-9DD6-AD9A3F2110B1}" srcOrd="0" destOrd="0" presId="urn:microsoft.com/office/officeart/2005/8/layout/radial6"/>
    <dgm:cxn modelId="{52A6ED7F-3454-4F65-B407-3B4CF7D35777}" type="presOf" srcId="{A929FCAA-5D40-4E30-8D41-6A7368CFAC7E}" destId="{68292D86-50E0-4CF7-9445-BE74C9C1CB37}" srcOrd="0" destOrd="0" presId="urn:microsoft.com/office/officeart/2005/8/layout/radial6"/>
    <dgm:cxn modelId="{6667E204-135B-4E0F-B5C9-2AD9C491B10B}" type="presOf" srcId="{65D1A6D0-6699-40DB-90B4-4C5D6323C7B7}" destId="{ABDF9644-3274-481D-9C69-D3C919DC1B7A}" srcOrd="0" destOrd="0" presId="urn:microsoft.com/office/officeart/2005/8/layout/radial6"/>
    <dgm:cxn modelId="{AFBB816C-766B-46A7-A16E-B5C9910B089C}" srcId="{673930A4-02B3-4E42-AEE4-89BB94C02177}" destId="{A9560DF3-0AE8-4CD0-B321-6073BE271D13}" srcOrd="0" destOrd="0" parTransId="{830CBB6F-CC01-41BA-9471-BF5C9F4AB54A}" sibTransId="{6E3B9DE7-F9F7-44AA-8818-6277CC3E74C4}"/>
    <dgm:cxn modelId="{FA507F64-E2D4-49AA-8D81-3C8F6AF4DEDA}" type="presOf" srcId="{A9560DF3-0AE8-4CD0-B321-6073BE271D13}" destId="{912D56AB-CBB8-406E-A149-DB26B02E1A4A}" srcOrd="0" destOrd="0" presId="urn:microsoft.com/office/officeart/2005/8/layout/radial6"/>
    <dgm:cxn modelId="{DBC38DEF-0D32-4BE2-809C-1EF7DD410C9B}" srcId="{A9560DF3-0AE8-4CD0-B321-6073BE271D13}" destId="{868F2D75-E695-48EC-A2A0-99210B2DA0CE}" srcOrd="3" destOrd="0" parTransId="{8AA1542B-7BC4-4887-A32F-965261687E07}" sibTransId="{65D1A6D0-6699-40DB-90B4-4C5D6323C7B7}"/>
    <dgm:cxn modelId="{E8D2C304-1C18-4DC2-8DEA-DCD2296AB490}" type="presOf" srcId="{64418724-11B4-4254-AF93-E954AF05A66D}" destId="{BB0159EF-EFDB-4410-9C0D-1B7913288E1D}" srcOrd="0" destOrd="0" presId="urn:microsoft.com/office/officeart/2005/8/layout/radial6"/>
    <dgm:cxn modelId="{BF807CA7-C26A-44EA-8350-64A3DD72F618}" srcId="{A9560DF3-0AE8-4CD0-B321-6073BE271D13}" destId="{9F3AE6F5-0EF1-4D24-98B7-2B2553E95493}" srcOrd="2" destOrd="0" parTransId="{43CBA2B0-C6E4-45A8-8737-11095FDB08DD}" sibTransId="{5C96B9BF-73C7-473C-8FE0-A7161D94511D}"/>
    <dgm:cxn modelId="{06F21BE8-C269-4E93-B8CC-3548746ABA08}" type="presOf" srcId="{5C96B9BF-73C7-473C-8FE0-A7161D94511D}" destId="{46B0ACCA-FB33-4C5A-951B-2F2947E5AD56}" srcOrd="0" destOrd="0" presId="urn:microsoft.com/office/officeart/2005/8/layout/radial6"/>
    <dgm:cxn modelId="{801DC9B4-8053-44DE-BE07-3E90E6469F12}" type="presOf" srcId="{868F2D75-E695-48EC-A2A0-99210B2DA0CE}" destId="{264FCE94-35BD-442C-B6C6-7320C3D0182B}" srcOrd="0" destOrd="0" presId="urn:microsoft.com/office/officeart/2005/8/layout/radial6"/>
    <dgm:cxn modelId="{98999FDF-FD9C-4824-969C-55D24498C425}" srcId="{A9560DF3-0AE8-4CD0-B321-6073BE271D13}" destId="{AB238615-1924-42CC-8439-48AA8895B20B}" srcOrd="4" destOrd="0" parTransId="{E248D8B3-6FBE-4F53-AAAD-0EFD7F9A3644}" sibTransId="{F6D5066E-132E-42F5-9242-821D0F945BCB}"/>
    <dgm:cxn modelId="{FE88FF35-2E76-47F7-9ABD-F8AD74F574F7}" srcId="{A9560DF3-0AE8-4CD0-B321-6073BE271D13}" destId="{64418724-11B4-4254-AF93-E954AF05A66D}" srcOrd="1" destOrd="0" parTransId="{06756FF7-B7D9-4E7B-9A7E-A63CE658BAD1}" sibTransId="{C456A0BF-7C97-46DF-8E49-E8B881850278}"/>
    <dgm:cxn modelId="{1D93D390-22CC-4E8A-8C53-896B51FAAD92}" srcId="{A9560DF3-0AE8-4CD0-B321-6073BE271D13}" destId="{489C9B3E-C055-4E0E-81AB-91B80B03B650}" srcOrd="0" destOrd="0" parTransId="{0FCEFEE8-0DD2-469B-B257-FF7252EEED30}" sibTransId="{A929FCAA-5D40-4E30-8D41-6A7368CFAC7E}"/>
    <dgm:cxn modelId="{A2AEF283-FA0D-4C01-9E3C-79BB6D9A4844}" type="presOf" srcId="{489C9B3E-C055-4E0E-81AB-91B80B03B650}" destId="{E43B5BC8-741E-466A-BFE1-8FEF51EF7DA6}" srcOrd="0" destOrd="0" presId="urn:microsoft.com/office/officeart/2005/8/layout/radial6"/>
    <dgm:cxn modelId="{A6252E3D-28B0-4D40-A03F-E70D21A2DDCD}" type="presOf" srcId="{673930A4-02B3-4E42-AEE4-89BB94C02177}" destId="{6853BD44-1D36-4589-89C2-BFDD615D9F4E}" srcOrd="0" destOrd="0" presId="urn:microsoft.com/office/officeart/2005/8/layout/radial6"/>
    <dgm:cxn modelId="{B2C7A0AB-DE51-49BA-ACC6-02DC58FB1C61}" type="presOf" srcId="{AB238615-1924-42CC-8439-48AA8895B20B}" destId="{C8E7C5EB-B8AC-4002-A7D2-27C579414291}" srcOrd="0" destOrd="0" presId="urn:microsoft.com/office/officeart/2005/8/layout/radial6"/>
    <dgm:cxn modelId="{DADC01DC-9373-4ECE-9496-CE190A5142A5}" type="presOf" srcId="{9F3AE6F5-0EF1-4D24-98B7-2B2553E95493}" destId="{0F8D65FE-7E10-4F8B-ADB0-038FDE0A9D1D}" srcOrd="0" destOrd="0" presId="urn:microsoft.com/office/officeart/2005/8/layout/radial6"/>
    <dgm:cxn modelId="{90D3AB5A-8A5B-4A5B-AA69-C49D420DA51D}" type="presOf" srcId="{F6D5066E-132E-42F5-9242-821D0F945BCB}" destId="{B7B37D69-B493-4FAB-94F2-B109CDE7316D}" srcOrd="0" destOrd="0" presId="urn:microsoft.com/office/officeart/2005/8/layout/radial6"/>
    <dgm:cxn modelId="{B679D84A-5D70-4C07-B092-3DB9A4ABBB51}" type="presParOf" srcId="{6853BD44-1D36-4589-89C2-BFDD615D9F4E}" destId="{912D56AB-CBB8-406E-A149-DB26B02E1A4A}" srcOrd="0" destOrd="0" presId="urn:microsoft.com/office/officeart/2005/8/layout/radial6"/>
    <dgm:cxn modelId="{9AE0BF04-87C7-4A4A-9644-1248100BEE38}" type="presParOf" srcId="{6853BD44-1D36-4589-89C2-BFDD615D9F4E}" destId="{E43B5BC8-741E-466A-BFE1-8FEF51EF7DA6}" srcOrd="1" destOrd="0" presId="urn:microsoft.com/office/officeart/2005/8/layout/radial6"/>
    <dgm:cxn modelId="{6A41664C-50B9-49A6-95CA-0CB235A5B129}" type="presParOf" srcId="{6853BD44-1D36-4589-89C2-BFDD615D9F4E}" destId="{EC45CCDC-5626-4D8F-BAE6-96F8A9258CEC}" srcOrd="2" destOrd="0" presId="urn:microsoft.com/office/officeart/2005/8/layout/radial6"/>
    <dgm:cxn modelId="{226B1680-D156-4964-A39E-A2FCBB860BA7}" type="presParOf" srcId="{6853BD44-1D36-4589-89C2-BFDD615D9F4E}" destId="{68292D86-50E0-4CF7-9445-BE74C9C1CB37}" srcOrd="3" destOrd="0" presId="urn:microsoft.com/office/officeart/2005/8/layout/radial6"/>
    <dgm:cxn modelId="{05DEA6C6-78F0-49D1-BDD3-588259CDA283}" type="presParOf" srcId="{6853BD44-1D36-4589-89C2-BFDD615D9F4E}" destId="{BB0159EF-EFDB-4410-9C0D-1B7913288E1D}" srcOrd="4" destOrd="0" presId="urn:microsoft.com/office/officeart/2005/8/layout/radial6"/>
    <dgm:cxn modelId="{081C4F62-BFE3-405B-838A-DC4F4E406A6A}" type="presParOf" srcId="{6853BD44-1D36-4589-89C2-BFDD615D9F4E}" destId="{280A6A9A-E60F-450B-95C8-19916804F7BC}" srcOrd="5" destOrd="0" presId="urn:microsoft.com/office/officeart/2005/8/layout/radial6"/>
    <dgm:cxn modelId="{D963F73C-F38D-4803-A4BB-E331AA4232D6}" type="presParOf" srcId="{6853BD44-1D36-4589-89C2-BFDD615D9F4E}" destId="{0B2B9D15-B8AB-4EDA-9DD6-AD9A3F2110B1}" srcOrd="6" destOrd="0" presId="urn:microsoft.com/office/officeart/2005/8/layout/radial6"/>
    <dgm:cxn modelId="{55D2C9C1-191C-45A4-9D48-411D231536EA}" type="presParOf" srcId="{6853BD44-1D36-4589-89C2-BFDD615D9F4E}" destId="{0F8D65FE-7E10-4F8B-ADB0-038FDE0A9D1D}" srcOrd="7" destOrd="0" presId="urn:microsoft.com/office/officeart/2005/8/layout/radial6"/>
    <dgm:cxn modelId="{2009D8FE-F735-4AD4-AC07-3E43C0AC26FB}" type="presParOf" srcId="{6853BD44-1D36-4589-89C2-BFDD615D9F4E}" destId="{5C3BB1E4-0E6C-4939-A9A2-7D88A1598C2E}" srcOrd="8" destOrd="0" presId="urn:microsoft.com/office/officeart/2005/8/layout/radial6"/>
    <dgm:cxn modelId="{86A3163F-0F50-4825-9D83-D03A64CC6F56}" type="presParOf" srcId="{6853BD44-1D36-4589-89C2-BFDD615D9F4E}" destId="{46B0ACCA-FB33-4C5A-951B-2F2947E5AD56}" srcOrd="9" destOrd="0" presId="urn:microsoft.com/office/officeart/2005/8/layout/radial6"/>
    <dgm:cxn modelId="{4053203C-3C82-4A71-97D4-3B2D285F3BF9}" type="presParOf" srcId="{6853BD44-1D36-4589-89C2-BFDD615D9F4E}" destId="{264FCE94-35BD-442C-B6C6-7320C3D0182B}" srcOrd="10" destOrd="0" presId="urn:microsoft.com/office/officeart/2005/8/layout/radial6"/>
    <dgm:cxn modelId="{BF9D545D-3E7C-4A43-87BD-BCC37A004D83}" type="presParOf" srcId="{6853BD44-1D36-4589-89C2-BFDD615D9F4E}" destId="{049F2C2C-DF8A-4F5E-A2A8-890293B8FF18}" srcOrd="11" destOrd="0" presId="urn:microsoft.com/office/officeart/2005/8/layout/radial6"/>
    <dgm:cxn modelId="{C0583295-FD06-49DE-BE11-F7C220B10C28}" type="presParOf" srcId="{6853BD44-1D36-4589-89C2-BFDD615D9F4E}" destId="{ABDF9644-3274-481D-9C69-D3C919DC1B7A}" srcOrd="12" destOrd="0" presId="urn:microsoft.com/office/officeart/2005/8/layout/radial6"/>
    <dgm:cxn modelId="{86BB29C2-6EB1-42E7-BF9C-DF317FD997D5}" type="presParOf" srcId="{6853BD44-1D36-4589-89C2-BFDD615D9F4E}" destId="{C8E7C5EB-B8AC-4002-A7D2-27C579414291}" srcOrd="13" destOrd="0" presId="urn:microsoft.com/office/officeart/2005/8/layout/radial6"/>
    <dgm:cxn modelId="{A6DD98F8-6C56-4F76-AEBB-95DB50846956}" type="presParOf" srcId="{6853BD44-1D36-4589-89C2-BFDD615D9F4E}" destId="{65FDC47D-9E29-403C-9389-DFA746950F42}" srcOrd="14" destOrd="0" presId="urn:microsoft.com/office/officeart/2005/8/layout/radial6"/>
    <dgm:cxn modelId="{99788D08-30FB-481A-925B-336A4D843447}" type="presParOf" srcId="{6853BD44-1D36-4589-89C2-BFDD615D9F4E}" destId="{B7B37D69-B493-4FAB-94F2-B109CDE7316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1C478-4CDD-4757-97BE-CB80EB19550D}" type="doc">
      <dgm:prSet loTypeId="urn:microsoft.com/office/officeart/2005/8/layout/arrow2" loCatId="process" qsTypeId="urn:microsoft.com/office/officeart/2005/8/quickstyle/simple1" qsCatId="simple" csTypeId="urn:microsoft.com/office/officeart/2005/8/colors/accent1_2" csCatId="accent1" phldr="1"/>
      <dgm:spPr/>
    </dgm:pt>
    <dgm:pt modelId="{CF5CEA2E-41E6-412D-85B4-CC9A6919FDC6}" type="pres">
      <dgm:prSet presAssocID="{ED01C478-4CDD-4757-97BE-CB80EB19550D}" presName="arrowDiagram" presStyleCnt="0">
        <dgm:presLayoutVars>
          <dgm:chMax val="5"/>
          <dgm:dir/>
          <dgm:resizeHandles val="exact"/>
        </dgm:presLayoutVars>
      </dgm:prSet>
      <dgm:spPr/>
    </dgm:pt>
  </dgm:ptLst>
  <dgm:cxnLst>
    <dgm:cxn modelId="{09ACA047-4604-4FDA-BD4A-2645037CD7E5}" type="presOf" srcId="{ED01C478-4CDD-4757-97BE-CB80EB19550D}" destId="{CF5CEA2E-41E6-412D-85B4-CC9A6919FDC6}" srcOrd="0"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37D69-B493-4FAB-94F2-B109CDE7316D}">
      <dsp:nvSpPr>
        <dsp:cNvPr id="0" name=""/>
        <dsp:cNvSpPr/>
      </dsp:nvSpPr>
      <dsp:spPr>
        <a:xfrm>
          <a:off x="2303008" y="655136"/>
          <a:ext cx="4377255" cy="4377255"/>
        </a:xfrm>
        <a:prstGeom prst="blockArc">
          <a:avLst>
            <a:gd name="adj1" fmla="val 11880000"/>
            <a:gd name="adj2" fmla="val 16200000"/>
            <a:gd name="adj3" fmla="val 4636"/>
          </a:avLst>
        </a:prstGeom>
        <a:solidFill>
          <a:srgbClr val="3DA1D2">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ABDF9644-3274-481D-9C69-D3C919DC1B7A}">
      <dsp:nvSpPr>
        <dsp:cNvPr id="0" name=""/>
        <dsp:cNvSpPr/>
      </dsp:nvSpPr>
      <dsp:spPr>
        <a:xfrm>
          <a:off x="2303008" y="655136"/>
          <a:ext cx="4377255" cy="4377255"/>
        </a:xfrm>
        <a:prstGeom prst="blockArc">
          <a:avLst>
            <a:gd name="adj1" fmla="val 7560000"/>
            <a:gd name="adj2" fmla="val 11880000"/>
            <a:gd name="adj3" fmla="val 4636"/>
          </a:avLst>
        </a:prstGeom>
        <a:solidFill>
          <a:srgbClr val="3DA1D2">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46B0ACCA-FB33-4C5A-951B-2F2947E5AD56}">
      <dsp:nvSpPr>
        <dsp:cNvPr id="0" name=""/>
        <dsp:cNvSpPr/>
      </dsp:nvSpPr>
      <dsp:spPr>
        <a:xfrm>
          <a:off x="2303008" y="655136"/>
          <a:ext cx="4377255" cy="4377255"/>
        </a:xfrm>
        <a:prstGeom prst="blockArc">
          <a:avLst>
            <a:gd name="adj1" fmla="val 3240000"/>
            <a:gd name="adj2" fmla="val 756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2B9D15-B8AB-4EDA-9DD6-AD9A3F2110B1}">
      <dsp:nvSpPr>
        <dsp:cNvPr id="0" name=""/>
        <dsp:cNvSpPr/>
      </dsp:nvSpPr>
      <dsp:spPr>
        <a:xfrm>
          <a:off x="2303008" y="655136"/>
          <a:ext cx="4377255" cy="4377255"/>
        </a:xfrm>
        <a:prstGeom prst="blockArc">
          <a:avLst>
            <a:gd name="adj1" fmla="val 20520000"/>
            <a:gd name="adj2" fmla="val 3240000"/>
            <a:gd name="adj3" fmla="val 4636"/>
          </a:avLst>
        </a:prstGeom>
        <a:solidFill>
          <a:srgbClr val="3DA1D2">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68292D86-50E0-4CF7-9445-BE74C9C1CB37}">
      <dsp:nvSpPr>
        <dsp:cNvPr id="0" name=""/>
        <dsp:cNvSpPr/>
      </dsp:nvSpPr>
      <dsp:spPr>
        <a:xfrm>
          <a:off x="2303008" y="655136"/>
          <a:ext cx="4377255" cy="4377255"/>
        </a:xfrm>
        <a:prstGeom prst="blockArc">
          <a:avLst>
            <a:gd name="adj1" fmla="val 16200000"/>
            <a:gd name="adj2" fmla="val 20520000"/>
            <a:gd name="adj3" fmla="val 4636"/>
          </a:avLst>
        </a:prstGeom>
        <a:solidFill>
          <a:srgbClr val="3DA1D2">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912D56AB-CBB8-406E-A149-DB26B02E1A4A}">
      <dsp:nvSpPr>
        <dsp:cNvPr id="0" name=""/>
        <dsp:cNvSpPr/>
      </dsp:nvSpPr>
      <dsp:spPr>
        <a:xfrm>
          <a:off x="3484965" y="1837094"/>
          <a:ext cx="2013340" cy="2013340"/>
        </a:xfrm>
        <a:prstGeom prst="ellipse">
          <a:avLst/>
        </a:prstGeom>
        <a:solidFill>
          <a:srgbClr val="800D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Learner</a:t>
          </a:r>
          <a:endParaRPr lang="en-US" sz="3000" kern="1200" dirty="0"/>
        </a:p>
      </dsp:txBody>
      <dsp:txXfrm>
        <a:off x="3779812" y="2131941"/>
        <a:ext cx="1423646" cy="1423646"/>
      </dsp:txXfrm>
    </dsp:sp>
    <dsp:sp modelId="{E43B5BC8-741E-466A-BFE1-8FEF51EF7DA6}">
      <dsp:nvSpPr>
        <dsp:cNvPr id="0" name=""/>
        <dsp:cNvSpPr/>
      </dsp:nvSpPr>
      <dsp:spPr>
        <a:xfrm>
          <a:off x="3786966" y="1203"/>
          <a:ext cx="1409338" cy="1409338"/>
        </a:xfrm>
        <a:prstGeom prst="ellipse">
          <a:avLst/>
        </a:prstGeom>
        <a:solidFill>
          <a:srgbClr val="800D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Faculty</a:t>
          </a:r>
          <a:endParaRPr lang="en-US" sz="1400" kern="1200" dirty="0"/>
        </a:p>
      </dsp:txBody>
      <dsp:txXfrm>
        <a:off x="3993359" y="207596"/>
        <a:ext cx="996552" cy="996552"/>
      </dsp:txXfrm>
    </dsp:sp>
    <dsp:sp modelId="{BB0159EF-EFDB-4410-9C0D-1B7913288E1D}">
      <dsp:nvSpPr>
        <dsp:cNvPr id="0" name=""/>
        <dsp:cNvSpPr/>
      </dsp:nvSpPr>
      <dsp:spPr>
        <a:xfrm>
          <a:off x="5820222" y="1478450"/>
          <a:ext cx="1409338" cy="1409338"/>
        </a:xfrm>
        <a:prstGeom prst="ellipse">
          <a:avLst/>
        </a:prstGeom>
        <a:solidFill>
          <a:srgbClr val="800D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Tutor</a:t>
          </a:r>
          <a:endParaRPr lang="en-US" sz="1400" kern="1200" dirty="0"/>
        </a:p>
      </dsp:txBody>
      <dsp:txXfrm>
        <a:off x="6026615" y="1684843"/>
        <a:ext cx="996552" cy="996552"/>
      </dsp:txXfrm>
    </dsp:sp>
    <dsp:sp modelId="{0F8D65FE-7E10-4F8B-ADB0-038FDE0A9D1D}">
      <dsp:nvSpPr>
        <dsp:cNvPr id="0" name=""/>
        <dsp:cNvSpPr/>
      </dsp:nvSpPr>
      <dsp:spPr>
        <a:xfrm>
          <a:off x="5043587" y="3868686"/>
          <a:ext cx="1409338" cy="1409338"/>
        </a:xfrm>
        <a:prstGeom prst="ellipse">
          <a:avLst/>
        </a:prstGeom>
        <a:solidFill>
          <a:srgbClr val="800D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Another Learner</a:t>
          </a:r>
          <a:endParaRPr lang="en-US" sz="1400" kern="1200" dirty="0"/>
        </a:p>
      </dsp:txBody>
      <dsp:txXfrm>
        <a:off x="5249980" y="4075079"/>
        <a:ext cx="996552" cy="996552"/>
      </dsp:txXfrm>
    </dsp:sp>
    <dsp:sp modelId="{264FCE94-35BD-442C-B6C6-7320C3D0182B}">
      <dsp:nvSpPr>
        <dsp:cNvPr id="0" name=""/>
        <dsp:cNvSpPr/>
      </dsp:nvSpPr>
      <dsp:spPr>
        <a:xfrm>
          <a:off x="2530345" y="3868686"/>
          <a:ext cx="1409338" cy="1409338"/>
        </a:xfrm>
        <a:prstGeom prst="ellipse">
          <a:avLst/>
        </a:prstGeom>
        <a:solidFill>
          <a:srgbClr val="800D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Centralized</a:t>
          </a:r>
          <a:r>
            <a:rPr lang="en-US" sz="1400" kern="1200" dirty="0" smtClean="0"/>
            <a:t> Support Services</a:t>
          </a:r>
          <a:endParaRPr lang="en-US" sz="1400" kern="1200" dirty="0"/>
        </a:p>
      </dsp:txBody>
      <dsp:txXfrm>
        <a:off x="2736738" y="4075079"/>
        <a:ext cx="996552" cy="996552"/>
      </dsp:txXfrm>
    </dsp:sp>
    <dsp:sp modelId="{C8E7C5EB-B8AC-4002-A7D2-27C579414291}">
      <dsp:nvSpPr>
        <dsp:cNvPr id="0" name=""/>
        <dsp:cNvSpPr/>
      </dsp:nvSpPr>
      <dsp:spPr>
        <a:xfrm>
          <a:off x="1753710" y="1478450"/>
          <a:ext cx="1409338" cy="1409338"/>
        </a:xfrm>
        <a:prstGeom prst="ellipse">
          <a:avLst/>
        </a:prstGeom>
        <a:solidFill>
          <a:srgbClr val="800D1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Coach</a:t>
          </a:r>
          <a:endParaRPr lang="en-US" sz="1400" kern="1200" dirty="0"/>
        </a:p>
      </dsp:txBody>
      <dsp:txXfrm>
        <a:off x="1960103" y="1684843"/>
        <a:ext cx="996552" cy="996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A160081-C1A4-6940-A472-6C3AEF5C1EA5}" type="datetimeFigureOut">
              <a:rPr lang="en-US" smtClean="0"/>
              <a:pPr/>
              <a:t>10/19/2015</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A32CBEE-78D5-2245-81F3-6282EBC144E6}" type="slidenum">
              <a:rPr lang="en-US" smtClean="0"/>
              <a:pPr/>
              <a:t>‹#›</a:t>
            </a:fld>
            <a:endParaRPr lang="en-US" dirty="0"/>
          </a:p>
        </p:txBody>
      </p:sp>
    </p:spTree>
    <p:extLst>
      <p:ext uri="{BB962C8B-B14F-4D97-AF65-F5344CB8AC3E}">
        <p14:creationId xmlns:p14="http://schemas.microsoft.com/office/powerpoint/2010/main" val="3068539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2EB74AA-13AC-794B-999E-956C5F6643F2}" type="datetimeFigureOut">
              <a:rPr lang="en-US" smtClean="0"/>
              <a:pPr/>
              <a:t>10/19/2015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B77A36A-0018-C346-8975-6E3420B7B906}" type="slidenum">
              <a:rPr lang="en-US" smtClean="0"/>
              <a:pPr/>
              <a:t>‹#›</a:t>
            </a:fld>
            <a:endParaRPr lang="en-US" dirty="0"/>
          </a:p>
        </p:txBody>
      </p:sp>
    </p:spTree>
    <p:extLst>
      <p:ext uri="{BB962C8B-B14F-4D97-AF65-F5344CB8AC3E}">
        <p14:creationId xmlns:p14="http://schemas.microsoft.com/office/powerpoint/2010/main" val="15913323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1</a:t>
            </a:fld>
            <a:endParaRPr lang="en-US" dirty="0"/>
          </a:p>
        </p:txBody>
      </p:sp>
    </p:spTree>
    <p:extLst>
      <p:ext uri="{BB962C8B-B14F-4D97-AF65-F5344CB8AC3E}">
        <p14:creationId xmlns:p14="http://schemas.microsoft.com/office/powerpoint/2010/main" val="119063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22</a:t>
            </a:fld>
            <a:endParaRPr lang="en-US" dirty="0"/>
          </a:p>
        </p:txBody>
      </p:sp>
    </p:spTree>
    <p:extLst>
      <p:ext uri="{BB962C8B-B14F-4D97-AF65-F5344CB8AC3E}">
        <p14:creationId xmlns:p14="http://schemas.microsoft.com/office/powerpoint/2010/main" val="4177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77A36A-0018-C346-8975-6E3420B7B906}" type="slidenum">
              <a:rPr lang="en-US" smtClean="0"/>
              <a:pPr/>
              <a:t>24</a:t>
            </a:fld>
            <a:endParaRPr lang="en-US" dirty="0"/>
          </a:p>
        </p:txBody>
      </p:sp>
    </p:spTree>
    <p:extLst>
      <p:ext uri="{BB962C8B-B14F-4D97-AF65-F5344CB8AC3E}">
        <p14:creationId xmlns:p14="http://schemas.microsoft.com/office/powerpoint/2010/main" val="311905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26</a:t>
            </a:fld>
            <a:endParaRPr lang="en-US" dirty="0"/>
          </a:p>
        </p:txBody>
      </p:sp>
    </p:spTree>
    <p:extLst>
      <p:ext uri="{BB962C8B-B14F-4D97-AF65-F5344CB8AC3E}">
        <p14:creationId xmlns:p14="http://schemas.microsoft.com/office/powerpoint/2010/main" val="383447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28</a:t>
            </a:fld>
            <a:endParaRPr lang="en-US" dirty="0"/>
          </a:p>
        </p:txBody>
      </p:sp>
    </p:spTree>
    <p:extLst>
      <p:ext uri="{BB962C8B-B14F-4D97-AF65-F5344CB8AC3E}">
        <p14:creationId xmlns:p14="http://schemas.microsoft.com/office/powerpoint/2010/main" val="280741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29</a:t>
            </a:fld>
            <a:endParaRPr lang="en-US" dirty="0"/>
          </a:p>
        </p:txBody>
      </p:sp>
    </p:spTree>
    <p:extLst>
      <p:ext uri="{BB962C8B-B14F-4D97-AF65-F5344CB8AC3E}">
        <p14:creationId xmlns:p14="http://schemas.microsoft.com/office/powerpoint/2010/main" val="188255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3</a:t>
            </a:fld>
            <a:endParaRPr lang="en-US" dirty="0"/>
          </a:p>
        </p:txBody>
      </p:sp>
    </p:spTree>
    <p:extLst>
      <p:ext uri="{BB962C8B-B14F-4D97-AF65-F5344CB8AC3E}">
        <p14:creationId xmlns:p14="http://schemas.microsoft.com/office/powerpoint/2010/main" val="217119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5325"/>
            <a:ext cx="4646612" cy="3486150"/>
          </a:xfrm>
        </p:spPr>
      </p:sp>
      <p:sp>
        <p:nvSpPr>
          <p:cNvPr id="3" name="Notes Placeholder 2"/>
          <p:cNvSpPr>
            <a:spLocks noGrp="1"/>
          </p:cNvSpPr>
          <p:nvPr>
            <p:ph type="body" idx="1"/>
          </p:nvPr>
        </p:nvSpPr>
        <p:spPr/>
        <p:txBody>
          <a:bodyPr>
            <a:normAutofit/>
          </a:bodyPr>
          <a:lstStyle/>
          <a:p>
            <a:r>
              <a:rPr lang="en-US" dirty="0" smtClean="0"/>
              <a:t>Should the QM rubric hold us accountable for being explicit for how we align to industry needs.</a:t>
            </a:r>
            <a:endParaRPr lang="en-US" dirty="0"/>
          </a:p>
        </p:txBody>
      </p:sp>
    </p:spTree>
    <p:extLst>
      <p:ext uri="{BB962C8B-B14F-4D97-AF65-F5344CB8AC3E}">
        <p14:creationId xmlns:p14="http://schemas.microsoft.com/office/powerpoint/2010/main" val="196426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b="1" dirty="0">
              <a:latin typeface="+mn-lt"/>
            </a:endParaRPr>
          </a:p>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b="1" dirty="0">
              <a:latin typeface="+mn-lt"/>
            </a:endParaRPr>
          </a:p>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17</a:t>
            </a:fld>
            <a:endParaRPr lang="en-US" dirty="0"/>
          </a:p>
        </p:txBody>
      </p:sp>
    </p:spTree>
    <p:extLst>
      <p:ext uri="{BB962C8B-B14F-4D97-AF65-F5344CB8AC3E}">
        <p14:creationId xmlns:p14="http://schemas.microsoft.com/office/powerpoint/2010/main" val="170322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b="1" dirty="0">
              <a:latin typeface="+mn-lt"/>
            </a:endParaRPr>
          </a:p>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20</a:t>
            </a:fld>
            <a:endParaRPr lang="en-US" dirty="0"/>
          </a:p>
        </p:txBody>
      </p:sp>
    </p:spTree>
    <p:extLst>
      <p:ext uri="{BB962C8B-B14F-4D97-AF65-F5344CB8AC3E}">
        <p14:creationId xmlns:p14="http://schemas.microsoft.com/office/powerpoint/2010/main" val="364546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7A36A-0018-C346-8975-6E3420B7B906}" type="slidenum">
              <a:rPr lang="en-US" smtClean="0"/>
              <a:pPr/>
              <a:t>21</a:t>
            </a:fld>
            <a:endParaRPr lang="en-US" dirty="0"/>
          </a:p>
        </p:txBody>
      </p:sp>
    </p:spTree>
    <p:extLst>
      <p:ext uri="{BB962C8B-B14F-4D97-AF65-F5344CB8AC3E}">
        <p14:creationId xmlns:p14="http://schemas.microsoft.com/office/powerpoint/2010/main" val="2389213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5090" y="1481668"/>
            <a:ext cx="4819650" cy="2118784"/>
          </a:xfrm>
        </p:spPr>
        <p:txBody>
          <a:bodyPr anchor="b">
            <a:normAutofit/>
          </a:bodyPr>
          <a:lstStyle>
            <a:lvl1pPr algn="l">
              <a:defRPr sz="28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75090" y="3793067"/>
            <a:ext cx="4819650" cy="1143000"/>
          </a:xfrm>
        </p:spPr>
        <p:txBody>
          <a:bodyPr anchor="t">
            <a:noAutofit/>
          </a:bodyPr>
          <a:lstStyle>
            <a:lvl1pPr marL="0" indent="0" algn="l">
              <a:lnSpc>
                <a:spcPct val="80000"/>
              </a:lnSpc>
              <a:buNone/>
              <a:defRPr sz="2000" b="0" i="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Picture Placeholder 7"/>
          <p:cNvSpPr>
            <a:spLocks noGrp="1"/>
          </p:cNvSpPr>
          <p:nvPr>
            <p:ph type="pic" sz="quarter" idx="10"/>
          </p:nvPr>
        </p:nvSpPr>
        <p:spPr>
          <a:xfrm>
            <a:off x="-1" y="0"/>
            <a:ext cx="2586377" cy="6366933"/>
          </a:xfrm>
        </p:spPr>
        <p:txBody>
          <a:bodyPr/>
          <a:lstStyle/>
          <a:p>
            <a:endParaRPr lang="en-US" dirty="0"/>
          </a:p>
        </p:txBody>
      </p:sp>
      <p:pic>
        <p:nvPicPr>
          <p:cNvPr id="5" name="Picture 4" descr="CU_Horiz.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9981" y="5462376"/>
            <a:ext cx="4026596" cy="601127"/>
          </a:xfrm>
          <a:prstGeom prst="rect">
            <a:avLst/>
          </a:prstGeom>
        </p:spPr>
      </p:pic>
    </p:spTree>
    <p:extLst>
      <p:ext uri="{BB962C8B-B14F-4D97-AF65-F5344CB8AC3E}">
        <p14:creationId xmlns:p14="http://schemas.microsoft.com/office/powerpoint/2010/main" val="35284055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7"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1401401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675090" y="1481668"/>
            <a:ext cx="4819650" cy="2118784"/>
          </a:xfrm>
        </p:spPr>
        <p:txBody>
          <a:bodyPr anchor="b">
            <a:normAutofit/>
          </a:bodyPr>
          <a:lstStyle>
            <a:lvl1pPr algn="l">
              <a:defRPr sz="2800">
                <a:latin typeface="+mj-lt"/>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2675090" y="3793067"/>
            <a:ext cx="4819650" cy="1143000"/>
          </a:xfrm>
        </p:spPr>
        <p:txBody>
          <a:bodyPr anchor="t">
            <a:noAutofit/>
          </a:bodyPr>
          <a:lstStyle>
            <a:lvl1pPr marL="0" indent="0" algn="l">
              <a:lnSpc>
                <a:spcPct val="80000"/>
              </a:lnSpc>
              <a:buNone/>
              <a:defRPr sz="2000" b="0" i="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Picture Placeholder 7"/>
          <p:cNvSpPr>
            <a:spLocks noGrp="1"/>
          </p:cNvSpPr>
          <p:nvPr>
            <p:ph type="pic" sz="quarter" idx="10"/>
          </p:nvPr>
        </p:nvSpPr>
        <p:spPr>
          <a:xfrm>
            <a:off x="-1" y="0"/>
            <a:ext cx="2586377" cy="6366933"/>
          </a:xfrm>
        </p:spPr>
        <p:txBody>
          <a:bodyPr/>
          <a:lstStyle/>
          <a:p>
            <a:endParaRPr lang="en-US" dirty="0"/>
          </a:p>
        </p:txBody>
      </p:sp>
      <p:pic>
        <p:nvPicPr>
          <p:cNvPr id="8" name="Picture 7" descr="CU_Horiz.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9981" y="5462376"/>
            <a:ext cx="4026596" cy="601127"/>
          </a:xfrm>
          <a:prstGeom prst="rect">
            <a:avLst/>
          </a:prstGeom>
        </p:spPr>
      </p:pic>
    </p:spTree>
    <p:extLst>
      <p:ext uri="{BB962C8B-B14F-4D97-AF65-F5344CB8AC3E}">
        <p14:creationId xmlns:p14="http://schemas.microsoft.com/office/powerpoint/2010/main" val="37214513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24803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5484" y="2988733"/>
            <a:ext cx="4768851" cy="1947333"/>
          </a:xfrm>
        </p:spPr>
        <p:txBody>
          <a:bodyPr anchor="t">
            <a:normAutofit/>
          </a:bodyPr>
          <a:lstStyle>
            <a:lvl1pPr algn="l">
              <a:defRPr sz="2400" b="1" i="0" cap="none">
                <a:latin typeface="+mj-lt"/>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75484" y="1854201"/>
            <a:ext cx="4768851" cy="1016000"/>
          </a:xfrm>
        </p:spPr>
        <p:txBody>
          <a:bodyPr anchor="b"/>
          <a:lstStyle>
            <a:lvl1pPr marL="0" indent="0">
              <a:buNone/>
              <a:defRPr sz="20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icture Placeholder 7"/>
          <p:cNvSpPr>
            <a:spLocks noGrp="1"/>
          </p:cNvSpPr>
          <p:nvPr>
            <p:ph type="pic" sz="quarter" idx="13"/>
          </p:nvPr>
        </p:nvSpPr>
        <p:spPr>
          <a:xfrm>
            <a:off x="0" y="0"/>
            <a:ext cx="2586862" cy="6366933"/>
          </a:xfrm>
        </p:spPr>
        <p:txBody>
          <a:bodyPr/>
          <a:lstStyle/>
          <a:p>
            <a:endParaRPr lang="en-US" dirty="0"/>
          </a:p>
        </p:txBody>
      </p:sp>
      <p:pic>
        <p:nvPicPr>
          <p:cNvPr id="5" name="Picture 4" descr="CU_Horiz.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9981" y="5462376"/>
            <a:ext cx="4026596" cy="601127"/>
          </a:xfrm>
          <a:prstGeom prst="rect">
            <a:avLst/>
          </a:prstGeom>
        </p:spPr>
      </p:pic>
    </p:spTree>
    <p:extLst>
      <p:ext uri="{BB962C8B-B14F-4D97-AF65-F5344CB8AC3E}">
        <p14:creationId xmlns:p14="http://schemas.microsoft.com/office/powerpoint/2010/main" val="4233386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92100" y="1202267"/>
            <a:ext cx="4140200"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9950" y="1202267"/>
            <a:ext cx="4140200"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10"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r">
              <a:defRPr sz="800">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19963837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3795624" y="1202267"/>
            <a:ext cx="5024527"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3"/>
          </p:nvPr>
        </p:nvSpPr>
        <p:spPr>
          <a:xfrm>
            <a:off x="1" y="1073728"/>
            <a:ext cx="3651849" cy="5377872"/>
          </a:xfrm>
        </p:spPr>
        <p:txBody>
          <a:bodyPr/>
          <a:lstStyle/>
          <a:p>
            <a:endParaRPr lang="en-US" dirty="0"/>
          </a:p>
        </p:txBody>
      </p:sp>
      <p:sp>
        <p:nvSpPr>
          <p:cNvPr id="7"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9"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23177053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292100" y="1179513"/>
            <a:ext cx="4129088" cy="639763"/>
          </a:xfrm>
        </p:spPr>
        <p:txBody>
          <a:bodyPr anchor="b">
            <a:noAutofit/>
          </a:bodyPr>
          <a:lstStyle>
            <a:lvl1pPr marL="0" indent="0">
              <a:buNone/>
              <a:defRPr sz="2000" b="1" i="0">
                <a:solidFill>
                  <a:schemeClr val="tx1"/>
                </a:solidFill>
                <a:latin typeface="+mj-lt"/>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92100" y="2032000"/>
            <a:ext cx="4129088" cy="433493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76742" y="1179513"/>
            <a:ext cx="4130710" cy="639763"/>
          </a:xfrm>
        </p:spPr>
        <p:txBody>
          <a:bodyPr anchor="b">
            <a:noAutofit/>
          </a:bodyPr>
          <a:lstStyle>
            <a:lvl1pPr marL="0" indent="0">
              <a:buNone/>
              <a:defRPr sz="2000" b="1" i="0">
                <a:solidFill>
                  <a:schemeClr val="tx1"/>
                </a:solidFill>
                <a:latin typeface="+mj-lt"/>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76742" y="2032000"/>
            <a:ext cx="4130710" cy="433493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11" name="Footer Placeholder 4"/>
          <p:cNvSpPr>
            <a:spLocks noGrp="1"/>
          </p:cNvSpPr>
          <p:nvPr>
            <p:ph type="ftr" sz="quarter" idx="11"/>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30696231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endParaRPr lang="en-US" dirty="0"/>
          </a:p>
        </p:txBody>
      </p:sp>
      <p:sp>
        <p:nvSpPr>
          <p:cNvPr id="6" name="TextBox 5"/>
          <p:cNvSpPr txBox="1"/>
          <p:nvPr userDrawn="1"/>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
        <p:nvSpPr>
          <p:cNvPr id="7"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3328260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endParaRPr lang="en-US" dirty="0"/>
          </a:p>
        </p:txBody>
      </p:sp>
      <p:sp>
        <p:nvSpPr>
          <p:cNvPr id="6" name="TextBox 5"/>
          <p:cNvSpPr txBox="1"/>
          <p:nvPr userDrawn="1"/>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
        <p:nvSpPr>
          <p:cNvPr id="7"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37986415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11400" y="1162579"/>
            <a:ext cx="5126038" cy="52382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2088" y="5595409"/>
            <a:ext cx="1998662" cy="804863"/>
          </a:xfrm>
        </p:spPr>
        <p:txBody>
          <a:bodyPr anchor="b"/>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285750" y="246581"/>
            <a:ext cx="6762750" cy="786736"/>
          </a:xfrm>
        </p:spPr>
        <p:txBody>
          <a:bodyPr/>
          <a:lstStyle/>
          <a:p>
            <a:r>
              <a:rPr lang="en-US" smtClean="0"/>
              <a:t>Click to edit Master title style</a:t>
            </a:r>
            <a:endParaRPr lang="en-US"/>
          </a:p>
        </p:txBody>
      </p:sp>
      <p:sp>
        <p:nvSpPr>
          <p:cNvPr id="11"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endParaRPr lang="en-US" dirty="0"/>
          </a:p>
        </p:txBody>
      </p:sp>
      <p:sp>
        <p:nvSpPr>
          <p:cNvPr id="8" name="TextBox 7"/>
          <p:cNvSpPr txBox="1"/>
          <p:nvPr userDrawn="1"/>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
        <p:nvSpPr>
          <p:cNvPr id="10"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1286546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8"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4060628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9"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
        <p:nvSpPr>
          <p:cNvPr id="7" name="TextBox 6"/>
          <p:cNvSpPr txBox="1"/>
          <p:nvPr userDrawn="1"/>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Tree>
    <p:extLst>
      <p:ext uri="{BB962C8B-B14F-4D97-AF65-F5344CB8AC3E}">
        <p14:creationId xmlns:p14="http://schemas.microsoft.com/office/powerpoint/2010/main" val="4219474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intable Titl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0" y="2135588"/>
            <a:ext cx="9144000" cy="585216"/>
          </a:xfrm>
          <a:prstGeom prst="rect">
            <a:avLst/>
          </a:prstGeom>
        </p:spPr>
        <p:txBody>
          <a:bodyPr/>
          <a:lstStyle>
            <a:lvl1pPr>
              <a:defRPr sz="3200" cap="all" baseline="0">
                <a:latin typeface="Arial"/>
                <a:cs typeface="Arial"/>
              </a:defRPr>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0" y="2727977"/>
            <a:ext cx="9144000" cy="585216"/>
          </a:xfrm>
          <a:prstGeom prst="rect">
            <a:avLst/>
          </a:prstGeom>
        </p:spPr>
        <p:txBody>
          <a:bodyPr/>
          <a:lstStyle>
            <a:lvl1pPr algn="ctr">
              <a:buNone/>
              <a:defRPr sz="1400" cap="all" baseline="0">
                <a:solidFill>
                  <a:schemeClr val="tx1"/>
                </a:solidFill>
                <a:latin typeface="Arial"/>
                <a:cs typeface="Arial"/>
              </a:defRPr>
            </a:lvl1pPr>
          </a:lstStyle>
          <a:p>
            <a:pPr lvl="0"/>
            <a:r>
              <a:rPr lang="en-US" dirty="0" smtClean="0"/>
              <a:t>subtitle</a:t>
            </a:r>
          </a:p>
        </p:txBody>
      </p:sp>
      <p:sp>
        <p:nvSpPr>
          <p:cNvPr id="15" name="Text Placeholder 14"/>
          <p:cNvSpPr>
            <a:spLocks noGrp="1"/>
          </p:cNvSpPr>
          <p:nvPr>
            <p:ph type="body" sz="quarter" idx="12" hasCustomPrompt="1"/>
          </p:nvPr>
        </p:nvSpPr>
        <p:spPr>
          <a:xfrm>
            <a:off x="0" y="3327400"/>
            <a:ext cx="9144000" cy="584200"/>
          </a:xfrm>
          <a:prstGeom prst="rect">
            <a:avLst/>
          </a:prstGeom>
        </p:spPr>
        <p:txBody>
          <a:bodyPr/>
          <a:lstStyle>
            <a:lvl1pPr algn="ctr">
              <a:buNone/>
              <a:defRPr sz="1300" baseline="0">
                <a:latin typeface="+mn-lt"/>
              </a:defRPr>
            </a:lvl1pPr>
          </a:lstStyle>
          <a:p>
            <a:pPr lvl="0"/>
            <a:r>
              <a:rPr lang="en-US" sz="1300" dirty="0" smtClean="0">
                <a:latin typeface="+mn-lt"/>
              </a:rPr>
              <a:t>AUTHOR | DATE</a:t>
            </a:r>
            <a:endParaRPr lang="en-US" dirty="0" smtClean="0"/>
          </a:p>
        </p:txBody>
      </p:sp>
      <p:sp>
        <p:nvSpPr>
          <p:cNvPr id="6" name="TextBox 5"/>
          <p:cNvSpPr txBox="1"/>
          <p:nvPr userDrawn="1"/>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
        <p:nvSpPr>
          <p:cNvPr id="8"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8980819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675484" y="2988733"/>
            <a:ext cx="4768851" cy="1947333"/>
          </a:xfrm>
        </p:spPr>
        <p:txBody>
          <a:bodyPr anchor="t">
            <a:normAutofit/>
          </a:bodyPr>
          <a:lstStyle>
            <a:lvl1pPr algn="l">
              <a:defRPr sz="2400" b="1" i="0" cap="none">
                <a:latin typeface="+mj-lt"/>
                <a:cs typeface="Aria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2675484" y="1854201"/>
            <a:ext cx="4768851" cy="1016000"/>
          </a:xfrm>
        </p:spPr>
        <p:txBody>
          <a:bodyPr anchor="b"/>
          <a:lstStyle>
            <a:lvl1pPr marL="0" indent="0">
              <a:buNone/>
              <a:defRPr sz="20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Picture Placeholder 7"/>
          <p:cNvSpPr>
            <a:spLocks noGrp="1"/>
          </p:cNvSpPr>
          <p:nvPr>
            <p:ph type="pic" sz="quarter" idx="13"/>
          </p:nvPr>
        </p:nvSpPr>
        <p:spPr>
          <a:xfrm>
            <a:off x="0" y="0"/>
            <a:ext cx="2586862" cy="6366933"/>
          </a:xfrm>
        </p:spPr>
        <p:txBody>
          <a:bodyPr/>
          <a:lstStyle/>
          <a:p>
            <a:endParaRPr lang="en-US" dirty="0"/>
          </a:p>
        </p:txBody>
      </p:sp>
      <p:pic>
        <p:nvPicPr>
          <p:cNvPr id="5" name="Picture 4" descr="CU_Horiz.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9981" y="5462376"/>
            <a:ext cx="4026596" cy="601127"/>
          </a:xfrm>
          <a:prstGeom prst="rect">
            <a:avLst/>
          </a:prstGeom>
        </p:spPr>
      </p:pic>
    </p:spTree>
    <p:extLst>
      <p:ext uri="{BB962C8B-B14F-4D97-AF65-F5344CB8AC3E}">
        <p14:creationId xmlns:p14="http://schemas.microsoft.com/office/powerpoint/2010/main" val="1530482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92100" y="1202267"/>
            <a:ext cx="4140200"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9950" y="1202267"/>
            <a:ext cx="4140200"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9"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19315693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3795624" y="1202267"/>
            <a:ext cx="5024527"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3"/>
          </p:nvPr>
        </p:nvSpPr>
        <p:spPr>
          <a:xfrm>
            <a:off x="0" y="1073727"/>
            <a:ext cx="3656642" cy="5377873"/>
          </a:xfrm>
        </p:spPr>
        <p:txBody>
          <a:bodyPr/>
          <a:lstStyle/>
          <a:p>
            <a:endParaRPr lang="en-US" dirty="0"/>
          </a:p>
        </p:txBody>
      </p:sp>
      <p:sp>
        <p:nvSpPr>
          <p:cNvPr id="7"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9"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38244912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292100" y="1179513"/>
            <a:ext cx="4129088" cy="725487"/>
          </a:xfrm>
        </p:spPr>
        <p:txBody>
          <a:bodyPr anchor="b">
            <a:noAutofit/>
          </a:bodyPr>
          <a:lstStyle>
            <a:lvl1pPr marL="0" indent="0">
              <a:buNone/>
              <a:defRPr sz="2000" b="1" i="0">
                <a:solidFill>
                  <a:schemeClr val="tx1"/>
                </a:solidFill>
                <a:latin typeface="+mj-lt"/>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92100" y="2002971"/>
            <a:ext cx="4129088" cy="43639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76742" y="1179513"/>
            <a:ext cx="4130710" cy="725487"/>
          </a:xfrm>
        </p:spPr>
        <p:txBody>
          <a:bodyPr anchor="b">
            <a:noAutofit/>
          </a:bodyPr>
          <a:lstStyle>
            <a:lvl1pPr marL="0" indent="0">
              <a:buNone/>
              <a:defRPr sz="2000" b="1" i="0">
                <a:solidFill>
                  <a:schemeClr val="tx1"/>
                </a:solidFill>
                <a:latin typeface="+mj-lt"/>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76742" y="2002971"/>
            <a:ext cx="4130710" cy="43639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10" name="Footer Placeholder 4"/>
          <p:cNvSpPr>
            <a:spLocks noGrp="1"/>
          </p:cNvSpPr>
          <p:nvPr>
            <p:ph type="ftr" sz="quarter" idx="11"/>
          </p:nvPr>
        </p:nvSpPr>
        <p:spPr>
          <a:xfrm>
            <a:off x="345161" y="6587064"/>
            <a:ext cx="1600247" cy="267480"/>
          </a:xfrm>
          <a:prstGeom prst="rect">
            <a:avLst/>
          </a:prstGeom>
        </p:spPr>
        <p:txBody>
          <a:bodyPr vert="horz" lIns="91440" tIns="45720" rIns="91440" bIns="45720" rtlCol="0" anchor="ctr"/>
          <a:lstStyle>
            <a:lvl1pPr algn="r">
              <a:defRPr sz="700">
                <a:solidFill>
                  <a:srgbClr val="FFFFFF"/>
                </a:solidFill>
                <a:latin typeface="Arial"/>
              </a:defRPr>
            </a:lvl1pPr>
          </a:lstStyle>
          <a:p>
            <a:endParaRPr lang="en-US" dirty="0"/>
          </a:p>
        </p:txBody>
      </p:sp>
    </p:spTree>
    <p:extLst>
      <p:ext uri="{BB962C8B-B14F-4D97-AF65-F5344CB8AC3E}">
        <p14:creationId xmlns:p14="http://schemas.microsoft.com/office/powerpoint/2010/main" val="2914234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8"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r">
              <a:defRPr sz="700">
                <a:solidFill>
                  <a:srgbClr val="FFFFFF"/>
                </a:solidFill>
                <a:latin typeface="Arial"/>
              </a:defRPr>
            </a:lvl1pPr>
          </a:lstStyle>
          <a:p>
            <a:endParaRPr lang="en-US" dirty="0"/>
          </a:p>
        </p:txBody>
      </p:sp>
    </p:spTree>
    <p:extLst>
      <p:ext uri="{BB962C8B-B14F-4D97-AF65-F5344CB8AC3E}">
        <p14:creationId xmlns:p14="http://schemas.microsoft.com/office/powerpoint/2010/main" val="1645504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7"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r">
              <a:defRPr sz="700">
                <a:solidFill>
                  <a:srgbClr val="FFFFFF"/>
                </a:solidFill>
                <a:latin typeface="Arial"/>
              </a:defRPr>
            </a:lvl1pPr>
          </a:lstStyle>
          <a:p>
            <a:endParaRPr lang="en-US" dirty="0"/>
          </a:p>
        </p:txBody>
      </p:sp>
    </p:spTree>
    <p:extLst>
      <p:ext uri="{BB962C8B-B14F-4D97-AF65-F5344CB8AC3E}">
        <p14:creationId xmlns:p14="http://schemas.microsoft.com/office/powerpoint/2010/main" val="798703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11400" y="1162579"/>
            <a:ext cx="5126038" cy="52382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2088" y="5595409"/>
            <a:ext cx="1998662" cy="804863"/>
          </a:xfrm>
        </p:spPr>
        <p:txBody>
          <a:bodyPr anchor="b"/>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7"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17255705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246581"/>
            <a:ext cx="6762750" cy="7809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750" y="1109133"/>
            <a:ext cx="8547100" cy="53170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endParaRPr lang="en-US" dirty="0"/>
          </a:p>
        </p:txBody>
      </p:sp>
      <p:pic>
        <p:nvPicPr>
          <p:cNvPr id="4" name="Picture 3" descr="CU_Horiz.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307187" y="401987"/>
            <a:ext cx="1707669" cy="254936"/>
          </a:xfrm>
          <a:prstGeom prst="rect">
            <a:avLst/>
          </a:prstGeom>
        </p:spPr>
      </p:pic>
      <p:sp>
        <p:nvSpPr>
          <p:cNvPr id="9" name="TextBox 8"/>
          <p:cNvSpPr txBox="1"/>
          <p:nvPr userDrawn="1"/>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
        <p:nvSpPr>
          <p:cNvPr id="10"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l">
              <a:defRPr sz="800" b="1">
                <a:solidFill>
                  <a:srgbClr val="FFFFFF"/>
                </a:solidFill>
                <a:latin typeface="Arial"/>
              </a:defRPr>
            </a:lvl1pPr>
          </a:lstStyle>
          <a:p>
            <a:r>
              <a:rPr lang="en-US" dirty="0" smtClean="0"/>
              <a:t>QM Conference 2015</a:t>
            </a:r>
            <a:endParaRPr lang="en-US" dirty="0"/>
          </a:p>
        </p:txBody>
      </p:sp>
    </p:spTree>
    <p:extLst>
      <p:ext uri="{BB962C8B-B14F-4D97-AF65-F5344CB8AC3E}">
        <p14:creationId xmlns:p14="http://schemas.microsoft.com/office/powerpoint/2010/main" val="122315110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i="0" kern="1200">
          <a:solidFill>
            <a:schemeClr val="bg1"/>
          </a:solidFill>
          <a:effectLst>
            <a:outerShdw blurRad="76200" dist="25400" dir="5400000" algn="t" rotWithShape="0">
              <a:prstClr val="black">
                <a:alpha val="80000"/>
              </a:prstClr>
            </a:outerShdw>
          </a:effectLst>
          <a:latin typeface="Arial"/>
          <a:ea typeface="+mj-ea"/>
          <a:cs typeface="Arial"/>
        </a:defRPr>
      </a:lvl1pPr>
    </p:titleStyle>
    <p:bodyStyle>
      <a:lvl1pPr marL="228600" indent="-228600" algn="l" defTabSz="914400" rtl="0" eaLnBrk="1" latinLnBrk="0" hangingPunct="1">
        <a:lnSpc>
          <a:spcPct val="90000"/>
        </a:lnSpc>
        <a:spcBef>
          <a:spcPts val="0"/>
        </a:spcBef>
        <a:spcAft>
          <a:spcPts val="1200"/>
        </a:spcAft>
        <a:buClr>
          <a:schemeClr val="accent2"/>
        </a:buClr>
        <a:buFont typeface="Arial" pitchFamily="34" charset="0"/>
        <a:buChar char="•"/>
        <a:defRPr sz="2000" b="0" i="0" kern="1200">
          <a:solidFill>
            <a:schemeClr val="tx1"/>
          </a:solidFill>
          <a:latin typeface="Arial"/>
          <a:ea typeface="+mn-ea"/>
          <a:cs typeface="Arial"/>
        </a:defRPr>
      </a:lvl1pPr>
      <a:lvl2pPr marL="571500" indent="-285750" algn="l" defTabSz="914400" rtl="0" eaLnBrk="1" latinLnBrk="0" hangingPunct="1">
        <a:lnSpc>
          <a:spcPct val="90000"/>
        </a:lnSpc>
        <a:spcBef>
          <a:spcPts val="0"/>
        </a:spcBef>
        <a:spcAft>
          <a:spcPts val="1200"/>
        </a:spcAft>
        <a:buClr>
          <a:schemeClr val="accent2"/>
        </a:buClr>
        <a:buFont typeface="Arial" pitchFamily="34" charset="0"/>
        <a:buChar char="–"/>
        <a:defRPr sz="1800" b="0" i="0" kern="1200">
          <a:solidFill>
            <a:schemeClr val="tx1"/>
          </a:solidFill>
          <a:latin typeface="Arial"/>
          <a:ea typeface="+mn-ea"/>
          <a:cs typeface="Arial"/>
        </a:defRPr>
      </a:lvl2pPr>
      <a:lvl3pPr marL="800100" indent="-228600" algn="l" defTabSz="914400" rtl="0" eaLnBrk="1" latinLnBrk="0" hangingPunct="1">
        <a:lnSpc>
          <a:spcPct val="90000"/>
        </a:lnSpc>
        <a:spcBef>
          <a:spcPts val="0"/>
        </a:spcBef>
        <a:spcAft>
          <a:spcPts val="1200"/>
        </a:spcAft>
        <a:buClr>
          <a:schemeClr val="accent2"/>
        </a:buClr>
        <a:buFont typeface="Arial" pitchFamily="34" charset="0"/>
        <a:buChar char="•"/>
        <a:defRPr sz="1600" b="0" i="0" kern="1200">
          <a:solidFill>
            <a:schemeClr val="tx1"/>
          </a:solidFill>
          <a:latin typeface="Arial"/>
          <a:ea typeface="+mn-ea"/>
          <a:cs typeface="Arial"/>
        </a:defRPr>
      </a:lvl3pPr>
      <a:lvl4pPr marL="1028700" indent="-228600" algn="l" defTabSz="914400" rtl="0" eaLnBrk="1" latinLnBrk="0" hangingPunct="1">
        <a:lnSpc>
          <a:spcPct val="90000"/>
        </a:lnSpc>
        <a:spcBef>
          <a:spcPts val="0"/>
        </a:spcBef>
        <a:spcAft>
          <a:spcPts val="1200"/>
        </a:spcAft>
        <a:buClr>
          <a:schemeClr val="accent2"/>
        </a:buClr>
        <a:buFont typeface="Arial" pitchFamily="34" charset="0"/>
        <a:buChar char="–"/>
        <a:defRPr sz="1400" b="0" i="0" kern="1200">
          <a:solidFill>
            <a:schemeClr val="tx1"/>
          </a:solidFill>
          <a:latin typeface="Arial"/>
          <a:ea typeface="+mn-ea"/>
          <a:cs typeface="Arial"/>
        </a:defRPr>
      </a:lvl4pPr>
      <a:lvl5pPr marL="1257300" indent="-228600" algn="l" defTabSz="914400" rtl="0" eaLnBrk="1" latinLnBrk="0" hangingPunct="1">
        <a:lnSpc>
          <a:spcPct val="90000"/>
        </a:lnSpc>
        <a:spcBef>
          <a:spcPts val="0"/>
        </a:spcBef>
        <a:spcAft>
          <a:spcPts val="1200"/>
        </a:spcAft>
        <a:buClr>
          <a:schemeClr val="accent2"/>
        </a:buClr>
        <a:buFont typeface="Arial" pitchFamily="34" charset="0"/>
        <a:buChar char="»"/>
        <a:defRPr sz="14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246581"/>
            <a:ext cx="6762750" cy="7867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750" y="1109133"/>
            <a:ext cx="8547100" cy="53170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000" y="6587065"/>
            <a:ext cx="294162" cy="270935"/>
          </a:xfrm>
          <a:prstGeom prst="rect">
            <a:avLst/>
          </a:prstGeom>
        </p:spPr>
        <p:txBody>
          <a:bodyPr vert="horz" lIns="91440" tIns="45720" rIns="91440" bIns="45720" rtlCol="0" anchor="ctr"/>
          <a:lstStyle>
            <a:lvl1pPr algn="l">
              <a:defRPr sz="700" b="1" i="0">
                <a:solidFill>
                  <a:schemeClr val="bg1"/>
                </a:solidFill>
                <a:latin typeface="Arial"/>
                <a:cs typeface="Arial"/>
              </a:defRPr>
            </a:lvl1pPr>
          </a:lstStyle>
          <a:p>
            <a:fld id="{0FB56013-B943-42BA-886F-6F9D4EB85E9D}" type="slidenum">
              <a:rPr lang="en-US" smtClean="0"/>
              <a:pPr/>
              <a:t>‹#›</a:t>
            </a:fld>
            <a:endParaRPr lang="en-US" dirty="0"/>
          </a:p>
        </p:txBody>
      </p:sp>
      <p:sp>
        <p:nvSpPr>
          <p:cNvPr id="9" name="Footer Placeholder 4"/>
          <p:cNvSpPr>
            <a:spLocks noGrp="1"/>
          </p:cNvSpPr>
          <p:nvPr>
            <p:ph type="ftr" sz="quarter" idx="3"/>
          </p:nvPr>
        </p:nvSpPr>
        <p:spPr>
          <a:xfrm>
            <a:off x="345161" y="6587064"/>
            <a:ext cx="1600247" cy="267480"/>
          </a:xfrm>
          <a:prstGeom prst="rect">
            <a:avLst/>
          </a:prstGeom>
        </p:spPr>
        <p:txBody>
          <a:bodyPr vert="horz" lIns="91440" tIns="45720" rIns="91440" bIns="45720" rtlCol="0" anchor="ctr"/>
          <a:lstStyle>
            <a:lvl1pPr algn="r">
              <a:defRPr sz="700">
                <a:solidFill>
                  <a:srgbClr val="FFFFFF"/>
                </a:solidFill>
                <a:latin typeface="Arial"/>
              </a:defRPr>
            </a:lvl1pPr>
          </a:lstStyle>
          <a:p>
            <a:endParaRPr lang="en-US" dirty="0"/>
          </a:p>
        </p:txBody>
      </p:sp>
      <p:pic>
        <p:nvPicPr>
          <p:cNvPr id="7" name="Picture 6" descr="CU_Horiz.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307187" y="401987"/>
            <a:ext cx="1707669" cy="254936"/>
          </a:xfrm>
          <a:prstGeom prst="rect">
            <a:avLst/>
          </a:prstGeom>
        </p:spPr>
      </p:pic>
      <p:sp>
        <p:nvSpPr>
          <p:cNvPr id="8" name="TextBox 7"/>
          <p:cNvSpPr txBox="1"/>
          <p:nvPr userDrawn="1"/>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Tree>
    <p:extLst>
      <p:ext uri="{BB962C8B-B14F-4D97-AF65-F5344CB8AC3E}">
        <p14:creationId xmlns:p14="http://schemas.microsoft.com/office/powerpoint/2010/main" val="229687841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70" r:id="rId5"/>
    <p:sldLayoutId id="2147483664" r:id="rId6"/>
    <p:sldLayoutId id="2147483665" r:id="rId7"/>
    <p:sldLayoutId id="2147483666" r:id="rId8"/>
    <p:sldLayoutId id="2147483667" r:id="rId9"/>
    <p:sldLayoutId id="2147483668" r:id="rId10"/>
    <p:sldLayoutId id="214748368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i="0" kern="1200">
          <a:solidFill>
            <a:schemeClr val="bg1"/>
          </a:solidFill>
          <a:effectLst>
            <a:outerShdw blurRad="76200" dist="25400" dir="5400000" algn="t" rotWithShape="0">
              <a:prstClr val="black">
                <a:alpha val="80000"/>
              </a:prstClr>
            </a:outerShdw>
          </a:effectLst>
          <a:latin typeface="Arial"/>
          <a:ea typeface="+mj-ea"/>
          <a:cs typeface="Arial"/>
        </a:defRPr>
      </a:lvl1pPr>
    </p:titleStyle>
    <p:bodyStyle>
      <a:lvl1pPr marL="228600" indent="-228600" algn="l" defTabSz="914400" rtl="0" eaLnBrk="1" latinLnBrk="0" hangingPunct="1">
        <a:lnSpc>
          <a:spcPct val="90000"/>
        </a:lnSpc>
        <a:spcBef>
          <a:spcPts val="0"/>
        </a:spcBef>
        <a:spcAft>
          <a:spcPts val="1200"/>
        </a:spcAft>
        <a:buClr>
          <a:schemeClr val="accent5"/>
        </a:buClr>
        <a:buFont typeface="Arial" pitchFamily="34" charset="0"/>
        <a:buChar char="•"/>
        <a:defRPr sz="2000" b="0" i="0" kern="1200">
          <a:solidFill>
            <a:schemeClr val="tx1"/>
          </a:solidFill>
          <a:latin typeface="Arial"/>
          <a:ea typeface="+mn-ea"/>
          <a:cs typeface="Arial"/>
        </a:defRPr>
      </a:lvl1pPr>
      <a:lvl2pPr marL="571500" indent="-285750" algn="l" defTabSz="914400" rtl="0" eaLnBrk="1" latinLnBrk="0" hangingPunct="1">
        <a:lnSpc>
          <a:spcPct val="90000"/>
        </a:lnSpc>
        <a:spcBef>
          <a:spcPts val="0"/>
        </a:spcBef>
        <a:spcAft>
          <a:spcPts val="1200"/>
        </a:spcAft>
        <a:buClr>
          <a:schemeClr val="accent5"/>
        </a:buClr>
        <a:buFont typeface="Arial" pitchFamily="34" charset="0"/>
        <a:buChar char="–"/>
        <a:defRPr sz="1800" b="0" i="0" kern="1200">
          <a:solidFill>
            <a:schemeClr val="tx1"/>
          </a:solidFill>
          <a:latin typeface="Arial"/>
          <a:ea typeface="+mn-ea"/>
          <a:cs typeface="Arial"/>
        </a:defRPr>
      </a:lvl2pPr>
      <a:lvl3pPr marL="800100" indent="-228600" algn="l" defTabSz="914400" rtl="0" eaLnBrk="1" latinLnBrk="0" hangingPunct="1">
        <a:lnSpc>
          <a:spcPct val="90000"/>
        </a:lnSpc>
        <a:spcBef>
          <a:spcPts val="0"/>
        </a:spcBef>
        <a:spcAft>
          <a:spcPts val="1200"/>
        </a:spcAft>
        <a:buClr>
          <a:schemeClr val="accent5"/>
        </a:buClr>
        <a:buFont typeface="Arial" pitchFamily="34" charset="0"/>
        <a:buChar char="•"/>
        <a:defRPr sz="1600" b="0" i="0" kern="1200">
          <a:solidFill>
            <a:schemeClr val="tx1"/>
          </a:solidFill>
          <a:latin typeface="Arial"/>
          <a:ea typeface="+mn-ea"/>
          <a:cs typeface="Arial"/>
        </a:defRPr>
      </a:lvl3pPr>
      <a:lvl4pPr marL="1028700" indent="-228600" algn="l" defTabSz="914400" rtl="0" eaLnBrk="1" latinLnBrk="0" hangingPunct="1">
        <a:lnSpc>
          <a:spcPct val="90000"/>
        </a:lnSpc>
        <a:spcBef>
          <a:spcPts val="0"/>
        </a:spcBef>
        <a:spcAft>
          <a:spcPts val="1200"/>
        </a:spcAft>
        <a:buClr>
          <a:schemeClr val="accent5"/>
        </a:buClr>
        <a:buFont typeface="Arial" pitchFamily="34" charset="0"/>
        <a:buChar char="–"/>
        <a:defRPr sz="1400" b="0" i="0" kern="1200">
          <a:solidFill>
            <a:schemeClr val="tx1"/>
          </a:solidFill>
          <a:latin typeface="Arial"/>
          <a:ea typeface="+mn-ea"/>
          <a:cs typeface="Arial"/>
        </a:defRPr>
      </a:lvl4pPr>
      <a:lvl5pPr marL="1257300" indent="-228600" algn="l" defTabSz="914400" rtl="0" eaLnBrk="1" latinLnBrk="0" hangingPunct="1">
        <a:lnSpc>
          <a:spcPct val="90000"/>
        </a:lnSpc>
        <a:spcBef>
          <a:spcPts val="0"/>
        </a:spcBef>
        <a:spcAft>
          <a:spcPts val="1200"/>
        </a:spcAft>
        <a:buClr>
          <a:schemeClr val="accent5"/>
        </a:buClr>
        <a:buFont typeface="Arial" pitchFamily="34" charset="0"/>
        <a:buChar char="»"/>
        <a:defRPr sz="14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media.capella.edu/NonCourseMedia/FlexPath_CourseroomEnhancements/index.html"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trainingcr3.capella.edu/webapps/portal/execute/tabs/tabAction?tab_tab_group_id=_2_1"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share.capella.edu/functional/Acad_Grps/HLC_AQIP/Shared%20Documents/FlexPath%20Official%20Transcript%20Example%20(Parchment).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s://trainingcr3.capella.edu/webapps/portal/execute/tabs/tabAction?tab_tab_group_id=_2_1"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14.xml"/><Relationship Id="rId16"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Flexible Trends in Education</a:t>
            </a:r>
            <a:endParaRPr lang="en-US" dirty="0"/>
          </a:p>
        </p:txBody>
      </p:sp>
      <p:sp>
        <p:nvSpPr>
          <p:cNvPr id="3" name="Content Placeholder 2"/>
          <p:cNvSpPr>
            <a:spLocks noGrp="1"/>
          </p:cNvSpPr>
          <p:nvPr>
            <p:ph idx="1"/>
          </p:nvPr>
        </p:nvSpPr>
        <p:spPr>
          <a:xfrm>
            <a:off x="51000" y="1247775"/>
            <a:ext cx="8547100" cy="5016500"/>
          </a:xfrm>
        </p:spPr>
        <p:txBody>
          <a:bodyPr/>
          <a:lstStyle/>
          <a:p>
            <a:pPr marL="0" indent="0">
              <a:buNone/>
            </a:pPr>
            <a:endParaRPr lang="en-US" dirty="0" smtClean="0"/>
          </a:p>
          <a:p>
            <a:pPr marL="0" indent="0">
              <a:buNone/>
            </a:pPr>
            <a:endParaRPr lang="en-US" dirty="0"/>
          </a:p>
          <a:p>
            <a:pPr marL="0" indent="0">
              <a:buNone/>
            </a:pPr>
            <a:endParaRPr lang="en-US" dirty="0" smtClean="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2525"/>
            <a:ext cx="9144000" cy="54345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887" y="3444359"/>
            <a:ext cx="4198585" cy="369332"/>
          </a:xfrm>
          <a:prstGeom prst="rect">
            <a:avLst/>
          </a:prstGeom>
        </p:spPr>
        <p:txBody>
          <a:bodyPr wrap="none">
            <a:spAutoFit/>
          </a:bodyPr>
          <a:lstStyle/>
          <a:p>
            <a:r>
              <a:rPr lang="en-US" dirty="0">
                <a:solidFill>
                  <a:schemeClr val="bg1"/>
                </a:solidFill>
              </a:rPr>
              <a:t>Is the New QM Rubric Limber Enough?</a:t>
            </a:r>
          </a:p>
        </p:txBody>
      </p:sp>
      <p:sp>
        <p:nvSpPr>
          <p:cNvPr id="5" name="TextBox 4"/>
          <p:cNvSpPr txBox="1"/>
          <p:nvPr/>
        </p:nvSpPr>
        <p:spPr>
          <a:xfrm>
            <a:off x="51000" y="6587065"/>
            <a:ext cx="1809997" cy="230832"/>
          </a:xfrm>
          <a:prstGeom prst="rect">
            <a:avLst/>
          </a:prstGeom>
          <a:noFill/>
        </p:spPr>
        <p:txBody>
          <a:bodyPr wrap="square" rtlCol="0">
            <a:spAutoFit/>
          </a:bodyPr>
          <a:lstStyle/>
          <a:p>
            <a:r>
              <a:rPr lang="en-US" sz="900" dirty="0" smtClean="0">
                <a:solidFill>
                  <a:schemeClr val="bg1"/>
                </a:solidFill>
              </a:rPr>
              <a:t>QM Conference 2015</a:t>
            </a:r>
            <a:endParaRPr lang="en-US" sz="900" dirty="0">
              <a:solidFill>
                <a:schemeClr val="bg1"/>
              </a:solidFill>
            </a:endParaRPr>
          </a:p>
        </p:txBody>
      </p:sp>
      <p:sp>
        <p:nvSpPr>
          <p:cNvPr id="7" name="TextBox 6"/>
          <p:cNvSpPr txBox="1"/>
          <p:nvPr/>
        </p:nvSpPr>
        <p:spPr>
          <a:xfrm>
            <a:off x="2177179" y="6581001"/>
            <a:ext cx="5950063" cy="276999"/>
          </a:xfrm>
          <a:prstGeom prst="rect">
            <a:avLst/>
          </a:prstGeom>
          <a:noFill/>
        </p:spPr>
        <p:txBody>
          <a:bodyPr wrap="square" rtlCol="0">
            <a:spAutoFit/>
          </a:bodyPr>
          <a:lstStyle/>
          <a:p>
            <a:r>
              <a:rPr lang="en-US" sz="1200" dirty="0" smtClean="0"/>
              <a:t>Presenters: Lee Scholder, J.D., M.S. &amp; Andi Thompson, MBA, MEd</a:t>
            </a:r>
            <a:endParaRPr lang="en-US" sz="1200" dirty="0"/>
          </a:p>
        </p:txBody>
      </p:sp>
    </p:spTree>
    <p:extLst>
      <p:ext uri="{BB962C8B-B14F-4D97-AF65-F5344CB8AC3E}">
        <p14:creationId xmlns:p14="http://schemas.microsoft.com/office/powerpoint/2010/main" val="4094416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Learner Support Structure at Capella</a:t>
            </a:r>
            <a:endParaRPr lang="en-US" dirty="0"/>
          </a:p>
        </p:txBody>
      </p:sp>
      <p:sp>
        <p:nvSpPr>
          <p:cNvPr id="3" name="Content Placeholder 2"/>
          <p:cNvSpPr>
            <a:spLocks noGrp="1"/>
          </p:cNvSpPr>
          <p:nvPr>
            <p:ph idx="1"/>
          </p:nvPr>
        </p:nvSpPr>
        <p:spPr/>
        <p:txBody>
          <a:bodyPr/>
          <a:lstStyle/>
          <a:p>
            <a:endParaRPr lang="en-US" dirty="0" smtClean="0"/>
          </a:p>
          <a:p>
            <a:r>
              <a:rPr lang="en-US" dirty="0" smtClean="0"/>
              <a:t>Disaggregation of the faculty role ensures the academic and support needs of FlexPath learners are addressed and barriers to successfully achieving individual goals are minimized</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808400463"/>
              </p:ext>
            </p:extLst>
          </p:nvPr>
        </p:nvGraphicFramePr>
        <p:xfrm>
          <a:off x="685800" y="2773680"/>
          <a:ext cx="7782001" cy="3364149"/>
        </p:xfrm>
        <a:graphic>
          <a:graphicData uri="http://schemas.openxmlformats.org/drawingml/2006/table">
            <a:tbl>
              <a:tblPr firstRow="1" bandRow="1">
                <a:tableStyleId>{073A0DAA-6AF3-43AB-8588-CEC1D06C72B9}</a:tableStyleId>
              </a:tblPr>
              <a:tblGrid>
                <a:gridCol w="2562047"/>
                <a:gridCol w="208280"/>
                <a:gridCol w="2408140"/>
                <a:gridCol w="208280"/>
                <a:gridCol w="2395254"/>
              </a:tblGrid>
              <a:tr h="499029">
                <a:tc>
                  <a:txBody>
                    <a:bodyPr/>
                    <a:lstStyle/>
                    <a:p>
                      <a:pPr algn="ctr"/>
                      <a:r>
                        <a:rPr lang="en-US" dirty="0" err="1" smtClean="0">
                          <a:solidFill>
                            <a:schemeClr val="bg1"/>
                          </a:solidFill>
                          <a:latin typeface="+mj-lt"/>
                        </a:rPr>
                        <a:t>FlexPath</a:t>
                      </a:r>
                      <a:r>
                        <a:rPr lang="en-US" dirty="0" smtClean="0">
                          <a:solidFill>
                            <a:schemeClr val="bg1"/>
                          </a:solidFill>
                          <a:latin typeface="+mj-lt"/>
                        </a:rPr>
                        <a:t> Faculty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D1E"/>
                    </a:solidFill>
                  </a:tcPr>
                </a:tc>
                <a:tc>
                  <a:txBody>
                    <a:bodyPr/>
                    <a:lstStyle/>
                    <a:p>
                      <a:endParaRPr 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solidFill>
                          <a:latin typeface="+mj-lt"/>
                        </a:rPr>
                        <a:t>Tutoring Faculty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D1E"/>
                    </a:solidFill>
                  </a:tcPr>
                </a:tc>
                <a:tc>
                  <a:txBody>
                    <a:bodyPr/>
                    <a:lstStyle/>
                    <a:p>
                      <a:endParaRPr 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bg1"/>
                          </a:solidFill>
                          <a:latin typeface="+mj-lt"/>
                        </a:rPr>
                        <a:t>Coaching Faculty</a:t>
                      </a:r>
                      <a:endParaRPr lang="en-US"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D1E"/>
                    </a:solidFill>
                  </a:tcPr>
                </a:tc>
              </a:tr>
              <a:tr h="1733469">
                <a:tc>
                  <a:txBody>
                    <a:bodyPr/>
                    <a:lstStyle/>
                    <a:p>
                      <a:pPr marL="182880" lvl="0" indent="-182880">
                        <a:buClrTx/>
                        <a:buFont typeface="Arial" pitchFamily="34" charset="0"/>
                        <a:buChar char="•"/>
                      </a:pPr>
                      <a:r>
                        <a:rPr lang="en-US" sz="1400" kern="1200" dirty="0" smtClean="0">
                          <a:solidFill>
                            <a:schemeClr val="dk1"/>
                          </a:solidFill>
                          <a:latin typeface="+mn-lt"/>
                          <a:ea typeface="+mn-ea"/>
                          <a:cs typeface="+mn-cs"/>
                        </a:rPr>
                        <a:t>Focus on assessment and evaluation</a:t>
                      </a:r>
                    </a:p>
                    <a:p>
                      <a:pPr marL="182880" lvl="0" indent="-182880">
                        <a:buClrTx/>
                        <a:buFont typeface="Arial" pitchFamily="34" charset="0"/>
                        <a:buChar char="•"/>
                      </a:pPr>
                      <a:r>
                        <a:rPr lang="en-US" sz="1400" kern="1200" dirty="0" smtClean="0">
                          <a:solidFill>
                            <a:schemeClr val="dk1"/>
                          </a:solidFill>
                          <a:latin typeface="+mn-lt"/>
                          <a:ea typeface="+mn-ea"/>
                          <a:cs typeface="+mn-cs"/>
                        </a:rPr>
                        <a:t>Emphasis on substantive feedback to learners</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dk1"/>
                          </a:solidFill>
                          <a:latin typeface="+mn-lt"/>
                          <a:ea typeface="+mn-ea"/>
                          <a:cs typeface="+mn-cs"/>
                        </a:rPr>
                        <a:t>Schedule</a:t>
                      </a:r>
                      <a:r>
                        <a:rPr lang="en-US" sz="1400" kern="1200" baseline="0" dirty="0" smtClean="0">
                          <a:solidFill>
                            <a:schemeClr val="dk1"/>
                          </a:solidFill>
                          <a:latin typeface="+mn-lt"/>
                          <a:ea typeface="+mn-ea"/>
                          <a:cs typeface="+mn-cs"/>
                        </a:rPr>
                        <a:t> that allows for 24 - 48 hour turnaround on assessments</a:t>
                      </a:r>
                    </a:p>
                    <a:p>
                      <a:pPr marL="182880" lvl="0" indent="-182880">
                        <a:buClrTx/>
                        <a:buFont typeface="Arial" pitchFamily="34" charset="0"/>
                        <a:buChar char="•"/>
                      </a:pPr>
                      <a:r>
                        <a:rPr lang="en-US" sz="1400" kern="1200" baseline="0" dirty="0" smtClean="0">
                          <a:solidFill>
                            <a:schemeClr val="dk1"/>
                          </a:solidFill>
                          <a:latin typeface="+mn-lt"/>
                          <a:ea typeface="+mn-ea"/>
                          <a:cs typeface="+mn-cs"/>
                        </a:rPr>
                        <a:t>Less </a:t>
                      </a:r>
                      <a:r>
                        <a:rPr lang="en-US" sz="1400" i="1" kern="1200" baseline="0" dirty="0" smtClean="0">
                          <a:solidFill>
                            <a:schemeClr val="dk1"/>
                          </a:solidFill>
                          <a:latin typeface="+mn-lt"/>
                          <a:ea typeface="+mn-ea"/>
                          <a:cs typeface="+mn-cs"/>
                        </a:rPr>
                        <a:t>direct</a:t>
                      </a:r>
                      <a:r>
                        <a:rPr lang="en-US" sz="1400" kern="1200" baseline="0" dirty="0" smtClean="0">
                          <a:solidFill>
                            <a:schemeClr val="dk1"/>
                          </a:solidFill>
                          <a:latin typeface="+mn-lt"/>
                          <a:ea typeface="+mn-ea"/>
                          <a:cs typeface="+mn-cs"/>
                        </a:rPr>
                        <a:t> interaction with learners</a:t>
                      </a:r>
                      <a:endParaRPr lang="en-US" sz="1400" kern="1200" dirty="0" smtClean="0">
                        <a:solidFill>
                          <a:schemeClr val="dk1"/>
                        </a:solidFill>
                        <a:latin typeface="+mn-lt"/>
                        <a:ea typeface="+mn-ea"/>
                        <a:cs typeface="+mn-cs"/>
                      </a:endParaRPr>
                    </a:p>
                    <a:p>
                      <a:pPr marL="182880" lvl="0" indent="-182880">
                        <a:buClrTx/>
                        <a:buFont typeface="Arial" pitchFamily="34" charset="0"/>
                        <a:buChar char="•"/>
                      </a:pPr>
                      <a:r>
                        <a:rPr lang="en-US" sz="1400" kern="1200" dirty="0" smtClean="0">
                          <a:solidFill>
                            <a:schemeClr val="dk1"/>
                          </a:solidFill>
                          <a:latin typeface="+mn-lt"/>
                          <a:ea typeface="+mn-ea"/>
                          <a:cs typeface="+mn-cs"/>
                        </a:rPr>
                        <a:t>Close</a:t>
                      </a:r>
                      <a:r>
                        <a:rPr lang="en-US" sz="1400" kern="1200" baseline="0" dirty="0" smtClean="0">
                          <a:solidFill>
                            <a:schemeClr val="dk1"/>
                          </a:solidFill>
                          <a:latin typeface="+mn-lt"/>
                          <a:ea typeface="+mn-ea"/>
                          <a:cs typeface="+mn-cs"/>
                        </a:rPr>
                        <a:t> relationship with coaches and tutors</a:t>
                      </a:r>
                      <a:endParaRPr lang="en-US" sz="1400" kern="1200" dirty="0" smtClean="0">
                        <a:solidFill>
                          <a:schemeClr val="dk1"/>
                        </a:solidFill>
                        <a:latin typeface="+mn-lt"/>
                        <a:ea typeface="+mn-ea"/>
                        <a:cs typeface="+mn-cs"/>
                      </a:endParaRPr>
                    </a:p>
                    <a:p>
                      <a:pPr marL="182880" lvl="0" indent="-182880">
                        <a:buClrTx/>
                        <a:buFont typeface="Arial" pitchFamily="34" charset="0"/>
                        <a:buChar char="•"/>
                      </a:pPr>
                      <a:endParaRPr lang="en-US" sz="1400" baseline="0" dirty="0" smtClean="0">
                        <a:latin typeface="+mj-lt"/>
                      </a:endParaRPr>
                    </a:p>
                    <a:p>
                      <a:pPr marL="182880" lvl="0" indent="-182880">
                        <a:buClrTx/>
                        <a:buFont typeface="Arial" pitchFamily="34" charset="0"/>
                        <a:buChar char="•"/>
                      </a:pPr>
                      <a:endParaRPr lang="en-US" sz="1400" baseline="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880" lvl="0" indent="-182880">
                        <a:buClrTx/>
                        <a:buFont typeface="Arial" pitchFamily="34" charset="0"/>
                        <a:buChar char="•"/>
                      </a:pPr>
                      <a:endParaRPr lang="en-US" sz="1400" baseline="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lvl="0" indent="-182880">
                        <a:buClrTx/>
                        <a:buFont typeface="Arial" pitchFamily="34" charset="0"/>
                        <a:buChar char="•"/>
                      </a:pPr>
                      <a:r>
                        <a:rPr lang="en-US" sz="1400" kern="1200" dirty="0" smtClean="0">
                          <a:solidFill>
                            <a:schemeClr val="dk1"/>
                          </a:solidFill>
                          <a:latin typeface="+mj-lt"/>
                          <a:ea typeface="+mn-ea"/>
                          <a:cs typeface="Arial" pitchFamily="34" charset="0"/>
                        </a:rPr>
                        <a:t>Content experts</a:t>
                      </a:r>
                    </a:p>
                    <a:p>
                      <a:pPr marL="182880" lvl="0" indent="-182880">
                        <a:buClrTx/>
                        <a:buFont typeface="Arial" pitchFamily="34" charset="0"/>
                        <a:buChar char="•"/>
                      </a:pPr>
                      <a:r>
                        <a:rPr lang="en-US" sz="1400" kern="1200" dirty="0" smtClean="0">
                          <a:solidFill>
                            <a:schemeClr val="dk1"/>
                          </a:solidFill>
                          <a:latin typeface="+mj-lt"/>
                          <a:ea typeface="+mn-ea"/>
                          <a:cs typeface="Arial" pitchFamily="34" charset="0"/>
                        </a:rPr>
                        <a:t>Assigned to each course</a:t>
                      </a:r>
                    </a:p>
                    <a:p>
                      <a:pPr marL="182880" lvl="0" indent="-182880">
                        <a:buClrTx/>
                        <a:buFont typeface="Arial" pitchFamily="34" charset="0"/>
                        <a:buChar char="•"/>
                      </a:pPr>
                      <a:r>
                        <a:rPr lang="en-US" sz="1400" kern="1200" dirty="0" smtClean="0">
                          <a:solidFill>
                            <a:schemeClr val="dk1"/>
                          </a:solidFill>
                          <a:latin typeface="+mj-lt"/>
                          <a:ea typeface="+mn-ea"/>
                          <a:cs typeface="Arial" pitchFamily="34" charset="0"/>
                        </a:rPr>
                        <a:t>Roles filled</a:t>
                      </a:r>
                      <a:r>
                        <a:rPr lang="en-US" sz="1400" kern="1200" baseline="0" dirty="0" smtClean="0">
                          <a:solidFill>
                            <a:schemeClr val="dk1"/>
                          </a:solidFill>
                          <a:latin typeface="+mj-lt"/>
                          <a:ea typeface="+mn-ea"/>
                          <a:cs typeface="Arial" pitchFamily="34" charset="0"/>
                        </a:rPr>
                        <a:t> by</a:t>
                      </a:r>
                      <a:r>
                        <a:rPr lang="en-US" sz="1400" kern="1200" dirty="0" smtClean="0">
                          <a:solidFill>
                            <a:schemeClr val="dk1"/>
                          </a:solidFill>
                          <a:latin typeface="+mj-lt"/>
                          <a:ea typeface="+mn-ea"/>
                          <a:cs typeface="Arial" pitchFamily="34" charset="0"/>
                        </a:rPr>
                        <a:t> Capella doctoral learners</a:t>
                      </a:r>
                    </a:p>
                    <a:p>
                      <a:pPr marL="182880" lvl="0" indent="-182880">
                        <a:buClrTx/>
                        <a:buFont typeface="Arial" pitchFamily="34" charset="0"/>
                        <a:buChar char="•"/>
                      </a:pPr>
                      <a:r>
                        <a:rPr lang="en-US" sz="1400" kern="1200" baseline="0" dirty="0" smtClean="0">
                          <a:solidFill>
                            <a:schemeClr val="dk1"/>
                          </a:solidFill>
                          <a:latin typeface="+mj-lt"/>
                          <a:ea typeface="+mn-ea"/>
                          <a:cs typeface="Arial" pitchFamily="34" charset="0"/>
                        </a:rPr>
                        <a:t>Proactive/visible resource within the </a:t>
                      </a:r>
                      <a:r>
                        <a:rPr lang="en-US" sz="1400" kern="1200" baseline="0" dirty="0" err="1" smtClean="0">
                          <a:solidFill>
                            <a:schemeClr val="dk1"/>
                          </a:solidFill>
                          <a:latin typeface="+mj-lt"/>
                          <a:ea typeface="+mn-ea"/>
                          <a:cs typeface="Arial" pitchFamily="34" charset="0"/>
                        </a:rPr>
                        <a:t>courseroom</a:t>
                      </a:r>
                      <a:r>
                        <a:rPr lang="en-US" sz="1400" kern="1200" baseline="0" dirty="0" smtClean="0">
                          <a:solidFill>
                            <a:schemeClr val="dk1"/>
                          </a:solidFill>
                          <a:latin typeface="+mj-lt"/>
                          <a:ea typeface="+mn-ea"/>
                          <a:cs typeface="Arial" pitchFamily="34" charset="0"/>
                        </a:rPr>
                        <a:t> and iGuide</a:t>
                      </a:r>
                    </a:p>
                    <a:p>
                      <a:pPr marL="182880" lvl="0" indent="-182880">
                        <a:buClrTx/>
                        <a:buFont typeface="Arial" pitchFamily="34" charset="0"/>
                        <a:buChar char="•"/>
                      </a:pPr>
                      <a:r>
                        <a:rPr lang="en-US" sz="1400" kern="1200" baseline="0" dirty="0" smtClean="0">
                          <a:solidFill>
                            <a:schemeClr val="dk1"/>
                          </a:solidFill>
                          <a:latin typeface="+mj-lt"/>
                          <a:ea typeface="+mn-ea"/>
                          <a:cs typeface="Arial" pitchFamily="34" charset="0"/>
                        </a:rPr>
                        <a:t>Close relationship with coaches and faculty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880" lvl="0" indent="-182880">
                        <a:buClrTx/>
                        <a:buFont typeface="Arial" pitchFamily="34" charset="0"/>
                        <a:buChar char="•"/>
                      </a:pPr>
                      <a:endParaRPr lang="en-US" sz="14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lvl="0" indent="-182880">
                        <a:buClrTx/>
                        <a:buFont typeface="Arial" pitchFamily="34" charset="0"/>
                        <a:buChar char="•"/>
                      </a:pPr>
                      <a:r>
                        <a:rPr lang="en-US" sz="1400" b="0" i="0" kern="1200" dirty="0" smtClean="0">
                          <a:solidFill>
                            <a:schemeClr val="dk1"/>
                          </a:solidFill>
                          <a:latin typeface="+mn-lt"/>
                          <a:ea typeface="+mn-ea"/>
                          <a:cs typeface="+mn-cs"/>
                        </a:rPr>
                        <a:t>1:1 </a:t>
                      </a:r>
                      <a:r>
                        <a:rPr lang="en-US" sz="1400" b="0" i="0" kern="1200" baseline="0" dirty="0" smtClean="0">
                          <a:solidFill>
                            <a:schemeClr val="dk1"/>
                          </a:solidFill>
                          <a:latin typeface="+mn-lt"/>
                          <a:ea typeface="+mn-ea"/>
                          <a:cs typeface="+mn-cs"/>
                        </a:rPr>
                        <a:t>coach to learners</a:t>
                      </a:r>
                    </a:p>
                    <a:p>
                      <a:pPr marL="182880" lvl="0" indent="-182880">
                        <a:buClrTx/>
                        <a:buFont typeface="Arial" pitchFamily="34" charset="0"/>
                        <a:buChar char="•"/>
                      </a:pPr>
                      <a:r>
                        <a:rPr lang="en-US" sz="1400" b="0" i="0" kern="1200" baseline="0" dirty="0" smtClean="0">
                          <a:solidFill>
                            <a:schemeClr val="dk1"/>
                          </a:solidFill>
                          <a:latin typeface="+mn-lt"/>
                          <a:ea typeface="+mn-ea"/>
                          <a:cs typeface="+mn-cs"/>
                        </a:rPr>
                        <a:t>Focus on learner progress and holding them accountable</a:t>
                      </a:r>
                    </a:p>
                    <a:p>
                      <a:pPr marL="182880" lvl="0" indent="-182880">
                        <a:buClrTx/>
                        <a:buFont typeface="Arial" pitchFamily="34" charset="0"/>
                        <a:buChar char="•"/>
                      </a:pPr>
                      <a:r>
                        <a:rPr lang="en-US" sz="1400" b="0" i="0" kern="1200" baseline="0" dirty="0" smtClean="0">
                          <a:solidFill>
                            <a:schemeClr val="dk1"/>
                          </a:solidFill>
                          <a:latin typeface="+mn-lt"/>
                          <a:ea typeface="+mn-ea"/>
                          <a:cs typeface="+mn-cs"/>
                        </a:rPr>
                        <a:t>Moving from a reactive cu</a:t>
                      </a:r>
                      <a:r>
                        <a:rPr lang="en-US" sz="1400" kern="1200" dirty="0" smtClean="0">
                          <a:solidFill>
                            <a:schemeClr val="dk1"/>
                          </a:solidFill>
                          <a:latin typeface="+mn-lt"/>
                          <a:ea typeface="+mn-ea"/>
                          <a:cs typeface="+mn-cs"/>
                        </a:rPr>
                        <a:t>stomer-service focus (transactional)</a:t>
                      </a:r>
                      <a:r>
                        <a:rPr lang="en-US" sz="1400" kern="1200" baseline="0" dirty="0" smtClean="0">
                          <a:solidFill>
                            <a:schemeClr val="dk1"/>
                          </a:solidFill>
                          <a:latin typeface="+mn-lt"/>
                          <a:ea typeface="+mn-ea"/>
                          <a:cs typeface="+mn-cs"/>
                        </a:rPr>
                        <a:t> to a proactive coaching relationship</a:t>
                      </a:r>
                    </a:p>
                    <a:p>
                      <a:pPr marL="182880" lvl="0" indent="-182880">
                        <a:buClrTx/>
                        <a:buFont typeface="Arial" pitchFamily="34" charset="0"/>
                        <a:buChar char="•"/>
                      </a:pPr>
                      <a:r>
                        <a:rPr lang="en-US" sz="1400" kern="1200" baseline="0" dirty="0" smtClean="0">
                          <a:solidFill>
                            <a:schemeClr val="dk1"/>
                          </a:solidFill>
                          <a:latin typeface="+mn-lt"/>
                          <a:ea typeface="+mn-ea"/>
                          <a:cs typeface="+mn-cs"/>
                        </a:rPr>
                        <a:t>Close relationship with faculty and tutors</a:t>
                      </a:r>
                    </a:p>
                    <a:p>
                      <a:pPr marL="182880" lvl="0" indent="-182880">
                        <a:buClrTx/>
                        <a:buFont typeface="Arial" pitchFamily="34" charset="0"/>
                        <a:buChar char="•"/>
                      </a:pPr>
                      <a:endParaRPr lang="en-US" sz="14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Oval 11"/>
          <p:cNvSpPr/>
          <p:nvPr/>
        </p:nvSpPr>
        <p:spPr bwMode="auto">
          <a:xfrm>
            <a:off x="495300" y="2822932"/>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solidFill>
                  <a:prstClr val="white"/>
                </a:solidFill>
              </a:rPr>
              <a:t>1</a:t>
            </a:r>
          </a:p>
        </p:txBody>
      </p:sp>
      <p:sp>
        <p:nvSpPr>
          <p:cNvPr id="13" name="Oval 12"/>
          <p:cNvSpPr/>
          <p:nvPr/>
        </p:nvSpPr>
        <p:spPr bwMode="auto">
          <a:xfrm>
            <a:off x="3282464" y="2822932"/>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solidFill>
                  <a:prstClr val="white"/>
                </a:solidFill>
              </a:rPr>
              <a:t>2</a:t>
            </a:r>
          </a:p>
        </p:txBody>
      </p:sp>
      <p:sp>
        <p:nvSpPr>
          <p:cNvPr id="14" name="Oval 13"/>
          <p:cNvSpPr/>
          <p:nvPr/>
        </p:nvSpPr>
        <p:spPr bwMode="auto">
          <a:xfrm>
            <a:off x="5913456" y="2822932"/>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solidFill>
                  <a:prstClr val="white"/>
                </a:solidFill>
              </a:rPr>
              <a:t>3</a:t>
            </a:r>
          </a:p>
        </p:txBody>
      </p:sp>
    </p:spTree>
    <p:extLst>
      <p:ext uri="{BB962C8B-B14F-4D97-AF65-F5344CB8AC3E}">
        <p14:creationId xmlns:p14="http://schemas.microsoft.com/office/powerpoint/2010/main" val="39547670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Interactions</a:t>
            </a:r>
            <a:endParaRPr lang="en-US" dirty="0"/>
          </a:p>
        </p:txBody>
      </p:sp>
      <p:sp>
        <p:nvSpPr>
          <p:cNvPr id="3" name="Content Placeholder 2"/>
          <p:cNvSpPr>
            <a:spLocks noGrp="1"/>
          </p:cNvSpPr>
          <p:nvPr>
            <p:ph idx="1"/>
          </p:nvPr>
        </p:nvSpPr>
        <p:spPr>
          <a:xfrm>
            <a:off x="51000" y="1109133"/>
            <a:ext cx="9016800" cy="5317067"/>
          </a:xfrm>
        </p:spPr>
        <p:txBody>
          <a:bodyPr>
            <a:normAutofit/>
          </a:bodyPr>
          <a:lstStyle/>
          <a:p>
            <a:pPr marL="0" indent="0">
              <a:buNone/>
            </a:pPr>
            <a:r>
              <a:rPr lang="en-US" dirty="0"/>
              <a:t>The Quality Matters™ Higher Education Rubric (5</a:t>
            </a:r>
            <a:r>
              <a:rPr lang="en-US" baseline="30000" dirty="0"/>
              <a:t>th</a:t>
            </a:r>
            <a:r>
              <a:rPr lang="en-US" dirty="0"/>
              <a:t> Ed, 2014</a:t>
            </a:r>
            <a:r>
              <a:rPr lang="en-US" dirty="0" smtClean="0"/>
              <a:t>)</a:t>
            </a:r>
          </a:p>
          <a:p>
            <a:pPr marL="0" indent="0">
              <a:buNone/>
            </a:pPr>
            <a:endParaRPr lang="en-US" dirty="0"/>
          </a:p>
          <a:p>
            <a:pPr lvl="1"/>
            <a:r>
              <a:rPr lang="en-US" sz="1600" dirty="0" smtClean="0"/>
              <a:t>1.8 The </a:t>
            </a:r>
            <a:r>
              <a:rPr lang="en-US" sz="1600" dirty="0"/>
              <a:t>self-introduction by the </a:t>
            </a:r>
            <a:r>
              <a:rPr lang="en-US" sz="1600" dirty="0" smtClean="0"/>
              <a:t>instructor</a:t>
            </a:r>
            <a:r>
              <a:rPr lang="en-US" sz="1600" dirty="0" smtClean="0">
                <a:solidFill>
                  <a:schemeClr val="accent5"/>
                </a:solidFill>
              </a:rPr>
              <a:t> </a:t>
            </a:r>
            <a:r>
              <a:rPr lang="en-US" sz="1600" dirty="0"/>
              <a:t>is appropriate and available online. </a:t>
            </a:r>
            <a:endParaRPr lang="en-US" sz="1600" dirty="0" smtClean="0"/>
          </a:p>
          <a:p>
            <a:pPr lvl="2"/>
            <a:r>
              <a:rPr lang="en-US" sz="1400" dirty="0" smtClean="0"/>
              <a:t>The </a:t>
            </a:r>
            <a:r>
              <a:rPr lang="en-US" sz="1400" dirty="0"/>
              <a:t>initial introduction creates a sense of connection between the instructor and the learners. It presents the instructor as professional as well as approachable, and includes the essentials, such as the instructor’s name, title, field of expertise, email address, phone number, and times when the instructor is typically online or may be reached by phone.</a:t>
            </a:r>
            <a:endParaRPr lang="en-US" sz="1400" dirty="0" smtClean="0"/>
          </a:p>
          <a:p>
            <a:pPr lvl="2"/>
            <a:r>
              <a:rPr lang="en-US" sz="1400" b="1" dirty="0" smtClean="0"/>
              <a:t>Competency-Based </a:t>
            </a:r>
            <a:r>
              <a:rPr lang="en-US" sz="1400" b="1" dirty="0"/>
              <a:t>Courses: </a:t>
            </a:r>
            <a:r>
              <a:rPr lang="en-US" sz="1400" dirty="0"/>
              <a:t>The learner’s primary faculty or staff contact authors the self-introduction. The roles of instructor, facilitator, coach, mentor, assessor, or other staff who support the competency-based learner are clearly described. More than one self-introduction may be needed if learners are expected to contact different individuals for guidance on different aspects of the course. 	</a:t>
            </a:r>
          </a:p>
          <a:p>
            <a:pPr lvl="2"/>
            <a:endParaRPr lang="en-US" sz="1400" dirty="0"/>
          </a:p>
          <a:p>
            <a:pPr lvl="1"/>
            <a:r>
              <a:rPr lang="en-US" sz="1600" dirty="0"/>
              <a:t>1.9 Learners are asked to introduce themselves to </a:t>
            </a:r>
            <a:r>
              <a:rPr lang="en-US" sz="1600" dirty="0" smtClean="0"/>
              <a:t>the class.</a:t>
            </a:r>
          </a:p>
          <a:p>
            <a:pPr lvl="2"/>
            <a:r>
              <a:rPr lang="en-US" sz="1400" dirty="0" smtClean="0"/>
              <a:t>Learner-to-learner </a:t>
            </a:r>
            <a:r>
              <a:rPr lang="en-US" sz="1400" dirty="0"/>
              <a:t>interaction should be implemented wherever possible to foster learner engagement. In a few situations, such as when a class is very large, or the course is self-paced, learner introductions may not be feasible. Course Representatives are asked on the Course Worksheet if learner introductions are appropriate in the course. Reviewers refer to the Course Worksheet to determine if learner introductions are appropriate. </a:t>
            </a:r>
            <a:r>
              <a:rPr lang="en-US" dirty="0"/>
              <a:t>		</a:t>
            </a:r>
          </a:p>
          <a:p>
            <a:pPr lvl="2"/>
            <a:endParaRPr lang="en-US" dirty="0"/>
          </a:p>
          <a:p>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11</a:t>
            </a:fld>
            <a:endParaRPr lang="en-US" dirty="0"/>
          </a:p>
        </p:txBody>
      </p:sp>
    </p:spTree>
    <p:extLst>
      <p:ext uri="{BB962C8B-B14F-4D97-AF65-F5344CB8AC3E}">
        <p14:creationId xmlns:p14="http://schemas.microsoft.com/office/powerpoint/2010/main" val="367485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Interactions</a:t>
            </a:r>
            <a:endParaRPr lang="en-US" dirty="0"/>
          </a:p>
        </p:txBody>
      </p:sp>
      <p:sp>
        <p:nvSpPr>
          <p:cNvPr id="3" name="Content Placeholder 2"/>
          <p:cNvSpPr>
            <a:spLocks noGrp="1"/>
          </p:cNvSpPr>
          <p:nvPr>
            <p:ph idx="1"/>
          </p:nvPr>
        </p:nvSpPr>
        <p:spPr>
          <a:xfrm>
            <a:off x="50999" y="1109133"/>
            <a:ext cx="9026325" cy="5317067"/>
          </a:xfrm>
        </p:spPr>
        <p:txBody>
          <a:bodyPr/>
          <a:lstStyle/>
          <a:p>
            <a:pPr marL="0" indent="0">
              <a:buNone/>
            </a:pPr>
            <a:r>
              <a:rPr lang="en-US" sz="1900" dirty="0" smtClean="0"/>
              <a:t>The </a:t>
            </a:r>
            <a:r>
              <a:rPr lang="en-US" sz="1900" dirty="0"/>
              <a:t>Quality Matters™ Higher Education Rubric </a:t>
            </a:r>
            <a:r>
              <a:rPr lang="en-US" sz="1900" dirty="0" smtClean="0"/>
              <a:t>(5</a:t>
            </a:r>
            <a:r>
              <a:rPr lang="en-US" sz="1900" baseline="30000" dirty="0" smtClean="0"/>
              <a:t>th</a:t>
            </a:r>
            <a:r>
              <a:rPr lang="en-US" sz="1900" dirty="0" smtClean="0"/>
              <a:t> Ed, 2014)</a:t>
            </a:r>
            <a:endParaRPr lang="en-US" sz="1900" dirty="0"/>
          </a:p>
          <a:p>
            <a:pPr marL="0" indent="0">
              <a:buNone/>
            </a:pPr>
            <a:endParaRPr lang="en-US" sz="1900" dirty="0"/>
          </a:p>
          <a:p>
            <a:r>
              <a:rPr lang="en-US" sz="1700" dirty="0" smtClean="0"/>
              <a:t>1.8 </a:t>
            </a:r>
            <a:r>
              <a:rPr lang="en-US" sz="1700" dirty="0"/>
              <a:t>The self-introduction by the instructor is appropriate and is available </a:t>
            </a:r>
            <a:r>
              <a:rPr lang="en-US" sz="1700" dirty="0" smtClean="0"/>
              <a:t>online.</a:t>
            </a:r>
          </a:p>
          <a:p>
            <a:pPr lvl="1"/>
            <a:r>
              <a:rPr lang="en-US" sz="1500" b="1" dirty="0" smtClean="0"/>
              <a:t>Competency-Based </a:t>
            </a:r>
            <a:r>
              <a:rPr lang="en-US" sz="1500" b="1" dirty="0"/>
              <a:t>Courses: </a:t>
            </a:r>
            <a:r>
              <a:rPr lang="en-US" sz="1500" dirty="0"/>
              <a:t>The learner’s primary faculty or staff contact authors the self-introduction. The roles of instructor, facilitator, coach, mentor, assessor, or other staff who support the competency-based learner are clearly described. More than one self-introduction may be needed if learners are expected to contact different individuals for guidance on different aspects of the course. </a:t>
            </a:r>
            <a:r>
              <a:rPr lang="en-US" dirty="0"/>
              <a:t>	</a:t>
            </a:r>
            <a:endParaRPr lang="en-US" dirty="0" smtClean="0"/>
          </a:p>
          <a:p>
            <a:r>
              <a:rPr lang="en-US" sz="1700" dirty="0"/>
              <a:t>1.9 Learners are asked to introduce themselves to the </a:t>
            </a:r>
            <a:r>
              <a:rPr lang="en-US" sz="1700" dirty="0" smtClean="0"/>
              <a:t>class.</a:t>
            </a:r>
          </a:p>
          <a:p>
            <a:pPr lvl="1"/>
            <a:r>
              <a:rPr lang="en-US" sz="1500" dirty="0" smtClean="0"/>
              <a:t>In </a:t>
            </a:r>
            <a:r>
              <a:rPr lang="en-US" sz="1500" dirty="0"/>
              <a:t>a few situations, such as when a class is very large, learner introductions may not be feasible. Instructors are asked to indicate in the Course Worksheet if there is a reason for not providing an opportunity for learner introductions. </a:t>
            </a:r>
            <a:r>
              <a:rPr lang="en-US" dirty="0"/>
              <a:t>	</a:t>
            </a:r>
          </a:p>
          <a:p>
            <a:pPr lvl="1"/>
            <a:endParaRPr lang="en-US" sz="1500" dirty="0"/>
          </a:p>
          <a:p>
            <a:pPr marL="0" indent="0">
              <a:buNone/>
            </a:pPr>
            <a:endParaRPr lang="en-US" dirty="0"/>
          </a:p>
          <a:p>
            <a:pPr lvl="2"/>
            <a:endParaRPr lang="en-US" dirty="0"/>
          </a:p>
          <a:p>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12</a:t>
            </a:fld>
            <a:endParaRPr lang="en-US" dirty="0"/>
          </a:p>
        </p:txBody>
      </p:sp>
    </p:spTree>
    <p:extLst>
      <p:ext uri="{BB962C8B-B14F-4D97-AF65-F5344CB8AC3E}">
        <p14:creationId xmlns:p14="http://schemas.microsoft.com/office/powerpoint/2010/main" val="3981327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lessons to draw from CPE Rubric? </a:t>
            </a:r>
            <a:endParaRPr lang="en-US" dirty="0"/>
          </a:p>
        </p:txBody>
      </p:sp>
      <p:sp>
        <p:nvSpPr>
          <p:cNvPr id="3" name="Content Placeholder 2"/>
          <p:cNvSpPr>
            <a:spLocks noGrp="1"/>
          </p:cNvSpPr>
          <p:nvPr>
            <p:ph idx="1"/>
          </p:nvPr>
        </p:nvSpPr>
        <p:spPr>
          <a:xfrm>
            <a:off x="0" y="1109133"/>
            <a:ext cx="9067800" cy="5317067"/>
          </a:xfrm>
        </p:spPr>
        <p:txBody>
          <a:bodyPr/>
          <a:lstStyle/>
          <a:p>
            <a:pPr marL="0" indent="0">
              <a:buNone/>
            </a:pPr>
            <a:r>
              <a:rPr lang="en-US" dirty="0"/>
              <a:t>The Quality Matters™ Continuing and Professional Education Rubric (2</a:t>
            </a:r>
            <a:r>
              <a:rPr lang="en-US" baseline="30000" dirty="0"/>
              <a:t>nd</a:t>
            </a:r>
            <a:r>
              <a:rPr lang="en-US" dirty="0"/>
              <a:t> Ed)</a:t>
            </a:r>
          </a:p>
          <a:p>
            <a:pPr marL="0" indent="0">
              <a:buNone/>
            </a:pPr>
            <a:endParaRPr lang="en-US" dirty="0"/>
          </a:p>
          <a:p>
            <a:pPr lvl="2">
              <a:buFont typeface="Wingdings" panose="05000000000000000000" pitchFamily="2" charset="2"/>
              <a:buChar char="Ø"/>
            </a:pPr>
            <a:r>
              <a:rPr lang="en-US" dirty="0" smtClean="0"/>
              <a:t>intended </a:t>
            </a:r>
            <a:r>
              <a:rPr lang="en-US" dirty="0"/>
              <a:t>for the design and review of online and blended courses—facilitated, mentored, or self-managed—that may have pass/fail, skills-based, or other completion or certification criteria but do not carry academic </a:t>
            </a:r>
            <a:r>
              <a:rPr lang="en-US" dirty="0" smtClean="0"/>
              <a:t>credit</a:t>
            </a:r>
          </a:p>
          <a:p>
            <a:pPr lvl="2">
              <a:buFont typeface="Wingdings" panose="05000000000000000000" pitchFamily="2" charset="2"/>
              <a:buChar char="Ø"/>
            </a:pPr>
            <a:r>
              <a:rPr lang="en-US" dirty="0" smtClean="0"/>
              <a:t>may </a:t>
            </a:r>
            <a:r>
              <a:rPr lang="en-US" dirty="0"/>
              <a:t>be used to review and improve college-based, non-credit courses; massive open online courses (MOOCs); and professional training and personal development courses offered by various sponsors, including businesses, professional and vocational organizations and associations, government agencies, and special-interest </a:t>
            </a:r>
            <a:r>
              <a:rPr lang="en-US" dirty="0" smtClean="0"/>
              <a:t>societies</a:t>
            </a:r>
          </a:p>
          <a:p>
            <a:pPr lvl="2">
              <a:buFont typeface="Wingdings" panose="05000000000000000000" pitchFamily="2" charset="2"/>
              <a:buChar char="Ø"/>
            </a:pPr>
            <a:r>
              <a:rPr lang="en-US" dirty="0" smtClean="0"/>
              <a:t>either </a:t>
            </a:r>
            <a:r>
              <a:rPr lang="en-US" dirty="0"/>
              <a:t>instructor led or self-paced; either way they must be structured and have completion </a:t>
            </a:r>
            <a:r>
              <a:rPr lang="en-US" dirty="0" smtClean="0"/>
              <a:t>criteria</a:t>
            </a:r>
          </a:p>
          <a:p>
            <a:pPr lvl="2">
              <a:buFont typeface="Wingdings" panose="05000000000000000000" pitchFamily="2" charset="2"/>
              <a:buChar char="Ø"/>
            </a:pPr>
            <a:r>
              <a:rPr lang="en-US" dirty="0" smtClean="0"/>
              <a:t>Based upon the </a:t>
            </a:r>
            <a:r>
              <a:rPr lang="en-US" dirty="0" err="1"/>
              <a:t>The</a:t>
            </a:r>
            <a:r>
              <a:rPr lang="en-US" dirty="0"/>
              <a:t> Quality Matters™ Higher Education Rubric (5</a:t>
            </a:r>
            <a:r>
              <a:rPr lang="en-US" baseline="30000" dirty="0"/>
              <a:t>th</a:t>
            </a:r>
            <a:r>
              <a:rPr lang="en-US" dirty="0"/>
              <a:t> Ed, 2014</a:t>
            </a:r>
            <a:r>
              <a:rPr lang="en-US" dirty="0" smtClean="0"/>
              <a:t>) but with some key differences</a:t>
            </a: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13</a:t>
            </a:fld>
            <a:endParaRPr lang="en-US" dirty="0"/>
          </a:p>
        </p:txBody>
      </p:sp>
    </p:spTree>
    <p:extLst>
      <p:ext uri="{BB962C8B-B14F-4D97-AF65-F5344CB8AC3E}">
        <p14:creationId xmlns:p14="http://schemas.microsoft.com/office/powerpoint/2010/main" val="3272162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Interactions – CPE Rubric Approach</a:t>
            </a:r>
            <a:endParaRPr lang="en-US" dirty="0"/>
          </a:p>
        </p:txBody>
      </p:sp>
      <p:sp>
        <p:nvSpPr>
          <p:cNvPr id="3" name="Content Placeholder 2"/>
          <p:cNvSpPr>
            <a:spLocks noGrp="1"/>
          </p:cNvSpPr>
          <p:nvPr>
            <p:ph idx="1"/>
          </p:nvPr>
        </p:nvSpPr>
        <p:spPr>
          <a:xfrm>
            <a:off x="51000" y="1109133"/>
            <a:ext cx="9016800" cy="5317067"/>
          </a:xfrm>
        </p:spPr>
        <p:txBody>
          <a:bodyPr>
            <a:normAutofit/>
          </a:bodyPr>
          <a:lstStyle/>
          <a:p>
            <a:pPr marL="0" indent="0">
              <a:buNone/>
            </a:pPr>
            <a:r>
              <a:rPr lang="en-US" sz="1800" dirty="0" smtClean="0"/>
              <a:t>. </a:t>
            </a:r>
          </a:p>
          <a:p>
            <a:pPr lvl="1"/>
            <a:r>
              <a:rPr lang="en-US" sz="1600" dirty="0" smtClean="0"/>
              <a:t>1.8 </a:t>
            </a:r>
            <a:r>
              <a:rPr lang="en-US" sz="1600" dirty="0"/>
              <a:t>The self-introduction by the instructor/facilitator</a:t>
            </a:r>
            <a:r>
              <a:rPr lang="en-US" sz="1600" dirty="0">
                <a:solidFill>
                  <a:schemeClr val="accent5"/>
                </a:solidFill>
              </a:rPr>
              <a:t> </a:t>
            </a:r>
            <a:r>
              <a:rPr lang="en-US" sz="1600" dirty="0"/>
              <a:t>is appropriate and available online. </a:t>
            </a:r>
            <a:endParaRPr lang="en-US" sz="1600" dirty="0" smtClean="0"/>
          </a:p>
          <a:p>
            <a:pPr lvl="2"/>
            <a:r>
              <a:rPr lang="en-US" sz="1400" dirty="0"/>
              <a:t>If the instructor/facilitator’s role is minimal, the self-introduction may be abbreviated to professional qualifications and accessibility. If the course has no instructor/facilitator, information about whom the learner can contact with questions and how that individual may be contacted should be included. </a:t>
            </a:r>
            <a:endParaRPr lang="en-US" sz="1400" dirty="0" smtClean="0"/>
          </a:p>
          <a:p>
            <a:pPr lvl="2"/>
            <a:r>
              <a:rPr lang="en-US" sz="1400" b="1" dirty="0" smtClean="0"/>
              <a:t>Competency-Based </a:t>
            </a:r>
            <a:r>
              <a:rPr lang="en-US" sz="1400" b="1" dirty="0"/>
              <a:t>Courses: </a:t>
            </a:r>
            <a:r>
              <a:rPr lang="en-US" sz="1400" dirty="0"/>
              <a:t>The learner’s primary faculty or staff contact authors the self-introduction. The roles of instructor, facilitator, coach, mentor, assessor, or other staff who support the competency-based learner are clearly described. More than one self-introduction may be needed if learners are expected to contact different individuals for guidance on different aspects of the course. 	</a:t>
            </a:r>
          </a:p>
          <a:p>
            <a:pPr lvl="2"/>
            <a:endParaRPr lang="en-US" sz="1400" dirty="0"/>
          </a:p>
          <a:p>
            <a:pPr lvl="1"/>
            <a:r>
              <a:rPr lang="en-US" sz="1600" dirty="0"/>
              <a:t>1.9 Learners are asked to introduce themselves to fellow learners</a:t>
            </a:r>
            <a:r>
              <a:rPr lang="en-US" sz="1600" dirty="0" smtClean="0"/>
              <a:t>.</a:t>
            </a:r>
          </a:p>
          <a:p>
            <a:pPr lvl="2"/>
            <a:r>
              <a:rPr lang="en-US" sz="1400" dirty="0" smtClean="0"/>
              <a:t>Learner-to-learner </a:t>
            </a:r>
            <a:r>
              <a:rPr lang="en-US" sz="1400" dirty="0"/>
              <a:t>interaction should be implemented wherever possible to foster learner engagement. In a few situations, such as when a class is very large, or the course is self-paced, learner introductions may not be feasible. Course Representatives are asked on the Course Worksheet if learner introductions are appropriate in the course. </a:t>
            </a:r>
            <a:r>
              <a:rPr lang="en-US" sz="1400" dirty="0" smtClean="0"/>
              <a:t>Reviewers </a:t>
            </a:r>
            <a:r>
              <a:rPr lang="en-US" sz="1400" dirty="0"/>
              <a:t>refer to the Course Worksheet to determine if learner introductions are appropriate. </a:t>
            </a:r>
            <a:br>
              <a:rPr lang="en-US" sz="1400" dirty="0"/>
            </a:br>
            <a:r>
              <a:rPr lang="en-US" sz="1400" dirty="0" smtClean="0"/>
              <a:t>If </a:t>
            </a:r>
            <a:r>
              <a:rPr lang="en-US" sz="1400" dirty="0"/>
              <a:t>they are not, the Standard should be marked “Met.” </a:t>
            </a:r>
            <a:r>
              <a:rPr lang="en-US" dirty="0"/>
              <a:t>		</a:t>
            </a:r>
          </a:p>
          <a:p>
            <a:pPr lvl="2"/>
            <a:endParaRPr lang="en-US" dirty="0"/>
          </a:p>
          <a:p>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14</a:t>
            </a:fld>
            <a:endParaRPr lang="en-US" dirty="0"/>
          </a:p>
        </p:txBody>
      </p:sp>
      <p:sp>
        <p:nvSpPr>
          <p:cNvPr id="5" name="Rectangle 4"/>
          <p:cNvSpPr/>
          <p:nvPr/>
        </p:nvSpPr>
        <p:spPr>
          <a:xfrm>
            <a:off x="4446270" y="1516380"/>
            <a:ext cx="872490" cy="266700"/>
          </a:xfrm>
          <a:prstGeom prst="rect">
            <a:avLst/>
          </a:pr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 y="1897380"/>
            <a:ext cx="7993380" cy="655320"/>
          </a:xfrm>
          <a:prstGeom prst="rect">
            <a:avLst/>
          </a:pr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61610" y="4069080"/>
            <a:ext cx="1474470" cy="274320"/>
          </a:xfrm>
          <a:prstGeom prst="rect">
            <a:avLst/>
          </a:pr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4400" y="5410200"/>
            <a:ext cx="4305300" cy="320040"/>
          </a:xfrm>
          <a:prstGeom prst="rect">
            <a:avLst/>
          </a:pr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376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Capella Example</a:t>
            </a: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15</a:t>
            </a:fld>
            <a:endParaRPr lang="en-US" dirty="0"/>
          </a:p>
        </p:txBody>
      </p:sp>
      <p:pic>
        <p:nvPicPr>
          <p:cNvPr id="5" name="Content Placeholder 4">
            <a:hlinkClick r:id="rId2"/>
          </p:cNvPr>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a:xfrm>
            <a:off x="2546428" y="1109663"/>
            <a:ext cx="4025743" cy="5316537"/>
          </a:xfrm>
          <a:prstGeom prst="rect">
            <a:avLst/>
          </a:prstGeom>
          <a:ln>
            <a:solidFill>
              <a:schemeClr val="bg1"/>
            </a:solidFill>
          </a:ln>
        </p:spPr>
      </p:pic>
    </p:spTree>
    <p:extLst>
      <p:ext uri="{BB962C8B-B14F-4D97-AF65-F5344CB8AC3E}">
        <p14:creationId xmlns:p14="http://schemas.microsoft.com/office/powerpoint/2010/main" val="4018297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422911"/>
            <a:ext cx="9144000" cy="2346322"/>
          </a:xfrm>
          <a:prstGeom prst="rect">
            <a:avLst/>
          </a:prstGeom>
        </p:spPr>
      </p:pic>
      <p:sp>
        <p:nvSpPr>
          <p:cNvPr id="2" name="Title 1"/>
          <p:cNvSpPr>
            <a:spLocks noGrp="1"/>
          </p:cNvSpPr>
          <p:nvPr>
            <p:ph type="title"/>
          </p:nvPr>
        </p:nvSpPr>
        <p:spPr/>
        <p:txBody>
          <a:bodyPr/>
          <a:lstStyle/>
          <a:p>
            <a:r>
              <a:rPr lang="en-US" dirty="0" smtClean="0"/>
              <a:t>QM Higher Ed Rubric Standards 2 and 3</a:t>
            </a: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16</a:t>
            </a:fld>
            <a:endParaRPr lang="en-US" dirty="0"/>
          </a:p>
        </p:txBody>
      </p:sp>
      <p:sp>
        <p:nvSpPr>
          <p:cNvPr id="13" name="Rounded Rectangle 12"/>
          <p:cNvSpPr/>
          <p:nvPr/>
        </p:nvSpPr>
        <p:spPr>
          <a:xfrm>
            <a:off x="1495425" y="3895725"/>
            <a:ext cx="7581900" cy="619125"/>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20317" y="5054958"/>
            <a:ext cx="835372" cy="708337"/>
            <a:chOff x="1302520" y="5054958"/>
            <a:chExt cx="835372" cy="708337"/>
          </a:xfrm>
        </p:grpSpPr>
        <p:sp>
          <p:nvSpPr>
            <p:cNvPr id="8" name="Rounded Rectangle 7"/>
            <p:cNvSpPr/>
            <p:nvPr/>
          </p:nvSpPr>
          <p:spPr>
            <a:xfrm>
              <a:off x="1358721" y="5054958"/>
              <a:ext cx="721218" cy="708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76791" y="5127901"/>
              <a:ext cx="286831" cy="362929"/>
            </a:xfrm>
            <a:prstGeom prst="rect">
              <a:avLst/>
            </a:prstGeom>
          </p:spPr>
        </p:pic>
        <p:sp>
          <p:nvSpPr>
            <p:cNvPr id="9" name="TextBox 8"/>
            <p:cNvSpPr txBox="1"/>
            <p:nvPr/>
          </p:nvSpPr>
          <p:spPr>
            <a:xfrm>
              <a:off x="1302520" y="5383367"/>
              <a:ext cx="835372" cy="276999"/>
            </a:xfrm>
            <a:prstGeom prst="rect">
              <a:avLst/>
            </a:prstGeom>
            <a:noFill/>
          </p:spPr>
          <p:txBody>
            <a:bodyPr wrap="square" rtlCol="0">
              <a:spAutoFit/>
            </a:bodyPr>
            <a:lstStyle/>
            <a:p>
              <a:pPr algn="ctr"/>
              <a:r>
                <a:rPr lang="en-US" sz="1200" dirty="0" smtClean="0"/>
                <a:t>Example</a:t>
              </a:r>
              <a:endParaRPr lang="en-US" sz="1200" dirty="0"/>
            </a:p>
          </p:txBody>
        </p:sp>
      </p:grpSp>
    </p:spTree>
    <p:extLst>
      <p:ext uri="{BB962C8B-B14F-4D97-AF65-F5344CB8AC3E}">
        <p14:creationId xmlns:p14="http://schemas.microsoft.com/office/powerpoint/2010/main" val="2802762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Approaches</a:t>
            </a:r>
            <a:endParaRPr lang="en-US" dirty="0"/>
          </a:p>
        </p:txBody>
      </p:sp>
      <p:sp>
        <p:nvSpPr>
          <p:cNvPr id="3" name="Content Placeholder 2"/>
          <p:cNvSpPr>
            <a:spLocks noGrp="1"/>
          </p:cNvSpPr>
          <p:nvPr>
            <p:ph idx="1"/>
          </p:nvPr>
        </p:nvSpPr>
        <p:spPr>
          <a:xfrm>
            <a:off x="0" y="1109133"/>
            <a:ext cx="9144000" cy="5477932"/>
          </a:xfrm>
        </p:spPr>
        <p:txBody>
          <a:bodyPr>
            <a:normAutofit fontScale="25000" lnSpcReduction="20000"/>
          </a:bodyPr>
          <a:lstStyle/>
          <a:p>
            <a:pPr marL="0" indent="0">
              <a:buNone/>
            </a:pPr>
            <a:r>
              <a:rPr lang="en-US" sz="7600" dirty="0"/>
              <a:t>The Quality Matters™ Higher Education </a:t>
            </a:r>
            <a:r>
              <a:rPr lang="en-US" sz="7600" dirty="0" smtClean="0"/>
              <a:t>Rubric (5</a:t>
            </a:r>
            <a:r>
              <a:rPr lang="en-US" sz="7600" baseline="30000" dirty="0" smtClean="0"/>
              <a:t>th</a:t>
            </a:r>
            <a:r>
              <a:rPr lang="en-US" sz="7600" dirty="0" smtClean="0"/>
              <a:t> Ed, 2014)</a:t>
            </a:r>
            <a:endParaRPr lang="en-US" sz="7600" dirty="0"/>
          </a:p>
          <a:p>
            <a:pPr marL="0" indent="0">
              <a:buNone/>
            </a:pPr>
            <a:r>
              <a:rPr lang="en-US" sz="4800" dirty="0"/>
              <a:t>	</a:t>
            </a:r>
            <a:endParaRPr lang="en-US" sz="4800" dirty="0" smtClean="0"/>
          </a:p>
          <a:p>
            <a:pPr marL="0" indent="0">
              <a:buNone/>
            </a:pPr>
            <a:r>
              <a:rPr lang="en-US" sz="6800" dirty="0" smtClean="0"/>
              <a:t>3.2 </a:t>
            </a:r>
            <a:r>
              <a:rPr lang="en-US" sz="6800" dirty="0"/>
              <a:t>The course grading policy is stated clearly. 	</a:t>
            </a:r>
            <a:endParaRPr lang="en-US" sz="6000" dirty="0" smtClean="0"/>
          </a:p>
          <a:p>
            <a:r>
              <a:rPr lang="en-US" sz="6000" dirty="0" smtClean="0"/>
              <a:t>A clear, written statement fully explains how the course grades are calculated. The points, percentages, and weights for each component of the course grade are clearly stated. The relationship(s) between points, percentages, weights, and letter grades are explained. The instructor’s policy on late submissions is clearly stated. </a:t>
            </a:r>
          </a:p>
          <a:p>
            <a:r>
              <a:rPr lang="en-US" sz="6000" dirty="0" smtClean="0"/>
              <a:t>Review the clarity of the explanation and presentation to the learner, not the simplicity or complexity of a given grading system itself. Even a relatively complex grading system can be made easy to understand. </a:t>
            </a:r>
          </a:p>
          <a:p>
            <a:r>
              <a:rPr lang="en-US" sz="6000" dirty="0" smtClean="0"/>
              <a:t>Look for some or all of the following: </a:t>
            </a:r>
          </a:p>
          <a:p>
            <a:pPr lvl="1"/>
            <a:r>
              <a:rPr lang="en-US" sz="5200" dirty="0" smtClean="0"/>
              <a:t>1. A list of all activities, tests, etc., that will determine the final grade </a:t>
            </a:r>
          </a:p>
          <a:p>
            <a:pPr lvl="1"/>
            <a:r>
              <a:rPr lang="en-US" sz="5200" dirty="0" smtClean="0"/>
              <a:t>2. An explanation of the relationship between the final course letter grade and the learner’s accumulated points and/or percentages </a:t>
            </a:r>
          </a:p>
          <a:p>
            <a:pPr lvl="1"/>
            <a:r>
              <a:rPr lang="en-US" sz="5200" dirty="0" smtClean="0"/>
              <a:t>3. An explanation of the relationship between points and percentages, if both are used </a:t>
            </a:r>
          </a:p>
          <a:p>
            <a:pPr lvl="1"/>
            <a:r>
              <a:rPr lang="en-US" sz="5200" dirty="0" smtClean="0"/>
              <a:t>4. A clearly stated policy on point deductions for assignments submitted late </a:t>
            </a:r>
          </a:p>
          <a:p>
            <a:r>
              <a:rPr lang="en-US" sz="6000" b="1" dirty="0" smtClean="0"/>
              <a:t>Competency-Based Courses</a:t>
            </a:r>
            <a:r>
              <a:rPr lang="en-US" sz="6000" dirty="0" smtClean="0"/>
              <a:t>: The grading pattern may be different from that used in traditionally graded courses, and grading policy is equally essential to describe in competency-based courses. Competency-based grades may rely exclusively on demonstration of mastery of the stated competencies, which may occur within the course or in a separate process external to the course. Grades may be in the form of a transcript listing competencies attained. </a:t>
            </a:r>
            <a:r>
              <a:rPr lang="en-US" sz="2700" dirty="0" smtClean="0"/>
              <a:t>	</a:t>
            </a:r>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17</a:t>
            </a:fld>
            <a:endParaRPr lang="en-US" dirty="0"/>
          </a:p>
        </p:txBody>
      </p:sp>
    </p:spTree>
    <p:extLst>
      <p:ext uri="{BB962C8B-B14F-4D97-AF65-F5344CB8AC3E}">
        <p14:creationId xmlns:p14="http://schemas.microsoft.com/office/powerpoint/2010/main" val="3270344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Competency-Based Grading/Visibility</a:t>
            </a: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18</a:t>
            </a:fld>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31536" t="30966" r="13167" b="20919"/>
          <a:stretch/>
        </p:blipFill>
        <p:spPr>
          <a:xfrm>
            <a:off x="667820" y="1094961"/>
            <a:ext cx="5804900" cy="5486117"/>
          </a:xfrm>
          <a:prstGeom prst="rect">
            <a:avLst/>
          </a:prstGeom>
        </p:spPr>
      </p:pic>
    </p:spTree>
    <p:extLst>
      <p:ext uri="{BB962C8B-B14F-4D97-AF65-F5344CB8AC3E}">
        <p14:creationId xmlns:p14="http://schemas.microsoft.com/office/powerpoint/2010/main" val="344926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hlinkClick r:id="rId3"/>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rcRect l="1633" t="8521" r="3235" b="3950"/>
          <a:stretch/>
        </p:blipFill>
        <p:spPr bwMode="auto">
          <a:xfrm>
            <a:off x="419918" y="1200549"/>
            <a:ext cx="6954660" cy="5119045"/>
          </a:xfrm>
          <a:prstGeom prst="rect">
            <a:avLst/>
          </a:prstGeom>
          <a:noFill/>
          <a:ln>
            <a:noFill/>
          </a:ln>
          <a:extLst/>
        </p:spPr>
      </p:pic>
      <p:sp>
        <p:nvSpPr>
          <p:cNvPr id="4" name="Title 3"/>
          <p:cNvSpPr>
            <a:spLocks noGrp="1"/>
          </p:cNvSpPr>
          <p:nvPr>
            <p:ph type="title"/>
          </p:nvPr>
        </p:nvSpPr>
        <p:spPr>
          <a:xfrm>
            <a:off x="285750" y="246581"/>
            <a:ext cx="5449518" cy="658663"/>
          </a:xfrm>
        </p:spPr>
        <p:txBody>
          <a:bodyPr/>
          <a:lstStyle/>
          <a:p>
            <a:r>
              <a:rPr lang="en-US" dirty="0" smtClean="0"/>
              <a:t>FlexPath Transcript</a:t>
            </a:r>
            <a:endParaRPr lang="en-US" dirty="0"/>
          </a:p>
        </p:txBody>
      </p:sp>
      <p:grpSp>
        <p:nvGrpSpPr>
          <p:cNvPr id="5" name="Group 4"/>
          <p:cNvGrpSpPr/>
          <p:nvPr/>
        </p:nvGrpSpPr>
        <p:grpSpPr>
          <a:xfrm>
            <a:off x="3990109" y="4649600"/>
            <a:ext cx="5094512" cy="1802906"/>
            <a:chOff x="3990109" y="4697100"/>
            <a:chExt cx="5094512" cy="1802906"/>
          </a:xfrm>
        </p:grpSpPr>
        <p:sp>
          <p:nvSpPr>
            <p:cNvPr id="3" name="Rectangle 2"/>
            <p:cNvSpPr/>
            <p:nvPr/>
          </p:nvSpPr>
          <p:spPr>
            <a:xfrm>
              <a:off x="3990109" y="4697100"/>
              <a:ext cx="5011387" cy="1786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073234" y="4853401"/>
              <a:ext cx="5011387" cy="1646605"/>
            </a:xfrm>
            <a:prstGeom prst="rect">
              <a:avLst/>
            </a:prstGeom>
            <a:noFill/>
            <a:ln w="25400">
              <a:noFill/>
            </a:ln>
          </p:spPr>
          <p:txBody>
            <a:bodyPr wrap="square" rtlCol="0">
              <a:spAutoFit/>
            </a:bodyPr>
            <a:lstStyle/>
            <a:p>
              <a:pPr marL="285750" indent="-285750">
                <a:spcBef>
                  <a:spcPts val="0"/>
                </a:spcBef>
                <a:spcAft>
                  <a:spcPts val="600"/>
                </a:spcAft>
                <a:buClr>
                  <a:srgbClr val="3DA1D2"/>
                </a:buClr>
                <a:buFont typeface="Arial" panose="020B0604020202020204" pitchFamily="34" charset="0"/>
                <a:buChar char="•"/>
                <a:defRPr/>
              </a:pPr>
              <a:r>
                <a:rPr lang="en-US" sz="1600" dirty="0">
                  <a:solidFill>
                    <a:schemeClr val="bg1"/>
                  </a:solidFill>
                  <a:latin typeface="+mj-lt"/>
                </a:rPr>
                <a:t>Official FlexPath transcripts </a:t>
              </a:r>
              <a:r>
                <a:rPr lang="en-US" sz="1600" dirty="0" smtClean="0">
                  <a:solidFill>
                    <a:schemeClr val="bg1"/>
                  </a:solidFill>
                  <a:latin typeface="+mj-lt"/>
                </a:rPr>
                <a:t>are </a:t>
              </a:r>
              <a:r>
                <a:rPr lang="en-US" sz="1600" dirty="0">
                  <a:solidFill>
                    <a:schemeClr val="bg1"/>
                  </a:solidFill>
                  <a:latin typeface="+mj-lt"/>
                </a:rPr>
                <a:t>competency-based </a:t>
              </a:r>
              <a:r>
                <a:rPr lang="en-US" sz="1600" dirty="0" smtClean="0">
                  <a:solidFill>
                    <a:schemeClr val="bg1"/>
                  </a:solidFill>
                  <a:latin typeface="+mj-lt"/>
                </a:rPr>
                <a:t>&amp; display </a:t>
              </a:r>
              <a:r>
                <a:rPr lang="en-US" sz="1600" dirty="0">
                  <a:solidFill>
                    <a:schemeClr val="bg1"/>
                  </a:solidFill>
                  <a:latin typeface="+mj-lt"/>
                </a:rPr>
                <a:t>performance </a:t>
              </a:r>
              <a:r>
                <a:rPr lang="en-US" sz="1600" dirty="0" smtClean="0">
                  <a:solidFill>
                    <a:schemeClr val="bg1"/>
                  </a:solidFill>
                  <a:latin typeface="+mj-lt"/>
                </a:rPr>
                <a:t>results </a:t>
              </a:r>
              <a:r>
                <a:rPr lang="en-US" sz="1600" dirty="0">
                  <a:solidFill>
                    <a:schemeClr val="bg1"/>
                  </a:solidFill>
                  <a:latin typeface="+mj-lt"/>
                </a:rPr>
                <a:t>for each competency </a:t>
              </a:r>
              <a:r>
                <a:rPr lang="en-US" sz="1600" dirty="0" smtClean="0">
                  <a:solidFill>
                    <a:schemeClr val="bg1"/>
                  </a:solidFill>
                  <a:latin typeface="+mj-lt"/>
                </a:rPr>
                <a:t>in the </a:t>
              </a:r>
              <a:r>
                <a:rPr lang="en-US" sz="1600" dirty="0">
                  <a:solidFill>
                    <a:schemeClr val="bg1"/>
                  </a:solidFill>
                  <a:latin typeface="+mj-lt"/>
                </a:rPr>
                <a:t>program</a:t>
              </a:r>
            </a:p>
            <a:p>
              <a:pPr marL="285750" indent="-285750">
                <a:spcBef>
                  <a:spcPts val="0"/>
                </a:spcBef>
                <a:spcAft>
                  <a:spcPts val="600"/>
                </a:spcAft>
                <a:buClr>
                  <a:srgbClr val="3DA1D2"/>
                </a:buClr>
                <a:buFont typeface="Arial" panose="020B0604020202020204" pitchFamily="34" charset="0"/>
                <a:buChar char="•"/>
                <a:defRPr/>
              </a:pPr>
              <a:r>
                <a:rPr lang="en-US" sz="1600" dirty="0">
                  <a:solidFill>
                    <a:schemeClr val="bg1"/>
                  </a:solidFill>
                  <a:latin typeface="+mj-lt"/>
                </a:rPr>
                <a:t>Competencies </a:t>
              </a:r>
              <a:r>
                <a:rPr lang="en-US" sz="1600" dirty="0" smtClean="0">
                  <a:solidFill>
                    <a:schemeClr val="bg1"/>
                  </a:solidFill>
                  <a:latin typeface="+mj-lt"/>
                </a:rPr>
                <a:t>are grouped </a:t>
              </a:r>
              <a:r>
                <a:rPr lang="en-US" sz="1600" dirty="0">
                  <a:solidFill>
                    <a:schemeClr val="bg1"/>
                  </a:solidFill>
                  <a:latin typeface="+mj-lt"/>
                </a:rPr>
                <a:t>by course but </a:t>
              </a:r>
              <a:r>
                <a:rPr lang="en-US" sz="1600" dirty="0" smtClean="0">
                  <a:solidFill>
                    <a:schemeClr val="bg1"/>
                  </a:solidFill>
                  <a:latin typeface="+mj-lt"/>
                </a:rPr>
                <a:t/>
              </a:r>
              <a:br>
                <a:rPr lang="en-US" sz="1600" dirty="0" smtClean="0">
                  <a:solidFill>
                    <a:schemeClr val="bg1"/>
                  </a:solidFill>
                  <a:latin typeface="+mj-lt"/>
                </a:rPr>
              </a:br>
              <a:r>
                <a:rPr lang="en-US" sz="1600" dirty="0" smtClean="0">
                  <a:solidFill>
                    <a:schemeClr val="bg1"/>
                  </a:solidFill>
                  <a:latin typeface="+mj-lt"/>
                </a:rPr>
                <a:t>performance </a:t>
              </a:r>
              <a:r>
                <a:rPr lang="en-US" sz="1600" dirty="0">
                  <a:solidFill>
                    <a:schemeClr val="bg1"/>
                  </a:solidFill>
                  <a:latin typeface="+mj-lt"/>
                </a:rPr>
                <a:t>results </a:t>
              </a:r>
              <a:r>
                <a:rPr lang="en-US" sz="1600" dirty="0" smtClean="0">
                  <a:solidFill>
                    <a:schemeClr val="bg1"/>
                  </a:solidFill>
                  <a:latin typeface="+mj-lt"/>
                </a:rPr>
                <a:t>at the course level are </a:t>
              </a:r>
              <a:br>
                <a:rPr lang="en-US" sz="1600" dirty="0" smtClean="0">
                  <a:solidFill>
                    <a:schemeClr val="bg1"/>
                  </a:solidFill>
                  <a:latin typeface="+mj-lt"/>
                </a:rPr>
              </a:br>
              <a:r>
                <a:rPr lang="en-US" sz="1600" dirty="0" smtClean="0">
                  <a:solidFill>
                    <a:schemeClr val="bg1"/>
                  </a:solidFill>
                  <a:latin typeface="+mj-lt"/>
                </a:rPr>
                <a:t>not </a:t>
              </a:r>
              <a:r>
                <a:rPr lang="en-US" sz="1600" dirty="0">
                  <a:solidFill>
                    <a:schemeClr val="bg1"/>
                  </a:solidFill>
                  <a:latin typeface="+mj-lt"/>
                </a:rPr>
                <a:t>reported </a:t>
              </a:r>
              <a:r>
                <a:rPr lang="en-US" sz="1600" dirty="0" smtClean="0">
                  <a:solidFill>
                    <a:schemeClr val="bg1"/>
                  </a:solidFill>
                  <a:latin typeface="+mj-lt"/>
                </a:rPr>
                <a:t>on </a:t>
              </a:r>
              <a:r>
                <a:rPr lang="en-US" sz="1600" dirty="0">
                  <a:solidFill>
                    <a:schemeClr val="bg1"/>
                  </a:solidFill>
                  <a:latin typeface="+mj-lt"/>
                </a:rPr>
                <a:t>the </a:t>
              </a:r>
              <a:r>
                <a:rPr lang="en-US" sz="1600" dirty="0" smtClean="0">
                  <a:solidFill>
                    <a:schemeClr val="bg1"/>
                  </a:solidFill>
                  <a:latin typeface="+mj-lt"/>
                </a:rPr>
                <a:t>transcript</a:t>
              </a:r>
              <a:endParaRPr lang="en-US" sz="1600" dirty="0">
                <a:solidFill>
                  <a:schemeClr val="bg1"/>
                </a:solidFill>
                <a:latin typeface="+mj-lt"/>
              </a:endParaRPr>
            </a:p>
          </p:txBody>
        </p:sp>
      </p:grpSp>
      <p:sp>
        <p:nvSpPr>
          <p:cNvPr id="8" name="TextBox 7"/>
          <p:cNvSpPr txBox="1"/>
          <p:nvPr/>
        </p:nvSpPr>
        <p:spPr>
          <a:xfrm>
            <a:off x="-55450" y="6612336"/>
            <a:ext cx="312906" cy="230832"/>
          </a:xfrm>
          <a:prstGeom prst="rect">
            <a:avLst/>
          </a:prstGeom>
          <a:noFill/>
        </p:spPr>
        <p:txBody>
          <a:bodyPr wrap="none" rtlCol="0">
            <a:spAutoFit/>
          </a:bodyPr>
          <a:lstStyle/>
          <a:p>
            <a:r>
              <a:rPr lang="en-US" sz="900" dirty="0" smtClean="0">
                <a:solidFill>
                  <a:schemeClr val="bg1"/>
                </a:solidFill>
              </a:rPr>
              <a:t>19</a:t>
            </a:r>
            <a:endParaRPr lang="en-US" sz="900" dirty="0">
              <a:solidFill>
                <a:schemeClr val="bg1"/>
              </a:solidFill>
            </a:endParaRPr>
          </a:p>
        </p:txBody>
      </p:sp>
    </p:spTree>
    <p:extLst>
      <p:ext uri="{BB962C8B-B14F-4D97-AF65-F5344CB8AC3E}">
        <p14:creationId xmlns:p14="http://schemas.microsoft.com/office/powerpoint/2010/main" val="35842706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Education Models</a:t>
            </a:r>
            <a:endParaRPr lang="en-US" dirty="0"/>
          </a:p>
        </p:txBody>
      </p:sp>
      <p:sp>
        <p:nvSpPr>
          <p:cNvPr id="3" name="Content Placeholder 2"/>
          <p:cNvSpPr>
            <a:spLocks noGrp="1"/>
          </p:cNvSpPr>
          <p:nvPr>
            <p:ph idx="1"/>
          </p:nvPr>
        </p:nvSpPr>
        <p:spPr>
          <a:xfrm>
            <a:off x="50999" y="1109133"/>
            <a:ext cx="7102275" cy="5317067"/>
          </a:xfrm>
        </p:spPr>
        <p:txBody>
          <a:bodyPr/>
          <a:lstStyle/>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lvl="1"/>
            <a:endParaRPr lang="en-US" dirty="0">
              <a:solidFill>
                <a:srgbClr val="FF0000"/>
              </a:solidFill>
            </a:endParaRPr>
          </a:p>
          <a:p>
            <a:endParaRPr lang="en-US" dirty="0"/>
          </a:p>
        </p:txBody>
      </p:sp>
      <p:sp>
        <p:nvSpPr>
          <p:cNvPr id="4" name="Slide Number Placeholder 3"/>
          <p:cNvSpPr>
            <a:spLocks noGrp="1"/>
          </p:cNvSpPr>
          <p:nvPr>
            <p:ph type="sldNum" sz="quarter" idx="4"/>
          </p:nvPr>
        </p:nvSpPr>
        <p:spPr>
          <a:xfrm>
            <a:off x="50999" y="6587065"/>
            <a:ext cx="2105347" cy="270935"/>
          </a:xfrm>
        </p:spPr>
        <p:txBody>
          <a:bodyPr/>
          <a:lstStyle/>
          <a:p>
            <a:r>
              <a:rPr lang="en-US" b="0" dirty="0" smtClean="0"/>
              <a:t>2</a:t>
            </a:r>
            <a:endParaRPr lang="en-US"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9133"/>
            <a:ext cx="9144000" cy="547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0087" y="2368900"/>
            <a:ext cx="5753099" cy="830997"/>
          </a:xfrm>
          <a:prstGeom prst="rect">
            <a:avLst/>
          </a:prstGeom>
          <a:solidFill>
            <a:srgbClr val="0070C0"/>
          </a:solidFill>
        </p:spPr>
        <p:txBody>
          <a:bodyPr wrap="square">
            <a:spAutoFit/>
          </a:bodyPr>
          <a:lstStyle/>
          <a:p>
            <a:pPr lvl="0" algn="ctr"/>
            <a:r>
              <a:rPr lang="en-US" sz="2400" dirty="0">
                <a:solidFill>
                  <a:schemeClr val="bg1"/>
                </a:solidFill>
              </a:rPr>
              <a:t>How can Quality Matters support the evolution of </a:t>
            </a:r>
            <a:r>
              <a:rPr lang="en-US" sz="2400" dirty="0" smtClean="0">
                <a:solidFill>
                  <a:schemeClr val="bg1"/>
                </a:solidFill>
              </a:rPr>
              <a:t>education? </a:t>
            </a:r>
            <a:endParaRPr lang="en-US" sz="2400" dirty="0">
              <a:solidFill>
                <a:schemeClr val="bg1"/>
              </a:solidFill>
            </a:endParaRPr>
          </a:p>
        </p:txBody>
      </p:sp>
    </p:spTree>
    <p:extLst>
      <p:ext uri="{BB962C8B-B14F-4D97-AF65-F5344CB8AC3E}">
        <p14:creationId xmlns:p14="http://schemas.microsoft.com/office/powerpoint/2010/main" val="1132303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Approaches</a:t>
            </a:r>
            <a:endParaRPr lang="en-US" dirty="0"/>
          </a:p>
        </p:txBody>
      </p:sp>
      <p:sp>
        <p:nvSpPr>
          <p:cNvPr id="3" name="Content Placeholder 2"/>
          <p:cNvSpPr>
            <a:spLocks noGrp="1"/>
          </p:cNvSpPr>
          <p:nvPr>
            <p:ph idx="1"/>
          </p:nvPr>
        </p:nvSpPr>
        <p:spPr>
          <a:xfrm>
            <a:off x="0" y="1109517"/>
            <a:ext cx="9144000" cy="5553748"/>
          </a:xfrm>
        </p:spPr>
        <p:txBody>
          <a:bodyPr>
            <a:normAutofit fontScale="25000" lnSpcReduction="20000"/>
          </a:bodyPr>
          <a:lstStyle/>
          <a:p>
            <a:pPr marL="0" indent="0">
              <a:buNone/>
            </a:pPr>
            <a:r>
              <a:rPr lang="en-US" sz="7600" dirty="0"/>
              <a:t>The Quality Matters™ Higher Education </a:t>
            </a:r>
            <a:r>
              <a:rPr lang="en-US" sz="7600" dirty="0" smtClean="0"/>
              <a:t>Rubric (5</a:t>
            </a:r>
            <a:r>
              <a:rPr lang="en-US" sz="7600" baseline="30000" dirty="0" smtClean="0"/>
              <a:t>th</a:t>
            </a:r>
            <a:r>
              <a:rPr lang="en-US" sz="7600" dirty="0" smtClean="0"/>
              <a:t> Ed, 2014)</a:t>
            </a:r>
            <a:r>
              <a:rPr lang="en-US" sz="7600" dirty="0"/>
              <a:t>	</a:t>
            </a:r>
            <a:r>
              <a:rPr lang="en-US" sz="7600" dirty="0" smtClean="0"/>
              <a:t>(continued)</a:t>
            </a:r>
            <a:endParaRPr lang="en-US" sz="7600" dirty="0"/>
          </a:p>
          <a:p>
            <a:pPr marL="0" indent="0">
              <a:buNone/>
            </a:pPr>
            <a:endParaRPr lang="en-US" sz="6800" dirty="0" smtClean="0"/>
          </a:p>
          <a:p>
            <a:pPr marL="0" indent="0">
              <a:buNone/>
            </a:pPr>
            <a:r>
              <a:rPr lang="en-US" sz="6800" dirty="0" smtClean="0"/>
              <a:t>3.3 </a:t>
            </a:r>
            <a:r>
              <a:rPr lang="en-US" sz="6800" dirty="0"/>
              <a:t>Specific and descriptive criteria are provided for the evaluation of learners’ work and are tied to the course grading policy. </a:t>
            </a:r>
            <a:r>
              <a:rPr lang="en-US" sz="7600" dirty="0"/>
              <a:t>	</a:t>
            </a:r>
          </a:p>
          <a:p>
            <a:r>
              <a:rPr lang="en-US" sz="6000" dirty="0" smtClean="0"/>
              <a:t>Learners </a:t>
            </a:r>
            <a:r>
              <a:rPr lang="en-US" sz="6000" dirty="0"/>
              <a:t>are provided with a clear and complete description of the criteria that will be used to evaluate their work and participation in the course. These criteria are stated upfront at the beginning of the course. The description or statement of criteria provides learners with clear guidance on the instructor’s expectations and on the required components of coursework and participation. The criteria give learners the information they need to understand how a grade on an assignment or activity will be calculated. </a:t>
            </a:r>
          </a:p>
          <a:p>
            <a:r>
              <a:rPr lang="en-US" sz="6000" dirty="0"/>
              <a:t>As a reviewer, confirm that the criteria used to evaluate learners’ performance aligns with the course objectives or competencies. Note, however, that you are not asked to look for and evaluate the instructor’s specific feedback to learners in Standard 3.3. Your focus is the design of the course, not the delivery of the course. </a:t>
            </a:r>
          </a:p>
          <a:p>
            <a:r>
              <a:rPr lang="en-US" sz="6000" dirty="0"/>
              <a:t>Examples of what to look for: </a:t>
            </a:r>
          </a:p>
          <a:p>
            <a:pPr lvl="1"/>
            <a:r>
              <a:rPr lang="en-US" sz="5200" dirty="0"/>
              <a:t>1. Evidence that the instructor has stated the criteria for evaluation of all graded work. Criteria may be in the form of a detailed checklist, rubric, or other instrument for identifying the various levels of learner mastery. </a:t>
            </a:r>
          </a:p>
          <a:p>
            <a:pPr lvl="1"/>
            <a:r>
              <a:rPr lang="en-US" sz="5200" dirty="0"/>
              <a:t>2. A description of the how learners’ participation in discussions will be graded, including the number of required postings per week; the criteria for evaluating the originality and quality of learners’ comments and their responsiveness to classmates’ comments; and the grade or credit learners can expect for varying levels of performance. </a:t>
            </a:r>
            <a:endParaRPr lang="en-US" sz="5200" dirty="0" smtClean="0"/>
          </a:p>
          <a:p>
            <a:pPr marL="285750" lvl="1" indent="0">
              <a:buNone/>
            </a:pPr>
            <a:endParaRPr lang="en-US" sz="7600" dirty="0"/>
          </a:p>
          <a:p>
            <a:r>
              <a:rPr lang="en-US" sz="6000" b="1" dirty="0"/>
              <a:t>Competency-Based Courses</a:t>
            </a:r>
            <a:r>
              <a:rPr lang="en-US" sz="6000" dirty="0"/>
              <a:t>: A description makes clear in specific terms the levels of mastery required to demonstrate the defined competencies. </a:t>
            </a:r>
            <a:r>
              <a:rPr lang="en-US" sz="7600" dirty="0"/>
              <a:t>	</a:t>
            </a:r>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20</a:t>
            </a:fld>
            <a:endParaRPr lang="en-US" dirty="0"/>
          </a:p>
        </p:txBody>
      </p:sp>
    </p:spTree>
    <p:extLst>
      <p:ext uri="{BB962C8B-B14F-4D97-AF65-F5344CB8AC3E}">
        <p14:creationId xmlns:p14="http://schemas.microsoft.com/office/powerpoint/2010/main" val="187041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Approaches</a:t>
            </a:r>
            <a:endParaRPr lang="en-US" dirty="0"/>
          </a:p>
        </p:txBody>
      </p:sp>
      <p:sp>
        <p:nvSpPr>
          <p:cNvPr id="3" name="Content Placeholder 2"/>
          <p:cNvSpPr>
            <a:spLocks noGrp="1"/>
          </p:cNvSpPr>
          <p:nvPr>
            <p:ph idx="1"/>
          </p:nvPr>
        </p:nvSpPr>
        <p:spPr>
          <a:xfrm>
            <a:off x="0" y="1109517"/>
            <a:ext cx="9144000" cy="5553748"/>
          </a:xfrm>
        </p:spPr>
        <p:txBody>
          <a:bodyPr>
            <a:normAutofit fontScale="25000" lnSpcReduction="20000"/>
          </a:bodyPr>
          <a:lstStyle/>
          <a:p>
            <a:pPr marL="0" indent="0">
              <a:buNone/>
            </a:pPr>
            <a:r>
              <a:rPr lang="en-US" sz="7600" dirty="0"/>
              <a:t>The Quality Matters™ Higher Education </a:t>
            </a:r>
            <a:r>
              <a:rPr lang="en-US" sz="7600" dirty="0" smtClean="0"/>
              <a:t>Rubric (5</a:t>
            </a:r>
            <a:r>
              <a:rPr lang="en-US" sz="7600" baseline="30000" dirty="0" smtClean="0"/>
              <a:t>th</a:t>
            </a:r>
            <a:r>
              <a:rPr lang="en-US" sz="7600" dirty="0" smtClean="0"/>
              <a:t> Ed, 2014)</a:t>
            </a:r>
            <a:r>
              <a:rPr lang="en-US" sz="7600" dirty="0"/>
              <a:t>	</a:t>
            </a:r>
            <a:r>
              <a:rPr lang="en-US" sz="7600" dirty="0" smtClean="0"/>
              <a:t>(continued)</a:t>
            </a:r>
            <a:endParaRPr lang="en-US" sz="7600" dirty="0"/>
          </a:p>
          <a:p>
            <a:pPr marL="0" indent="0">
              <a:buNone/>
            </a:pPr>
            <a:endParaRPr lang="en-US" sz="6800" dirty="0" smtClean="0"/>
          </a:p>
          <a:p>
            <a:pPr marL="0" indent="0">
              <a:buNone/>
            </a:pPr>
            <a:r>
              <a:rPr lang="en-US" sz="6800" dirty="0"/>
              <a:t>3.4 The assessment instruments selected are sequenced, varied, and suited to the learner work being assessed.</a:t>
            </a:r>
            <a:r>
              <a:rPr lang="en-US" sz="7600" dirty="0"/>
              <a:t>	</a:t>
            </a:r>
          </a:p>
          <a:p>
            <a:r>
              <a:rPr lang="en-US" sz="6000" dirty="0" smtClean="0"/>
              <a:t>Multiple strategies, including “alternative” assessments (performance/authentic assessments)</a:t>
            </a:r>
          </a:p>
          <a:p>
            <a:r>
              <a:rPr lang="en-US" sz="6000" dirty="0" smtClean="0"/>
              <a:t>Varied to include multiple ways of learning</a:t>
            </a:r>
          </a:p>
          <a:p>
            <a:r>
              <a:rPr lang="en-US" sz="6000" dirty="0" smtClean="0"/>
              <a:t>Sequenced to promote learning process</a:t>
            </a:r>
          </a:p>
          <a:p>
            <a:r>
              <a:rPr lang="en-US" sz="6000" dirty="0" smtClean="0"/>
              <a:t>Paced to give learners time to achieve mastery</a:t>
            </a:r>
            <a:endParaRPr lang="en-US" sz="6000" dirty="0"/>
          </a:p>
          <a:p>
            <a:r>
              <a:rPr lang="en-US" sz="6000" dirty="0" smtClean="0"/>
              <a:t>For graduate courses may be one assessment  but must have benchmarks for progress. </a:t>
            </a:r>
            <a:endParaRPr lang="en-US" sz="7600" dirty="0"/>
          </a:p>
          <a:p>
            <a:r>
              <a:rPr lang="en-US" sz="6000" b="1" dirty="0" smtClean="0"/>
              <a:t>Competency-Based </a:t>
            </a:r>
            <a:r>
              <a:rPr lang="en-US" sz="6000" b="1" dirty="0"/>
              <a:t>Courses: </a:t>
            </a:r>
            <a:r>
              <a:rPr lang="en-US" sz="6000" dirty="0"/>
              <a:t>Assessment of competencies may not follow the pattern of assessment in traditional courses. As a reviewer, focus on whether the assessment instruments credibly establish that the learner has demonstrated the competency. </a:t>
            </a:r>
            <a:r>
              <a:rPr lang="en-US" sz="7600" dirty="0" smtClean="0"/>
              <a:t>	</a:t>
            </a:r>
          </a:p>
          <a:p>
            <a:pPr marL="0" indent="0">
              <a:buNone/>
            </a:pPr>
            <a:endParaRPr lang="en-US" dirty="0" smtClean="0"/>
          </a:p>
          <a:p>
            <a:pPr marL="0" indent="0">
              <a:buNone/>
            </a:pPr>
            <a:endParaRPr lang="en-US" dirty="0" smtClean="0"/>
          </a:p>
          <a:p>
            <a:pPr marL="0" indent="0">
              <a:buNone/>
            </a:pPr>
            <a:r>
              <a:rPr lang="en-US" dirty="0" smtClean="0"/>
              <a:t>	</a:t>
            </a:r>
          </a:p>
          <a:p>
            <a:pPr marL="0" indent="0">
              <a:buNone/>
            </a:pP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21</a:t>
            </a:fld>
            <a:endParaRPr lang="en-US" dirty="0"/>
          </a:p>
        </p:txBody>
      </p:sp>
      <p:sp>
        <p:nvSpPr>
          <p:cNvPr id="5" name="TextBox 4"/>
          <p:cNvSpPr txBox="1"/>
          <p:nvPr/>
        </p:nvSpPr>
        <p:spPr>
          <a:xfrm>
            <a:off x="773430" y="4532880"/>
            <a:ext cx="6275070" cy="1569660"/>
          </a:xfrm>
          <a:prstGeom prst="rect">
            <a:avLst/>
          </a:prstGeom>
          <a:solidFill>
            <a:schemeClr val="accent3">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US" dirty="0" smtClean="0"/>
              <a:t>The CPE Rubric adds the following:</a:t>
            </a:r>
          </a:p>
          <a:p>
            <a:r>
              <a:rPr lang="en-US" sz="1400" dirty="0"/>
              <a:t>NOTE: The number and range of opportunities for learners to measure their learning progress should fit the length of the course. If the course is very short (e.g., a single module or lesson), the number of feedback opportunities would be fewer</a:t>
            </a:r>
            <a:r>
              <a:rPr lang="en-US" dirty="0"/>
              <a:t>. 	</a:t>
            </a:r>
          </a:p>
          <a:p>
            <a:endParaRPr lang="en-US" dirty="0"/>
          </a:p>
        </p:txBody>
      </p:sp>
    </p:spTree>
    <p:extLst>
      <p:ext uri="{BB962C8B-B14F-4D97-AF65-F5344CB8AC3E}">
        <p14:creationId xmlns:p14="http://schemas.microsoft.com/office/powerpoint/2010/main" val="1137909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QM Higher Ed Rubric Standards 4,5,8</a:t>
            </a: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22</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00212"/>
            <a:ext cx="9144000" cy="116272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119115"/>
            <a:ext cx="9144000" cy="2171596"/>
          </a:xfrm>
          <a:prstGeom prst="rect">
            <a:avLst/>
          </a:prstGeom>
        </p:spPr>
      </p:pic>
      <p:sp>
        <p:nvSpPr>
          <p:cNvPr id="10" name="Rounded Rectangle 9"/>
          <p:cNvSpPr/>
          <p:nvPr/>
        </p:nvSpPr>
        <p:spPr>
          <a:xfrm>
            <a:off x="1515745" y="3148886"/>
            <a:ext cx="7542530" cy="22538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15745" y="4048257"/>
            <a:ext cx="7542530" cy="22538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15745" y="3653319"/>
            <a:ext cx="7542530" cy="178146"/>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6902" y="5763295"/>
            <a:ext cx="835372" cy="708337"/>
            <a:chOff x="1302520" y="5054958"/>
            <a:chExt cx="835372" cy="708337"/>
          </a:xfrm>
        </p:grpSpPr>
        <p:sp>
          <p:nvSpPr>
            <p:cNvPr id="14" name="Rounded Rectangle 13"/>
            <p:cNvSpPr/>
            <p:nvPr/>
          </p:nvSpPr>
          <p:spPr>
            <a:xfrm>
              <a:off x="1358721" y="5054958"/>
              <a:ext cx="721218" cy="708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5"/>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76791" y="5127901"/>
              <a:ext cx="286831" cy="362929"/>
            </a:xfrm>
            <a:prstGeom prst="rect">
              <a:avLst/>
            </a:prstGeom>
          </p:spPr>
        </p:pic>
        <p:sp>
          <p:nvSpPr>
            <p:cNvPr id="16" name="TextBox 15"/>
            <p:cNvSpPr txBox="1"/>
            <p:nvPr/>
          </p:nvSpPr>
          <p:spPr>
            <a:xfrm>
              <a:off x="1302520" y="5383367"/>
              <a:ext cx="835372" cy="276999"/>
            </a:xfrm>
            <a:prstGeom prst="rect">
              <a:avLst/>
            </a:prstGeom>
            <a:noFill/>
          </p:spPr>
          <p:txBody>
            <a:bodyPr wrap="square" rtlCol="0">
              <a:spAutoFit/>
            </a:bodyPr>
            <a:lstStyle/>
            <a:p>
              <a:pPr algn="ctr"/>
              <a:r>
                <a:rPr lang="en-US" sz="1200" dirty="0" smtClean="0"/>
                <a:t>Example</a:t>
              </a:r>
              <a:endParaRPr lang="en-US" sz="1200" dirty="0"/>
            </a:p>
          </p:txBody>
        </p:sp>
      </p:grpSp>
      <p:sp>
        <p:nvSpPr>
          <p:cNvPr id="17" name="Rounded Rectangle 16"/>
          <p:cNvSpPr/>
          <p:nvPr/>
        </p:nvSpPr>
        <p:spPr>
          <a:xfrm>
            <a:off x="1515745" y="4638539"/>
            <a:ext cx="7542530" cy="22538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100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51000" y="1109133"/>
            <a:ext cx="9016800" cy="5317067"/>
          </a:xfrm>
        </p:spPr>
        <p:txBody>
          <a:bodyPr>
            <a:normAutofit/>
          </a:bodyPr>
          <a:lstStyle/>
          <a:p>
            <a:pPr marL="0" indent="0">
              <a:buNone/>
            </a:pPr>
            <a:r>
              <a:rPr lang="en-US" sz="1900" dirty="0"/>
              <a:t>The Quality Matters™ Higher Education </a:t>
            </a:r>
            <a:r>
              <a:rPr lang="en-US" sz="1900" dirty="0" smtClean="0"/>
              <a:t>Rubric (5</a:t>
            </a:r>
            <a:r>
              <a:rPr lang="en-US" sz="1900" baseline="30000" dirty="0" smtClean="0"/>
              <a:t>th</a:t>
            </a:r>
            <a:r>
              <a:rPr lang="en-US" sz="1900" dirty="0" smtClean="0"/>
              <a:t> Ed, 2014)</a:t>
            </a:r>
            <a:endParaRPr lang="en-US" sz="1900" dirty="0"/>
          </a:p>
          <a:p>
            <a:pPr marL="0" indent="0">
              <a:buNone/>
            </a:pPr>
            <a:r>
              <a:rPr lang="en-US" sz="1900" dirty="0"/>
              <a:t/>
            </a:r>
            <a:br>
              <a:rPr lang="en-US" sz="1900" dirty="0"/>
            </a:br>
            <a:r>
              <a:rPr lang="en-US" sz="1700" b="1" dirty="0" smtClean="0"/>
              <a:t>General </a:t>
            </a:r>
            <a:r>
              <a:rPr lang="en-US" sz="1700" b="1" dirty="0"/>
              <a:t>Standard 4 – Instructional Materials</a:t>
            </a:r>
            <a:r>
              <a:rPr lang="en-US" sz="1700" dirty="0"/>
              <a:t>: Instructional materials enable learners to achieve stated learning objectives or competencies. </a:t>
            </a:r>
            <a:r>
              <a:rPr lang="en-US" dirty="0"/>
              <a:t>	</a:t>
            </a:r>
          </a:p>
          <a:p>
            <a:pPr marL="0" indent="0">
              <a:buNone/>
            </a:pPr>
            <a:r>
              <a:rPr lang="en-US" sz="1500" dirty="0" smtClean="0"/>
              <a:t>4.6 </a:t>
            </a:r>
            <a:r>
              <a:rPr lang="en-US" sz="1500" dirty="0"/>
              <a:t>The distinction between required and optional materials is clearly explained. </a:t>
            </a:r>
            <a:r>
              <a:rPr lang="en-US" dirty="0"/>
              <a:t>	</a:t>
            </a:r>
          </a:p>
          <a:p>
            <a:pPr lvl="1">
              <a:buFont typeface="Arial" panose="020B0604020202020204" pitchFamily="34" charset="0"/>
              <a:buChar char="•"/>
            </a:pPr>
            <a:r>
              <a:rPr lang="en-US" sz="1300" dirty="0" smtClean="0"/>
              <a:t>Clear explanations are provided to learners regarding which materials and resources are required and which are optional. Instructors are expected to clearly indicate which materials learners must acquire and use to complete course activities and assignments. </a:t>
            </a:r>
          </a:p>
          <a:p>
            <a:pPr lvl="1">
              <a:buFont typeface="Arial" panose="020B0604020202020204" pitchFamily="34" charset="0"/>
              <a:buChar char="•"/>
            </a:pPr>
            <a:r>
              <a:rPr lang="en-US" sz="1300" dirty="0" smtClean="0"/>
              <a:t>Optional resources are identified as such. For example, extra videos or resources included for enrichment purposes and not required for course completion are labeled as “optional.” Designations about required and optional materials appear in the syllabus, class schedule, or instructions for learning activities and are available from the start of the course. </a:t>
            </a:r>
          </a:p>
          <a:p>
            <a:pPr lvl="1">
              <a:buFont typeface="Arial" panose="020B0604020202020204" pitchFamily="34" charset="0"/>
              <a:buChar char="•"/>
            </a:pPr>
            <a:r>
              <a:rPr lang="en-US" sz="1300" b="1" dirty="0" smtClean="0"/>
              <a:t>Competency-Based Courses: </a:t>
            </a:r>
            <a:r>
              <a:rPr lang="en-US" sz="1300" dirty="0" smtClean="0"/>
              <a:t>In competency-based courses, all materials may be optional. The introduction specifies which materials and activities are required, supplemental, or optional. </a:t>
            </a:r>
            <a:r>
              <a:rPr lang="en-US" dirty="0" smtClean="0"/>
              <a:t>	</a:t>
            </a:r>
          </a:p>
          <a:p>
            <a:pPr marL="0" indent="0">
              <a:buNone/>
            </a:pP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23</a:t>
            </a:fld>
            <a:endParaRPr lang="en-US" dirty="0"/>
          </a:p>
        </p:txBody>
      </p:sp>
    </p:spTree>
    <p:extLst>
      <p:ext uri="{BB962C8B-B14F-4D97-AF65-F5344CB8AC3E}">
        <p14:creationId xmlns:p14="http://schemas.microsoft.com/office/powerpoint/2010/main" val="3034563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51000" y="1109133"/>
            <a:ext cx="9016800" cy="5317067"/>
          </a:xfrm>
        </p:spPr>
        <p:txBody>
          <a:bodyPr>
            <a:normAutofit/>
          </a:bodyPr>
          <a:lstStyle/>
          <a:p>
            <a:pPr marL="0" indent="0">
              <a:buNone/>
            </a:pPr>
            <a:r>
              <a:rPr lang="en-US" sz="1900" dirty="0"/>
              <a:t>The Quality Matters™ Higher Education </a:t>
            </a:r>
            <a:r>
              <a:rPr lang="en-US" sz="1900" dirty="0" smtClean="0"/>
              <a:t>Rubric (5</a:t>
            </a:r>
            <a:r>
              <a:rPr lang="en-US" sz="1900" baseline="30000" dirty="0" smtClean="0"/>
              <a:t>th</a:t>
            </a:r>
            <a:r>
              <a:rPr lang="en-US" sz="1900" dirty="0" smtClean="0"/>
              <a:t> Ed, 2014)</a:t>
            </a:r>
            <a:endParaRPr lang="en-US" sz="1900" dirty="0"/>
          </a:p>
          <a:p>
            <a:pPr marL="0" indent="0">
              <a:buNone/>
            </a:pPr>
            <a:r>
              <a:rPr lang="en-US" sz="1900" dirty="0"/>
              <a:t/>
            </a:r>
            <a:br>
              <a:rPr lang="en-US" sz="1900" dirty="0"/>
            </a:br>
            <a:r>
              <a:rPr lang="en-US" sz="1700" b="1" dirty="0" smtClean="0"/>
              <a:t>General </a:t>
            </a:r>
            <a:r>
              <a:rPr lang="en-US" sz="1700" b="1" dirty="0"/>
              <a:t>Standard </a:t>
            </a:r>
            <a:r>
              <a:rPr lang="en-US" sz="1700" b="1" dirty="0" smtClean="0"/>
              <a:t>5 </a:t>
            </a:r>
            <a:r>
              <a:rPr lang="en-US" sz="1700" b="1" dirty="0"/>
              <a:t>– </a:t>
            </a:r>
            <a:r>
              <a:rPr lang="en-US" sz="1700" b="1" dirty="0" smtClean="0"/>
              <a:t>Course Activities and Learner Interaction</a:t>
            </a:r>
            <a:r>
              <a:rPr lang="en-US" sz="1700" dirty="0" smtClean="0"/>
              <a:t>: Course activities facilitate and support learner interaction and engagement. </a:t>
            </a:r>
            <a:r>
              <a:rPr lang="en-US" dirty="0"/>
              <a:t>	</a:t>
            </a:r>
          </a:p>
          <a:p>
            <a:pPr marL="0" indent="0">
              <a:buNone/>
            </a:pPr>
            <a:r>
              <a:rPr lang="en-US" sz="1500" dirty="0" smtClean="0"/>
              <a:t>5.2 Learning activities provide opportunities for interaction that support active learning. </a:t>
            </a:r>
            <a:r>
              <a:rPr lang="en-US" dirty="0"/>
              <a:t>	</a:t>
            </a:r>
          </a:p>
          <a:p>
            <a:pPr lvl="1">
              <a:buFont typeface="Arial" panose="020B0604020202020204" pitchFamily="34" charset="0"/>
              <a:buChar char="•"/>
            </a:pPr>
            <a:r>
              <a:rPr lang="en-US" sz="1300" dirty="0" smtClean="0"/>
              <a:t>Types of interaction include learner-instructor, learner-content, and learner-learner... </a:t>
            </a:r>
          </a:p>
          <a:p>
            <a:pPr lvl="1">
              <a:buFont typeface="Arial" panose="020B0604020202020204" pitchFamily="34" charset="0"/>
              <a:buChar char="•"/>
            </a:pPr>
            <a:r>
              <a:rPr lang="en-US" sz="1300" b="1" dirty="0" smtClean="0"/>
              <a:t>Competency-Based Courses: </a:t>
            </a:r>
            <a:r>
              <a:rPr lang="en-US" sz="1300" dirty="0" smtClean="0"/>
              <a:t>In competency-based courses, the interaction with the instructor, facilitator, coach, mentor, or assessor may take different forms. Learner-learner interaction in discussion forums is encouraged but may be limited by the differential pace of individual learners; and other forms of learner-learner interaction may be impractical, as learners prepare in different ways for assessment of their competencies.  Communication through program-level, learner-learner forums is a viable alternative to course-based forums. </a:t>
            </a:r>
            <a:r>
              <a:rPr lang="en-US" dirty="0" smtClean="0"/>
              <a:t>	</a:t>
            </a:r>
          </a:p>
          <a:p>
            <a:pPr marL="0" indent="0">
              <a:buNone/>
            </a:pP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24</a:t>
            </a:fld>
            <a:endParaRPr lang="en-US" dirty="0"/>
          </a:p>
        </p:txBody>
      </p:sp>
      <p:sp>
        <p:nvSpPr>
          <p:cNvPr id="5" name="TextBox 4"/>
          <p:cNvSpPr txBox="1"/>
          <p:nvPr/>
        </p:nvSpPr>
        <p:spPr>
          <a:xfrm>
            <a:off x="773430" y="4532880"/>
            <a:ext cx="6275070" cy="1754326"/>
          </a:xfrm>
          <a:prstGeom prst="rect">
            <a:avLst/>
          </a:prstGeom>
          <a:solidFill>
            <a:schemeClr val="accent3">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US" b="1" dirty="0" smtClean="0"/>
              <a:t>The CPE Rubric adds the following: </a:t>
            </a:r>
          </a:p>
          <a:p>
            <a:r>
              <a:rPr lang="en-US" dirty="0" smtClean="0"/>
              <a:t>…Examples of activities in non-facilitated courses that encourage active learning are </a:t>
            </a:r>
          </a:p>
          <a:p>
            <a:pPr marL="342900" indent="-342900">
              <a:buAutoNum type="arabicPeriod"/>
            </a:pPr>
            <a:r>
              <a:rPr lang="en-US" dirty="0" smtClean="0"/>
              <a:t>Self-check features at key points throughout the content</a:t>
            </a:r>
          </a:p>
          <a:p>
            <a:pPr marL="342900" indent="-342900">
              <a:buAutoNum type="arabicPeriod"/>
            </a:pPr>
            <a:r>
              <a:rPr lang="en-US" dirty="0" smtClean="0"/>
              <a:t>Automated exercises</a:t>
            </a:r>
          </a:p>
          <a:p>
            <a:pPr marL="342900" indent="-342900">
              <a:buAutoNum type="arabicPeriod"/>
            </a:pPr>
            <a:r>
              <a:rPr lang="en-US" dirty="0" smtClean="0"/>
              <a:t>Automated feedback on responses</a:t>
            </a:r>
          </a:p>
        </p:txBody>
      </p:sp>
    </p:spTree>
    <p:extLst>
      <p:ext uri="{BB962C8B-B14F-4D97-AF65-F5344CB8AC3E}">
        <p14:creationId xmlns:p14="http://schemas.microsoft.com/office/powerpoint/2010/main" val="1853233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51000" y="1109133"/>
            <a:ext cx="9016800" cy="5317067"/>
          </a:xfrm>
        </p:spPr>
        <p:txBody>
          <a:bodyPr>
            <a:normAutofit/>
          </a:bodyPr>
          <a:lstStyle/>
          <a:p>
            <a:pPr marL="0" indent="0">
              <a:buNone/>
            </a:pPr>
            <a:r>
              <a:rPr lang="en-US" sz="1900" dirty="0"/>
              <a:t>The Quality Matters™ Higher Education </a:t>
            </a:r>
            <a:r>
              <a:rPr lang="en-US" sz="1900" dirty="0" smtClean="0"/>
              <a:t>Rubric (5</a:t>
            </a:r>
            <a:r>
              <a:rPr lang="en-US" sz="1900" baseline="30000" dirty="0" smtClean="0"/>
              <a:t>th</a:t>
            </a:r>
            <a:r>
              <a:rPr lang="en-US" sz="1900" dirty="0" smtClean="0"/>
              <a:t> Ed, 2014)</a:t>
            </a:r>
            <a:endParaRPr lang="en-US" sz="1900" dirty="0"/>
          </a:p>
          <a:p>
            <a:pPr marL="0" indent="0">
              <a:buNone/>
            </a:pPr>
            <a:r>
              <a:rPr lang="en-US" sz="1900" dirty="0"/>
              <a:t/>
            </a:r>
            <a:br>
              <a:rPr lang="en-US" sz="1900" dirty="0"/>
            </a:br>
            <a:r>
              <a:rPr lang="en-US" sz="1700" b="1" dirty="0" smtClean="0"/>
              <a:t>General </a:t>
            </a:r>
            <a:r>
              <a:rPr lang="en-US" sz="1700" b="1" dirty="0"/>
              <a:t>Standard </a:t>
            </a:r>
            <a:r>
              <a:rPr lang="en-US" sz="1700" b="1" dirty="0" smtClean="0"/>
              <a:t>5 </a:t>
            </a:r>
            <a:r>
              <a:rPr lang="en-US" sz="1700" b="1" dirty="0"/>
              <a:t>– </a:t>
            </a:r>
            <a:r>
              <a:rPr lang="en-US" sz="1700" b="1" dirty="0" smtClean="0"/>
              <a:t>Course Activities and Learner Interaction</a:t>
            </a:r>
            <a:r>
              <a:rPr lang="en-US" sz="1700" dirty="0" smtClean="0"/>
              <a:t>: Course activities facilitate and support learner interaction and engagement. </a:t>
            </a:r>
            <a:r>
              <a:rPr lang="en-US" dirty="0"/>
              <a:t>	</a:t>
            </a:r>
          </a:p>
          <a:p>
            <a:pPr marL="0" indent="0">
              <a:buNone/>
            </a:pPr>
            <a:r>
              <a:rPr lang="en-US" sz="1500" dirty="0" smtClean="0"/>
              <a:t>5.4 The requirements for learner interaction are clearly stated. </a:t>
            </a:r>
            <a:r>
              <a:rPr lang="en-US" dirty="0"/>
              <a:t>	</a:t>
            </a:r>
          </a:p>
          <a:p>
            <a:pPr lvl="1">
              <a:buFont typeface="Arial" panose="020B0604020202020204" pitchFamily="34" charset="0"/>
              <a:buChar char="•"/>
            </a:pPr>
            <a:r>
              <a:rPr lang="en-US" sz="1300" dirty="0" smtClean="0"/>
              <a:t>Look for a clear, prominently placed statement of the instructor’s expectations for learner participation in required courses interactions (frequency, length, timeliness, etc.). </a:t>
            </a:r>
          </a:p>
          <a:p>
            <a:pPr lvl="1">
              <a:buFont typeface="Arial" panose="020B0604020202020204" pitchFamily="34" charset="0"/>
              <a:buChar char="•"/>
            </a:pPr>
            <a:r>
              <a:rPr lang="en-US" sz="1300" dirty="0" smtClean="0"/>
              <a:t>Typically, in course information page or syllabus. </a:t>
            </a:r>
          </a:p>
          <a:p>
            <a:pPr lvl="1">
              <a:buFont typeface="Arial" panose="020B0604020202020204" pitchFamily="34" charset="0"/>
              <a:buChar char="•"/>
            </a:pPr>
            <a:r>
              <a:rPr lang="en-US" sz="1300" b="1" dirty="0" smtClean="0"/>
              <a:t>Competency-Based Courses: </a:t>
            </a:r>
            <a:r>
              <a:rPr lang="en-US" sz="1300" dirty="0" smtClean="0"/>
              <a:t>(no particular provisions to address this differently). </a:t>
            </a:r>
            <a:r>
              <a:rPr lang="en-US" dirty="0" smtClean="0"/>
              <a:t>	</a:t>
            </a:r>
          </a:p>
          <a:p>
            <a:pPr marL="0" indent="0">
              <a:buNone/>
            </a:pP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25</a:t>
            </a:fld>
            <a:endParaRPr lang="en-US" dirty="0"/>
          </a:p>
        </p:txBody>
      </p:sp>
      <p:sp>
        <p:nvSpPr>
          <p:cNvPr id="5" name="TextBox 4"/>
          <p:cNvSpPr txBox="1"/>
          <p:nvPr/>
        </p:nvSpPr>
        <p:spPr>
          <a:xfrm>
            <a:off x="773430" y="4532880"/>
            <a:ext cx="6275070" cy="1754326"/>
          </a:xfrm>
          <a:prstGeom prst="rect">
            <a:avLst/>
          </a:prstGeom>
          <a:solidFill>
            <a:schemeClr val="accent3">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US" b="1" dirty="0" smtClean="0"/>
              <a:t>The CPE Rubric adds the following: </a:t>
            </a:r>
          </a:p>
          <a:p>
            <a:r>
              <a:rPr lang="en-US" dirty="0" smtClean="0"/>
              <a:t>Some courses may not require or even enable learner-learner interaction. If it is clear from the design of the course or through a statement in the course introduction or Course Worksheet that interaction is not a component of this course, this standards should be marked as “Met.”</a:t>
            </a:r>
          </a:p>
        </p:txBody>
      </p:sp>
    </p:spTree>
    <p:extLst>
      <p:ext uri="{BB962C8B-B14F-4D97-AF65-F5344CB8AC3E}">
        <p14:creationId xmlns:p14="http://schemas.microsoft.com/office/powerpoint/2010/main" val="1508576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593800" y="2619375"/>
            <a:ext cx="2241220" cy="2809875"/>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012525" y="2628900"/>
            <a:ext cx="2241220" cy="2809875"/>
          </a:xfrm>
          <a:prstGeom prst="roundRect">
            <a:avLst/>
          </a:prstGeom>
          <a:solidFill>
            <a:schemeClr val="accent2">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041725" y="2628900"/>
            <a:ext cx="1701600" cy="2809875"/>
          </a:xfrm>
          <a:prstGeom prst="roundRect">
            <a:avLst/>
          </a:prstGeom>
          <a:solidFill>
            <a:schemeClr val="accent2">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65300" y="2628900"/>
            <a:ext cx="1634925" cy="2809875"/>
          </a:xfrm>
          <a:prstGeom prst="roundRect">
            <a:avLst/>
          </a:prstGeom>
          <a:solidFill>
            <a:schemeClr val="accent2">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a:xfrm>
            <a:off x="51000" y="246581"/>
            <a:ext cx="6997500" cy="780964"/>
          </a:xfrm>
        </p:spPr>
        <p:txBody>
          <a:bodyPr/>
          <a:lstStyle/>
          <a:p>
            <a:r>
              <a:rPr lang="en-US" dirty="0" smtClean="0"/>
              <a:t>Current Trend to Accommodate Different Paths for Individual Learners</a:t>
            </a: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26</a:t>
            </a:fld>
            <a:endParaRPr lang="en-US" dirty="0"/>
          </a:p>
        </p:txBody>
      </p:sp>
      <p:sp>
        <p:nvSpPr>
          <p:cNvPr id="7" name="Right Arrow 6"/>
          <p:cNvSpPr/>
          <p:nvPr/>
        </p:nvSpPr>
        <p:spPr>
          <a:xfrm>
            <a:off x="238124" y="1109663"/>
            <a:ext cx="8420101" cy="138588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57261" y="1617940"/>
            <a:ext cx="6791325" cy="369332"/>
          </a:xfrm>
          <a:prstGeom prst="rect">
            <a:avLst/>
          </a:prstGeom>
          <a:noFill/>
        </p:spPr>
        <p:txBody>
          <a:bodyPr wrap="square" rtlCol="0">
            <a:spAutoFit/>
          </a:bodyPr>
          <a:lstStyle/>
          <a:p>
            <a:r>
              <a:rPr lang="en-US" b="1" dirty="0" smtClean="0">
                <a:solidFill>
                  <a:srgbClr val="FFFF00"/>
                </a:solidFill>
              </a:rPr>
              <a:t>Customization &amp; Personalization Trend in Higher Ed</a:t>
            </a:r>
            <a:endParaRPr lang="en-US" b="1" dirty="0">
              <a:solidFill>
                <a:srgbClr val="FFFF00"/>
              </a:solidFill>
            </a:endParaRPr>
          </a:p>
        </p:txBody>
      </p:sp>
      <p:sp>
        <p:nvSpPr>
          <p:cNvPr id="10" name="TextBox 9"/>
          <p:cNvSpPr txBox="1"/>
          <p:nvPr/>
        </p:nvSpPr>
        <p:spPr>
          <a:xfrm>
            <a:off x="171448" y="3267075"/>
            <a:ext cx="1638301"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Time</a:t>
            </a:r>
          </a:p>
          <a:p>
            <a:pPr marL="285750" indent="-285750">
              <a:buFont typeface="Arial" panose="020B0604020202020204" pitchFamily="34" charset="0"/>
              <a:buChar char="="/>
            </a:pPr>
            <a:r>
              <a:rPr lang="en-US" sz="1400" dirty="0" smtClean="0"/>
              <a:t>Learning Activities</a:t>
            </a:r>
          </a:p>
          <a:p>
            <a:pPr marL="285750" indent="-285750">
              <a:buFont typeface="Arial" panose="020B0604020202020204" pitchFamily="34" charset="0"/>
              <a:buChar char="="/>
            </a:pPr>
            <a:r>
              <a:rPr lang="en-US" sz="1400" dirty="0" smtClean="0"/>
              <a:t>Assessments</a:t>
            </a:r>
          </a:p>
        </p:txBody>
      </p:sp>
      <p:sp>
        <p:nvSpPr>
          <p:cNvPr id="12" name="TextBox 11"/>
          <p:cNvSpPr txBox="1"/>
          <p:nvPr/>
        </p:nvSpPr>
        <p:spPr>
          <a:xfrm>
            <a:off x="2069422" y="3277671"/>
            <a:ext cx="167390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Self-Paced/</a:t>
            </a:r>
            <a:r>
              <a:rPr lang="en-US" sz="1400" dirty="0" err="1" smtClean="0"/>
              <a:t>qtr</a:t>
            </a:r>
            <a:endParaRPr lang="en-US" sz="1400" dirty="0" smtClean="0"/>
          </a:p>
          <a:p>
            <a:pPr marL="285750" indent="-285750">
              <a:buFont typeface="Arial" panose="020B0604020202020204" pitchFamily="34" charset="0"/>
              <a:buChar char="="/>
            </a:pPr>
            <a:r>
              <a:rPr lang="en-US" sz="1400" dirty="0" smtClean="0"/>
              <a:t>Learning Activities</a:t>
            </a:r>
          </a:p>
          <a:p>
            <a:pPr marL="285750" indent="-285750">
              <a:buFont typeface="Arial" panose="020B0604020202020204" pitchFamily="34" charset="0"/>
              <a:buChar char="="/>
            </a:pPr>
            <a:r>
              <a:rPr lang="en-US" sz="1400" dirty="0" smtClean="0"/>
              <a:t>Assessments</a:t>
            </a:r>
          </a:p>
        </p:txBody>
      </p:sp>
      <p:sp>
        <p:nvSpPr>
          <p:cNvPr id="13" name="TextBox 12"/>
          <p:cNvSpPr txBox="1"/>
          <p:nvPr/>
        </p:nvSpPr>
        <p:spPr>
          <a:xfrm>
            <a:off x="4060147" y="3230046"/>
            <a:ext cx="2212647"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Self-Paced /multi-</a:t>
            </a:r>
            <a:r>
              <a:rPr lang="en-US" sz="1400" dirty="0" err="1" smtClean="0"/>
              <a:t>qtr</a:t>
            </a:r>
            <a:endParaRPr lang="en-US" sz="1400" dirty="0" smtClean="0"/>
          </a:p>
          <a:p>
            <a:pPr marL="285750" indent="-285750">
              <a:buFont typeface="Arial" panose="020B0604020202020204" pitchFamily="34" charset="0"/>
              <a:buChar char="♪"/>
            </a:pPr>
            <a:r>
              <a:rPr lang="en-US" sz="1400" dirty="0" smtClean="0"/>
              <a:t>Choice/Personalized Learning Activities</a:t>
            </a:r>
          </a:p>
          <a:p>
            <a:pPr marL="285750" indent="-285750">
              <a:buFont typeface="Arial" panose="020B0604020202020204" pitchFamily="34" charset="0"/>
              <a:buChar char="="/>
            </a:pPr>
            <a:r>
              <a:rPr lang="en-US" sz="1400" dirty="0" smtClean="0"/>
              <a:t>Assessments</a:t>
            </a:r>
          </a:p>
        </p:txBody>
      </p:sp>
      <p:sp>
        <p:nvSpPr>
          <p:cNvPr id="15" name="TextBox 14"/>
          <p:cNvSpPr txBox="1"/>
          <p:nvPr/>
        </p:nvSpPr>
        <p:spPr>
          <a:xfrm>
            <a:off x="6622372" y="3230046"/>
            <a:ext cx="2293028"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Self-Paced/multi-</a:t>
            </a:r>
            <a:r>
              <a:rPr lang="en-US" sz="1400" dirty="0" err="1" smtClean="0"/>
              <a:t>qtr</a:t>
            </a:r>
            <a:endParaRPr lang="en-US" sz="1400" dirty="0" smtClean="0"/>
          </a:p>
          <a:p>
            <a:pPr marL="285750" indent="-285750">
              <a:buFont typeface="Arial" panose="020B0604020202020204" pitchFamily="34" charset="0"/>
              <a:buChar char="♪"/>
            </a:pPr>
            <a:r>
              <a:rPr lang="en-US" sz="1400" dirty="0" smtClean="0"/>
              <a:t>Choice/Personalized Activities</a:t>
            </a:r>
          </a:p>
          <a:p>
            <a:pPr marL="285750" indent="-285750">
              <a:buFont typeface="Arial" panose="020B0604020202020204" pitchFamily="34" charset="0"/>
              <a:buChar char="♪"/>
            </a:pPr>
            <a:r>
              <a:rPr lang="en-US" sz="1400" dirty="0"/>
              <a:t>Assessment choice/personalization</a:t>
            </a:r>
          </a:p>
          <a:p>
            <a:pPr marL="285750" indent="-285750">
              <a:buFont typeface="Arial" panose="020B0604020202020204" pitchFamily="34" charset="0"/>
              <a:buChar char="♪"/>
            </a:pPr>
            <a:r>
              <a:rPr lang="en-US" sz="1400" dirty="0" smtClean="0"/>
              <a:t>Modularized content into smaller, more customizable combos</a:t>
            </a:r>
          </a:p>
        </p:txBody>
      </p:sp>
    </p:spTree>
    <p:extLst>
      <p:ext uri="{BB962C8B-B14F-4D97-AF65-F5344CB8AC3E}">
        <p14:creationId xmlns:p14="http://schemas.microsoft.com/office/powerpoint/2010/main" val="2866370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FB56013-B943-42BA-886F-6F9D4EB85E9D}" type="slidenum">
              <a:rPr lang="en-US" smtClean="0"/>
              <a:pPr/>
              <a:t>27</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455755"/>
            <a:ext cx="9144000" cy="4479890"/>
          </a:xfrm>
          <a:prstGeom prst="rect">
            <a:avLst/>
          </a:prstGeom>
        </p:spPr>
      </p:pic>
    </p:spTree>
    <p:extLst>
      <p:ext uri="{BB962C8B-B14F-4D97-AF65-F5344CB8AC3E}">
        <p14:creationId xmlns:p14="http://schemas.microsoft.com/office/powerpoint/2010/main" val="456713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5124110" y="2567179"/>
            <a:ext cx="5553749"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Q&amp;A and Discussion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9890055"/>
              </p:ext>
            </p:extLst>
          </p:nvPr>
        </p:nvGraphicFramePr>
        <p:xfrm>
          <a:off x="0" y="1109663"/>
          <a:ext cx="9144000" cy="5316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4"/>
          </p:nvPr>
        </p:nvSpPr>
        <p:spPr/>
        <p:txBody>
          <a:bodyPr/>
          <a:lstStyle/>
          <a:p>
            <a:fld id="{0FB56013-B943-42BA-886F-6F9D4EB85E9D}" type="slidenum">
              <a:rPr lang="en-US" smtClean="0"/>
              <a:pPr/>
              <a:t>28</a:t>
            </a:fld>
            <a:endParaRPr lang="en-US" dirty="0"/>
          </a:p>
        </p:txBody>
      </p:sp>
      <p:sp>
        <p:nvSpPr>
          <p:cNvPr id="8" name="Oval 7"/>
          <p:cNvSpPr/>
          <p:nvPr/>
        </p:nvSpPr>
        <p:spPr>
          <a:xfrm>
            <a:off x="476519" y="2305269"/>
            <a:ext cx="5325414" cy="276251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4553" y="2783472"/>
            <a:ext cx="4398135" cy="1754326"/>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t>How do you see QM supporting your institution’s next steps? </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b="1" dirty="0" smtClean="0"/>
              <a:t>Where does it need to evolve to accommodate where you’re going --- or has it come far enough? </a:t>
            </a:r>
            <a:endParaRPr lang="en-US" b="1" dirty="0"/>
          </a:p>
        </p:txBody>
      </p:sp>
    </p:spTree>
    <p:extLst>
      <p:ext uri="{BB962C8B-B14F-4D97-AF65-F5344CB8AC3E}">
        <p14:creationId xmlns:p14="http://schemas.microsoft.com/office/powerpoint/2010/main" val="477672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Discussion</a:t>
            </a:r>
            <a:endParaRPr lang="en-US" dirty="0"/>
          </a:p>
        </p:txBody>
      </p:sp>
      <p:sp>
        <p:nvSpPr>
          <p:cNvPr id="6" name="Content Placeholder 2"/>
          <p:cNvSpPr txBox="1">
            <a:spLocks/>
          </p:cNvSpPr>
          <p:nvPr/>
        </p:nvSpPr>
        <p:spPr>
          <a:xfrm>
            <a:off x="285750" y="1109133"/>
            <a:ext cx="8547100" cy="5317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200"/>
              </a:spcAft>
              <a:buClr>
                <a:schemeClr val="accent5"/>
              </a:buClr>
              <a:buFont typeface="Arial" pitchFamily="34" charset="0"/>
              <a:buChar char="•"/>
              <a:defRPr sz="2000" b="0" i="0" kern="1200">
                <a:solidFill>
                  <a:schemeClr val="tx1"/>
                </a:solidFill>
                <a:latin typeface="Arial"/>
                <a:ea typeface="+mn-ea"/>
                <a:cs typeface="Arial"/>
              </a:defRPr>
            </a:lvl1pPr>
            <a:lvl2pPr marL="571500" indent="-285750" algn="l" defTabSz="914400" rtl="0" eaLnBrk="1" latinLnBrk="0" hangingPunct="1">
              <a:lnSpc>
                <a:spcPct val="90000"/>
              </a:lnSpc>
              <a:spcBef>
                <a:spcPts val="0"/>
              </a:spcBef>
              <a:spcAft>
                <a:spcPts val="1200"/>
              </a:spcAft>
              <a:buClr>
                <a:schemeClr val="accent5"/>
              </a:buClr>
              <a:buFont typeface="Arial" pitchFamily="34" charset="0"/>
              <a:buChar char="–"/>
              <a:defRPr sz="1800" b="0" i="0" kern="1200">
                <a:solidFill>
                  <a:schemeClr val="tx1"/>
                </a:solidFill>
                <a:latin typeface="Arial"/>
                <a:ea typeface="+mn-ea"/>
                <a:cs typeface="Arial"/>
              </a:defRPr>
            </a:lvl2pPr>
            <a:lvl3pPr marL="800100" indent="-228600" algn="l" defTabSz="914400" rtl="0" eaLnBrk="1" latinLnBrk="0" hangingPunct="1">
              <a:lnSpc>
                <a:spcPct val="90000"/>
              </a:lnSpc>
              <a:spcBef>
                <a:spcPts val="0"/>
              </a:spcBef>
              <a:spcAft>
                <a:spcPts val="1200"/>
              </a:spcAft>
              <a:buClr>
                <a:schemeClr val="accent5"/>
              </a:buClr>
              <a:buFont typeface="Arial" pitchFamily="34" charset="0"/>
              <a:buChar char="•"/>
              <a:defRPr sz="1600" b="0" i="0" kern="1200">
                <a:solidFill>
                  <a:schemeClr val="tx1"/>
                </a:solidFill>
                <a:latin typeface="Arial"/>
                <a:ea typeface="+mn-ea"/>
                <a:cs typeface="Arial"/>
              </a:defRPr>
            </a:lvl3pPr>
            <a:lvl4pPr marL="1028700" indent="-228600" algn="l" defTabSz="914400" rtl="0" eaLnBrk="1" latinLnBrk="0" hangingPunct="1">
              <a:lnSpc>
                <a:spcPct val="90000"/>
              </a:lnSpc>
              <a:spcBef>
                <a:spcPts val="0"/>
              </a:spcBef>
              <a:spcAft>
                <a:spcPts val="1200"/>
              </a:spcAft>
              <a:buClr>
                <a:schemeClr val="accent5"/>
              </a:buClr>
              <a:buFont typeface="Arial" pitchFamily="34" charset="0"/>
              <a:buChar char="–"/>
              <a:defRPr sz="1400" b="0" i="0" kern="1200">
                <a:solidFill>
                  <a:schemeClr val="tx1"/>
                </a:solidFill>
                <a:latin typeface="Arial"/>
                <a:ea typeface="+mn-ea"/>
                <a:cs typeface="Arial"/>
              </a:defRPr>
            </a:lvl4pPr>
            <a:lvl5pPr marL="1257300" indent="-228600" algn="l" defTabSz="914400" rtl="0" eaLnBrk="1" latinLnBrk="0" hangingPunct="1">
              <a:lnSpc>
                <a:spcPct val="90000"/>
              </a:lnSpc>
              <a:spcBef>
                <a:spcPts val="0"/>
              </a:spcBef>
              <a:spcAft>
                <a:spcPts val="1200"/>
              </a:spcAft>
              <a:buClr>
                <a:schemeClr val="accent5"/>
              </a:buClr>
              <a:buFont typeface="Arial" pitchFamily="34" charset="0"/>
              <a:buChar char="»"/>
              <a:defRPr sz="14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smtClean="0"/>
          </a:p>
          <a:p>
            <a:endParaRPr lang="en-US" dirty="0"/>
          </a:p>
        </p:txBody>
      </p:sp>
      <p:sp>
        <p:nvSpPr>
          <p:cNvPr id="7" name="Rectangle 5"/>
          <p:cNvSpPr>
            <a:spLocks noChangeArrowheads="1"/>
          </p:cNvSpPr>
          <p:nvPr/>
        </p:nvSpPr>
        <p:spPr bwMode="invGray">
          <a:xfrm>
            <a:off x="2554288" y="1768769"/>
            <a:ext cx="6589712" cy="4286250"/>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n-US" sz="5200" dirty="0">
              <a:solidFill>
                <a:srgbClr val="000000"/>
              </a:solidFill>
              <a:latin typeface="Symbol" pitchFamily="-111" charset="2"/>
            </a:endParaRPr>
          </a:p>
        </p:txBody>
      </p:sp>
      <p:pic>
        <p:nvPicPr>
          <p:cNvPr id="8" name="Picture 9" descr="2011Presentation_02 1711-8.jpg"/>
          <p:cNvPicPr>
            <a:picLocks noChangeAspect="1"/>
          </p:cNvPicPr>
          <p:nvPr/>
        </p:nvPicPr>
        <p:blipFill>
          <a:blip r:embed="rId3" cstate="print"/>
          <a:srcRect l="5589" t="7848" r="7759" b="38902"/>
          <a:stretch>
            <a:fillRect/>
          </a:stretch>
        </p:blipFill>
        <p:spPr bwMode="auto">
          <a:xfrm>
            <a:off x="6510338" y="1768769"/>
            <a:ext cx="1346200" cy="1460500"/>
          </a:xfrm>
          <a:prstGeom prst="rect">
            <a:avLst/>
          </a:prstGeom>
          <a:noFill/>
          <a:ln w="9525">
            <a:noFill/>
            <a:miter lim="800000"/>
            <a:headEnd/>
            <a:tailEnd/>
          </a:ln>
        </p:spPr>
      </p:pic>
      <p:pic>
        <p:nvPicPr>
          <p:cNvPr id="9" name="Picture 9" descr="2011Presentation_02 1711-10.jpg"/>
          <p:cNvPicPr>
            <a:picLocks noChangeAspect="1"/>
          </p:cNvPicPr>
          <p:nvPr/>
        </p:nvPicPr>
        <p:blipFill>
          <a:blip r:embed="rId4" cstate="print"/>
          <a:srcRect l="14098" t="4211" r="22466" b="51044"/>
          <a:stretch>
            <a:fillRect/>
          </a:stretch>
        </p:blipFill>
        <p:spPr bwMode="auto">
          <a:xfrm>
            <a:off x="2551113" y="3197519"/>
            <a:ext cx="1333500" cy="1428750"/>
          </a:xfrm>
          <a:prstGeom prst="rect">
            <a:avLst/>
          </a:prstGeom>
          <a:noFill/>
          <a:ln w="9525">
            <a:noFill/>
            <a:miter lim="800000"/>
            <a:headEnd/>
            <a:tailEnd/>
          </a:ln>
        </p:spPr>
      </p:pic>
      <p:pic>
        <p:nvPicPr>
          <p:cNvPr id="10" name="Picture 8" descr="2011Presentation_02 1711-1.jpg"/>
          <p:cNvPicPr>
            <a:picLocks noChangeAspect="1"/>
          </p:cNvPicPr>
          <p:nvPr/>
        </p:nvPicPr>
        <p:blipFill>
          <a:blip r:embed="rId5" cstate="print"/>
          <a:srcRect l="12424" t="22900" r="43439" b="10329"/>
          <a:stretch>
            <a:fillRect/>
          </a:stretch>
        </p:blipFill>
        <p:spPr bwMode="auto">
          <a:xfrm>
            <a:off x="7810500" y="3218156"/>
            <a:ext cx="1333500" cy="1428750"/>
          </a:xfrm>
          <a:prstGeom prst="rect">
            <a:avLst/>
          </a:prstGeom>
          <a:noFill/>
          <a:ln w="9525">
            <a:noFill/>
            <a:miter lim="800000"/>
            <a:headEnd/>
            <a:tailEnd/>
          </a:ln>
        </p:spPr>
      </p:pic>
      <p:pic>
        <p:nvPicPr>
          <p:cNvPr id="11" name="Picture 10" descr="Blutcher_Kalina_23.jpg"/>
          <p:cNvPicPr>
            <a:picLocks noChangeAspect="1"/>
          </p:cNvPicPr>
          <p:nvPr/>
        </p:nvPicPr>
        <p:blipFill>
          <a:blip r:embed="rId6" cstate="print"/>
          <a:srcRect l="7059" r="37212"/>
          <a:stretch>
            <a:fillRect/>
          </a:stretch>
        </p:blipFill>
        <p:spPr bwMode="auto">
          <a:xfrm>
            <a:off x="3867150" y="1768769"/>
            <a:ext cx="1309688" cy="1485900"/>
          </a:xfrm>
          <a:prstGeom prst="rect">
            <a:avLst/>
          </a:prstGeom>
          <a:noFill/>
          <a:ln w="9525">
            <a:noFill/>
            <a:miter lim="800000"/>
            <a:headEnd/>
            <a:tailEnd/>
          </a:ln>
        </p:spPr>
      </p:pic>
      <p:pic>
        <p:nvPicPr>
          <p:cNvPr id="12" name="Picture 5" descr="ppt2.jpg"/>
          <p:cNvPicPr>
            <a:picLocks noChangeAspect="1"/>
          </p:cNvPicPr>
          <p:nvPr/>
        </p:nvPicPr>
        <p:blipFill>
          <a:blip r:embed="rId7" cstate="print"/>
          <a:srcRect l="-20" t="3496" r="56766" b="36203"/>
          <a:stretch>
            <a:fillRect/>
          </a:stretch>
        </p:blipFill>
        <p:spPr bwMode="auto">
          <a:xfrm>
            <a:off x="7810500" y="4642144"/>
            <a:ext cx="1333500" cy="1420812"/>
          </a:xfrm>
          <a:prstGeom prst="rect">
            <a:avLst/>
          </a:prstGeom>
          <a:noFill/>
          <a:ln w="9525">
            <a:noFill/>
            <a:miter lim="800000"/>
            <a:headEnd/>
            <a:tailEnd/>
          </a:ln>
        </p:spPr>
      </p:pic>
      <p:pic>
        <p:nvPicPr>
          <p:cNvPr id="13" name="Picture 11" descr="Ignelzi_Thomas_08.jpg"/>
          <p:cNvPicPr>
            <a:picLocks noChangeAspect="1"/>
          </p:cNvPicPr>
          <p:nvPr/>
        </p:nvPicPr>
        <p:blipFill>
          <a:blip r:embed="rId8" cstate="print"/>
          <a:srcRect l="29663" t="1738" r="22993" b="20045"/>
          <a:stretch>
            <a:fillRect/>
          </a:stretch>
        </p:blipFill>
        <p:spPr bwMode="auto">
          <a:xfrm>
            <a:off x="5170488" y="1768769"/>
            <a:ext cx="1333500" cy="1460500"/>
          </a:xfrm>
          <a:prstGeom prst="rect">
            <a:avLst/>
          </a:prstGeom>
          <a:noFill/>
          <a:ln w="9525">
            <a:noFill/>
            <a:miter lim="800000"/>
            <a:headEnd/>
            <a:tailEnd/>
          </a:ln>
        </p:spPr>
      </p:pic>
      <p:pic>
        <p:nvPicPr>
          <p:cNvPr id="14" name="Picture 10" descr="2011Presentation_02 1711-9.jpg"/>
          <p:cNvPicPr>
            <a:picLocks noChangeAspect="1"/>
          </p:cNvPicPr>
          <p:nvPr/>
        </p:nvPicPr>
        <p:blipFill>
          <a:blip r:embed="rId9" cstate="print"/>
          <a:srcRect l="19737" t="17908" r="29485" b="37749"/>
          <a:stretch>
            <a:fillRect/>
          </a:stretch>
        </p:blipFill>
        <p:spPr bwMode="auto">
          <a:xfrm>
            <a:off x="5164138" y="3216569"/>
            <a:ext cx="1344612" cy="1417637"/>
          </a:xfrm>
          <a:prstGeom prst="rect">
            <a:avLst/>
          </a:prstGeom>
          <a:noFill/>
          <a:ln w="9525">
            <a:noFill/>
            <a:miter lim="800000"/>
            <a:headEnd/>
            <a:tailEnd/>
          </a:ln>
        </p:spPr>
      </p:pic>
      <p:pic>
        <p:nvPicPr>
          <p:cNvPr id="15" name="Picture 6" descr="2011Presentation_02 1711-3.jpg"/>
          <p:cNvPicPr>
            <a:picLocks noChangeAspect="1"/>
          </p:cNvPicPr>
          <p:nvPr/>
        </p:nvPicPr>
        <p:blipFill>
          <a:blip r:embed="rId10" cstate="print"/>
          <a:srcRect l="-4330" t="24893" r="4190" b="20839"/>
          <a:stretch>
            <a:fillRect/>
          </a:stretch>
        </p:blipFill>
        <p:spPr bwMode="auto">
          <a:xfrm>
            <a:off x="3759200" y="4618331"/>
            <a:ext cx="1414463" cy="1444625"/>
          </a:xfrm>
          <a:prstGeom prst="rect">
            <a:avLst/>
          </a:prstGeom>
          <a:noFill/>
          <a:ln w="9525">
            <a:noFill/>
            <a:miter lim="800000"/>
            <a:headEnd/>
            <a:tailEnd/>
          </a:ln>
        </p:spPr>
      </p:pic>
      <p:pic>
        <p:nvPicPr>
          <p:cNvPr id="16" name="Picture 7" descr="2011Presentation_02 1711-11.jpg"/>
          <p:cNvPicPr>
            <a:picLocks noChangeAspect="1"/>
          </p:cNvPicPr>
          <p:nvPr/>
        </p:nvPicPr>
        <p:blipFill>
          <a:blip r:embed="rId11" cstate="print"/>
          <a:srcRect l="1855" t="7065" r="14589" b="48856"/>
          <a:stretch>
            <a:fillRect/>
          </a:stretch>
        </p:blipFill>
        <p:spPr bwMode="auto">
          <a:xfrm>
            <a:off x="2557463" y="1768769"/>
            <a:ext cx="1320800" cy="1449387"/>
          </a:xfrm>
          <a:prstGeom prst="rect">
            <a:avLst/>
          </a:prstGeom>
          <a:noFill/>
          <a:ln w="9525">
            <a:noFill/>
            <a:miter lim="800000"/>
            <a:headEnd/>
            <a:tailEnd/>
          </a:ln>
        </p:spPr>
      </p:pic>
      <p:pic>
        <p:nvPicPr>
          <p:cNvPr id="17" name="Picture 5" descr="ppt4.jpg"/>
          <p:cNvPicPr>
            <a:picLocks noChangeAspect="1"/>
          </p:cNvPicPr>
          <p:nvPr/>
        </p:nvPicPr>
        <p:blipFill>
          <a:blip r:embed="rId12" cstate="print"/>
          <a:srcRect l="1698" r="42500" b="21248"/>
          <a:stretch>
            <a:fillRect/>
          </a:stretch>
        </p:blipFill>
        <p:spPr bwMode="auto">
          <a:xfrm>
            <a:off x="6513513" y="3216569"/>
            <a:ext cx="1335087" cy="1438275"/>
          </a:xfrm>
          <a:prstGeom prst="rect">
            <a:avLst/>
          </a:prstGeom>
          <a:noFill/>
          <a:ln w="9525">
            <a:noFill/>
            <a:miter lim="800000"/>
            <a:headEnd/>
            <a:tailEnd/>
          </a:ln>
        </p:spPr>
      </p:pic>
      <p:pic>
        <p:nvPicPr>
          <p:cNvPr id="18" name="Picture 15" descr="ppt.jpg"/>
          <p:cNvPicPr>
            <a:picLocks noChangeAspect="1"/>
          </p:cNvPicPr>
          <p:nvPr/>
        </p:nvPicPr>
        <p:blipFill>
          <a:blip r:embed="rId13" cstate="print"/>
          <a:srcRect l="32146" t="20247" r="46075" b="49583"/>
          <a:stretch>
            <a:fillRect/>
          </a:stretch>
        </p:blipFill>
        <p:spPr bwMode="auto">
          <a:xfrm>
            <a:off x="7842250" y="1768769"/>
            <a:ext cx="1301750" cy="1449387"/>
          </a:xfrm>
          <a:prstGeom prst="rect">
            <a:avLst/>
          </a:prstGeom>
          <a:noFill/>
          <a:ln w="9525">
            <a:noFill/>
            <a:miter lim="800000"/>
            <a:headEnd/>
            <a:tailEnd/>
          </a:ln>
        </p:spPr>
      </p:pic>
      <p:pic>
        <p:nvPicPr>
          <p:cNvPr id="19" name="Picture 9" descr="2011Presentation_02 1711-15.jpg"/>
          <p:cNvPicPr>
            <a:picLocks noChangeAspect="1"/>
          </p:cNvPicPr>
          <p:nvPr/>
        </p:nvPicPr>
        <p:blipFill>
          <a:blip r:embed="rId14" cstate="print"/>
          <a:srcRect l="16531" t="9116" r="26747" b="43018"/>
          <a:stretch>
            <a:fillRect/>
          </a:stretch>
        </p:blipFill>
        <p:spPr bwMode="auto">
          <a:xfrm>
            <a:off x="2471738" y="4621506"/>
            <a:ext cx="1412875" cy="1433513"/>
          </a:xfrm>
          <a:prstGeom prst="rect">
            <a:avLst/>
          </a:prstGeom>
          <a:noFill/>
          <a:ln w="9525">
            <a:noFill/>
            <a:miter lim="800000"/>
            <a:headEnd/>
            <a:tailEnd/>
          </a:ln>
        </p:spPr>
      </p:pic>
      <p:pic>
        <p:nvPicPr>
          <p:cNvPr id="20" name="Picture 8" descr="2011Presentation_02 1711-13.jpg"/>
          <p:cNvPicPr>
            <a:picLocks noChangeAspect="1"/>
          </p:cNvPicPr>
          <p:nvPr/>
        </p:nvPicPr>
        <p:blipFill>
          <a:blip r:embed="rId15" cstate="print"/>
          <a:srcRect t="5344" b="10242"/>
          <a:stretch>
            <a:fillRect/>
          </a:stretch>
        </p:blipFill>
        <p:spPr bwMode="auto">
          <a:xfrm>
            <a:off x="6519863" y="4642144"/>
            <a:ext cx="1320800" cy="1412875"/>
          </a:xfrm>
          <a:prstGeom prst="rect">
            <a:avLst/>
          </a:prstGeom>
          <a:noFill/>
          <a:ln w="9525">
            <a:noFill/>
            <a:miter lim="800000"/>
            <a:headEnd/>
            <a:tailEnd/>
          </a:ln>
        </p:spPr>
      </p:pic>
      <p:pic>
        <p:nvPicPr>
          <p:cNvPr id="21" name="Picture 11" descr="2011Presentation_02 1711-14.jpg"/>
          <p:cNvPicPr>
            <a:picLocks noChangeAspect="1"/>
          </p:cNvPicPr>
          <p:nvPr/>
        </p:nvPicPr>
        <p:blipFill>
          <a:blip r:embed="rId16" cstate="print"/>
          <a:srcRect l="41449" t="21490" r="23769" b="49947"/>
          <a:stretch>
            <a:fillRect/>
          </a:stretch>
        </p:blipFill>
        <p:spPr bwMode="auto">
          <a:xfrm>
            <a:off x="3890963" y="3237206"/>
            <a:ext cx="1270000" cy="1387475"/>
          </a:xfrm>
          <a:prstGeom prst="rect">
            <a:avLst/>
          </a:prstGeom>
          <a:noFill/>
          <a:ln w="9525">
            <a:noFill/>
            <a:miter lim="800000"/>
            <a:headEnd/>
            <a:tailEnd/>
          </a:ln>
        </p:spPr>
      </p:pic>
      <p:pic>
        <p:nvPicPr>
          <p:cNvPr id="22" name="Picture 5" descr="ppt6.jpg"/>
          <p:cNvPicPr>
            <a:picLocks noChangeAspect="1"/>
          </p:cNvPicPr>
          <p:nvPr/>
        </p:nvPicPr>
        <p:blipFill>
          <a:blip r:embed="rId17" cstate="print"/>
          <a:srcRect l="12144" t="5463" r="27719" b="11818"/>
          <a:stretch>
            <a:fillRect/>
          </a:stretch>
        </p:blipFill>
        <p:spPr bwMode="auto">
          <a:xfrm>
            <a:off x="5164138" y="4626269"/>
            <a:ext cx="1355725" cy="1439862"/>
          </a:xfrm>
          <a:prstGeom prst="rect">
            <a:avLst/>
          </a:prstGeom>
          <a:noFill/>
          <a:ln w="9525">
            <a:noFill/>
            <a:miter lim="800000"/>
            <a:headEnd/>
            <a:tailEnd/>
          </a:ln>
        </p:spPr>
      </p:pic>
      <p:sp>
        <p:nvSpPr>
          <p:cNvPr id="23" name="Rectangle 5"/>
          <p:cNvSpPr>
            <a:spLocks noChangeArrowheads="1"/>
          </p:cNvSpPr>
          <p:nvPr/>
        </p:nvSpPr>
        <p:spPr bwMode="invGray">
          <a:xfrm>
            <a:off x="0" y="1768769"/>
            <a:ext cx="2560638" cy="4286250"/>
          </a:xfrm>
          <a:prstGeom prst="rect">
            <a:avLst/>
          </a:prstGeom>
          <a:solidFill>
            <a:srgbClr val="800D1E"/>
          </a:solidFill>
          <a:ln w="9525">
            <a:noFill/>
            <a:miter lim="800000"/>
            <a:headEnd/>
            <a:tailEnd/>
          </a:ln>
        </p:spPr>
        <p:txBody>
          <a:bodyPr wrap="none" anchor="ctr"/>
          <a:lstStyle/>
          <a:p>
            <a:pPr fontAlgn="base">
              <a:spcBef>
                <a:spcPct val="0"/>
              </a:spcBef>
              <a:spcAft>
                <a:spcPct val="0"/>
              </a:spcAft>
            </a:pPr>
            <a:endParaRPr lang="en-US" sz="5200" dirty="0">
              <a:solidFill>
                <a:srgbClr val="000000"/>
              </a:solidFill>
              <a:latin typeface="Symbol" pitchFamily="-111" charset="2"/>
            </a:endParaRPr>
          </a:p>
        </p:txBody>
      </p:sp>
      <p:sp>
        <p:nvSpPr>
          <p:cNvPr id="24" name="Rectangle 3"/>
          <p:cNvSpPr txBox="1">
            <a:spLocks noChangeArrowheads="1"/>
          </p:cNvSpPr>
          <p:nvPr/>
        </p:nvSpPr>
        <p:spPr>
          <a:xfrm>
            <a:off x="114300" y="3602966"/>
            <a:ext cx="23622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200"/>
              </a:spcAft>
              <a:buClr>
                <a:schemeClr val="accent5"/>
              </a:buClr>
              <a:buFont typeface="Arial" pitchFamily="34" charset="0"/>
              <a:buChar char="•"/>
              <a:defRPr sz="2000" b="0" i="0" kern="1200">
                <a:solidFill>
                  <a:schemeClr val="tx1"/>
                </a:solidFill>
                <a:latin typeface="Arial"/>
                <a:ea typeface="+mn-ea"/>
                <a:cs typeface="Arial"/>
              </a:defRPr>
            </a:lvl1pPr>
            <a:lvl2pPr marL="571500" indent="-285750" algn="l" defTabSz="914400" rtl="0" eaLnBrk="1" latinLnBrk="0" hangingPunct="1">
              <a:lnSpc>
                <a:spcPct val="90000"/>
              </a:lnSpc>
              <a:spcBef>
                <a:spcPts val="0"/>
              </a:spcBef>
              <a:spcAft>
                <a:spcPts val="1200"/>
              </a:spcAft>
              <a:buClr>
                <a:schemeClr val="accent5"/>
              </a:buClr>
              <a:buFont typeface="Arial" pitchFamily="34" charset="0"/>
              <a:buChar char="–"/>
              <a:defRPr sz="1800" b="0" i="0" kern="1200">
                <a:solidFill>
                  <a:schemeClr val="tx1"/>
                </a:solidFill>
                <a:latin typeface="Arial"/>
                <a:ea typeface="+mn-ea"/>
                <a:cs typeface="Arial"/>
              </a:defRPr>
            </a:lvl2pPr>
            <a:lvl3pPr marL="800100" indent="-228600" algn="l" defTabSz="914400" rtl="0" eaLnBrk="1" latinLnBrk="0" hangingPunct="1">
              <a:lnSpc>
                <a:spcPct val="90000"/>
              </a:lnSpc>
              <a:spcBef>
                <a:spcPts val="0"/>
              </a:spcBef>
              <a:spcAft>
                <a:spcPts val="1200"/>
              </a:spcAft>
              <a:buClr>
                <a:schemeClr val="accent5"/>
              </a:buClr>
              <a:buFont typeface="Arial" pitchFamily="34" charset="0"/>
              <a:buChar char="•"/>
              <a:defRPr sz="1600" b="0" i="0" kern="1200">
                <a:solidFill>
                  <a:schemeClr val="tx1"/>
                </a:solidFill>
                <a:latin typeface="Arial"/>
                <a:ea typeface="+mn-ea"/>
                <a:cs typeface="Arial"/>
              </a:defRPr>
            </a:lvl3pPr>
            <a:lvl4pPr marL="1028700" indent="-228600" algn="l" defTabSz="914400" rtl="0" eaLnBrk="1" latinLnBrk="0" hangingPunct="1">
              <a:lnSpc>
                <a:spcPct val="90000"/>
              </a:lnSpc>
              <a:spcBef>
                <a:spcPts val="0"/>
              </a:spcBef>
              <a:spcAft>
                <a:spcPts val="1200"/>
              </a:spcAft>
              <a:buClr>
                <a:schemeClr val="accent5"/>
              </a:buClr>
              <a:buFont typeface="Arial" pitchFamily="34" charset="0"/>
              <a:buChar char="–"/>
              <a:defRPr sz="1400" b="0" i="0" kern="1200">
                <a:solidFill>
                  <a:schemeClr val="tx1"/>
                </a:solidFill>
                <a:latin typeface="Arial"/>
                <a:ea typeface="+mn-ea"/>
                <a:cs typeface="Arial"/>
              </a:defRPr>
            </a:lvl4pPr>
            <a:lvl5pPr marL="1257300" indent="-228600" algn="l" defTabSz="914400" rtl="0" eaLnBrk="1" latinLnBrk="0" hangingPunct="1">
              <a:lnSpc>
                <a:spcPct val="90000"/>
              </a:lnSpc>
              <a:spcBef>
                <a:spcPts val="0"/>
              </a:spcBef>
              <a:spcAft>
                <a:spcPts val="1200"/>
              </a:spcAft>
              <a:buClr>
                <a:schemeClr val="accent5"/>
              </a:buClr>
              <a:buFont typeface="Arial" pitchFamily="34" charset="0"/>
              <a:buChar char="»"/>
              <a:defRPr sz="14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rgbClr val="E3DFDB"/>
                </a:solidFill>
              </a:rPr>
              <a:t>Thank You</a:t>
            </a:r>
            <a:endParaRPr lang="en-US" sz="3600" dirty="0" smtClean="0">
              <a:solidFill>
                <a:srgbClr val="E3DFDB"/>
              </a:solidFill>
            </a:endParaRPr>
          </a:p>
        </p:txBody>
      </p:sp>
    </p:spTree>
    <p:extLst>
      <p:ext uri="{BB962C8B-B14F-4D97-AF65-F5344CB8AC3E}">
        <p14:creationId xmlns:p14="http://schemas.microsoft.com/office/powerpoint/2010/main" val="2107418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Education Models</a:t>
            </a:r>
          </a:p>
        </p:txBody>
      </p:sp>
      <p:sp>
        <p:nvSpPr>
          <p:cNvPr id="3" name="Content Placeholder 2"/>
          <p:cNvSpPr>
            <a:spLocks noGrp="1"/>
          </p:cNvSpPr>
          <p:nvPr>
            <p:ph idx="1"/>
          </p:nvPr>
        </p:nvSpPr>
        <p:spPr>
          <a:xfrm>
            <a:off x="0" y="1113366"/>
            <a:ext cx="9144000" cy="5317067"/>
          </a:xfrm>
        </p:spPr>
        <p:txBody>
          <a:bodyPr/>
          <a:lstStyle/>
          <a:p>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3</a:t>
            </a:fld>
            <a:endParaRPr lang="en-US" dirty="0"/>
          </a:p>
        </p:txBody>
      </p:sp>
      <p:pic>
        <p:nvPicPr>
          <p:cNvPr id="3076" name="Picture 4" descr="https://encrypted-tbn0.gstatic.com/images?q=tbn:ANd9GcQdTOA24JQPz7-pMAYF9ErvVnYupfYc9EKsFzHPefGsIzr-is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3366"/>
            <a:ext cx="9144000" cy="6239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1997839"/>
            <a:ext cx="6000750" cy="5355312"/>
          </a:xfrm>
          <a:prstGeom prst="rect">
            <a:avLst/>
          </a:prstGeom>
          <a:solidFill>
            <a:schemeClr val="bg2">
              <a:lumMod val="25000"/>
            </a:schemeClr>
          </a:solidFill>
          <a:ln>
            <a:noFill/>
          </a:ln>
        </p:spPr>
        <p:txBody>
          <a:bodyPr wrap="square">
            <a:spAutoFit/>
          </a:bodyPr>
          <a:lstStyle/>
          <a:p>
            <a:pPr lvl="0"/>
            <a:endParaRPr lang="en-US" dirty="0" smtClean="0">
              <a:solidFill>
                <a:schemeClr val="bg1"/>
              </a:solidFill>
            </a:endParaRPr>
          </a:p>
          <a:p>
            <a:pPr lvl="0"/>
            <a:endParaRPr lang="en-US" dirty="0">
              <a:solidFill>
                <a:schemeClr val="bg1"/>
              </a:solidFill>
            </a:endParaRPr>
          </a:p>
          <a:p>
            <a:pPr lvl="0"/>
            <a:r>
              <a:rPr lang="en-US" dirty="0" smtClean="0">
                <a:solidFill>
                  <a:schemeClr val="bg1"/>
                </a:solidFill>
              </a:rPr>
              <a:t>Responding </a:t>
            </a:r>
            <a:r>
              <a:rPr lang="en-US" dirty="0">
                <a:solidFill>
                  <a:schemeClr val="bg1"/>
                </a:solidFill>
              </a:rPr>
              <a:t>to needs of Lifelong Learners – need for flexibility, cost effectiveness, </a:t>
            </a:r>
            <a:r>
              <a:rPr lang="en-US" dirty="0" smtClean="0">
                <a:solidFill>
                  <a:schemeClr val="bg1"/>
                </a:solidFill>
              </a:rPr>
              <a:t>efficiency, relevance </a:t>
            </a:r>
            <a:endParaRPr lang="en-US" dirty="0">
              <a:solidFill>
                <a:schemeClr val="bg1"/>
              </a:solidFill>
            </a:endParaRPr>
          </a:p>
          <a:p>
            <a:pPr algn="ct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rPr>
              <a:t>New </a:t>
            </a:r>
            <a:r>
              <a:rPr lang="en-US" dirty="0">
                <a:solidFill>
                  <a:schemeClr val="bg1"/>
                </a:solidFill>
              </a:rPr>
              <a:t>and </a:t>
            </a:r>
            <a:r>
              <a:rPr lang="en-US" dirty="0" smtClean="0">
                <a:solidFill>
                  <a:schemeClr val="bg1"/>
                </a:solidFill>
              </a:rPr>
              <a:t>future </a:t>
            </a:r>
            <a:r>
              <a:rPr lang="en-US" dirty="0">
                <a:solidFill>
                  <a:schemeClr val="bg1"/>
                </a:solidFill>
              </a:rPr>
              <a:t>competency-based </a:t>
            </a:r>
            <a:r>
              <a:rPr lang="en-US" dirty="0" smtClean="0">
                <a:solidFill>
                  <a:schemeClr val="bg1"/>
                </a:solidFill>
              </a:rPr>
              <a:t>flexible 	learning models.</a:t>
            </a:r>
          </a:p>
          <a:p>
            <a:pPr marL="1200150" lvl="2" indent="-285750">
              <a:buFont typeface="Arial" panose="020B0604020202020204" pitchFamily="34" charset="0"/>
              <a:buChar char="•"/>
            </a:pPr>
            <a:r>
              <a:rPr lang="en-US" dirty="0" smtClean="0">
                <a:solidFill>
                  <a:schemeClr val="bg1"/>
                </a:solidFill>
              </a:rPr>
              <a:t>Stackable </a:t>
            </a:r>
            <a:r>
              <a:rPr lang="en-US" dirty="0" smtClean="0">
                <a:solidFill>
                  <a:schemeClr val="bg1"/>
                </a:solidFill>
              </a:rPr>
              <a:t>Credentials</a:t>
            </a:r>
          </a:p>
          <a:p>
            <a:pPr marL="1200150" lvl="2" indent="-285750">
              <a:buFont typeface="Arial" panose="020B0604020202020204" pitchFamily="34" charset="0"/>
              <a:buChar char="•"/>
            </a:pPr>
            <a:r>
              <a:rPr lang="en-US" dirty="0" smtClean="0">
                <a:solidFill>
                  <a:schemeClr val="bg1"/>
                </a:solidFill>
              </a:rPr>
              <a:t>Modularization</a:t>
            </a:r>
          </a:p>
          <a:p>
            <a:pPr marL="1200150" lvl="2" indent="-285750">
              <a:buFont typeface="Arial" panose="020B0604020202020204" pitchFamily="34" charset="0"/>
              <a:buChar char="•"/>
            </a:pPr>
            <a:r>
              <a:rPr lang="en-US" dirty="0" smtClean="0">
                <a:solidFill>
                  <a:schemeClr val="bg1"/>
                </a:solidFill>
              </a:rPr>
              <a:t>MOOC’s</a:t>
            </a:r>
            <a:endParaRPr lang="en-US" dirty="0" smtClean="0">
              <a:solidFill>
                <a:schemeClr val="bg1"/>
              </a:solidFill>
            </a:endParaRPr>
          </a:p>
          <a:p>
            <a:pPr marL="1200150" lvl="2" indent="-285750">
              <a:buFont typeface="Arial" panose="020B0604020202020204" pitchFamily="34" charset="0"/>
              <a:buChar char="•"/>
            </a:pPr>
            <a:r>
              <a:rPr lang="en-US" dirty="0" smtClean="0">
                <a:solidFill>
                  <a:schemeClr val="bg1"/>
                </a:solidFill>
              </a:rPr>
              <a:t>Personalized/Customized Pathways</a:t>
            </a:r>
          </a:p>
          <a:p>
            <a:pPr marL="1200150" lvl="2" indent="-285750">
              <a:buFont typeface="Arial" panose="020B0604020202020204" pitchFamily="34" charset="0"/>
              <a:buChar char="•"/>
            </a:pPr>
            <a:r>
              <a:rPr lang="en-US" dirty="0" smtClean="0">
                <a:solidFill>
                  <a:schemeClr val="bg1"/>
                </a:solidFill>
              </a:rPr>
              <a:t>Self-Paced</a:t>
            </a:r>
          </a:p>
          <a:p>
            <a:pPr marL="1200150" lvl="2" indent="-285750">
              <a:buFont typeface="Arial" panose="020B0604020202020204" pitchFamily="34" charset="0"/>
              <a:buChar char="•"/>
            </a:pPr>
            <a:r>
              <a:rPr lang="en-US" dirty="0" smtClean="0">
                <a:solidFill>
                  <a:schemeClr val="bg1"/>
                </a:solidFill>
              </a:rPr>
              <a:t>Prior </a:t>
            </a:r>
            <a:r>
              <a:rPr lang="en-US" dirty="0">
                <a:solidFill>
                  <a:schemeClr val="bg1"/>
                </a:solidFill>
              </a:rPr>
              <a:t>Learning </a:t>
            </a:r>
            <a:r>
              <a:rPr lang="en-US" dirty="0" smtClean="0">
                <a:solidFill>
                  <a:schemeClr val="bg1"/>
                </a:solidFill>
              </a:rPr>
              <a:t>Assessment</a:t>
            </a:r>
          </a:p>
          <a:p>
            <a:pPr marL="1200150" lvl="2" indent="-285750">
              <a:buFont typeface="Arial" panose="020B0604020202020204" pitchFamily="34" charset="0"/>
              <a:buChar char="•"/>
            </a:pPr>
            <a:r>
              <a:rPr lang="en-US" dirty="0" smtClean="0">
                <a:solidFill>
                  <a:schemeClr val="bg1"/>
                </a:solidFill>
              </a:rPr>
              <a:t>Credit </a:t>
            </a:r>
            <a:r>
              <a:rPr lang="en-US" dirty="0">
                <a:solidFill>
                  <a:schemeClr val="bg1"/>
                </a:solidFill>
              </a:rPr>
              <a:t>for </a:t>
            </a:r>
            <a:r>
              <a:rPr lang="en-US" dirty="0" smtClean="0">
                <a:solidFill>
                  <a:schemeClr val="bg1"/>
                </a:solidFill>
              </a:rPr>
              <a:t>Prior Learning</a:t>
            </a:r>
          </a:p>
          <a:p>
            <a:pPr marL="1200150" lvl="2" indent="-285750">
              <a:buFont typeface="Arial" panose="020B0604020202020204" pitchFamily="34" charset="0"/>
              <a:buChar char="•"/>
            </a:pPr>
            <a:r>
              <a:rPr lang="en-US" dirty="0" smtClean="0">
                <a:solidFill>
                  <a:schemeClr val="bg1"/>
                </a:solidFill>
              </a:rPr>
              <a:t>Changing Faculty Role</a:t>
            </a:r>
          </a:p>
          <a:p>
            <a:pPr marL="1200150" lvl="2" indent="-285750">
              <a:buFont typeface="Arial" panose="020B0604020202020204" pitchFamily="34" charset="0"/>
              <a:buChar char="•"/>
            </a:pPr>
            <a:r>
              <a:rPr lang="en-US" dirty="0" smtClean="0">
                <a:solidFill>
                  <a:schemeClr val="bg1"/>
                </a:solidFill>
              </a:rPr>
              <a:t>Increased reliance on OER</a:t>
            </a:r>
          </a:p>
          <a:p>
            <a:pPr algn="ctr"/>
            <a:endParaRPr lang="en-US" dirty="0">
              <a:solidFill>
                <a:schemeClr val="bg1"/>
              </a:solidFill>
            </a:endParaRPr>
          </a:p>
          <a:p>
            <a:pPr algn="ctr"/>
            <a:endParaRPr lang="en-US" dirty="0">
              <a:solidFill>
                <a:schemeClr val="bg1"/>
              </a:solidFill>
            </a:endParaRPr>
          </a:p>
          <a:p>
            <a:endParaRPr lang="en-US" dirty="0">
              <a:solidFill>
                <a:schemeClr val="bg1"/>
              </a:solidFill>
            </a:endParaRPr>
          </a:p>
        </p:txBody>
      </p:sp>
      <p:sp>
        <p:nvSpPr>
          <p:cNvPr id="9" name="Slide Number Placeholder 3"/>
          <p:cNvSpPr txBox="1">
            <a:spLocks/>
          </p:cNvSpPr>
          <p:nvPr/>
        </p:nvSpPr>
        <p:spPr>
          <a:xfrm>
            <a:off x="50999" y="6587065"/>
            <a:ext cx="1958775" cy="270935"/>
          </a:xfrm>
          <a:prstGeom prst="rect">
            <a:avLst/>
          </a:prstGeom>
        </p:spPr>
        <p:txBody>
          <a:bodyPr vert="horz" lIns="91440" tIns="45720" rIns="91440" bIns="45720" rtlCol="0" anchor="ctr"/>
          <a:lstStyle>
            <a:defPPr>
              <a:defRPr lang="en-US"/>
            </a:defPPr>
            <a:lvl1pPr marL="0" algn="l" defTabSz="914400" rtl="0" eaLnBrk="1" latinLnBrk="0" hangingPunct="1">
              <a:defRPr sz="7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smtClean="0"/>
              <a:t>3</a:t>
            </a:r>
            <a:endParaRPr lang="en-US" b="0" dirty="0"/>
          </a:p>
        </p:txBody>
      </p:sp>
    </p:spTree>
    <p:extLst>
      <p:ext uri="{BB962C8B-B14F-4D97-AF65-F5344CB8AC3E}">
        <p14:creationId xmlns:p14="http://schemas.microsoft.com/office/powerpoint/2010/main" val="2497780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71659" y="1278058"/>
            <a:ext cx="1324797" cy="369332"/>
          </a:xfrm>
          <a:prstGeom prst="rect">
            <a:avLst/>
          </a:prstGeom>
          <a:noFill/>
        </p:spPr>
        <p:txBody>
          <a:bodyPr wrap="square" rtlCol="0" anchor="ctr">
            <a:spAutoFit/>
          </a:bodyPr>
          <a:lstStyle/>
          <a:p>
            <a:pPr algn="ctr"/>
            <a:r>
              <a:rPr lang="en-US" b="1" dirty="0" smtClean="0">
                <a:latin typeface="+mj-lt"/>
              </a:rPr>
              <a:t>Employer</a:t>
            </a:r>
            <a:endParaRPr lang="en-US" b="1" dirty="0">
              <a:latin typeface="+mj-lt"/>
            </a:endParaRPr>
          </a:p>
        </p:txBody>
      </p:sp>
      <p:sp>
        <p:nvSpPr>
          <p:cNvPr id="18" name="TextBox 17"/>
          <p:cNvSpPr txBox="1"/>
          <p:nvPr/>
        </p:nvSpPr>
        <p:spPr>
          <a:xfrm>
            <a:off x="6282025" y="1309614"/>
            <a:ext cx="1324797" cy="369332"/>
          </a:xfrm>
          <a:prstGeom prst="rect">
            <a:avLst/>
          </a:prstGeom>
          <a:noFill/>
        </p:spPr>
        <p:txBody>
          <a:bodyPr wrap="square" rtlCol="0" anchor="ctr">
            <a:spAutoFit/>
          </a:bodyPr>
          <a:lstStyle/>
          <a:p>
            <a:pPr algn="ctr"/>
            <a:r>
              <a:rPr lang="en-US" b="1" dirty="0" smtClean="0">
                <a:latin typeface="+mj-lt"/>
              </a:rPr>
              <a:t>University</a:t>
            </a:r>
            <a:endParaRPr lang="en-US" b="1" dirty="0">
              <a:latin typeface="+mj-lt"/>
            </a:endParaRPr>
          </a:p>
        </p:txBody>
      </p:sp>
      <p:sp>
        <p:nvSpPr>
          <p:cNvPr id="2" name="Right Arrow 1"/>
          <p:cNvSpPr/>
          <p:nvPr/>
        </p:nvSpPr>
        <p:spPr>
          <a:xfrm>
            <a:off x="2891312" y="1192904"/>
            <a:ext cx="3297099" cy="812001"/>
          </a:xfrm>
          <a:prstGeom prst="rightArrow">
            <a:avLst/>
          </a:prstGeom>
          <a:solidFill>
            <a:srgbClr val="F0AF17"/>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solidFill>
                  <a:schemeClr val="tx1"/>
                </a:solidFill>
              </a:rPr>
              <a:t>Industry Alignment</a:t>
            </a:r>
            <a:endParaRPr lang="en-US" sz="1400" dirty="0">
              <a:solidFill>
                <a:schemeClr val="tx1"/>
              </a:solidFill>
            </a:endParaRPr>
          </a:p>
        </p:txBody>
      </p:sp>
      <p:sp>
        <p:nvSpPr>
          <p:cNvPr id="7" name="Left Arrow 6"/>
          <p:cNvSpPr/>
          <p:nvPr/>
        </p:nvSpPr>
        <p:spPr>
          <a:xfrm>
            <a:off x="2748925" y="5544458"/>
            <a:ext cx="3718620" cy="782628"/>
          </a:xfrm>
          <a:prstGeom prst="leftArrow">
            <a:avLst/>
          </a:prstGeom>
          <a:solidFill>
            <a:srgbClr val="F0AF17"/>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solidFill>
                  <a:srgbClr val="13120F"/>
                </a:solidFill>
              </a:rPr>
              <a:t>Graduate Preparedness</a:t>
            </a:r>
            <a:endParaRPr lang="en-US" sz="1400" dirty="0">
              <a:solidFill>
                <a:srgbClr val="13120F"/>
              </a:solidFill>
            </a:endParaRPr>
          </a:p>
        </p:txBody>
      </p:sp>
      <p:sp>
        <p:nvSpPr>
          <p:cNvPr id="4" name="Rounded Rectangle 3"/>
          <p:cNvSpPr/>
          <p:nvPr/>
        </p:nvSpPr>
        <p:spPr bwMode="auto">
          <a:xfrm>
            <a:off x="6211032" y="2003565"/>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Degree Program</a:t>
            </a:r>
          </a:p>
        </p:txBody>
      </p:sp>
      <p:sp>
        <p:nvSpPr>
          <p:cNvPr id="30" name="Right Arrow 29"/>
          <p:cNvSpPr/>
          <p:nvPr/>
        </p:nvSpPr>
        <p:spPr bwMode="auto">
          <a:xfrm>
            <a:off x="5190541" y="2026011"/>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13" name="Rounded Rectangle 12"/>
          <p:cNvSpPr/>
          <p:nvPr/>
        </p:nvSpPr>
        <p:spPr bwMode="auto">
          <a:xfrm>
            <a:off x="3791544" y="2003565"/>
            <a:ext cx="1447800" cy="737616"/>
          </a:xfrm>
          <a:prstGeom prst="round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Outcomes</a:t>
            </a:r>
          </a:p>
        </p:txBody>
      </p:sp>
      <p:cxnSp>
        <p:nvCxnSpPr>
          <p:cNvPr id="43" name="Straight Arrow Connector 42"/>
          <p:cNvCxnSpPr/>
          <p:nvPr/>
        </p:nvCxnSpPr>
        <p:spPr bwMode="auto">
          <a:xfrm>
            <a:off x="2895600" y="2372373"/>
            <a:ext cx="2514600" cy="0"/>
          </a:xfrm>
          <a:prstGeom prst="straightConnector1">
            <a:avLst/>
          </a:prstGeom>
          <a:blipFill dpi="0" rotWithShape="0">
            <a:blip r:embed="rId4" cstate="print"/>
            <a:srcRect/>
            <a:tile tx="0" ty="0" sx="100000" sy="100000" flip="none" algn="tl"/>
          </a:blipFill>
          <a:ln w="25400" cap="flat" cmpd="sng" algn="ctr">
            <a:noFill/>
            <a:prstDash val="solid"/>
            <a:round/>
            <a:headEnd type="arrow"/>
            <a:tailEnd type="arrow"/>
          </a:ln>
          <a:effectLst/>
        </p:spPr>
      </p:cxnSp>
      <p:sp>
        <p:nvSpPr>
          <p:cNvPr id="24" name="Right Arrow 23"/>
          <p:cNvSpPr/>
          <p:nvPr/>
        </p:nvSpPr>
        <p:spPr bwMode="auto">
          <a:xfrm>
            <a:off x="2771053" y="2026011"/>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3" name="Rounded Rectangle 2"/>
          <p:cNvSpPr/>
          <p:nvPr/>
        </p:nvSpPr>
        <p:spPr bwMode="auto">
          <a:xfrm>
            <a:off x="1443048" y="2003565"/>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dirty="0" smtClean="0">
                <a:ln>
                  <a:noFill/>
                </a:ln>
                <a:solidFill>
                  <a:srgbClr val="FFFFFF"/>
                </a:solidFill>
                <a:effectLst/>
                <a:latin typeface="+mj-lt"/>
                <a:ea typeface="ヒラギノ角ゴ ProN W3" charset="0"/>
                <a:cs typeface="ヒラギノ角ゴ ProN W3" charset="0"/>
                <a:sym typeface="Gill Sans" charset="0"/>
              </a:rPr>
              <a:t>Position</a:t>
            </a:r>
            <a:endPar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9" name="Rounded Rectangle 8"/>
          <p:cNvSpPr/>
          <p:nvPr/>
        </p:nvSpPr>
        <p:spPr bwMode="auto">
          <a:xfrm>
            <a:off x="6211032" y="2947029"/>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Course</a:t>
            </a:r>
          </a:p>
        </p:txBody>
      </p:sp>
      <p:sp>
        <p:nvSpPr>
          <p:cNvPr id="31" name="Right Arrow 30"/>
          <p:cNvSpPr/>
          <p:nvPr/>
        </p:nvSpPr>
        <p:spPr bwMode="auto">
          <a:xfrm>
            <a:off x="5190541" y="2969475"/>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14" name="Rounded Rectangle 13"/>
          <p:cNvSpPr/>
          <p:nvPr/>
        </p:nvSpPr>
        <p:spPr bwMode="auto">
          <a:xfrm>
            <a:off x="3791544" y="2947029"/>
            <a:ext cx="1447800" cy="737616"/>
          </a:xfrm>
          <a:prstGeom prst="round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Competencies</a:t>
            </a:r>
          </a:p>
        </p:txBody>
      </p:sp>
      <p:sp>
        <p:nvSpPr>
          <p:cNvPr id="23" name="Right Arrow 22"/>
          <p:cNvSpPr/>
          <p:nvPr/>
        </p:nvSpPr>
        <p:spPr bwMode="auto">
          <a:xfrm>
            <a:off x="2771053" y="2969475"/>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5" name="Rounded Rectangle 4"/>
          <p:cNvSpPr/>
          <p:nvPr/>
        </p:nvSpPr>
        <p:spPr bwMode="auto">
          <a:xfrm>
            <a:off x="1443048" y="2947029"/>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Desired Skills &amp; Abilities</a:t>
            </a:r>
          </a:p>
        </p:txBody>
      </p:sp>
      <p:sp>
        <p:nvSpPr>
          <p:cNvPr id="10" name="Rounded Rectangle 9"/>
          <p:cNvSpPr/>
          <p:nvPr/>
        </p:nvSpPr>
        <p:spPr bwMode="auto">
          <a:xfrm>
            <a:off x="6211032" y="3890493"/>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Activity</a:t>
            </a:r>
          </a:p>
        </p:txBody>
      </p:sp>
      <p:sp>
        <p:nvSpPr>
          <p:cNvPr id="28" name="Right Arrow 27"/>
          <p:cNvSpPr/>
          <p:nvPr/>
        </p:nvSpPr>
        <p:spPr bwMode="auto">
          <a:xfrm>
            <a:off x="5190541" y="3912939"/>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15" name="Rounded Rectangle 14"/>
          <p:cNvSpPr/>
          <p:nvPr/>
        </p:nvSpPr>
        <p:spPr bwMode="auto">
          <a:xfrm>
            <a:off x="3791544" y="3890493"/>
            <a:ext cx="1447800" cy="737616"/>
          </a:xfrm>
          <a:prstGeom prst="round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Criteria</a:t>
            </a:r>
          </a:p>
        </p:txBody>
      </p:sp>
      <p:sp>
        <p:nvSpPr>
          <p:cNvPr id="25" name="Right Arrow 24"/>
          <p:cNvSpPr/>
          <p:nvPr/>
        </p:nvSpPr>
        <p:spPr bwMode="auto">
          <a:xfrm>
            <a:off x="2771053" y="3912939"/>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6" name="Rounded Rectangle 5"/>
          <p:cNvSpPr/>
          <p:nvPr/>
        </p:nvSpPr>
        <p:spPr bwMode="auto">
          <a:xfrm>
            <a:off x="1443048" y="3890493"/>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Demonstrated Competence</a:t>
            </a:r>
          </a:p>
        </p:txBody>
      </p:sp>
      <p:sp>
        <p:nvSpPr>
          <p:cNvPr id="11" name="Rounded Rectangle 10"/>
          <p:cNvSpPr/>
          <p:nvPr/>
        </p:nvSpPr>
        <p:spPr bwMode="auto">
          <a:xfrm>
            <a:off x="6211032" y="4833958"/>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Grade</a:t>
            </a:r>
          </a:p>
        </p:txBody>
      </p:sp>
      <p:sp>
        <p:nvSpPr>
          <p:cNvPr id="27" name="Right Arrow 26"/>
          <p:cNvSpPr/>
          <p:nvPr/>
        </p:nvSpPr>
        <p:spPr bwMode="auto">
          <a:xfrm>
            <a:off x="5190541" y="4856404"/>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16" name="Rounded Rectangle 15"/>
          <p:cNvSpPr/>
          <p:nvPr/>
        </p:nvSpPr>
        <p:spPr bwMode="auto">
          <a:xfrm>
            <a:off x="3791544" y="4833958"/>
            <a:ext cx="1447800" cy="737616"/>
          </a:xfrm>
          <a:prstGeom prst="round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Faculty Judgments</a:t>
            </a:r>
          </a:p>
        </p:txBody>
      </p:sp>
      <p:sp>
        <p:nvSpPr>
          <p:cNvPr id="29" name="Right Arrow 28"/>
          <p:cNvSpPr/>
          <p:nvPr/>
        </p:nvSpPr>
        <p:spPr bwMode="auto">
          <a:xfrm>
            <a:off x="2771053" y="4856404"/>
            <a:ext cx="1092958" cy="692727"/>
          </a:xfrm>
          <a:prstGeom prst="rightArrow">
            <a:avLst/>
          </a:prstGeom>
          <a:solidFill>
            <a:srgbClr val="F0AF17"/>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8" name="Rounded Rectangle 7"/>
          <p:cNvSpPr/>
          <p:nvPr/>
        </p:nvSpPr>
        <p:spPr bwMode="auto">
          <a:xfrm>
            <a:off x="1443048" y="4833958"/>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Performance History</a:t>
            </a:r>
          </a:p>
        </p:txBody>
      </p:sp>
      <p:grpSp>
        <p:nvGrpSpPr>
          <p:cNvPr id="12" name="Group 11"/>
          <p:cNvGrpSpPr/>
          <p:nvPr/>
        </p:nvGrpSpPr>
        <p:grpSpPr>
          <a:xfrm>
            <a:off x="147648" y="2138505"/>
            <a:ext cx="1300346" cy="3272996"/>
            <a:chOff x="147648" y="1678421"/>
            <a:chExt cx="1300346" cy="2454747"/>
          </a:xfrm>
        </p:grpSpPr>
        <p:sp>
          <p:nvSpPr>
            <p:cNvPr id="39" name="TextBox 38"/>
            <p:cNvSpPr txBox="1"/>
            <p:nvPr/>
          </p:nvSpPr>
          <p:spPr>
            <a:xfrm>
              <a:off x="152594" y="1678421"/>
              <a:ext cx="1295400" cy="318549"/>
            </a:xfrm>
            <a:prstGeom prst="rect">
              <a:avLst/>
            </a:prstGeom>
            <a:noFill/>
          </p:spPr>
          <p:txBody>
            <a:bodyPr wrap="square" rtlCol="0" anchor="ctr">
              <a:spAutoFit/>
            </a:bodyPr>
            <a:lstStyle/>
            <a:p>
              <a:pPr algn="r">
                <a:lnSpc>
                  <a:spcPct val="90000"/>
                </a:lnSpc>
              </a:pPr>
              <a:r>
                <a:rPr lang="en-US" sz="1200" dirty="0" smtClean="0">
                  <a:latin typeface="+mj-lt"/>
                </a:rPr>
                <a:t>Employers seek skilled workers</a:t>
              </a:r>
              <a:endParaRPr lang="en-US" sz="1200" dirty="0">
                <a:latin typeface="+mj-lt"/>
              </a:endParaRPr>
            </a:p>
          </p:txBody>
        </p:sp>
        <p:sp>
          <p:nvSpPr>
            <p:cNvPr id="40" name="TextBox 39"/>
            <p:cNvSpPr txBox="1"/>
            <p:nvPr/>
          </p:nvSpPr>
          <p:spPr>
            <a:xfrm>
              <a:off x="147648" y="2347075"/>
              <a:ext cx="1295400" cy="443198"/>
            </a:xfrm>
            <a:prstGeom prst="rect">
              <a:avLst/>
            </a:prstGeom>
            <a:noFill/>
          </p:spPr>
          <p:txBody>
            <a:bodyPr wrap="square" rtlCol="0" anchor="ctr">
              <a:spAutoFit/>
            </a:bodyPr>
            <a:lstStyle/>
            <a:p>
              <a:pPr algn="r">
                <a:lnSpc>
                  <a:spcPct val="90000"/>
                </a:lnSpc>
              </a:pPr>
              <a:r>
                <a:rPr lang="en-US" sz="1200" dirty="0" smtClean="0">
                  <a:latin typeface="+mj-lt"/>
                </a:rPr>
                <a:t>with industry’ relevant &amp; current skills</a:t>
              </a:r>
              <a:endParaRPr lang="en-US" sz="1200" dirty="0">
                <a:latin typeface="+mj-lt"/>
              </a:endParaRPr>
            </a:p>
          </p:txBody>
        </p:sp>
        <p:sp>
          <p:nvSpPr>
            <p:cNvPr id="41" name="TextBox 40"/>
            <p:cNvSpPr txBox="1"/>
            <p:nvPr/>
          </p:nvSpPr>
          <p:spPr>
            <a:xfrm>
              <a:off x="147648" y="3073524"/>
              <a:ext cx="1295400" cy="318549"/>
            </a:xfrm>
            <a:prstGeom prst="rect">
              <a:avLst/>
            </a:prstGeom>
            <a:noFill/>
          </p:spPr>
          <p:txBody>
            <a:bodyPr wrap="square" rtlCol="0" anchor="ctr">
              <a:spAutoFit/>
            </a:bodyPr>
            <a:lstStyle/>
            <a:p>
              <a:pPr algn="r">
                <a:lnSpc>
                  <a:spcPct val="90000"/>
                </a:lnSpc>
              </a:pPr>
              <a:r>
                <a:rPr lang="en-US" sz="1200" dirty="0" smtClean="0">
                  <a:latin typeface="+mj-lt"/>
                </a:rPr>
                <a:t>practical experience</a:t>
              </a:r>
              <a:endParaRPr lang="en-US" sz="1200" dirty="0">
                <a:latin typeface="+mj-lt"/>
              </a:endParaRPr>
            </a:p>
          </p:txBody>
        </p:sp>
        <p:sp>
          <p:nvSpPr>
            <p:cNvPr id="42" name="TextBox 41"/>
            <p:cNvSpPr txBox="1"/>
            <p:nvPr/>
          </p:nvSpPr>
          <p:spPr>
            <a:xfrm>
              <a:off x="147648" y="3814619"/>
              <a:ext cx="1295400" cy="318549"/>
            </a:xfrm>
            <a:prstGeom prst="rect">
              <a:avLst/>
            </a:prstGeom>
            <a:noFill/>
          </p:spPr>
          <p:txBody>
            <a:bodyPr wrap="square" rtlCol="0" anchor="ctr">
              <a:spAutoFit/>
            </a:bodyPr>
            <a:lstStyle/>
            <a:p>
              <a:pPr algn="r">
                <a:lnSpc>
                  <a:spcPct val="90000"/>
                </a:lnSpc>
              </a:pPr>
              <a:r>
                <a:rPr lang="en-US" sz="1200" dirty="0" smtClean="0">
                  <a:latin typeface="+mj-lt"/>
                </a:rPr>
                <a:t>and a record of accomplishment</a:t>
              </a:r>
              <a:endParaRPr lang="en-US" sz="1200" dirty="0">
                <a:latin typeface="+mj-lt"/>
              </a:endParaRPr>
            </a:p>
          </p:txBody>
        </p:sp>
      </p:grpSp>
      <p:grpSp>
        <p:nvGrpSpPr>
          <p:cNvPr id="19" name="Group 18"/>
          <p:cNvGrpSpPr/>
          <p:nvPr/>
        </p:nvGrpSpPr>
        <p:grpSpPr>
          <a:xfrm>
            <a:off x="7658832" y="2087166"/>
            <a:ext cx="1295400" cy="3267376"/>
            <a:chOff x="7658832" y="1639917"/>
            <a:chExt cx="1295400" cy="2450532"/>
          </a:xfrm>
        </p:grpSpPr>
        <p:sp>
          <p:nvSpPr>
            <p:cNvPr id="44" name="TextBox 43"/>
            <p:cNvSpPr txBox="1"/>
            <p:nvPr/>
          </p:nvSpPr>
          <p:spPr>
            <a:xfrm>
              <a:off x="7658832" y="1639917"/>
              <a:ext cx="1295400" cy="318549"/>
            </a:xfrm>
            <a:prstGeom prst="rect">
              <a:avLst/>
            </a:prstGeom>
            <a:noFill/>
          </p:spPr>
          <p:txBody>
            <a:bodyPr wrap="square" rtlCol="0">
              <a:spAutoFit/>
            </a:bodyPr>
            <a:lstStyle/>
            <a:p>
              <a:pPr>
                <a:lnSpc>
                  <a:spcPct val="90000"/>
                </a:lnSpc>
              </a:pPr>
              <a:r>
                <a:rPr lang="en-US" sz="1200" dirty="0" smtClean="0">
                  <a:latin typeface="+mj-lt"/>
                </a:rPr>
                <a:t>Universities confer degrees</a:t>
              </a:r>
              <a:endParaRPr lang="en-US" sz="1200" dirty="0">
                <a:latin typeface="+mj-lt"/>
              </a:endParaRPr>
            </a:p>
          </p:txBody>
        </p:sp>
        <p:sp>
          <p:nvSpPr>
            <p:cNvPr id="45" name="TextBox 44"/>
            <p:cNvSpPr txBox="1"/>
            <p:nvPr/>
          </p:nvSpPr>
          <p:spPr>
            <a:xfrm>
              <a:off x="7658832" y="2244017"/>
              <a:ext cx="1295400" cy="443198"/>
            </a:xfrm>
            <a:prstGeom prst="rect">
              <a:avLst/>
            </a:prstGeom>
            <a:noFill/>
          </p:spPr>
          <p:txBody>
            <a:bodyPr wrap="square" rtlCol="0">
              <a:spAutoFit/>
            </a:bodyPr>
            <a:lstStyle/>
            <a:p>
              <a:pPr>
                <a:lnSpc>
                  <a:spcPct val="90000"/>
                </a:lnSpc>
              </a:pPr>
              <a:r>
                <a:rPr lang="en-US" sz="1200" dirty="0" smtClean="0">
                  <a:latin typeface="+mj-lt"/>
                </a:rPr>
                <a:t>for completing a series of courses</a:t>
              </a:r>
              <a:endParaRPr lang="en-US" sz="1200" dirty="0">
                <a:latin typeface="+mj-lt"/>
              </a:endParaRPr>
            </a:p>
          </p:txBody>
        </p:sp>
        <p:sp>
          <p:nvSpPr>
            <p:cNvPr id="46" name="TextBox 45"/>
            <p:cNvSpPr txBox="1"/>
            <p:nvPr/>
          </p:nvSpPr>
          <p:spPr>
            <a:xfrm>
              <a:off x="7658832" y="3012928"/>
              <a:ext cx="1295400" cy="318549"/>
            </a:xfrm>
            <a:prstGeom prst="rect">
              <a:avLst/>
            </a:prstGeom>
            <a:noFill/>
          </p:spPr>
          <p:txBody>
            <a:bodyPr wrap="square" rtlCol="0">
              <a:spAutoFit/>
            </a:bodyPr>
            <a:lstStyle/>
            <a:p>
              <a:pPr>
                <a:lnSpc>
                  <a:spcPct val="90000"/>
                </a:lnSpc>
              </a:pPr>
              <a:r>
                <a:rPr lang="en-US" sz="1200" dirty="0" smtClean="0">
                  <a:latin typeface="+mj-lt"/>
                </a:rPr>
                <a:t>in which students learn</a:t>
              </a:r>
              <a:endParaRPr lang="en-US" sz="1200" dirty="0">
                <a:latin typeface="+mj-lt"/>
              </a:endParaRPr>
            </a:p>
          </p:txBody>
        </p:sp>
        <p:sp>
          <p:nvSpPr>
            <p:cNvPr id="47" name="TextBox 46"/>
            <p:cNvSpPr txBox="1"/>
            <p:nvPr/>
          </p:nvSpPr>
          <p:spPr>
            <a:xfrm>
              <a:off x="7658832" y="3771900"/>
              <a:ext cx="1295400" cy="318549"/>
            </a:xfrm>
            <a:prstGeom prst="rect">
              <a:avLst/>
            </a:prstGeom>
            <a:noFill/>
          </p:spPr>
          <p:txBody>
            <a:bodyPr wrap="square" rtlCol="0">
              <a:spAutoFit/>
            </a:bodyPr>
            <a:lstStyle/>
            <a:p>
              <a:pPr>
                <a:lnSpc>
                  <a:spcPct val="90000"/>
                </a:lnSpc>
              </a:pPr>
              <a:r>
                <a:rPr lang="en-US" sz="1200" dirty="0" smtClean="0">
                  <a:latin typeface="+mj-lt"/>
                </a:rPr>
                <a:t>and are assessed</a:t>
              </a:r>
              <a:endParaRPr lang="en-US" sz="1200" dirty="0">
                <a:latin typeface="+mj-lt"/>
              </a:endParaRPr>
            </a:p>
          </p:txBody>
        </p:sp>
      </p:grpSp>
      <p:sp>
        <p:nvSpPr>
          <p:cNvPr id="48" name="Title 24"/>
          <p:cNvSpPr txBox="1">
            <a:spLocks/>
          </p:cNvSpPr>
          <p:nvPr/>
        </p:nvSpPr>
        <p:spPr>
          <a:xfrm>
            <a:off x="285750" y="246581"/>
            <a:ext cx="6762750" cy="786736"/>
          </a:xfrm>
          <a:prstGeom prst="rect">
            <a:avLst/>
          </a:prstGeom>
        </p:spPr>
        <p:txBody>
          <a:bodyPr anchor="ctr"/>
          <a:lstStyle>
            <a:lvl1pPr algn="l" defTabSz="914400" rtl="0" eaLnBrk="1" latinLnBrk="0" hangingPunct="1">
              <a:lnSpc>
                <a:spcPct val="90000"/>
              </a:lnSpc>
              <a:spcBef>
                <a:spcPct val="0"/>
              </a:spcBef>
              <a:buNone/>
              <a:defRPr sz="2400" b="1" i="0" kern="1200">
                <a:solidFill>
                  <a:schemeClr val="bg1"/>
                </a:solidFill>
                <a:effectLst>
                  <a:outerShdw blurRad="76200" dist="25400" dir="5400000" algn="t" rotWithShape="0">
                    <a:prstClr val="black">
                      <a:alpha val="80000"/>
                    </a:prstClr>
                  </a:outerShdw>
                </a:effectLst>
                <a:latin typeface="Arial"/>
                <a:ea typeface="+mj-ea"/>
                <a:cs typeface="Arial"/>
              </a:defRPr>
            </a:lvl1pPr>
          </a:lstStyle>
          <a:p>
            <a:r>
              <a:rPr lang="en-US" spc="100" dirty="0" smtClean="0">
                <a:latin typeface="+mn-lt"/>
                <a:cs typeface="Shruti" panose="020B0502040204020203" pitchFamily="34" charset="0"/>
              </a:rPr>
              <a:t>Alignment to Industry </a:t>
            </a:r>
            <a:r>
              <a:rPr lang="en-US" spc="100" dirty="0">
                <a:latin typeface="+mn-lt"/>
                <a:cs typeface="Shruti" panose="020B0502040204020203" pitchFamily="34" charset="0"/>
              </a:rPr>
              <a:t>N</a:t>
            </a:r>
            <a:r>
              <a:rPr lang="en-US" spc="100" dirty="0" smtClean="0">
                <a:latin typeface="+mn-lt"/>
                <a:cs typeface="Shruti" panose="020B0502040204020203" pitchFamily="34" charset="0"/>
              </a:rPr>
              <a:t>eeds</a:t>
            </a:r>
            <a:endParaRPr lang="en-US" dirty="0">
              <a:latin typeface="+mn-lt"/>
              <a:cs typeface="Shruti" panose="020B0502040204020203" pitchFamily="34" charset="0"/>
            </a:endParaRPr>
          </a:p>
        </p:txBody>
      </p:sp>
      <p:sp>
        <p:nvSpPr>
          <p:cNvPr id="38" name="TextBox 37"/>
          <p:cNvSpPr txBox="1"/>
          <p:nvPr/>
        </p:nvSpPr>
        <p:spPr>
          <a:xfrm>
            <a:off x="-55450" y="6612336"/>
            <a:ext cx="234360" cy="338554"/>
          </a:xfrm>
          <a:prstGeom prst="rect">
            <a:avLst/>
          </a:prstGeom>
          <a:noFill/>
        </p:spPr>
        <p:txBody>
          <a:bodyPr wrap="none" rtlCol="0">
            <a:spAutoFit/>
          </a:bodyPr>
          <a:lstStyle/>
          <a:p>
            <a:r>
              <a:rPr lang="en-US" sz="700" dirty="0" smtClean="0">
                <a:solidFill>
                  <a:schemeClr val="bg1"/>
                </a:solidFill>
                <a:latin typeface="+mj-lt"/>
              </a:rPr>
              <a:t>4</a:t>
            </a:r>
          </a:p>
          <a:p>
            <a:endParaRPr lang="en-US" sz="900" dirty="0">
              <a:solidFill>
                <a:schemeClr val="bg1"/>
              </a:solidFill>
            </a:endParaRPr>
          </a:p>
        </p:txBody>
      </p:sp>
    </p:spTree>
    <p:custDataLst>
      <p:tags r:id="rId1"/>
    </p:custDataLst>
    <p:extLst>
      <p:ext uri="{BB962C8B-B14F-4D97-AF65-F5344CB8AC3E}">
        <p14:creationId xmlns:p14="http://schemas.microsoft.com/office/powerpoint/2010/main" val="361764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p:tgtEl>
                                          <p:spTgt spid="24"/>
                                        </p:tgtEl>
                                        <p:attrNameLst>
                                          <p:attrName>ppt_x</p:attrName>
                                        </p:attrNameLst>
                                      </p:cBhvr>
                                      <p:tavLst>
                                        <p:tav tm="0">
                                          <p:val>
                                            <p:strVal val="#ppt_x-#ppt_w*1.125000"/>
                                          </p:val>
                                        </p:tav>
                                        <p:tav tm="100000">
                                          <p:val>
                                            <p:strVal val="#ppt_x"/>
                                          </p:val>
                                        </p:tav>
                                      </p:tavLst>
                                    </p:anim>
                                    <p:animEffect transition="in" filter="wipe(right)">
                                      <p:cBhvr>
                                        <p:cTn id="14" dur="500"/>
                                        <p:tgtEl>
                                          <p:spTgt spid="2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ppt_x</p:attrName>
                                        </p:attrNameLst>
                                      </p:cBhvr>
                                      <p:tavLst>
                                        <p:tav tm="0">
                                          <p:val>
                                            <p:strVal val="#ppt_x-#ppt_w*1.125000"/>
                                          </p:val>
                                        </p:tav>
                                        <p:tav tm="100000">
                                          <p:val>
                                            <p:strVal val="#ppt_x"/>
                                          </p:val>
                                        </p:tav>
                                      </p:tavLst>
                                    </p:anim>
                                    <p:animEffect transition="in" filter="wipe(right)">
                                      <p:cBhvr>
                                        <p:cTn id="26" dur="500"/>
                                        <p:tgtEl>
                                          <p:spTgt spid="2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right)">
                                      <p:cBhvr>
                                        <p:cTn id="38" dur="500"/>
                                        <p:tgtEl>
                                          <p:spTgt spid="25"/>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ppt_x</p:attrName>
                                        </p:attrNameLst>
                                      </p:cBhvr>
                                      <p:tavLst>
                                        <p:tav tm="0">
                                          <p:val>
                                            <p:strVal val="#ppt_x-#ppt_w*1.125000"/>
                                          </p:val>
                                        </p:tav>
                                        <p:tav tm="100000">
                                          <p:val>
                                            <p:strVal val="#ppt_x"/>
                                          </p:val>
                                        </p:tav>
                                      </p:tavLst>
                                    </p:anim>
                                    <p:animEffect transition="in" filter="wipe(right)">
                                      <p:cBhvr>
                                        <p:cTn id="50" dur="500"/>
                                        <p:tgtEl>
                                          <p:spTgt spid="29"/>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p:tgtEl>
                                          <p:spTgt spid="30"/>
                                        </p:tgtEl>
                                        <p:attrNameLst>
                                          <p:attrName>ppt_x</p:attrName>
                                        </p:attrNameLst>
                                      </p:cBhvr>
                                      <p:tavLst>
                                        <p:tav tm="0">
                                          <p:val>
                                            <p:strVal val="#ppt_x-#ppt_w*1.125000"/>
                                          </p:val>
                                        </p:tav>
                                        <p:tav tm="100000">
                                          <p:val>
                                            <p:strVal val="#ppt_x"/>
                                          </p:val>
                                        </p:tav>
                                      </p:tavLst>
                                    </p:anim>
                                    <p:animEffect transition="in" filter="wipe(right)">
                                      <p:cBhvr>
                                        <p:cTn id="62" dur="500"/>
                                        <p:tgtEl>
                                          <p:spTgt spid="30"/>
                                        </p:tgtEl>
                                      </p:cBhvr>
                                    </p:animEffect>
                                  </p:childTnLst>
                                </p:cTn>
                              </p:par>
                            </p:childTnLst>
                          </p:cTn>
                        </p:par>
                        <p:par>
                          <p:cTn id="63" fill="hold">
                            <p:stCondLst>
                              <p:cond delay="500"/>
                            </p:stCondLst>
                            <p:childTnLst>
                              <p:par>
                                <p:cTn id="64" presetID="1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ppt_x</p:attrName>
                                        </p:attrNameLst>
                                      </p:cBhvr>
                                      <p:tavLst>
                                        <p:tav tm="0">
                                          <p:val>
                                            <p:strVal val="#ppt_x-#ppt_w*1.125000"/>
                                          </p:val>
                                        </p:tav>
                                        <p:tav tm="100000">
                                          <p:val>
                                            <p:strVal val="#ppt_x"/>
                                          </p:val>
                                        </p:tav>
                                      </p:tavLst>
                                    </p:anim>
                                    <p:animEffect transition="in" filter="wipe(right)">
                                      <p:cBhvr>
                                        <p:cTn id="67" dur="500"/>
                                        <p:tgtEl>
                                          <p:spTgt spid="31"/>
                                        </p:tgtEl>
                                      </p:cBhvr>
                                    </p:animEffect>
                                  </p:childTnLst>
                                </p:cTn>
                              </p:par>
                            </p:childTnLst>
                          </p:cTn>
                        </p:par>
                        <p:par>
                          <p:cTn id="68" fill="hold">
                            <p:stCondLst>
                              <p:cond delay="1000"/>
                            </p:stCondLst>
                            <p:childTnLst>
                              <p:par>
                                <p:cTn id="69" presetID="1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ppt_x</p:attrName>
                                        </p:attrNameLst>
                                      </p:cBhvr>
                                      <p:tavLst>
                                        <p:tav tm="0">
                                          <p:val>
                                            <p:strVal val="#ppt_x-#ppt_w*1.125000"/>
                                          </p:val>
                                        </p:tav>
                                        <p:tav tm="100000">
                                          <p:val>
                                            <p:strVal val="#ppt_x"/>
                                          </p:val>
                                        </p:tav>
                                      </p:tavLst>
                                    </p:anim>
                                    <p:animEffect transition="in" filter="wipe(right)">
                                      <p:cBhvr>
                                        <p:cTn id="72" dur="500"/>
                                        <p:tgtEl>
                                          <p:spTgt spid="28"/>
                                        </p:tgtEl>
                                      </p:cBhvr>
                                    </p:animEffect>
                                  </p:childTnLst>
                                </p:cTn>
                              </p:par>
                            </p:childTnLst>
                          </p:cTn>
                        </p:par>
                        <p:par>
                          <p:cTn id="73" fill="hold">
                            <p:stCondLst>
                              <p:cond delay="1500"/>
                            </p:stCondLst>
                            <p:childTnLst>
                              <p:par>
                                <p:cTn id="74" presetID="12" presetClass="entr" presetSubtype="8"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p:tgtEl>
                                          <p:spTgt spid="27"/>
                                        </p:tgtEl>
                                        <p:attrNameLst>
                                          <p:attrName>ppt_x</p:attrName>
                                        </p:attrNameLst>
                                      </p:cBhvr>
                                      <p:tavLst>
                                        <p:tav tm="0">
                                          <p:val>
                                            <p:strVal val="#ppt_x-#ppt_w*1.125000"/>
                                          </p:val>
                                        </p:tav>
                                        <p:tav tm="100000">
                                          <p:val>
                                            <p:strVal val="#ppt_x"/>
                                          </p:val>
                                        </p:tav>
                                      </p:tavLst>
                                    </p:anim>
                                    <p:animEffect transition="in" filter="wipe(righ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0" grpId="0" animBg="1"/>
      <p:bldP spid="13" grpId="0" animBg="1"/>
      <p:bldP spid="24" grpId="0" animBg="1"/>
      <p:bldP spid="31" grpId="0" animBg="1"/>
      <p:bldP spid="14" grpId="0" animBg="1"/>
      <p:bldP spid="23" grpId="0" animBg="1"/>
      <p:bldP spid="28" grpId="0" animBg="1"/>
      <p:bldP spid="15" grpId="0" animBg="1"/>
      <p:bldP spid="25" grpId="0" animBg="1"/>
      <p:bldP spid="27" grpId="0" animBg="1"/>
      <p:bldP spid="16"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1659" y="1304778"/>
            <a:ext cx="1324797" cy="369332"/>
          </a:xfrm>
          <a:prstGeom prst="rect">
            <a:avLst/>
          </a:prstGeom>
          <a:noFill/>
        </p:spPr>
        <p:txBody>
          <a:bodyPr wrap="square" rtlCol="0" anchor="ctr">
            <a:spAutoFit/>
          </a:bodyPr>
          <a:lstStyle/>
          <a:p>
            <a:pPr algn="ctr"/>
            <a:r>
              <a:rPr lang="en-US" b="1" dirty="0" smtClean="0">
                <a:latin typeface="+mj-lt"/>
              </a:rPr>
              <a:t>Employer</a:t>
            </a:r>
            <a:endParaRPr lang="en-US" b="1" dirty="0">
              <a:latin typeface="+mj-lt"/>
            </a:endParaRPr>
          </a:p>
        </p:txBody>
      </p:sp>
      <p:sp>
        <p:nvSpPr>
          <p:cNvPr id="4" name="TextBox 3"/>
          <p:cNvSpPr txBox="1"/>
          <p:nvPr/>
        </p:nvSpPr>
        <p:spPr>
          <a:xfrm>
            <a:off x="6282025" y="1309614"/>
            <a:ext cx="1324797" cy="369332"/>
          </a:xfrm>
          <a:prstGeom prst="rect">
            <a:avLst/>
          </a:prstGeom>
          <a:noFill/>
        </p:spPr>
        <p:txBody>
          <a:bodyPr wrap="square" rtlCol="0" anchor="ctr">
            <a:spAutoFit/>
          </a:bodyPr>
          <a:lstStyle/>
          <a:p>
            <a:pPr algn="ctr"/>
            <a:r>
              <a:rPr lang="en-US" b="1" dirty="0" smtClean="0">
                <a:latin typeface="+mj-lt"/>
              </a:rPr>
              <a:t>University</a:t>
            </a:r>
            <a:endParaRPr lang="en-US" b="1" dirty="0">
              <a:latin typeface="+mj-lt"/>
            </a:endParaRPr>
          </a:p>
        </p:txBody>
      </p:sp>
      <p:sp>
        <p:nvSpPr>
          <p:cNvPr id="5" name="Rounded Rectangle 4"/>
          <p:cNvSpPr/>
          <p:nvPr/>
        </p:nvSpPr>
        <p:spPr bwMode="auto">
          <a:xfrm>
            <a:off x="6211032" y="2003565"/>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Degree Program</a:t>
            </a:r>
          </a:p>
        </p:txBody>
      </p:sp>
      <p:cxnSp>
        <p:nvCxnSpPr>
          <p:cNvPr id="6" name="Straight Arrow Connector 5"/>
          <p:cNvCxnSpPr/>
          <p:nvPr/>
        </p:nvCxnSpPr>
        <p:spPr bwMode="auto">
          <a:xfrm>
            <a:off x="2895600" y="2372373"/>
            <a:ext cx="2514600" cy="0"/>
          </a:xfrm>
          <a:prstGeom prst="straightConnector1">
            <a:avLst/>
          </a:prstGeom>
          <a:blipFill dpi="0" rotWithShape="0">
            <a:blip r:embed="rId2" cstate="print"/>
            <a:srcRect/>
            <a:tile tx="0" ty="0" sx="100000" sy="100000" flip="none" algn="tl"/>
          </a:blipFill>
          <a:ln w="25400" cap="flat" cmpd="sng" algn="ctr">
            <a:noFill/>
            <a:prstDash val="solid"/>
            <a:round/>
            <a:headEnd type="arrow"/>
            <a:tailEnd type="arrow"/>
          </a:ln>
          <a:effectLst/>
        </p:spPr>
      </p:cxnSp>
      <p:sp>
        <p:nvSpPr>
          <p:cNvPr id="7" name="Rounded Rectangle 6"/>
          <p:cNvSpPr/>
          <p:nvPr/>
        </p:nvSpPr>
        <p:spPr bwMode="auto">
          <a:xfrm>
            <a:off x="1443048" y="2003565"/>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dirty="0" smtClean="0">
                <a:ln>
                  <a:noFill/>
                </a:ln>
                <a:solidFill>
                  <a:srgbClr val="FFFFFF"/>
                </a:solidFill>
                <a:effectLst/>
                <a:latin typeface="+mj-lt"/>
                <a:ea typeface="ヒラギノ角ゴ ProN W3" charset="0"/>
                <a:cs typeface="ヒラギノ角ゴ ProN W3" charset="0"/>
                <a:sym typeface="Gill Sans" charset="0"/>
              </a:rPr>
              <a:t>Position</a:t>
            </a:r>
            <a:endPar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endParaRPr>
          </a:p>
        </p:txBody>
      </p:sp>
      <p:sp>
        <p:nvSpPr>
          <p:cNvPr id="8" name="Rounded Rectangle 7"/>
          <p:cNvSpPr/>
          <p:nvPr/>
        </p:nvSpPr>
        <p:spPr bwMode="auto">
          <a:xfrm>
            <a:off x="6211032" y="2947029"/>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Course</a:t>
            </a:r>
          </a:p>
        </p:txBody>
      </p:sp>
      <p:sp>
        <p:nvSpPr>
          <p:cNvPr id="9" name="Rounded Rectangle 8"/>
          <p:cNvSpPr/>
          <p:nvPr/>
        </p:nvSpPr>
        <p:spPr bwMode="auto">
          <a:xfrm>
            <a:off x="1443048" y="2947029"/>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Desired Skills &amp; Abilities</a:t>
            </a:r>
          </a:p>
        </p:txBody>
      </p:sp>
      <p:sp>
        <p:nvSpPr>
          <p:cNvPr id="10" name="Rounded Rectangle 9"/>
          <p:cNvSpPr/>
          <p:nvPr/>
        </p:nvSpPr>
        <p:spPr bwMode="auto">
          <a:xfrm>
            <a:off x="6211032" y="3890493"/>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Activity</a:t>
            </a:r>
          </a:p>
        </p:txBody>
      </p:sp>
      <p:sp>
        <p:nvSpPr>
          <p:cNvPr id="11" name="Rounded Rectangle 10"/>
          <p:cNvSpPr/>
          <p:nvPr/>
        </p:nvSpPr>
        <p:spPr bwMode="auto">
          <a:xfrm>
            <a:off x="1443048" y="3890493"/>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Demonstrated Competence</a:t>
            </a:r>
          </a:p>
        </p:txBody>
      </p:sp>
      <p:sp>
        <p:nvSpPr>
          <p:cNvPr id="12" name="Rounded Rectangle 11"/>
          <p:cNvSpPr/>
          <p:nvPr/>
        </p:nvSpPr>
        <p:spPr bwMode="auto">
          <a:xfrm>
            <a:off x="6211032" y="4833958"/>
            <a:ext cx="1447800" cy="737616"/>
          </a:xfrm>
          <a:prstGeom prst="roundRect">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Grade</a:t>
            </a:r>
          </a:p>
        </p:txBody>
      </p:sp>
      <p:sp>
        <p:nvSpPr>
          <p:cNvPr id="13" name="Rounded Rectangle 12"/>
          <p:cNvSpPr/>
          <p:nvPr/>
        </p:nvSpPr>
        <p:spPr bwMode="auto">
          <a:xfrm>
            <a:off x="1443048" y="4833958"/>
            <a:ext cx="1447800" cy="737616"/>
          </a:xfrm>
          <a:prstGeom prst="roundRect">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mj-lt"/>
                <a:ea typeface="ヒラギノ角ゴ ProN W3" charset="0"/>
                <a:cs typeface="ヒラギノ角ゴ ProN W3" charset="0"/>
                <a:sym typeface="Gill Sans" charset="0"/>
              </a:rPr>
              <a:t>Performance History</a:t>
            </a:r>
          </a:p>
        </p:txBody>
      </p:sp>
      <p:sp>
        <p:nvSpPr>
          <p:cNvPr id="14" name="TextBox 13"/>
          <p:cNvSpPr txBox="1"/>
          <p:nvPr/>
        </p:nvSpPr>
        <p:spPr>
          <a:xfrm>
            <a:off x="152594" y="2138505"/>
            <a:ext cx="1295400" cy="424732"/>
          </a:xfrm>
          <a:prstGeom prst="rect">
            <a:avLst/>
          </a:prstGeom>
          <a:noFill/>
        </p:spPr>
        <p:txBody>
          <a:bodyPr wrap="square" rtlCol="0" anchor="ctr">
            <a:spAutoFit/>
          </a:bodyPr>
          <a:lstStyle/>
          <a:p>
            <a:pPr algn="r">
              <a:lnSpc>
                <a:spcPct val="90000"/>
              </a:lnSpc>
            </a:pPr>
            <a:r>
              <a:rPr lang="en-US" sz="1200" dirty="0" smtClean="0">
                <a:latin typeface="+mj-lt"/>
              </a:rPr>
              <a:t>Employers seek skilled workers</a:t>
            </a:r>
            <a:endParaRPr lang="en-US" sz="1200" dirty="0">
              <a:latin typeface="+mj-lt"/>
            </a:endParaRPr>
          </a:p>
        </p:txBody>
      </p:sp>
      <p:sp>
        <p:nvSpPr>
          <p:cNvPr id="15" name="TextBox 14"/>
          <p:cNvSpPr txBox="1"/>
          <p:nvPr/>
        </p:nvSpPr>
        <p:spPr>
          <a:xfrm>
            <a:off x="147648" y="3030044"/>
            <a:ext cx="1295400" cy="590931"/>
          </a:xfrm>
          <a:prstGeom prst="rect">
            <a:avLst/>
          </a:prstGeom>
          <a:noFill/>
        </p:spPr>
        <p:txBody>
          <a:bodyPr wrap="square" rtlCol="0" anchor="ctr">
            <a:spAutoFit/>
          </a:bodyPr>
          <a:lstStyle/>
          <a:p>
            <a:pPr algn="r">
              <a:lnSpc>
                <a:spcPct val="90000"/>
              </a:lnSpc>
            </a:pPr>
            <a:r>
              <a:rPr lang="en-US" sz="1200" dirty="0" smtClean="0">
                <a:latin typeface="+mj-lt"/>
              </a:rPr>
              <a:t>with industry’ relevant &amp; current skills</a:t>
            </a:r>
            <a:endParaRPr lang="en-US" sz="1200" dirty="0">
              <a:latin typeface="+mj-lt"/>
            </a:endParaRPr>
          </a:p>
        </p:txBody>
      </p:sp>
      <p:sp>
        <p:nvSpPr>
          <p:cNvPr id="16" name="TextBox 15"/>
          <p:cNvSpPr txBox="1"/>
          <p:nvPr/>
        </p:nvSpPr>
        <p:spPr>
          <a:xfrm>
            <a:off x="147648" y="3998643"/>
            <a:ext cx="1295400" cy="424732"/>
          </a:xfrm>
          <a:prstGeom prst="rect">
            <a:avLst/>
          </a:prstGeom>
          <a:noFill/>
        </p:spPr>
        <p:txBody>
          <a:bodyPr wrap="square" rtlCol="0" anchor="ctr">
            <a:spAutoFit/>
          </a:bodyPr>
          <a:lstStyle/>
          <a:p>
            <a:pPr algn="r">
              <a:lnSpc>
                <a:spcPct val="90000"/>
              </a:lnSpc>
            </a:pPr>
            <a:r>
              <a:rPr lang="en-US" sz="1200" dirty="0" smtClean="0">
                <a:latin typeface="+mj-lt"/>
              </a:rPr>
              <a:t>practical experience</a:t>
            </a:r>
            <a:endParaRPr lang="en-US" sz="1200" dirty="0">
              <a:latin typeface="+mj-lt"/>
            </a:endParaRPr>
          </a:p>
        </p:txBody>
      </p:sp>
      <p:sp>
        <p:nvSpPr>
          <p:cNvPr id="17" name="TextBox 16"/>
          <p:cNvSpPr txBox="1"/>
          <p:nvPr/>
        </p:nvSpPr>
        <p:spPr>
          <a:xfrm>
            <a:off x="147648" y="4986769"/>
            <a:ext cx="1295400" cy="424732"/>
          </a:xfrm>
          <a:prstGeom prst="rect">
            <a:avLst/>
          </a:prstGeom>
          <a:noFill/>
        </p:spPr>
        <p:txBody>
          <a:bodyPr wrap="square" rtlCol="0" anchor="ctr">
            <a:spAutoFit/>
          </a:bodyPr>
          <a:lstStyle/>
          <a:p>
            <a:pPr algn="r">
              <a:lnSpc>
                <a:spcPct val="90000"/>
              </a:lnSpc>
            </a:pPr>
            <a:r>
              <a:rPr lang="en-US" sz="1200" dirty="0" smtClean="0">
                <a:latin typeface="+mj-lt"/>
              </a:rPr>
              <a:t>and a record of accomplishment</a:t>
            </a:r>
            <a:endParaRPr lang="en-US" sz="1200" dirty="0">
              <a:latin typeface="+mj-lt"/>
            </a:endParaRPr>
          </a:p>
        </p:txBody>
      </p:sp>
      <p:sp>
        <p:nvSpPr>
          <p:cNvPr id="18" name="TextBox 17"/>
          <p:cNvSpPr txBox="1"/>
          <p:nvPr/>
        </p:nvSpPr>
        <p:spPr>
          <a:xfrm>
            <a:off x="7658832" y="2087167"/>
            <a:ext cx="1295400" cy="424732"/>
          </a:xfrm>
          <a:prstGeom prst="rect">
            <a:avLst/>
          </a:prstGeom>
          <a:noFill/>
        </p:spPr>
        <p:txBody>
          <a:bodyPr wrap="square" rtlCol="0">
            <a:spAutoFit/>
          </a:bodyPr>
          <a:lstStyle/>
          <a:p>
            <a:pPr>
              <a:lnSpc>
                <a:spcPct val="90000"/>
              </a:lnSpc>
            </a:pPr>
            <a:r>
              <a:rPr lang="en-US" sz="1200" dirty="0" smtClean="0">
                <a:latin typeface="+mj-lt"/>
              </a:rPr>
              <a:t>Universities confer degrees</a:t>
            </a:r>
            <a:endParaRPr lang="en-US" sz="1200" dirty="0">
              <a:latin typeface="+mj-lt"/>
            </a:endParaRPr>
          </a:p>
        </p:txBody>
      </p:sp>
      <p:sp>
        <p:nvSpPr>
          <p:cNvPr id="19" name="TextBox 18"/>
          <p:cNvSpPr txBox="1"/>
          <p:nvPr/>
        </p:nvSpPr>
        <p:spPr>
          <a:xfrm>
            <a:off x="7658832" y="2892633"/>
            <a:ext cx="1295400" cy="590931"/>
          </a:xfrm>
          <a:prstGeom prst="rect">
            <a:avLst/>
          </a:prstGeom>
          <a:noFill/>
        </p:spPr>
        <p:txBody>
          <a:bodyPr wrap="square" rtlCol="0">
            <a:spAutoFit/>
          </a:bodyPr>
          <a:lstStyle/>
          <a:p>
            <a:pPr>
              <a:lnSpc>
                <a:spcPct val="90000"/>
              </a:lnSpc>
            </a:pPr>
            <a:r>
              <a:rPr lang="en-US" sz="1200" dirty="0" smtClean="0">
                <a:latin typeface="+mj-lt"/>
              </a:rPr>
              <a:t>for completing a series of courses</a:t>
            </a:r>
            <a:endParaRPr lang="en-US" sz="1200" dirty="0">
              <a:latin typeface="+mj-lt"/>
            </a:endParaRPr>
          </a:p>
        </p:txBody>
      </p:sp>
      <p:sp>
        <p:nvSpPr>
          <p:cNvPr id="20" name="TextBox 19"/>
          <p:cNvSpPr txBox="1"/>
          <p:nvPr/>
        </p:nvSpPr>
        <p:spPr>
          <a:xfrm>
            <a:off x="7658832" y="3917848"/>
            <a:ext cx="1295400" cy="424732"/>
          </a:xfrm>
          <a:prstGeom prst="rect">
            <a:avLst/>
          </a:prstGeom>
          <a:noFill/>
        </p:spPr>
        <p:txBody>
          <a:bodyPr wrap="square" rtlCol="0">
            <a:spAutoFit/>
          </a:bodyPr>
          <a:lstStyle/>
          <a:p>
            <a:pPr>
              <a:lnSpc>
                <a:spcPct val="90000"/>
              </a:lnSpc>
            </a:pPr>
            <a:r>
              <a:rPr lang="en-US" sz="1200" dirty="0" smtClean="0">
                <a:latin typeface="+mj-lt"/>
              </a:rPr>
              <a:t>in which students learn</a:t>
            </a:r>
            <a:endParaRPr lang="en-US" sz="1200" dirty="0">
              <a:latin typeface="+mj-lt"/>
            </a:endParaRPr>
          </a:p>
        </p:txBody>
      </p:sp>
      <p:sp>
        <p:nvSpPr>
          <p:cNvPr id="21" name="TextBox 20"/>
          <p:cNvSpPr txBox="1"/>
          <p:nvPr/>
        </p:nvSpPr>
        <p:spPr>
          <a:xfrm>
            <a:off x="7658832" y="4929811"/>
            <a:ext cx="1295400" cy="424732"/>
          </a:xfrm>
          <a:prstGeom prst="rect">
            <a:avLst/>
          </a:prstGeom>
          <a:noFill/>
        </p:spPr>
        <p:txBody>
          <a:bodyPr wrap="square" rtlCol="0">
            <a:spAutoFit/>
          </a:bodyPr>
          <a:lstStyle/>
          <a:p>
            <a:pPr>
              <a:lnSpc>
                <a:spcPct val="90000"/>
              </a:lnSpc>
            </a:pPr>
            <a:r>
              <a:rPr lang="en-US" sz="1200" dirty="0" smtClean="0">
                <a:latin typeface="+mj-lt"/>
              </a:rPr>
              <a:t>and are assessed</a:t>
            </a:r>
            <a:endParaRPr lang="en-US" sz="1200" dirty="0">
              <a:latin typeface="+mj-lt"/>
            </a:endParaRPr>
          </a:p>
        </p:txBody>
      </p:sp>
      <p:grpSp>
        <p:nvGrpSpPr>
          <p:cNvPr id="22" name="Group 31"/>
          <p:cNvGrpSpPr/>
          <p:nvPr/>
        </p:nvGrpSpPr>
        <p:grpSpPr>
          <a:xfrm>
            <a:off x="3249799" y="1270443"/>
            <a:ext cx="2610881" cy="4941209"/>
            <a:chOff x="3249798" y="1027375"/>
            <a:chExt cx="2610881" cy="3705907"/>
          </a:xfrm>
        </p:grpSpPr>
        <p:sp>
          <p:nvSpPr>
            <p:cNvPr id="23" name="Rounded Rectangle 22"/>
            <p:cNvSpPr/>
            <p:nvPr/>
          </p:nvSpPr>
          <p:spPr>
            <a:xfrm>
              <a:off x="3249798" y="1027375"/>
              <a:ext cx="2610881" cy="3705907"/>
            </a:xfrm>
            <a:prstGeom prst="roundRect">
              <a:avLst>
                <a:gd name="adj" fmla="val 1122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lstStyle/>
            <a:p>
              <a:pPr algn="ctr">
                <a:lnSpc>
                  <a:spcPct val="90000"/>
                </a:lnSpc>
              </a:pPr>
              <a:r>
                <a:rPr lang="en-US" sz="1600" dirty="0">
                  <a:effectLst>
                    <a:outerShdw blurRad="50800" dist="38100" dir="5400000" algn="t" rotWithShape="0">
                      <a:prstClr val="black">
                        <a:alpha val="40000"/>
                      </a:prstClr>
                    </a:outerShdw>
                  </a:effectLst>
                </a:rPr>
                <a:t>How do we connect </a:t>
              </a:r>
              <a:r>
                <a:rPr lang="en-US" sz="1600" dirty="0" smtClean="0">
                  <a:effectLst>
                    <a:outerShdw blurRad="50800" dist="38100" dir="5400000" algn="t" rotWithShape="0">
                      <a:prstClr val="black">
                        <a:alpha val="40000"/>
                      </a:prstClr>
                    </a:outerShdw>
                  </a:effectLst>
                </a:rPr>
                <a:t>the conferral </a:t>
              </a:r>
              <a:r>
                <a:rPr lang="en-US" sz="1600" dirty="0">
                  <a:effectLst>
                    <a:outerShdw blurRad="50800" dist="38100" dir="5400000" algn="t" rotWithShape="0">
                      <a:prstClr val="black">
                        <a:alpha val="40000"/>
                      </a:prstClr>
                    </a:outerShdw>
                  </a:effectLst>
                </a:rPr>
                <a:t>of a degree with the ability to apply relevant, in-demand, employable skills?</a:t>
              </a:r>
            </a:p>
          </p:txBody>
        </p:sp>
        <p:sp>
          <p:nvSpPr>
            <p:cNvPr id="24" name="TextBox 23"/>
            <p:cNvSpPr txBox="1"/>
            <p:nvPr/>
          </p:nvSpPr>
          <p:spPr>
            <a:xfrm>
              <a:off x="3518987" y="1480914"/>
              <a:ext cx="1301497" cy="2827697"/>
            </a:xfrm>
            <a:prstGeom prst="rect">
              <a:avLst/>
            </a:prstGeom>
            <a:noFill/>
          </p:spPr>
          <p:txBody>
            <a:bodyPr wrap="square" rtlCol="0">
              <a:spAutoFit/>
            </a:bodyPr>
            <a:lstStyle/>
            <a:p>
              <a:r>
                <a:rPr lang="en-US" sz="23900" b="1" dirty="0" smtClean="0">
                  <a:solidFill>
                    <a:schemeClr val="bg1"/>
                  </a:solidFill>
                  <a:effectLst>
                    <a:outerShdw blurRad="50800" dist="38100" dir="5400000" algn="t" rotWithShape="0">
                      <a:prstClr val="black">
                        <a:alpha val="40000"/>
                      </a:prstClr>
                    </a:outerShdw>
                  </a:effectLst>
                </a:rPr>
                <a:t>?</a:t>
              </a:r>
              <a:endParaRPr lang="en-US" sz="2000" b="1" dirty="0">
                <a:solidFill>
                  <a:schemeClr val="bg1"/>
                </a:solidFill>
                <a:effectLst>
                  <a:outerShdw blurRad="50800" dist="38100" dir="5400000" algn="t" rotWithShape="0">
                    <a:prstClr val="black">
                      <a:alpha val="40000"/>
                    </a:prstClr>
                  </a:outerShdw>
                </a:effectLst>
              </a:endParaRPr>
            </a:p>
          </p:txBody>
        </p:sp>
      </p:grpSp>
      <p:sp>
        <p:nvSpPr>
          <p:cNvPr id="25" name="Title 24"/>
          <p:cNvSpPr>
            <a:spLocks noGrp="1"/>
          </p:cNvSpPr>
          <p:nvPr>
            <p:ph type="title"/>
          </p:nvPr>
        </p:nvSpPr>
        <p:spPr/>
        <p:txBody>
          <a:bodyPr/>
          <a:lstStyle/>
          <a:p>
            <a:r>
              <a:rPr lang="en-US" spc="100" dirty="0">
                <a:latin typeface="+mn-lt"/>
                <a:cs typeface="Shruti" panose="020B0502040204020203" pitchFamily="34" charset="0"/>
              </a:rPr>
              <a:t>Higher Education </a:t>
            </a:r>
            <a:r>
              <a:rPr lang="en-US" spc="100" dirty="0" smtClean="0">
                <a:latin typeface="+mn-lt"/>
                <a:cs typeface="Shruti" panose="020B0502040204020203" pitchFamily="34" charset="0"/>
              </a:rPr>
              <a:t>Conundrum</a:t>
            </a:r>
            <a:endParaRPr lang="en-US" dirty="0">
              <a:latin typeface="+mn-lt"/>
              <a:cs typeface="Shruti" panose="020B0502040204020203" pitchFamily="34" charset="0"/>
            </a:endParaRPr>
          </a:p>
        </p:txBody>
      </p:sp>
      <p:sp>
        <p:nvSpPr>
          <p:cNvPr id="26" name="TextBox 25"/>
          <p:cNvSpPr txBox="1"/>
          <p:nvPr/>
        </p:nvSpPr>
        <p:spPr>
          <a:xfrm>
            <a:off x="-55450" y="6612336"/>
            <a:ext cx="248786" cy="230832"/>
          </a:xfrm>
          <a:prstGeom prst="rect">
            <a:avLst/>
          </a:prstGeom>
          <a:noFill/>
        </p:spPr>
        <p:txBody>
          <a:bodyPr wrap="none" rtlCol="0">
            <a:spAutoFit/>
          </a:bodyPr>
          <a:lstStyle/>
          <a:p>
            <a:r>
              <a:rPr lang="en-US" sz="900" dirty="0" smtClean="0">
                <a:solidFill>
                  <a:schemeClr val="bg1"/>
                </a:solidFill>
              </a:rPr>
              <a:t>5</a:t>
            </a:r>
            <a:endParaRPr lang="en-US" sz="900" dirty="0">
              <a:solidFill>
                <a:schemeClr val="bg1"/>
              </a:solidFill>
            </a:endParaRPr>
          </a:p>
        </p:txBody>
      </p:sp>
    </p:spTree>
    <p:extLst>
      <p:ext uri="{BB962C8B-B14F-4D97-AF65-F5344CB8AC3E}">
        <p14:creationId xmlns:p14="http://schemas.microsoft.com/office/powerpoint/2010/main" val="1873681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417917" y="2391146"/>
            <a:ext cx="1899641" cy="1798313"/>
          </a:xfrm>
          <a:prstGeom prst="ellipse">
            <a:avLst/>
          </a:prstGeom>
          <a:solidFill>
            <a:schemeClr val="tx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Educational Models/Approaches</a:t>
            </a:r>
            <a:endParaRPr lang="en-US" dirty="0"/>
          </a:p>
        </p:txBody>
      </p:sp>
      <p:sp>
        <p:nvSpPr>
          <p:cNvPr id="3" name="Content Placeholder 2"/>
          <p:cNvSpPr>
            <a:spLocks noGrp="1"/>
          </p:cNvSpPr>
          <p:nvPr>
            <p:ph idx="1"/>
          </p:nvPr>
        </p:nvSpPr>
        <p:spPr>
          <a:xfrm>
            <a:off x="285750" y="1109133"/>
            <a:ext cx="6848475" cy="5317067"/>
          </a:xfrm>
        </p:spPr>
        <p:txBody>
          <a:bodyPr/>
          <a:lstStyle/>
          <a:p>
            <a:pPr lvl="0"/>
            <a:endParaRPr lang="en-US" sz="1800" dirty="0"/>
          </a:p>
          <a:p>
            <a:endParaRPr lang="en-US" dirty="0"/>
          </a:p>
        </p:txBody>
      </p:sp>
      <p:sp>
        <p:nvSpPr>
          <p:cNvPr id="4" name="Slide Number Placeholder 3"/>
          <p:cNvSpPr>
            <a:spLocks noGrp="1"/>
          </p:cNvSpPr>
          <p:nvPr>
            <p:ph type="sldNum" sz="quarter" idx="4"/>
          </p:nvPr>
        </p:nvSpPr>
        <p:spPr>
          <a:xfrm>
            <a:off x="-25748" y="6587065"/>
            <a:ext cx="1849325" cy="270935"/>
          </a:xfrm>
        </p:spPr>
        <p:txBody>
          <a:bodyPr/>
          <a:lstStyle/>
          <a:p>
            <a:r>
              <a:rPr lang="en-US" b="0" dirty="0" smtClean="0"/>
              <a:t>6</a:t>
            </a:r>
            <a:endParaRPr lang="en-US" b="0" dirty="0"/>
          </a:p>
        </p:txBody>
      </p:sp>
      <p:grpSp>
        <p:nvGrpSpPr>
          <p:cNvPr id="12" name="Group 11"/>
          <p:cNvGrpSpPr/>
          <p:nvPr/>
        </p:nvGrpSpPr>
        <p:grpSpPr>
          <a:xfrm>
            <a:off x="261913" y="1807939"/>
            <a:ext cx="3424262" cy="2830736"/>
            <a:chOff x="378525" y="1755602"/>
            <a:chExt cx="4054166" cy="3550692"/>
          </a:xfrm>
        </p:grpSpPr>
        <p:sp>
          <p:nvSpPr>
            <p:cNvPr id="9" name="Oval 8"/>
            <p:cNvSpPr/>
            <p:nvPr/>
          </p:nvSpPr>
          <p:spPr>
            <a:xfrm>
              <a:off x="382144" y="1755602"/>
              <a:ext cx="3550692" cy="3550692"/>
            </a:xfrm>
            <a:prstGeom prst="ellipse">
              <a:avLst/>
            </a:prstGeom>
            <a:solidFill>
              <a:schemeClr val="tx2">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8525" y="3149749"/>
              <a:ext cx="1371600" cy="556793"/>
            </a:xfrm>
            <a:prstGeom prst="rect">
              <a:avLst/>
            </a:prstGeom>
            <a:noFill/>
          </p:spPr>
          <p:txBody>
            <a:bodyPr wrap="square" rtlCol="0">
              <a:spAutoFit/>
            </a:bodyPr>
            <a:lstStyle/>
            <a:p>
              <a:pPr algn="ctr"/>
              <a:r>
                <a:rPr lang="en-US" sz="2000" b="1" dirty="0" smtClean="0">
                  <a:solidFill>
                    <a:schemeClr val="bg1"/>
                  </a:solidFill>
                  <a:latin typeface="Arial Narrow" pitchFamily="34" charset="0"/>
                  <a:cs typeface="Times New Roman" pitchFamily="18" charset="0"/>
                </a:rPr>
                <a:t>CBE</a:t>
              </a:r>
            </a:p>
          </p:txBody>
        </p:sp>
        <p:sp>
          <p:nvSpPr>
            <p:cNvPr id="11" name="TextBox 10"/>
            <p:cNvSpPr txBox="1"/>
            <p:nvPr/>
          </p:nvSpPr>
          <p:spPr>
            <a:xfrm>
              <a:off x="2017037" y="3015884"/>
              <a:ext cx="2415654" cy="985093"/>
            </a:xfrm>
            <a:prstGeom prst="rect">
              <a:avLst/>
            </a:prstGeom>
            <a:noFill/>
          </p:spPr>
          <p:txBody>
            <a:bodyPr wrap="square" rtlCol="0">
              <a:spAutoFit/>
            </a:bodyPr>
            <a:lstStyle/>
            <a:p>
              <a:pPr algn="ctr"/>
              <a:r>
                <a:rPr lang="en-US" sz="2000" b="1" dirty="0" smtClean="0">
                  <a:solidFill>
                    <a:schemeClr val="bg1"/>
                  </a:solidFill>
                  <a:latin typeface="Arial Narrow" pitchFamily="34" charset="0"/>
                  <a:cs typeface="Times New Roman" pitchFamily="18" charset="0"/>
                </a:rPr>
                <a:t>Direct</a:t>
              </a:r>
              <a:br>
                <a:rPr lang="en-US" sz="2000" b="1" dirty="0" smtClean="0">
                  <a:solidFill>
                    <a:schemeClr val="bg1"/>
                  </a:solidFill>
                  <a:latin typeface="Arial Narrow" pitchFamily="34" charset="0"/>
                  <a:cs typeface="Times New Roman" pitchFamily="18" charset="0"/>
                </a:rPr>
              </a:br>
              <a:r>
                <a:rPr lang="en-US" sz="2000" b="1" dirty="0" smtClean="0">
                  <a:solidFill>
                    <a:schemeClr val="bg1"/>
                  </a:solidFill>
                  <a:latin typeface="Arial Narrow" pitchFamily="34" charset="0"/>
                  <a:cs typeface="Times New Roman" pitchFamily="18" charset="0"/>
                </a:rPr>
                <a:t>Assessment</a:t>
              </a:r>
            </a:p>
          </p:txBody>
        </p:sp>
      </p:grpSp>
      <p:sp>
        <p:nvSpPr>
          <p:cNvPr id="14" name="Content Placeholder 5"/>
          <p:cNvSpPr txBox="1">
            <a:spLocks/>
          </p:cNvSpPr>
          <p:nvPr/>
        </p:nvSpPr>
        <p:spPr>
          <a:xfrm>
            <a:off x="4076700" y="1325596"/>
            <a:ext cx="4661535" cy="5018053"/>
          </a:xfrm>
          <a:prstGeom prst="rect">
            <a:avLst/>
          </a:prstGeom>
          <a:solidFill>
            <a:schemeClr val="bg2"/>
          </a:solidFill>
        </p:spPr>
        <p:txBody>
          <a:bodyPr/>
          <a:lstStyle/>
          <a:p>
            <a:pPr marL="342900" marR="0" lvl="0" indent="-342900" algn="l" defTabSz="457200" rtl="0" eaLnBrk="1" fontAlgn="auto" latinLnBrk="0" hangingPunct="1">
              <a:lnSpc>
                <a:spcPct val="100000"/>
              </a:lnSpc>
              <a:spcBef>
                <a:spcPts val="300"/>
              </a:spcBef>
              <a:spcAft>
                <a:spcPts val="0"/>
              </a:spcAft>
              <a:buClrTx/>
              <a:buSzTx/>
              <a:buFont typeface="Arial"/>
              <a:buNone/>
              <a:tabLst/>
              <a:defRPr/>
            </a:pPr>
            <a:r>
              <a:rPr kumimoji="0" lang="en-US" b="1" i="0" strike="noStrike" kern="1200" cap="none" spc="0" normalizeH="0" baseline="0" noProof="0" dirty="0" smtClean="0">
                <a:ln>
                  <a:noFill/>
                </a:ln>
                <a:solidFill>
                  <a:schemeClr val="tx1"/>
                </a:solidFill>
                <a:effectLst/>
                <a:uLnTx/>
                <a:uFillTx/>
              </a:rPr>
              <a:t>	</a:t>
            </a:r>
            <a:r>
              <a:rPr kumimoji="0" lang="en-US" sz="1400" b="1" i="0" strike="noStrike" kern="1200" cap="none" spc="0" normalizeH="0" baseline="0" noProof="0" dirty="0" smtClean="0">
                <a:ln>
                  <a:noFill/>
                </a:ln>
                <a:solidFill>
                  <a:schemeClr val="tx1"/>
                </a:solidFill>
                <a:effectLst/>
                <a:uLnTx/>
                <a:uFillTx/>
              </a:rPr>
              <a:t>Competency-Based Education (CBE)</a:t>
            </a:r>
            <a:r>
              <a:rPr lang="en-US" sz="1400" dirty="0" smtClean="0"/>
              <a:t> </a:t>
            </a:r>
            <a:br>
              <a:rPr lang="en-US" sz="1400" dirty="0" smtClean="0"/>
            </a:br>
            <a:r>
              <a:rPr kumimoji="0" lang="en-US" sz="1400" b="0" i="0" u="none" strike="noStrike" kern="1200" cap="none" spc="0" normalizeH="0" baseline="0" noProof="0" dirty="0" smtClean="0">
                <a:ln>
                  <a:noFill/>
                </a:ln>
                <a:solidFill>
                  <a:schemeClr val="tx1"/>
                </a:solidFill>
                <a:effectLst/>
                <a:uLnTx/>
                <a:uFillTx/>
              </a:rPr>
              <a:t>An educational approach focuses </a:t>
            </a:r>
            <a:br>
              <a:rPr kumimoji="0" lang="en-US" sz="1400" b="0" i="0" u="none" strike="noStrike" kern="1200" cap="none" spc="0" normalizeH="0" baseline="0" noProof="0" dirty="0" smtClean="0">
                <a:ln>
                  <a:noFill/>
                </a:ln>
                <a:solidFill>
                  <a:schemeClr val="tx1"/>
                </a:solidFill>
                <a:effectLst/>
                <a:uLnTx/>
                <a:uFillTx/>
              </a:rPr>
            </a:br>
            <a:r>
              <a:rPr kumimoji="0" lang="en-US" sz="1400" b="0" i="0" u="none" strike="noStrike" kern="1200" cap="none" spc="0" normalizeH="0" baseline="0" noProof="0" dirty="0" smtClean="0">
                <a:ln>
                  <a:noFill/>
                </a:ln>
                <a:solidFill>
                  <a:schemeClr val="tx1"/>
                </a:solidFill>
                <a:effectLst/>
                <a:uLnTx/>
                <a:uFillTx/>
              </a:rPr>
              <a:t>on outcomes of learning &amp; based </a:t>
            </a:r>
            <a:br>
              <a:rPr kumimoji="0" lang="en-US" sz="1400" b="0" i="0" u="none" strike="noStrike" kern="1200" cap="none" spc="0" normalizeH="0" baseline="0" noProof="0" dirty="0" smtClean="0">
                <a:ln>
                  <a:noFill/>
                </a:ln>
                <a:solidFill>
                  <a:schemeClr val="tx1"/>
                </a:solidFill>
                <a:effectLst/>
                <a:uLnTx/>
                <a:uFillTx/>
              </a:rPr>
            </a:br>
            <a:r>
              <a:rPr kumimoji="0" lang="en-US" sz="1400" b="0" i="0" u="none" strike="noStrike" kern="1200" cap="none" spc="0" normalizeH="0" baseline="0" noProof="0" dirty="0" smtClean="0">
                <a:ln>
                  <a:noFill/>
                </a:ln>
                <a:solidFill>
                  <a:schemeClr val="tx1"/>
                </a:solidFill>
                <a:effectLst/>
                <a:uLnTx/>
                <a:uFillTx/>
              </a:rPr>
              <a:t>on a predetermined set of knowledge, </a:t>
            </a:r>
            <a:br>
              <a:rPr kumimoji="0" lang="en-US" sz="1400" b="0" i="0" u="none" strike="noStrike" kern="1200" cap="none" spc="0" normalizeH="0" baseline="0" noProof="0" dirty="0" smtClean="0">
                <a:ln>
                  <a:noFill/>
                </a:ln>
                <a:solidFill>
                  <a:schemeClr val="tx1"/>
                </a:solidFill>
                <a:effectLst/>
                <a:uLnTx/>
                <a:uFillTx/>
              </a:rPr>
            </a:br>
            <a:r>
              <a:rPr kumimoji="0" lang="en-US" sz="1400" b="0" i="0" u="none" strike="noStrike" kern="1200" cap="none" spc="0" normalizeH="0" baseline="0" noProof="0" dirty="0" smtClean="0">
                <a:ln>
                  <a:noFill/>
                </a:ln>
                <a:solidFill>
                  <a:schemeClr val="tx1"/>
                </a:solidFill>
                <a:effectLst/>
                <a:uLnTx/>
                <a:uFillTx/>
              </a:rPr>
              <a:t>skills, and abilities that the student </a:t>
            </a:r>
            <a:br>
              <a:rPr kumimoji="0" lang="en-US" sz="1400" b="0" i="0" u="none" strike="noStrike" kern="1200" cap="none" spc="0" normalizeH="0" baseline="0" noProof="0" dirty="0" smtClean="0">
                <a:ln>
                  <a:noFill/>
                </a:ln>
                <a:solidFill>
                  <a:schemeClr val="tx1"/>
                </a:solidFill>
                <a:effectLst/>
                <a:uLnTx/>
                <a:uFillTx/>
              </a:rPr>
            </a:br>
            <a:r>
              <a:rPr kumimoji="0" lang="en-US" sz="1400" b="0" i="0" u="none" strike="noStrike" kern="1200" cap="none" spc="0" normalizeH="0" baseline="0" noProof="0" dirty="0" smtClean="0">
                <a:ln>
                  <a:noFill/>
                </a:ln>
                <a:solidFill>
                  <a:schemeClr val="tx1"/>
                </a:solidFill>
                <a:effectLst/>
                <a:uLnTx/>
                <a:uFillTx/>
              </a:rPr>
              <a:t>is expected to accomplish.</a:t>
            </a:r>
          </a:p>
          <a:p>
            <a:pPr marL="342900" marR="0" lvl="0" indent="-342900" algn="l" defTabSz="457200" rtl="0" eaLnBrk="1" fontAlgn="auto" latinLnBrk="0" hangingPunct="1">
              <a:lnSpc>
                <a:spcPct val="100000"/>
              </a:lnSpc>
              <a:spcBef>
                <a:spcPts val="300"/>
              </a:spcBef>
              <a:spcAft>
                <a:spcPts val="0"/>
              </a:spcAft>
              <a:buClrTx/>
              <a:buSzTx/>
              <a:buFont typeface="Arial"/>
              <a:buNone/>
              <a:tabLst/>
              <a:defRPr/>
            </a:pPr>
            <a:endParaRPr kumimoji="0" lang="en-US" sz="14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ts val="300"/>
              </a:spcBef>
              <a:spcAft>
                <a:spcPts val="0"/>
              </a:spcAft>
              <a:buClrTx/>
              <a:buSzTx/>
              <a:buFont typeface="Arial"/>
              <a:buNone/>
              <a:tabLst/>
              <a:defRPr/>
            </a:pPr>
            <a:r>
              <a:rPr kumimoji="0" lang="en-US" sz="1400" b="1" i="0" strike="noStrike" kern="1200" cap="none" spc="0" normalizeH="0" baseline="0" noProof="0" dirty="0" smtClean="0">
                <a:ln>
                  <a:noFill/>
                </a:ln>
                <a:solidFill>
                  <a:schemeClr val="tx1"/>
                </a:solidFill>
                <a:effectLst/>
                <a:uLnTx/>
                <a:uFillTx/>
              </a:rPr>
              <a:t>	Direct Assessment </a:t>
            </a:r>
          </a:p>
          <a:p>
            <a:pPr marL="342900" marR="0" lvl="0" indent="-342900" algn="l" defTabSz="457200" rtl="0" eaLnBrk="1" fontAlgn="auto" latinLnBrk="0" hangingPunct="1">
              <a:lnSpc>
                <a:spcPct val="100000"/>
              </a:lnSpc>
              <a:spcBef>
                <a:spcPts val="300"/>
              </a:spcBef>
              <a:spcAft>
                <a:spcPts val="0"/>
              </a:spcAft>
              <a:buClrTx/>
              <a:buSzTx/>
              <a:buFont typeface="Arial"/>
              <a:buNone/>
              <a:tabLst/>
              <a:defRPr/>
            </a:pPr>
            <a:r>
              <a:rPr lang="en-US" sz="1400" dirty="0" smtClean="0"/>
              <a:t>	</a:t>
            </a:r>
            <a:r>
              <a:rPr kumimoji="0" lang="en-US" sz="1400" b="0" i="0" u="none" strike="noStrike" kern="1200" cap="none" spc="0" normalizeH="0" baseline="0" noProof="0" dirty="0" smtClean="0">
                <a:ln>
                  <a:noFill/>
                </a:ln>
                <a:solidFill>
                  <a:schemeClr val="tx1"/>
                </a:solidFill>
                <a:effectLst/>
                <a:uLnTx/>
                <a:uFillTx/>
              </a:rPr>
              <a:t>An  instructional program that, in lieu </a:t>
            </a:r>
            <a:br>
              <a:rPr kumimoji="0" lang="en-US" sz="1400" b="0" i="0" u="none" strike="noStrike" kern="1200" cap="none" spc="0" normalizeH="0" baseline="0" noProof="0" dirty="0" smtClean="0">
                <a:ln>
                  <a:noFill/>
                </a:ln>
                <a:solidFill>
                  <a:schemeClr val="tx1"/>
                </a:solidFill>
                <a:effectLst/>
                <a:uLnTx/>
                <a:uFillTx/>
              </a:rPr>
            </a:br>
            <a:r>
              <a:rPr kumimoji="0" lang="en-US" sz="1400" b="0" i="0" u="none" strike="noStrike" kern="1200" cap="none" spc="0" normalizeH="0" baseline="0" noProof="0" dirty="0" smtClean="0">
                <a:ln>
                  <a:noFill/>
                </a:ln>
                <a:solidFill>
                  <a:schemeClr val="tx1"/>
                </a:solidFill>
                <a:effectLst/>
                <a:uLnTx/>
                <a:uFillTx/>
              </a:rPr>
              <a:t>of credit hours or clock hours as a measure of student learning, utilizes direct assessment of student learning, or recognizes the direct assessment of student learning by others. </a:t>
            </a:r>
            <a:endParaRPr kumimoji="0" lang="en-US" sz="14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39062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Matters</a:t>
            </a:r>
            <a:endParaRPr lang="en-US" dirty="0"/>
          </a:p>
        </p:txBody>
      </p:sp>
      <p:sp>
        <p:nvSpPr>
          <p:cNvPr id="3" name="Content Placeholder 2"/>
          <p:cNvSpPr>
            <a:spLocks noGrp="1"/>
          </p:cNvSpPr>
          <p:nvPr>
            <p:ph idx="1"/>
          </p:nvPr>
        </p:nvSpPr>
        <p:spPr>
          <a:xfrm>
            <a:off x="51000" y="1109133"/>
            <a:ext cx="9093000" cy="5317067"/>
          </a:xfrm>
        </p:spPr>
        <p:txBody>
          <a:bodyPr/>
          <a:lstStyle/>
          <a:p>
            <a:pPr marL="0" lvl="0" indent="0">
              <a:buNone/>
            </a:pPr>
            <a:r>
              <a:rPr lang="en-US" dirty="0"/>
              <a:t>	</a:t>
            </a:r>
            <a:r>
              <a:rPr lang="en-US" dirty="0" smtClean="0"/>
              <a:t>		</a:t>
            </a:r>
          </a:p>
          <a:p>
            <a:pPr marL="0" lvl="0" indent="0">
              <a:buNone/>
            </a:pPr>
            <a:endParaRPr lang="en-US" dirty="0"/>
          </a:p>
          <a:p>
            <a:pPr marL="0" lvl="0" indent="0">
              <a:buNone/>
            </a:pPr>
            <a:r>
              <a:rPr lang="en-US" dirty="0" smtClean="0"/>
              <a:t>			</a:t>
            </a:r>
            <a:r>
              <a:rPr lang="en-US" b="1" dirty="0" smtClean="0"/>
              <a:t>Potential Quality Matters </a:t>
            </a:r>
            <a:r>
              <a:rPr lang="en-US" b="1" dirty="0"/>
              <a:t>Roadblocks to Certification in </a:t>
            </a:r>
            <a:r>
              <a:rPr lang="en-US" b="1" dirty="0" smtClean="0"/>
              <a:t>	New </a:t>
            </a:r>
            <a:r>
              <a:rPr lang="en-US" b="1" dirty="0"/>
              <a:t>Models of Delivery</a:t>
            </a:r>
            <a:endParaRPr lang="en-US" b="1" dirty="0" smtClean="0"/>
          </a:p>
          <a:p>
            <a:pPr marL="0" lvl="0" indent="0">
              <a:buNone/>
            </a:pPr>
            <a:endParaRPr lang="en-US" dirty="0"/>
          </a:p>
          <a:p>
            <a:pPr marL="285750" lvl="1" indent="0">
              <a:buNone/>
            </a:pPr>
            <a:endParaRPr lang="en-US" dirty="0"/>
          </a:p>
          <a:p>
            <a:pPr lvl="1">
              <a:buFont typeface="Arial" panose="020B0604020202020204" pitchFamily="34" charset="0"/>
              <a:buChar char="•"/>
            </a:pPr>
            <a:r>
              <a:rPr lang="en-US" dirty="0" smtClean="0"/>
              <a:t>Course </a:t>
            </a:r>
            <a:r>
              <a:rPr lang="en-US" dirty="0"/>
              <a:t>Interactions (what interactions needed/with whom</a:t>
            </a:r>
            <a:r>
              <a:rPr lang="en-US" dirty="0" smtClean="0"/>
              <a:t>?)</a:t>
            </a:r>
          </a:p>
          <a:p>
            <a:pPr lvl="1">
              <a:buFont typeface="Arial" panose="020B0604020202020204" pitchFamily="34" charset="0"/>
              <a:buChar char="•"/>
            </a:pPr>
            <a:r>
              <a:rPr lang="en-US" dirty="0" smtClean="0"/>
              <a:t>Assessment</a:t>
            </a:r>
            <a:endParaRPr lang="en-US" dirty="0"/>
          </a:p>
          <a:p>
            <a:pPr lvl="1">
              <a:buFont typeface="Arial" panose="020B0604020202020204" pitchFamily="34" charset="0"/>
              <a:buChar char="•"/>
            </a:pPr>
            <a:r>
              <a:rPr lang="en-US" dirty="0" smtClean="0"/>
              <a:t>Instructional </a:t>
            </a:r>
            <a:r>
              <a:rPr lang="en-US" dirty="0"/>
              <a:t>Materials (including ADA/implications for OER usage)</a:t>
            </a:r>
          </a:p>
          <a:p>
            <a:pPr marL="0" indent="0">
              <a:buNone/>
            </a:pPr>
            <a:endParaRPr lang="en-US" dirty="0"/>
          </a:p>
        </p:txBody>
      </p:sp>
      <p:sp>
        <p:nvSpPr>
          <p:cNvPr id="4" name="Slide Number Placeholder 3"/>
          <p:cNvSpPr>
            <a:spLocks noGrp="1"/>
          </p:cNvSpPr>
          <p:nvPr>
            <p:ph type="sldNum" sz="quarter" idx="4"/>
          </p:nvPr>
        </p:nvSpPr>
        <p:spPr>
          <a:xfrm>
            <a:off x="50999" y="6587065"/>
            <a:ext cx="1939725" cy="270935"/>
          </a:xfrm>
        </p:spPr>
        <p:txBody>
          <a:bodyPr/>
          <a:lstStyle/>
          <a:p>
            <a:r>
              <a:rPr lang="en-US" dirty="0" smtClean="0"/>
              <a:t>7</a:t>
            </a:r>
            <a:endParaRPr lang="en-US" dirty="0"/>
          </a:p>
        </p:txBody>
      </p:sp>
      <p:pic>
        <p:nvPicPr>
          <p:cNvPr id="1026" name="Picture 2" descr="https://encrypted-tbn0.gstatic.com/images?q=tbn:ANd9GcQQnJWDlUyCVqF8RJjZyTixUYbAp21KPaT5X-d0N5JgTpHy6OdaRQ"/>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00" y="1109133"/>
            <a:ext cx="2686050" cy="19388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22094" y="5030788"/>
            <a:ext cx="3452812" cy="139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40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50" y="2143832"/>
            <a:ext cx="9144000" cy="1800715"/>
          </a:xfrm>
          <a:prstGeom prst="rect">
            <a:avLst/>
          </a:prstGeom>
        </p:spPr>
      </p:pic>
      <p:sp>
        <p:nvSpPr>
          <p:cNvPr id="2" name="Title 1"/>
          <p:cNvSpPr>
            <a:spLocks noGrp="1"/>
          </p:cNvSpPr>
          <p:nvPr>
            <p:ph type="title"/>
          </p:nvPr>
        </p:nvSpPr>
        <p:spPr/>
        <p:txBody>
          <a:bodyPr/>
          <a:lstStyle/>
          <a:p>
            <a:r>
              <a:rPr lang="en-US" dirty="0" smtClean="0"/>
              <a:t>QM Higher Ed Rubric Standard 1</a:t>
            </a:r>
            <a:endParaRPr lang="en-US" dirty="0"/>
          </a:p>
        </p:txBody>
      </p:sp>
      <p:sp>
        <p:nvSpPr>
          <p:cNvPr id="4" name="Slide Number Placeholder 3"/>
          <p:cNvSpPr>
            <a:spLocks noGrp="1"/>
          </p:cNvSpPr>
          <p:nvPr>
            <p:ph type="sldNum" sz="quarter" idx="4"/>
          </p:nvPr>
        </p:nvSpPr>
        <p:spPr/>
        <p:txBody>
          <a:bodyPr/>
          <a:lstStyle/>
          <a:p>
            <a:fld id="{0FB56013-B943-42BA-886F-6F9D4EB85E9D}" type="slidenum">
              <a:rPr lang="en-US" smtClean="0"/>
              <a:pPr/>
              <a:t>8</a:t>
            </a:fld>
            <a:endParaRPr lang="en-US" dirty="0"/>
          </a:p>
        </p:txBody>
      </p:sp>
      <p:sp>
        <p:nvSpPr>
          <p:cNvPr id="6" name="Rounded Rectangle 5"/>
          <p:cNvSpPr/>
          <p:nvPr/>
        </p:nvSpPr>
        <p:spPr>
          <a:xfrm>
            <a:off x="1515745" y="3533775"/>
            <a:ext cx="7542530" cy="389817"/>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15745" y="2577465"/>
            <a:ext cx="7542530" cy="1905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91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Interactions</a:t>
            </a:r>
            <a:endParaRPr lang="en-US" dirty="0"/>
          </a:p>
        </p:txBody>
      </p:sp>
      <p:graphicFrame>
        <p:nvGraphicFramePr>
          <p:cNvPr id="2" name="Diagram 1"/>
          <p:cNvGraphicFramePr/>
          <p:nvPr>
            <p:extLst>
              <p:ext uri="{D42A27DB-BD31-4B8C-83A1-F6EECF244321}">
                <p14:modId xmlns:p14="http://schemas.microsoft.com/office/powerpoint/2010/main" val="553314168"/>
              </p:ext>
            </p:extLst>
          </p:nvPr>
        </p:nvGraphicFramePr>
        <p:xfrm>
          <a:off x="51000" y="1157901"/>
          <a:ext cx="8983272" cy="5317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450" y="6612336"/>
            <a:ext cx="248786" cy="230832"/>
          </a:xfrm>
          <a:prstGeom prst="rect">
            <a:avLst/>
          </a:prstGeom>
          <a:noFill/>
        </p:spPr>
        <p:txBody>
          <a:bodyPr wrap="none" rtlCol="0">
            <a:spAutoFit/>
          </a:bodyPr>
          <a:lstStyle/>
          <a:p>
            <a:r>
              <a:rPr lang="en-US" sz="900" dirty="0" smtClean="0">
                <a:solidFill>
                  <a:schemeClr val="bg1"/>
                </a:solidFill>
              </a:rPr>
              <a:t>9</a:t>
            </a:r>
            <a:endParaRPr lang="en-US" sz="900" dirty="0">
              <a:solidFill>
                <a:schemeClr val="bg1"/>
              </a:solidFill>
            </a:endParaRPr>
          </a:p>
        </p:txBody>
      </p:sp>
    </p:spTree>
    <p:extLst>
      <p:ext uri="{BB962C8B-B14F-4D97-AF65-F5344CB8AC3E}">
        <p14:creationId xmlns:p14="http://schemas.microsoft.com/office/powerpoint/2010/main" val="236211398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935&quot;&gt;&lt;/object&gt;&lt;object type=&quot;2&quot; unique_id=&quot;10936&quot;&gt;&lt;object type=&quot;3&quot; unique_id=&quot;14094&quot;&gt;&lt;property id=&quot;20148&quot; value=&quot;5&quot;/&gt;&lt;property id=&quot;20300&quot; value=&quot;Slide 5 - &amp;quot;Higher Education Conundrum&amp;quot;&quot;/&gt;&lt;property id=&quot;20307&quot; value=&quot;379&quot;/&gt;&lt;/object&gt;&lt;object type=&quot;3&quot; unique_id=&quot;14095&quot;&gt;&lt;property id=&quot;20148&quot; value=&quot;5&quot;/&gt;&lt;property id=&quot;20300&quot; value=&quot;Slide 4&quot;/&gt;&lt;property id=&quot;20307&quot; value=&quot;380&quot;/&gt;&lt;/object&gt;&lt;object type=&quot;3&quot; unique_id=&quot;14111&quot;&gt;&lt;property id=&quot;20148&quot; value=&quot;5&quot;/&gt;&lt;property id=&quot;20300&quot; value=&quot;Slide 9 - &amp;quot;Course Interactions&amp;quot;&quot;/&gt;&lt;property id=&quot;20307&quot; value=&quot;408&quot;/&gt;&lt;/object&gt;&lt;object type=&quot;3&quot; unique_id=&quot;14122&quot;&gt;&lt;property id=&quot;20148&quot; value=&quot;5&quot;/&gt;&lt;property id=&quot;20300&quot; value=&quot;Slide 29 - &amp;quot;Discussion&amp;quot;&quot;/&gt;&lt;property id=&quot;20307&quot; value=&quot;419&quot;/&gt;&lt;/object&gt;&lt;object type=&quot;3&quot; unique_id=&quot;14721&quot;&gt;&lt;property id=&quot;20148&quot; value=&quot;5&quot;/&gt;&lt;property id=&quot;20300&quot; value=&quot;Slide 6 - &amp;quot;Educational Models/Approaches&amp;quot;&quot;/&gt;&lt;property id=&quot;20307&quot; value=&quot;420&quot;/&gt;&lt;/object&gt;&lt;object type=&quot;3&quot; unique_id=&quot;14722&quot;&gt;&lt;property id=&quot;20148&quot; value=&quot;5&quot;/&gt;&lt;property id=&quot;20300&quot; value=&quot;Slide 2 - &amp;quot;Changing Education Models&amp;quot;&quot;/&gt;&lt;property id=&quot;20307&quot; value=&quot;421&quot;/&gt;&lt;/object&gt;&lt;object type=&quot;3&quot; unique_id=&quot;14756&quot;&gt;&lt;property id=&quot;20148&quot; value=&quot;5&quot;/&gt;&lt;property id=&quot;20300&quot; value=&quot;Slide 7 - &amp;quot;Quality Matters&amp;quot;&quot;/&gt;&lt;property id=&quot;20307&quot; value=&quot;422&quot;/&gt;&lt;/object&gt;&lt;object type=&quot;3&quot; unique_id=&quot;14757&quot;&gt;&lt;property id=&quot;20148&quot; value=&quot;5&quot;/&gt;&lt;property id=&quot;20300&quot; value=&quot;Slide 10 - &amp;quot;Learner Support Structure at Capella&amp;quot;&quot;/&gt;&lt;property id=&quot;20307&quot; value=&quot;423&quot;/&gt;&lt;/object&gt;&lt;object type=&quot;3&quot; unique_id=&quot;14859&quot;&gt;&lt;property id=&quot;20148&quot; value=&quot;5&quot;/&gt;&lt;property id=&quot;20300&quot; value=&quot;Slide 14 - &amp;quot;Course Interactions – CPE Rubric Approach&amp;quot;&quot;/&gt;&lt;property id=&quot;20307&quot; value=&quot;429&quot;/&gt;&lt;/object&gt;&lt;object type=&quot;3&quot; unique_id=&quot;14862&quot;&gt;&lt;property id=&quot;20148&quot; value=&quot;5&quot;/&gt;&lt;property id=&quot;20300&quot; value=&quot;Slide 28 - &amp;quot;Q&amp;amp;A and Discussion&amp;quot;&quot;/&gt;&lt;property id=&quot;20307&quot; value=&quot;428&quot;/&gt;&lt;/object&gt;&lt;object type=&quot;3&quot; unique_id=&quot;14988&quot;&gt;&lt;property id=&quot;20148&quot; value=&quot;5&quot;/&gt;&lt;property id=&quot;20300&quot; value=&quot;Slide 1 - &amp;quot;Flexible Trends in Education&amp;quot;&quot;/&gt;&lt;property id=&quot;20307&quot; value=&quot;432&quot;/&gt;&lt;/object&gt;&lt;object type=&quot;3&quot; unique_id=&quot;15041&quot;&gt;&lt;property id=&quot;20148&quot; value=&quot;5&quot;/&gt;&lt;property id=&quot;20300&quot; value=&quot;Slide 3 - &amp;quot;Changing Education Models&amp;quot;&quot;/&gt;&lt;property id=&quot;20307&quot; value=&quot;433&quot;/&gt;&lt;/object&gt;&lt;object type=&quot;3&quot; unique_id=&quot;15456&quot;&gt;&lt;property id=&quot;20148&quot; value=&quot;5&quot;/&gt;&lt;property id=&quot;20300&quot; value=&quot;Slide 12 - &amp;quot;Course Interactions&amp;quot;&quot;/&gt;&lt;property id=&quot;20307&quot; value=&quot;434&quot;/&gt;&lt;/object&gt;&lt;object type=&quot;3&quot; unique_id=&quot;15802&quot;&gt;&lt;property id=&quot;20148&quot; value=&quot;5&quot;/&gt;&lt;property id=&quot;20300&quot; value=&quot;Slide 17 - &amp;quot;Assessment Approaches&amp;quot;&quot;/&gt;&lt;property id=&quot;20307&quot; value=&quot;436&quot;/&gt;&lt;/object&gt;&lt;object type=&quot;3&quot; unique_id=&quot;15929&quot;&gt;&lt;property id=&quot;20148&quot; value=&quot;5&quot;/&gt;&lt;property id=&quot;20300&quot; value=&quot;Slide 21 - &amp;quot;Assessment Approaches&amp;quot;&quot;/&gt;&lt;property id=&quot;20307&quot; value=&quot;437&quot;/&gt;&lt;/object&gt;&lt;object type=&quot;3&quot; unique_id=&quot;15952&quot;&gt;&lt;property id=&quot;20148&quot; value=&quot;5&quot;/&gt;&lt;property id=&quot;20300&quot; value=&quot;Slide 23 - &amp;quot;Materials&amp;quot;&quot;/&gt;&lt;property id=&quot;20307&quot; value=&quot;438&quot;/&gt;&lt;/object&gt;&lt;object type=&quot;3&quot; unique_id=&quot;16229&quot;&gt;&lt;property id=&quot;20148&quot; value=&quot;5&quot;/&gt;&lt;property id=&quot;20300&quot; value=&quot;Slide 8 - &amp;quot;QM Higher Ed Rubric Standard 1&amp;quot;&quot;/&gt;&lt;property id=&quot;20307&quot; value=&quot;440&quot;/&gt;&lt;/object&gt;&lt;object type=&quot;3&quot; unique_id=&quot;16230&quot;&gt;&lt;property id=&quot;20148&quot; value=&quot;5&quot;/&gt;&lt;property id=&quot;20300&quot; value=&quot;Slide 11 - &amp;quot;Course Interactions&amp;quot;&quot;/&gt;&lt;property id=&quot;20307&quot; value=&quot;441&quot;/&gt;&lt;/object&gt;&lt;object type=&quot;3&quot; unique_id=&quot;16231&quot;&gt;&lt;property id=&quot;20148&quot; value=&quot;5&quot;/&gt;&lt;property id=&quot;20300&quot; value=&quot;Slide 13 - &amp;quot;Possible lessons to draw from CPE Rubric? &amp;quot;&quot;/&gt;&lt;property id=&quot;20307&quot; value=&quot;442&quot;/&gt;&lt;/object&gt;&lt;object type=&quot;3&quot; unique_id=&quot;16232&quot;&gt;&lt;property id=&quot;20148&quot; value=&quot;5&quot;/&gt;&lt;property id=&quot;20300&quot; value=&quot;Slide 16 - &amp;quot;QM Higher Ed Rubric Standards 2 and 3&amp;quot;&quot;/&gt;&lt;property id=&quot;20307&quot; value=&quot;443&quot;/&gt;&lt;/object&gt;&lt;object type=&quot;3&quot; unique_id=&quot;16233&quot;&gt;&lt;property id=&quot;20148&quot; value=&quot;5&quot;/&gt;&lt;property id=&quot;20300&quot; value=&quot;Slide 20 - &amp;quot;Assessment Approaches&amp;quot;&quot;/&gt;&lt;property id=&quot;20307&quot; value=&quot;444&quot;/&gt;&lt;/object&gt;&lt;object type=&quot;3&quot; unique_id=&quot;16289&quot;&gt;&lt;property id=&quot;20148&quot; value=&quot;5&quot;/&gt;&lt;property id=&quot;20300&quot; value=&quot;Slide 22 - &amp;quot;QM Higher Ed Rubric Standards 4,5,8&amp;quot;&quot;/&gt;&lt;property id=&quot;20307&quot; value=&quot;445&quot;/&gt;&lt;/object&gt;&lt;object type=&quot;3&quot; unique_id=&quot;16290&quot;&gt;&lt;property id=&quot;20148&quot; value=&quot;5&quot;/&gt;&lt;property id=&quot;20300&quot; value=&quot;Slide 15 - &amp;quot;Capella Example&amp;quot;&quot;/&gt;&lt;property id=&quot;20307&quot; value=&quot;453&quot;/&gt;&lt;/object&gt;&lt;object type=&quot;3&quot; unique_id=&quot;16291&quot;&gt;&lt;property id=&quot;20148&quot; value=&quot;5&quot;/&gt;&lt;property id=&quot;20300&quot; value=&quot;Slide 19 - &amp;quot;FlexPath Transcript&amp;quot;&quot;/&gt;&lt;property id=&quot;20307&quot; value=&quot;454&quot;/&gt;&lt;/object&gt;&lt;object type=&quot;3&quot; unique_id=&quot;16292&quot;&gt;&lt;property id=&quot;20148&quot; value=&quot;5&quot;/&gt;&lt;property id=&quot;20300&quot; value=&quot;Slide 24 - &amp;quot;Materials&amp;quot;&quot;/&gt;&lt;property id=&quot;20307&quot; value=&quot;451&quot;/&gt;&lt;/object&gt;&lt;object type=&quot;3&quot; unique_id=&quot;16293&quot;&gt;&lt;property id=&quot;20148&quot; value=&quot;5&quot;/&gt;&lt;property id=&quot;20300&quot; value=&quot;Slide 25 - &amp;quot;Materials&amp;quot;&quot;/&gt;&lt;property id=&quot;20307&quot; value=&quot;452&quot;/&gt;&lt;/object&gt;&lt;object type=&quot;3&quot; unique_id=&quot;16294&quot;&gt;&lt;property id=&quot;20148&quot; value=&quot;5&quot;/&gt;&lt;property id=&quot;20300&quot; value=&quot;Slide 26 - &amp;quot;Current Trend to Accommodate Different Paths for Individual Learners&amp;quot;&quot;/&gt;&lt;property id=&quot;20307&quot; value=&quot;455&quot;/&gt;&lt;/object&gt;&lt;object type=&quot;3&quot; unique_id=&quot;16295&quot;&gt;&lt;property id=&quot;20148&quot; value=&quot;5&quot;/&gt;&lt;property id=&quot;20300&quot; value=&quot;Slide 27&quot;/&gt;&lt;property id=&quot;20307&quot; value=&quot;456&quot;/&gt;&lt;/object&gt;&lt;object type=&quot;3&quot; unique_id=&quot;16537&quot;&gt;&lt;property id=&quot;20148&quot; value=&quot;5&quot;/&gt;&lt;property id=&quot;20300&quot; value=&quot;Slide 18 - &amp;quot;Competency-Based Grading/Visibility&amp;quot;&quot;/&gt;&lt;property id=&quot;20307&quot; value=&quot;45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_Black">
  <a:themeElements>
    <a:clrScheme name="Capella Edu">
      <a:dk1>
        <a:srgbClr val="13120F"/>
      </a:dk1>
      <a:lt1>
        <a:sysClr val="window" lastClr="FFFFFF"/>
      </a:lt1>
      <a:dk2>
        <a:srgbClr val="680318"/>
      </a:dk2>
      <a:lt2>
        <a:srgbClr val="DCD8D4"/>
      </a:lt2>
      <a:accent1>
        <a:srgbClr val="CC4916"/>
      </a:accent1>
      <a:accent2>
        <a:srgbClr val="EA9F25"/>
      </a:accent2>
      <a:accent3>
        <a:srgbClr val="83781B"/>
      </a:accent3>
      <a:accent4>
        <a:srgbClr val="0D4677"/>
      </a:accent4>
      <a:accent5>
        <a:srgbClr val="3690C4"/>
      </a:accent5>
      <a:accent6>
        <a:srgbClr val="96938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
  <a:themeElements>
    <a:clrScheme name="Capella Edu">
      <a:dk1>
        <a:srgbClr val="13120F"/>
      </a:dk1>
      <a:lt1>
        <a:sysClr val="window" lastClr="FFFFFF"/>
      </a:lt1>
      <a:dk2>
        <a:srgbClr val="680318"/>
      </a:dk2>
      <a:lt2>
        <a:srgbClr val="DCD8D4"/>
      </a:lt2>
      <a:accent1>
        <a:srgbClr val="CC4916"/>
      </a:accent1>
      <a:accent2>
        <a:srgbClr val="EA9F25"/>
      </a:accent2>
      <a:accent3>
        <a:srgbClr val="83781B"/>
      </a:accent3>
      <a:accent4>
        <a:srgbClr val="0D4677"/>
      </a:accent4>
      <a:accent5>
        <a:srgbClr val="3690C4"/>
      </a:accent5>
      <a:accent6>
        <a:srgbClr val="96938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Category xmlns="39E7CCB6-08D5-47A6-A6DC-EAC275F2EF2C">Performance</DocumentCategory>
    <Criteria_x0020_Number xmlns="E87E2888-81F9-4AA8-99A8-F53D79992610" xsi:nil="true"/>
    <Visit xmlns="e87e2888-81f9-4aa8-99a8-f53d79992610">FlexPath Focus</Visi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8F55A554CC274C831A9C7539AC36DC" ma:contentTypeVersion="11" ma:contentTypeDescription="Create a new document." ma:contentTypeScope="" ma:versionID="c594aa8d860c537cfc1d0ebf775b45e9">
  <xsd:schema xmlns:xsd="http://www.w3.org/2001/XMLSchema" xmlns:xs="http://www.w3.org/2001/XMLSchema" xmlns:p="http://schemas.microsoft.com/office/2006/metadata/properties" xmlns:ns2="39E7CCB6-08D5-47A6-A6DC-EAC275F2EF2C" xmlns:ns3="E87E2888-81F9-4AA8-99A8-F53D79992610" xmlns:ns4="e87e2888-81f9-4aa8-99a8-f53d79992610" targetNamespace="http://schemas.microsoft.com/office/2006/metadata/properties" ma:root="true" ma:fieldsID="07d98882e4dcc5a441c251801cc773e7" ns2:_="" ns3:_="" ns4:_="">
    <xsd:import namespace="39E7CCB6-08D5-47A6-A6DC-EAC275F2EF2C"/>
    <xsd:import namespace="E87E2888-81F9-4AA8-99A8-F53D79992610"/>
    <xsd:import namespace="e87e2888-81f9-4aa8-99a8-f53d79992610"/>
    <xsd:element name="properties">
      <xsd:complexType>
        <xsd:sequence>
          <xsd:element name="documentManagement">
            <xsd:complexType>
              <xsd:all>
                <xsd:element ref="ns2:DocumentCategory" minOccurs="0"/>
                <xsd:element ref="ns3:Criteria_x0020_Number" minOccurs="0"/>
                <xsd:element ref="ns4:Visi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7CCB6-08D5-47A6-A6DC-EAC275F2EF2C" elementFormDefault="qualified">
    <xsd:import namespace="http://schemas.microsoft.com/office/2006/documentManagement/types"/>
    <xsd:import namespace="http://schemas.microsoft.com/office/infopath/2007/PartnerControls"/>
    <xsd:element name="DocumentCategory" ma:index="8" nillable="true" ma:displayName="Document Category" ma:format="Dropdown" ma:internalName="DocumentCategory">
      <xsd:simpleType>
        <xsd:restriction base="dms:Choice">
          <xsd:enumeration value="Criteria"/>
          <xsd:enumeration value="Federal Compliance"/>
          <xsd:enumeration value="Systems Appraisal Review"/>
          <xsd:enumeration value="Quality Program Summary"/>
          <xsd:enumeration value="Learner Success"/>
          <xsd:enumeration value="Strategic Issues"/>
          <xsd:enumeration value="Prework"/>
          <xsd:enumeration value="Development &amp; Context"/>
          <xsd:enumeration value="Demonstration &amp; Infrastructure"/>
          <xsd:enumeration value="Performance"/>
          <xsd:enumeration value="Improvement Roadmap"/>
        </xsd:restriction>
      </xsd:simpleType>
    </xsd:element>
  </xsd:schema>
  <xsd:schema xmlns:xsd="http://www.w3.org/2001/XMLSchema" xmlns:xs="http://www.w3.org/2001/XMLSchema" xmlns:dms="http://schemas.microsoft.com/office/2006/documentManagement/types" xmlns:pc="http://schemas.microsoft.com/office/infopath/2007/PartnerControls" targetNamespace="E87E2888-81F9-4AA8-99A8-F53D79992610" elementFormDefault="qualified">
    <xsd:import namespace="http://schemas.microsoft.com/office/2006/documentManagement/types"/>
    <xsd:import namespace="http://schemas.microsoft.com/office/infopath/2007/PartnerControls"/>
    <xsd:element name="Criteria_x0020_Number" ma:index="9" nillable="true" ma:displayName="Criterion Number" ma:format="Dropdown" ma:internalName="Criteria_x0020_Number" ma:readOnly="false">
      <xsd:simpleType>
        <xsd:restriction base="dms:Choice">
          <xsd:enumeration value="Criterion 0 - Presentation"/>
          <xsd:enumeration value="Criterion 1"/>
          <xsd:enumeration value="Criterion 2"/>
          <xsd:enumeration value="Criterion 3"/>
          <xsd:enumeration value="Criterion 4"/>
        </xsd:restriction>
      </xsd:simpleType>
    </xsd:element>
  </xsd:schema>
  <xsd:schema xmlns:xsd="http://www.w3.org/2001/XMLSchema" xmlns:xs="http://www.w3.org/2001/XMLSchema" xmlns:dms="http://schemas.microsoft.com/office/2006/documentManagement/types" xmlns:pc="http://schemas.microsoft.com/office/infopath/2007/PartnerControls" targetNamespace="e87e2888-81f9-4aa8-99a8-f53d79992610" elementFormDefault="qualified">
    <xsd:import namespace="http://schemas.microsoft.com/office/2006/documentManagement/types"/>
    <xsd:import namespace="http://schemas.microsoft.com/office/infopath/2007/PartnerControls"/>
    <xsd:element name="Visit" ma:index="10" ma:displayName="Visit" ma:default="FlexPath Focus" ma:format="Dropdown" ma:internalName="Visit">
      <xsd:simpleType>
        <xsd:restriction base="dms:Choice">
          <xsd:enumeration value="AQIP Check up"/>
          <xsd:enumeration value="FlexPath Foc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E5A10-AB0E-4B13-856B-8BB4D754D617}">
  <ds:schemaRefs>
    <ds:schemaRef ds:uri="E87E2888-81F9-4AA8-99A8-F53D79992610"/>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e87e2888-81f9-4aa8-99a8-f53d79992610"/>
    <ds:schemaRef ds:uri="39E7CCB6-08D5-47A6-A6DC-EAC275F2EF2C"/>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59E2D86-1292-443B-8B3E-777DD8C05E64}">
  <ds:schemaRefs>
    <ds:schemaRef ds:uri="http://schemas.microsoft.com/sharepoint/v3/contenttype/forms"/>
  </ds:schemaRefs>
</ds:datastoreItem>
</file>

<file path=customXml/itemProps3.xml><?xml version="1.0" encoding="utf-8"?>
<ds:datastoreItem xmlns:ds="http://schemas.openxmlformats.org/officeDocument/2006/customXml" ds:itemID="{4856A773-BA7E-40F1-A136-BC2EB5F08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7CCB6-08D5-47A6-A6DC-EAC275F2EF2C"/>
    <ds:schemaRef ds:uri="E87E2888-81F9-4AA8-99A8-F53D79992610"/>
    <ds:schemaRef ds:uri="e87e2888-81f9-4aa8-99a8-f53d79992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Black .thmx</Template>
  <TotalTime>18597</TotalTime>
  <Words>1283</Words>
  <Application>Microsoft Office PowerPoint</Application>
  <PresentationFormat>On-screen Show (4:3)</PresentationFormat>
  <Paragraphs>297</Paragraphs>
  <Slides>29</Slides>
  <Notes>14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2_Black</vt:lpstr>
      <vt:lpstr>1_Black</vt:lpstr>
      <vt:lpstr>Flexible Trends in Education</vt:lpstr>
      <vt:lpstr>Changing Education Models</vt:lpstr>
      <vt:lpstr>Changing Education Models</vt:lpstr>
      <vt:lpstr>PowerPoint Presentation</vt:lpstr>
      <vt:lpstr>Higher Education Conundrum</vt:lpstr>
      <vt:lpstr>Educational Models/Approaches</vt:lpstr>
      <vt:lpstr>Quality Matters</vt:lpstr>
      <vt:lpstr>QM Higher Ed Rubric Standard 1</vt:lpstr>
      <vt:lpstr>Course Interactions</vt:lpstr>
      <vt:lpstr>Learner Support Structure at Capella</vt:lpstr>
      <vt:lpstr>Course Interactions</vt:lpstr>
      <vt:lpstr>Course Interactions</vt:lpstr>
      <vt:lpstr>Possible lessons to draw from CPE Rubric? </vt:lpstr>
      <vt:lpstr>Course Interactions – CPE Rubric Approach</vt:lpstr>
      <vt:lpstr>Capella Example</vt:lpstr>
      <vt:lpstr>QM Higher Ed Rubric Standards 2 and 3</vt:lpstr>
      <vt:lpstr>Assessment Approaches</vt:lpstr>
      <vt:lpstr>Competency-Based Grading/Visibility</vt:lpstr>
      <vt:lpstr>FlexPath Transcript</vt:lpstr>
      <vt:lpstr>Assessment Approaches</vt:lpstr>
      <vt:lpstr>Assessment Approaches</vt:lpstr>
      <vt:lpstr>QM Higher Ed Rubric Standards 4,5,8</vt:lpstr>
      <vt:lpstr>Materials</vt:lpstr>
      <vt:lpstr>Materials</vt:lpstr>
      <vt:lpstr>Materials</vt:lpstr>
      <vt:lpstr>Current Trend to Accommodate Different Paths for Individual Learners</vt:lpstr>
      <vt:lpstr>PowerPoint Presentation</vt:lpstr>
      <vt:lpstr>Q&amp;A and Discussion</vt:lpstr>
      <vt:lpstr>Discussion</vt:lpstr>
    </vt:vector>
  </TitlesOfParts>
  <Company>HeyJoe!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FlexPath Performance</dc:title>
  <dc:creator>Joe Whiteis</dc:creator>
  <cp:lastModifiedBy>lscholder2</cp:lastModifiedBy>
  <cp:revision>576</cp:revision>
  <cp:lastPrinted>2014-09-19T16:23:18Z</cp:lastPrinted>
  <dcterms:created xsi:type="dcterms:W3CDTF">2012-09-29T22:21:49Z</dcterms:created>
  <dcterms:modified xsi:type="dcterms:W3CDTF">2015-10-19T20:57:26Z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0x0101003F8F55A554CC274C831A9C7539AC36DC</vt:lpwstr>
  </property>
  <property fmtid="{D5CDD505-2E9C-101B-9397-08002B2CF9AE}" pid="3" name="FileLeafRef">
    <vt:lpwstr>CU logo template.pptx</vt:lpwstr>
  </property>
  <property fmtid="{D5CDD505-2E9C-101B-9397-08002B2CF9AE}" pid="4" name="Order">
    <vt:r8>10500</vt:r8>
  </property>
  <property fmtid="{D5CDD505-2E9C-101B-9397-08002B2CF9AE}" pid="5" name="xd_ProgID">
    <vt:lpwstr/>
  </property>
  <property fmtid="{D5CDD505-2E9C-101B-9397-08002B2CF9AE}" pid="6" name="_CopySource">
    <vt:lpwstr>https://share.capella.edu/functional/Acad_Grps/accred/institutional/HLC Focused Visit for FlexPath/FP Performance.pptx</vt:lpwstr>
  </property>
  <property fmtid="{D5CDD505-2E9C-101B-9397-08002B2CF9AE}" pid="7" name="TemplateUrl">
    <vt:lpwstr/>
  </property>
</Properties>
</file>