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779"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83"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432"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31850398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5"/>
        <p:cNvGrpSpPr/>
        <p:nvPr/>
      </p:nvGrpSpPr>
      <p:grpSpPr>
        <a:xfrm>
          <a:off x="0" y="0"/>
          <a:ext cx="0" cy="0"/>
          <a:chOff x="0" y="0"/>
          <a:chExt cx="0" cy="0"/>
        </a:xfrm>
      </p:grpSpPr>
      <p:sp>
        <p:nvSpPr>
          <p:cNvPr id="276" name="Shape 276"/>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277" name="Shape 277"/>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278" name="Shape 27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312" name="Shape 312"/>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313" name="Shape 3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14"/>
        <p:cNvGrpSpPr/>
        <p:nvPr/>
      </p:nvGrpSpPr>
      <p:grpSpPr>
        <a:xfrm>
          <a:off x="0" y="0"/>
          <a:ext cx="0" cy="0"/>
          <a:chOff x="0" y="0"/>
          <a:chExt cx="0" cy="0"/>
        </a:xfrm>
      </p:grpSpPr>
      <p:sp>
        <p:nvSpPr>
          <p:cNvPr id="315" name="Shape 3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1371600" y="1347227"/>
            <a:ext cx="7086600" cy="13858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2749924"/>
            <a:ext cx="7086600" cy="131445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4666130"/>
            <a:ext cx="2743200" cy="273844"/>
          </a:xfrm>
        </p:spPr>
        <p:txBody>
          <a:bodyPr/>
          <a:lstStyle/>
          <a:p>
            <a:endParaRPr lang="en-US"/>
          </a:p>
        </p:txBody>
      </p:sp>
      <p:sp>
        <p:nvSpPr>
          <p:cNvPr id="5" name="Footer Placeholder 4"/>
          <p:cNvSpPr>
            <a:spLocks noGrp="1"/>
          </p:cNvSpPr>
          <p:nvPr>
            <p:ph type="ftr" sz="quarter" idx="11"/>
          </p:nvPr>
        </p:nvSpPr>
        <p:spPr>
          <a:xfrm>
            <a:off x="1295400" y="4666130"/>
            <a:ext cx="2743200" cy="273844"/>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1200" b="0" i="0" u="none" strike="noStrike" cap="none" baseline="0" smtClean="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1371600" y="1344168"/>
            <a:ext cx="7086600" cy="1385316"/>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2750058"/>
            <a:ext cx="7086600" cy="1316736"/>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1200" b="0" i="0" u="none" strike="noStrike" cap="none" baseline="0" smtClean="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1089025" y="205978"/>
            <a:ext cx="7272339" cy="1004257"/>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362076"/>
            <a:ext cx="3429000" cy="323254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362076"/>
            <a:ext cx="3429000" cy="323254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1200" b="0" i="0" u="none" strike="noStrike" cap="none" baseline="0" smtClean="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1089025" y="205978"/>
            <a:ext cx="7272339" cy="100425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266509"/>
            <a:ext cx="3429000" cy="620316"/>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1943100"/>
            <a:ext cx="3429000" cy="265152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266509"/>
            <a:ext cx="3429000" cy="620316"/>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1943100"/>
            <a:ext cx="3429000" cy="265152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1200" b="0" i="0" u="none" strike="noStrike" cap="none" baseline="0" smtClean="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1200" b="0" i="0" u="none" strike="noStrike" cap="none" baseline="0" smtClean="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1200" b="0" i="0" u="none" strike="noStrike" cap="none" baseline="0" smtClean="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1084729" y="285750"/>
            <a:ext cx="3429000" cy="1237130"/>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285751"/>
            <a:ext cx="3429000" cy="430887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1543051"/>
            <a:ext cx="3429000" cy="27432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1200" b="0" i="0" u="none" strike="noStrike" cap="none" baseline="0" smtClean="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281" name="Shape 28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4932363" y="554691"/>
            <a:ext cx="3429000" cy="967785"/>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584947"/>
            <a:ext cx="3429000" cy="370130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1543050"/>
            <a:ext cx="3429000" cy="27432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1200" b="0" i="0" u="none" strike="noStrike" cap="none" baseline="0" smtClean="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1089025" y="2823883"/>
            <a:ext cx="7272338" cy="82363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4" y="582930"/>
            <a:ext cx="4294363" cy="2150185"/>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3650877"/>
            <a:ext cx="7272338" cy="948017"/>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1200" b="0" i="0" u="none" strike="noStrike" cap="none" baseline="0" smtClean="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7216588" y="457201"/>
            <a:ext cx="1524000" cy="4137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457201"/>
            <a:ext cx="5921376" cy="413742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1200" b="0" i="0" u="none" strike="noStrike" cap="none" baseline="0" smtClean="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84" name="Shape 284"/>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85" name="Shape 28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88" name="Shape 288"/>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89" name="Shape 289"/>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90" name="Shape 29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3" name="Shape 29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6" name="Shape 296"/>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97" name="Shape 29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00" name="Shape 30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01"/>
        <p:cNvGrpSpPr/>
        <p:nvPr/>
      </p:nvGrpSpPr>
      <p:grpSpPr>
        <a:xfrm>
          <a:off x="0" y="0"/>
          <a:ext cx="0" cy="0"/>
          <a:chOff x="0" y="0"/>
          <a:chExt cx="0" cy="0"/>
        </a:xfrm>
      </p:grpSpPr>
      <p:sp>
        <p:nvSpPr>
          <p:cNvPr id="302" name="Shape 302"/>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03" name="Shape 303"/>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04" name="Shape 304"/>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05" name="Shape 305"/>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6" name="Shape 30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309" name="Shape 30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273" name="Shape 273"/>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274" name="Shape 27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5" y="205978"/>
            <a:ext cx="7272339" cy="100425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5" y="1351430"/>
            <a:ext cx="7272339" cy="32431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8" y="4767263"/>
            <a:ext cx="2429435" cy="273844"/>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10/20/15</a:t>
            </a:fld>
            <a:endParaRPr lang="en-US"/>
          </a:p>
        </p:txBody>
      </p:sp>
      <p:sp>
        <p:nvSpPr>
          <p:cNvPr id="5" name="Footer Placeholder 4"/>
          <p:cNvSpPr>
            <a:spLocks noGrp="1"/>
          </p:cNvSpPr>
          <p:nvPr>
            <p:ph type="ftr" sz="quarter" idx="3"/>
          </p:nvPr>
        </p:nvSpPr>
        <p:spPr>
          <a:xfrm>
            <a:off x="685800" y="4767263"/>
            <a:ext cx="2743200" cy="273844"/>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4767263"/>
            <a:ext cx="6096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hf sldNum="0" hdr="0" ftr="0" dt="0"/>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hyperlink" Target="http://bit.ly/1KCdmvZ" TargetMode="External"/><Relationship Id="rId4"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bit.ly/1KkOPp2" TargetMode="External"/><Relationship Id="rId4" Type="http://schemas.openxmlformats.org/officeDocument/2006/relationships/hyperlink" Target="http://bit.ly/1kMy8sL" TargetMode="External"/><Relationship Id="rId5" Type="http://schemas.openxmlformats.org/officeDocument/2006/relationships/hyperlink" Target="http://bit.ly/1jxFDsg" TargetMode="External"/><Relationship Id="rId6" Type="http://schemas.openxmlformats.org/officeDocument/2006/relationships/hyperlink" Target="http://www.typhongroup.com/" TargetMode="External"/><Relationship Id="rId7" Type="http://schemas.openxmlformats.org/officeDocument/2006/relationships/hyperlink" Target="http://bit.ly/1KkPPcJ" TargetMode="External"/><Relationship Id="rId8" Type="http://schemas.openxmlformats.org/officeDocument/2006/relationships/hyperlink" Target="http://bit.ly/1OP4Slc" TargetMode="External"/><Relationship Id="rId9" Type="http://schemas.openxmlformats.org/officeDocument/2006/relationships/hyperlink" Target="http://bit.ly/1NkOmYH" TargetMode="External"/><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PROVIDEDROPBOXLINK" TargetMode="External"/><Relationship Id="rId4" Type="http://schemas.openxmlformats.org/officeDocument/2006/relationships/image" Target="../media/image9.jpg"/><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574570" y="1326623"/>
            <a:ext cx="7883628" cy="137371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dirty="0">
                <a:solidFill>
                  <a:schemeClr val="dk1"/>
                </a:solidFill>
                <a:latin typeface="Calibri"/>
                <a:ea typeface="Calibri"/>
                <a:cs typeface="Calibri"/>
                <a:sym typeface="Calibri"/>
              </a:rPr>
              <a:t>Key To The Quality Highway: Course Mapping </a:t>
            </a:r>
          </a:p>
        </p:txBody>
      </p:sp>
      <p:sp>
        <p:nvSpPr>
          <p:cNvPr id="81" name="Shape 81"/>
          <p:cNvSpPr txBox="1">
            <a:spLocks noGrp="1"/>
          </p:cNvSpPr>
          <p:nvPr>
            <p:ph type="subTitle" idx="1"/>
          </p:nvPr>
        </p:nvSpPr>
        <p:spPr>
          <a:xfrm>
            <a:off x="1371600" y="2749923"/>
            <a:ext cx="7086600" cy="1591167"/>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 sz="3200" b="0" i="0" u="none" strike="noStrike" cap="none" baseline="0" dirty="0">
                <a:solidFill>
                  <a:srgbClr val="000000"/>
                </a:solidFill>
                <a:latin typeface="Calibri"/>
                <a:ea typeface="Calibri"/>
                <a:cs typeface="Calibri"/>
                <a:sym typeface="Calibri"/>
              </a:rPr>
              <a:t>7</a:t>
            </a:r>
            <a:r>
              <a:rPr lang="en" sz="3200" b="0" i="0" u="none" strike="noStrike" cap="none" baseline="30000" dirty="0">
                <a:solidFill>
                  <a:srgbClr val="000000"/>
                </a:solidFill>
                <a:latin typeface="Calibri"/>
                <a:ea typeface="Calibri"/>
                <a:cs typeface="Calibri"/>
                <a:sym typeface="Calibri"/>
              </a:rPr>
              <a:t>th</a:t>
            </a:r>
            <a:r>
              <a:rPr lang="en" sz="3200" b="0" i="0" u="none" strike="noStrike" cap="none" baseline="0" dirty="0">
                <a:solidFill>
                  <a:srgbClr val="000000"/>
                </a:solidFill>
                <a:latin typeface="Calibri"/>
                <a:ea typeface="Calibri"/>
                <a:cs typeface="Calibri"/>
                <a:sym typeface="Calibri"/>
              </a:rPr>
              <a:t> Annual QM National Conference</a:t>
            </a:r>
            <a:r>
              <a:rPr lang="en" sz="3200" b="0" i="0" u="none" strike="noStrike" cap="none" baseline="0" dirty="0">
                <a:solidFill>
                  <a:srgbClr val="888888"/>
                </a:solidFill>
                <a:latin typeface="Calibri"/>
                <a:ea typeface="Calibri"/>
                <a:cs typeface="Calibri"/>
                <a:sym typeface="Calibri"/>
              </a:rPr>
              <a:t> </a:t>
            </a:r>
          </a:p>
          <a:p>
            <a:pPr marL="0" marR="0" lvl="0" indent="0" algn="ctr" rtl="0">
              <a:spcBef>
                <a:spcPts val="0"/>
              </a:spcBef>
              <a:buClr>
                <a:srgbClr val="000000"/>
              </a:buClr>
              <a:buSzPct val="25000"/>
              <a:buFont typeface="Arial"/>
              <a:buNone/>
            </a:pPr>
            <a:r>
              <a:rPr lang="en" sz="3200" b="0" i="0" u="none" strike="noStrike" cap="none" baseline="0" dirty="0">
                <a:solidFill>
                  <a:srgbClr val="000000"/>
                </a:solidFill>
                <a:latin typeface="Calibri"/>
                <a:ea typeface="Calibri"/>
                <a:cs typeface="Calibri"/>
                <a:sym typeface="Calibri"/>
              </a:rPr>
              <a:t>San Antonio, TX</a:t>
            </a:r>
          </a:p>
          <a:p>
            <a:pPr marL="0" marR="0" lvl="0" indent="0" algn="ctr" rtl="0">
              <a:spcBef>
                <a:spcPts val="0"/>
              </a:spcBef>
              <a:buClr>
                <a:srgbClr val="000000"/>
              </a:buClr>
              <a:buSzPct val="25000"/>
              <a:buFont typeface="Arial"/>
              <a:buNone/>
            </a:pPr>
            <a:r>
              <a:rPr lang="en" sz="3200" b="0" i="0" u="none" strike="noStrike" cap="none" baseline="0" dirty="0">
                <a:solidFill>
                  <a:srgbClr val="000000"/>
                </a:solidFill>
                <a:latin typeface="Calibri"/>
                <a:ea typeface="Calibri"/>
                <a:cs typeface="Calibri"/>
                <a:sym typeface="Calibri"/>
              </a:rPr>
              <a:t>November, 2015 </a:t>
            </a:r>
          </a:p>
          <a:p>
            <a:pPr marL="0" marR="0" lvl="0" indent="0" algn="ctr" rtl="0">
              <a:spcBef>
                <a:spcPts val="640"/>
              </a:spcBef>
              <a:buClr>
                <a:srgbClr val="888888"/>
              </a:buClr>
              <a:buFont typeface="Arial"/>
              <a:buNone/>
            </a:pPr>
            <a:endParaRPr sz="3200" b="0" i="0" u="none" strike="noStrike" cap="none" baseline="0" dirty="0">
              <a:solidFill>
                <a:srgbClr val="888888"/>
              </a:solidFill>
              <a:latin typeface="Calibri"/>
              <a:ea typeface="Calibri"/>
              <a:cs typeface="Calibri"/>
              <a:sym typeface="Calibri"/>
            </a:endParaRPr>
          </a:p>
        </p:txBody>
      </p:sp>
      <p:pic>
        <p:nvPicPr>
          <p:cNvPr id="82" name="Shape 82"/>
          <p:cNvPicPr preferRelativeResize="0"/>
          <p:nvPr/>
        </p:nvPicPr>
        <p:blipFill rotWithShape="1">
          <a:blip r:embed="rId3">
            <a:alphaModFix/>
          </a:blip>
          <a:srcRect/>
          <a:stretch/>
        </p:blipFill>
        <p:spPr>
          <a:xfrm>
            <a:off x="1528825" y="269450"/>
            <a:ext cx="6422699" cy="1057200"/>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800" b="0" i="0" u="none" strike="noStrike" cap="none" baseline="0" dirty="0">
                <a:solidFill>
                  <a:schemeClr val="dk1"/>
                </a:solidFill>
                <a:latin typeface="Calibri"/>
                <a:ea typeface="Calibri"/>
                <a:cs typeface="Calibri"/>
                <a:sym typeface="Calibri"/>
              </a:rPr>
              <a:t>If for no other reason! </a:t>
            </a:r>
          </a:p>
        </p:txBody>
      </p:sp>
      <p:sp>
        <p:nvSpPr>
          <p:cNvPr id="140" name="Shape 140"/>
          <p:cNvSpPr txBox="1">
            <a:spLocks noGrp="1"/>
          </p:cNvSpPr>
          <p:nvPr>
            <p:ph idx="1"/>
          </p:nvPr>
        </p:nvSpPr>
        <p:spPr>
          <a:xfrm>
            <a:off x="457200" y="1262674"/>
            <a:ext cx="8229600" cy="2889300"/>
          </a:xfrm>
          <a:prstGeom prst="rect">
            <a:avLst/>
          </a:prstGeom>
          <a:noFill/>
          <a:ln>
            <a:noFill/>
          </a:ln>
        </p:spPr>
        <p:txBody>
          <a:bodyPr lIns="91425" tIns="45700" rIns="91425" bIns="45700" anchor="t" anchorCtr="0">
            <a:noAutofit/>
          </a:bodyPr>
          <a:lstStyle/>
          <a:p>
            <a:pPr marL="0" marR="0" lvl="0" indent="0" algn="ctr" rtl="0">
              <a:spcBef>
                <a:spcPts val="0"/>
              </a:spcBef>
              <a:buClr>
                <a:srgbClr val="000000"/>
              </a:buClr>
              <a:buSzPct val="25000"/>
              <a:buFont typeface="Arial"/>
              <a:buNone/>
            </a:pPr>
            <a:r>
              <a:rPr lang="en" sz="3600" b="0" i="0" u="none" strike="noStrike" cap="none" baseline="0" dirty="0">
                <a:solidFill>
                  <a:srgbClr val="000000"/>
                </a:solidFill>
                <a:latin typeface="Calibri"/>
                <a:ea typeface="Calibri"/>
                <a:cs typeface="Calibri"/>
                <a:sym typeface="Calibri"/>
              </a:rPr>
              <a:t>“I believe that course mapping </a:t>
            </a:r>
          </a:p>
          <a:p>
            <a:pPr marL="0" marR="0" lvl="0" indent="0" algn="ctr" rtl="0">
              <a:spcBef>
                <a:spcPts val="880"/>
              </a:spcBef>
              <a:buClr>
                <a:srgbClr val="000000"/>
              </a:buClr>
              <a:buSzPct val="25000"/>
              <a:buFont typeface="Arial"/>
              <a:buNone/>
            </a:pPr>
            <a:r>
              <a:rPr lang="en" sz="3600" b="0" i="0" u="none" strike="noStrike" cap="none" baseline="0" dirty="0">
                <a:solidFill>
                  <a:srgbClr val="000000"/>
                </a:solidFill>
                <a:latin typeface="Calibri"/>
                <a:ea typeface="Calibri"/>
                <a:cs typeface="Calibri"/>
                <a:sym typeface="Calibri"/>
              </a:rPr>
              <a:t>motivates the students to persevere and succeed.” </a:t>
            </a:r>
            <a:r>
              <a:rPr lang="en" sz="2400" b="0" i="0" u="none" strike="noStrike" cap="none" baseline="0" dirty="0">
                <a:solidFill>
                  <a:srgbClr val="000000"/>
                </a:solidFill>
                <a:latin typeface="Calibri"/>
                <a:ea typeface="Calibri"/>
                <a:cs typeface="Calibri"/>
                <a:sym typeface="Calibri"/>
              </a:rPr>
              <a:t>(Survey participant) </a:t>
            </a:r>
          </a:p>
        </p:txBody>
      </p:sp>
      <p:pic>
        <p:nvPicPr>
          <p:cNvPr id="141" name="Shape 141"/>
          <p:cNvPicPr preferRelativeResize="0"/>
          <p:nvPr/>
        </p:nvPicPr>
        <p:blipFill>
          <a:blip r:embed="rId3">
            <a:alphaModFix/>
          </a:blip>
          <a:stretch>
            <a:fillRect/>
          </a:stretch>
        </p:blipFill>
        <p:spPr>
          <a:xfrm>
            <a:off x="3193798" y="3265648"/>
            <a:ext cx="2196275" cy="1554674"/>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b="0" dirty="0">
                <a:solidFill>
                  <a:srgbClr val="000000"/>
                </a:solidFill>
                <a:latin typeface="Calibri"/>
                <a:cs typeface="Calibri"/>
              </a:rPr>
              <a:t>Course Mapping </a:t>
            </a:r>
            <a:r>
              <a:rPr lang="en" sz="4400" b="0" i="0" u="none" strike="noStrike" cap="none" baseline="0" dirty="0">
                <a:solidFill>
                  <a:srgbClr val="000000"/>
                </a:solidFill>
                <a:latin typeface="Calibri"/>
                <a:ea typeface="Calibri"/>
                <a:cs typeface="Calibri"/>
                <a:sym typeface="Calibri"/>
              </a:rPr>
              <a:t>Survey Overview </a:t>
            </a:r>
          </a:p>
        </p:txBody>
      </p:sp>
      <p:sp>
        <p:nvSpPr>
          <p:cNvPr id="147" name="Shape 147"/>
          <p:cNvSpPr txBox="1">
            <a:spLocks noGrp="1"/>
          </p:cNvSpPr>
          <p:nvPr>
            <p:ph idx="1"/>
          </p:nvPr>
        </p:nvSpPr>
        <p:spPr>
          <a:xfrm>
            <a:off x="457200" y="1200150"/>
            <a:ext cx="8229600" cy="2352600"/>
          </a:xfrm>
          <a:prstGeom prst="rect">
            <a:avLst/>
          </a:prstGeom>
          <a:noFill/>
          <a:ln>
            <a:noFill/>
          </a:ln>
        </p:spPr>
        <p:txBody>
          <a:bodyPr lIns="91425" tIns="45700" rIns="91425" bIns="45700" anchor="t" anchorCtr="0">
            <a:noAutofit/>
          </a:bodyPr>
          <a:lstStyle/>
          <a:p>
            <a:pPr marL="742950" marR="0" lvl="1" indent="-203200" algn="l" rtl="0">
              <a:lnSpc>
                <a:spcPct val="100000"/>
              </a:lnSpc>
              <a:spcBef>
                <a:spcPts val="0"/>
              </a:spcBef>
              <a:buClr>
                <a:schemeClr val="dk1"/>
              </a:buClr>
              <a:buSzPct val="100000"/>
              <a:buFont typeface="Arial"/>
              <a:buChar char="–"/>
            </a:pPr>
            <a:r>
              <a:rPr lang="en" sz="2400" b="0" i="0" u="none" strike="noStrike" cap="none" baseline="0">
                <a:solidFill>
                  <a:schemeClr val="dk1"/>
                </a:solidFill>
                <a:latin typeface="Calibri"/>
                <a:ea typeface="Calibri"/>
                <a:cs typeface="Calibri"/>
                <a:sym typeface="Calibri"/>
              </a:rPr>
              <a:t>113 responses</a:t>
            </a:r>
          </a:p>
          <a:p>
            <a:pPr marL="742950" marR="0" lvl="1" indent="-203200" algn="l" rtl="0">
              <a:lnSpc>
                <a:spcPct val="100000"/>
              </a:lnSpc>
              <a:spcBef>
                <a:spcPts val="740"/>
              </a:spcBef>
              <a:buClr>
                <a:schemeClr val="dk1"/>
              </a:buClr>
              <a:buSzPct val="100000"/>
              <a:buFont typeface="Arial"/>
              <a:buChar char="–"/>
            </a:pPr>
            <a:r>
              <a:rPr lang="en" sz="2400" b="0" i="0" u="none" strike="noStrike" cap="none" baseline="0">
                <a:solidFill>
                  <a:schemeClr val="dk1"/>
                </a:solidFill>
                <a:latin typeface="Calibri"/>
                <a:ea typeface="Calibri"/>
                <a:cs typeface="Calibri"/>
                <a:sym typeface="Calibri"/>
              </a:rPr>
              <a:t>July 27 – Sept. 28</a:t>
            </a:r>
          </a:p>
          <a:p>
            <a:pPr marL="742950" marR="0" lvl="1" indent="-203200" algn="l" rtl="0">
              <a:lnSpc>
                <a:spcPct val="100000"/>
              </a:lnSpc>
              <a:spcBef>
                <a:spcPts val="740"/>
              </a:spcBef>
              <a:buClr>
                <a:schemeClr val="dk1"/>
              </a:buClr>
              <a:buSzPct val="100000"/>
              <a:buFont typeface="Arial"/>
              <a:buChar char="–"/>
            </a:pPr>
            <a:r>
              <a:rPr lang="en" sz="2400" b="0" i="0" u="none" strike="noStrike" cap="none" baseline="0">
                <a:solidFill>
                  <a:schemeClr val="dk1"/>
                </a:solidFill>
                <a:latin typeface="Calibri"/>
                <a:ea typeface="Calibri"/>
                <a:cs typeface="Calibri"/>
                <a:sym typeface="Calibri"/>
              </a:rPr>
              <a:t>3 multiple choice items, 2 open-ended response items </a:t>
            </a:r>
          </a:p>
          <a:p>
            <a:pPr marL="742950" marR="0" lvl="1" indent="-203200" algn="l" rtl="0">
              <a:lnSpc>
                <a:spcPct val="100000"/>
              </a:lnSpc>
              <a:spcBef>
                <a:spcPts val="740"/>
              </a:spcBef>
              <a:buClr>
                <a:schemeClr val="dk1"/>
              </a:buClr>
              <a:buSzPct val="100000"/>
              <a:buFont typeface="Arial"/>
              <a:buChar char="–"/>
            </a:pPr>
            <a:r>
              <a:rPr lang="en" sz="2400" b="0" i="0" u="none" strike="noStrike" cap="none" baseline="0">
                <a:solidFill>
                  <a:schemeClr val="dk1"/>
                </a:solidFill>
                <a:latin typeface="Calibri"/>
                <a:ea typeface="Calibri"/>
                <a:cs typeface="Calibri"/>
                <a:sym typeface="Calibri"/>
              </a:rPr>
              <a:t>1 share course map item </a:t>
            </a:r>
          </a:p>
          <a:p>
            <a:pPr marL="742950" marR="0" lvl="1" indent="-203200" algn="l" rtl="0">
              <a:lnSpc>
                <a:spcPct val="100000"/>
              </a:lnSpc>
              <a:spcBef>
                <a:spcPts val="740"/>
              </a:spcBef>
              <a:buClr>
                <a:schemeClr val="dk1"/>
              </a:buClr>
              <a:buSzPct val="100000"/>
              <a:buFont typeface="Arial"/>
              <a:buChar char="–"/>
            </a:pPr>
            <a:r>
              <a:rPr lang="en" sz="2400" b="0" i="0" u="none" strike="noStrike" cap="none" baseline="0">
                <a:solidFill>
                  <a:schemeClr val="dk1"/>
                </a:solidFill>
                <a:latin typeface="Calibri"/>
                <a:ea typeface="Calibri"/>
                <a:cs typeface="Calibri"/>
                <a:sym typeface="Calibri"/>
              </a:rPr>
              <a:t> Results can be found in the Course Map Dropbox </a:t>
            </a:r>
          </a:p>
          <a:p>
            <a:pPr marL="457200" marR="0" lvl="0" indent="0" algn="l" rtl="0">
              <a:lnSpc>
                <a:spcPct val="100000"/>
              </a:lnSpc>
              <a:spcBef>
                <a:spcPts val="740"/>
              </a:spcBef>
              <a:buNone/>
            </a:pPr>
            <a:endParaRPr sz="2400" b="0" i="0" u="none" strike="noStrike" cap="none" baseline="0">
              <a:solidFill>
                <a:schemeClr val="dk1"/>
              </a:solidFill>
              <a:latin typeface="Calibri"/>
              <a:ea typeface="Calibri"/>
              <a:cs typeface="Calibri"/>
              <a:sym typeface="Calibri"/>
            </a:endParaRPr>
          </a:p>
          <a:p>
            <a:pPr marL="742950" marR="0" lvl="1" indent="-50800" algn="l" rtl="0">
              <a:lnSpc>
                <a:spcPct val="100000"/>
              </a:lnSpc>
              <a:spcBef>
                <a:spcPts val="740"/>
              </a:spcBef>
              <a:buClr>
                <a:schemeClr val="dk1"/>
              </a:buClr>
              <a:buFont typeface="Arial"/>
              <a:buNone/>
            </a:pPr>
            <a:endParaRPr sz="2400" b="0" i="0" u="none" strike="noStrike" cap="none" baseline="0">
              <a:solidFill>
                <a:schemeClr val="dk1"/>
              </a:solidFill>
              <a:latin typeface="Calibri"/>
              <a:ea typeface="Calibri"/>
              <a:cs typeface="Calibri"/>
              <a:sym typeface="Calibri"/>
            </a:endParaRPr>
          </a:p>
        </p:txBody>
      </p:sp>
      <p:pic>
        <p:nvPicPr>
          <p:cNvPr id="148" name="Shape 148"/>
          <p:cNvPicPr preferRelativeResize="0"/>
          <p:nvPr/>
        </p:nvPicPr>
        <p:blipFill>
          <a:blip r:embed="rId3">
            <a:alphaModFix/>
          </a:blip>
          <a:stretch>
            <a:fillRect/>
          </a:stretch>
        </p:blipFill>
        <p:spPr>
          <a:xfrm>
            <a:off x="375000" y="3552750"/>
            <a:ext cx="8398374" cy="1401549"/>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Survey Overview </a:t>
            </a:r>
          </a:p>
        </p:txBody>
      </p:sp>
      <p:sp>
        <p:nvSpPr>
          <p:cNvPr id="154" name="Shape 154"/>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pic>
        <p:nvPicPr>
          <p:cNvPr id="155" name="Shape 155"/>
          <p:cNvPicPr preferRelativeResize="0"/>
          <p:nvPr/>
        </p:nvPicPr>
        <p:blipFill rotWithShape="1">
          <a:blip r:embed="rId3">
            <a:alphaModFix/>
          </a:blip>
          <a:srcRect/>
          <a:stretch/>
        </p:blipFill>
        <p:spPr>
          <a:xfrm>
            <a:off x="444500" y="205978"/>
            <a:ext cx="8242300" cy="4844015"/>
          </a:xfrm>
          <a:prstGeom prst="rect">
            <a:avLst/>
          </a:prstGeom>
          <a:noFill/>
          <a:ln>
            <a:noFill/>
          </a:ln>
        </p:spPr>
      </p:pic>
      <p:sp>
        <p:nvSpPr>
          <p:cNvPr id="156" name="Shape 156"/>
          <p:cNvSpPr txBox="1"/>
          <p:nvPr/>
        </p:nvSpPr>
        <p:spPr>
          <a:xfrm>
            <a:off x="2254783" y="1498859"/>
            <a:ext cx="656455"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10</a:t>
            </a:r>
          </a:p>
        </p:txBody>
      </p:sp>
      <p:sp>
        <p:nvSpPr>
          <p:cNvPr id="157" name="Shape 157"/>
          <p:cNvSpPr txBox="1"/>
          <p:nvPr/>
        </p:nvSpPr>
        <p:spPr>
          <a:xfrm>
            <a:off x="2811342" y="2098153"/>
            <a:ext cx="542289"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31</a:t>
            </a:r>
          </a:p>
        </p:txBody>
      </p:sp>
      <p:sp>
        <p:nvSpPr>
          <p:cNvPr id="158" name="Shape 158"/>
          <p:cNvSpPr txBox="1"/>
          <p:nvPr/>
        </p:nvSpPr>
        <p:spPr>
          <a:xfrm>
            <a:off x="4052901" y="2697448"/>
            <a:ext cx="599372"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70</a:t>
            </a:r>
          </a:p>
        </p:txBody>
      </p:sp>
      <p:sp>
        <p:nvSpPr>
          <p:cNvPr id="159" name="Shape 159"/>
          <p:cNvSpPr txBox="1"/>
          <p:nvPr/>
        </p:nvSpPr>
        <p:spPr>
          <a:xfrm>
            <a:off x="2483114" y="3286041"/>
            <a:ext cx="528018"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13</a:t>
            </a:r>
          </a:p>
        </p:txBody>
      </p:sp>
      <p:sp>
        <p:nvSpPr>
          <p:cNvPr id="160" name="Shape 160"/>
          <p:cNvSpPr txBox="1"/>
          <p:nvPr/>
        </p:nvSpPr>
        <p:spPr>
          <a:xfrm>
            <a:off x="2226241" y="3885335"/>
            <a:ext cx="228330"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1</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a:stretch/>
        </p:blipFill>
        <p:spPr>
          <a:xfrm>
            <a:off x="444500" y="152400"/>
            <a:ext cx="7946717" cy="4648829"/>
          </a:xfrm>
          <a:prstGeom prst="rect">
            <a:avLst/>
          </a:prstGeom>
          <a:noFill/>
          <a:ln>
            <a:noFill/>
          </a:ln>
        </p:spPr>
      </p:pic>
      <p:sp>
        <p:nvSpPr>
          <p:cNvPr id="166" name="Shape 166"/>
          <p:cNvSpPr txBox="1"/>
          <p:nvPr/>
        </p:nvSpPr>
        <p:spPr>
          <a:xfrm>
            <a:off x="5922371" y="1381140"/>
            <a:ext cx="413853"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77</a:t>
            </a:r>
          </a:p>
        </p:txBody>
      </p:sp>
      <p:sp>
        <p:nvSpPr>
          <p:cNvPr id="167" name="Shape 167"/>
          <p:cNvSpPr txBox="1"/>
          <p:nvPr/>
        </p:nvSpPr>
        <p:spPr>
          <a:xfrm>
            <a:off x="5080394" y="2044023"/>
            <a:ext cx="456664"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62</a:t>
            </a:r>
          </a:p>
        </p:txBody>
      </p:sp>
      <p:sp>
        <p:nvSpPr>
          <p:cNvPr id="168" name="Shape 168"/>
          <p:cNvSpPr txBox="1"/>
          <p:nvPr/>
        </p:nvSpPr>
        <p:spPr>
          <a:xfrm>
            <a:off x="4552378" y="2590431"/>
            <a:ext cx="528016"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53</a:t>
            </a:r>
          </a:p>
        </p:txBody>
      </p:sp>
      <p:sp>
        <p:nvSpPr>
          <p:cNvPr id="169" name="Shape 169"/>
          <p:cNvSpPr txBox="1"/>
          <p:nvPr/>
        </p:nvSpPr>
        <p:spPr>
          <a:xfrm>
            <a:off x="3011133" y="3136218"/>
            <a:ext cx="428124"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25</a:t>
            </a:r>
          </a:p>
        </p:txBody>
      </p:sp>
      <p:sp>
        <p:nvSpPr>
          <p:cNvPr id="170" name="Shape 170"/>
          <p:cNvSpPr txBox="1"/>
          <p:nvPr/>
        </p:nvSpPr>
        <p:spPr>
          <a:xfrm>
            <a:off x="2261916" y="3724810"/>
            <a:ext cx="413853"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11</a:t>
            </a:r>
          </a:p>
        </p:txBody>
      </p:sp>
      <p:sp>
        <p:nvSpPr>
          <p:cNvPr id="171" name="Shape 171"/>
          <p:cNvSpPr txBox="1"/>
          <p:nvPr/>
        </p:nvSpPr>
        <p:spPr>
          <a:xfrm>
            <a:off x="444500" y="4495332"/>
            <a:ext cx="7946717" cy="3058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dirty="0">
                <a:solidFill>
                  <a:schemeClr val="dk1"/>
                </a:solidFill>
                <a:latin typeface="Calibri"/>
                <a:ea typeface="Calibri"/>
                <a:cs typeface="Calibri"/>
                <a:sym typeface="Calibri"/>
              </a:rPr>
              <a:t>(</a:t>
            </a:r>
            <a:r>
              <a:rPr lang="en" sz="1800" b="0" i="0" u="none" strike="noStrike" cap="none" baseline="0" dirty="0">
                <a:solidFill>
                  <a:schemeClr val="dk1"/>
                </a:solidFill>
                <a:latin typeface="Calibri"/>
                <a:ea typeface="Calibri"/>
                <a:cs typeface="Calibri"/>
                <a:sym typeface="Calibri"/>
              </a:rPr>
              <a:t>Other = administrators (VP, Director, etc.), tech support, course reviewer, GA)</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p:cNvPicPr preferRelativeResize="0"/>
          <p:nvPr/>
        </p:nvPicPr>
        <p:blipFill rotWithShape="1">
          <a:blip r:embed="rId3">
            <a:alphaModFix/>
          </a:blip>
          <a:srcRect/>
          <a:stretch/>
        </p:blipFill>
        <p:spPr>
          <a:xfrm>
            <a:off x="488041" y="111560"/>
            <a:ext cx="7900337" cy="4895170"/>
          </a:xfrm>
          <a:prstGeom prst="rect">
            <a:avLst/>
          </a:prstGeom>
          <a:noFill/>
          <a:ln>
            <a:noFill/>
          </a:ln>
        </p:spPr>
      </p:pic>
      <p:sp>
        <p:nvSpPr>
          <p:cNvPr id="177" name="Shape 177"/>
          <p:cNvSpPr txBox="1"/>
          <p:nvPr/>
        </p:nvSpPr>
        <p:spPr>
          <a:xfrm>
            <a:off x="4067171" y="1167106"/>
            <a:ext cx="499476"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46</a:t>
            </a:r>
          </a:p>
        </p:txBody>
      </p:sp>
      <p:sp>
        <p:nvSpPr>
          <p:cNvPr id="178" name="Shape 178"/>
          <p:cNvSpPr txBox="1"/>
          <p:nvPr/>
        </p:nvSpPr>
        <p:spPr>
          <a:xfrm>
            <a:off x="3967275" y="1509563"/>
            <a:ext cx="470935"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44</a:t>
            </a:r>
          </a:p>
        </p:txBody>
      </p:sp>
      <p:sp>
        <p:nvSpPr>
          <p:cNvPr id="179" name="Shape 179"/>
          <p:cNvSpPr txBox="1"/>
          <p:nvPr/>
        </p:nvSpPr>
        <p:spPr>
          <a:xfrm>
            <a:off x="2996863" y="1969733"/>
            <a:ext cx="413853"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3</a:t>
            </a:r>
          </a:p>
        </p:txBody>
      </p:sp>
      <p:sp>
        <p:nvSpPr>
          <p:cNvPr id="180" name="Shape 180"/>
          <p:cNvSpPr txBox="1"/>
          <p:nvPr/>
        </p:nvSpPr>
        <p:spPr>
          <a:xfrm>
            <a:off x="3260873" y="2385231"/>
            <a:ext cx="299686"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7</a:t>
            </a:r>
          </a:p>
        </p:txBody>
      </p:sp>
      <p:sp>
        <p:nvSpPr>
          <p:cNvPr id="181" name="Shape 181"/>
          <p:cNvSpPr txBox="1"/>
          <p:nvPr/>
        </p:nvSpPr>
        <p:spPr>
          <a:xfrm>
            <a:off x="3146708" y="2729553"/>
            <a:ext cx="299686"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6</a:t>
            </a:r>
          </a:p>
        </p:txBody>
      </p:sp>
      <p:sp>
        <p:nvSpPr>
          <p:cNvPr id="182" name="Shape 182"/>
          <p:cNvSpPr txBox="1"/>
          <p:nvPr/>
        </p:nvSpPr>
        <p:spPr>
          <a:xfrm>
            <a:off x="2996863" y="3189103"/>
            <a:ext cx="413853"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3</a:t>
            </a:r>
          </a:p>
        </p:txBody>
      </p:sp>
      <p:sp>
        <p:nvSpPr>
          <p:cNvPr id="183" name="Shape 183"/>
          <p:cNvSpPr txBox="1"/>
          <p:nvPr/>
        </p:nvSpPr>
        <p:spPr>
          <a:xfrm>
            <a:off x="2540198" y="3574986"/>
            <a:ext cx="228332"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0</a:t>
            </a:r>
          </a:p>
        </p:txBody>
      </p:sp>
      <p:sp>
        <p:nvSpPr>
          <p:cNvPr id="184" name="Shape 184"/>
          <p:cNvSpPr txBox="1"/>
          <p:nvPr/>
        </p:nvSpPr>
        <p:spPr>
          <a:xfrm>
            <a:off x="3118165" y="3928142"/>
            <a:ext cx="299686"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3</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libri"/>
                <a:cs typeface="Calibri"/>
              </a:rPr>
              <a:t>Q3 Other</a:t>
            </a:r>
            <a:endParaRPr lang="en-US" b="0" dirty="0">
              <a:latin typeface="Calibri"/>
              <a:cs typeface="Calibri"/>
            </a:endParaRPr>
          </a:p>
        </p:txBody>
      </p:sp>
      <p:sp>
        <p:nvSpPr>
          <p:cNvPr id="3" name="Content Placeholder 2"/>
          <p:cNvSpPr>
            <a:spLocks noGrp="1"/>
          </p:cNvSpPr>
          <p:nvPr>
            <p:ph idx="1"/>
          </p:nvPr>
        </p:nvSpPr>
        <p:spPr/>
        <p:txBody>
          <a:bodyPr>
            <a:normAutofit fontScale="85000" lnSpcReduction="10000"/>
          </a:bodyPr>
          <a:lstStyle/>
          <a:p>
            <a:pPr>
              <a:buFont typeface="Arial"/>
              <a:buChar char="•"/>
            </a:pPr>
            <a:r>
              <a:rPr lang="en-US" dirty="0" smtClean="0">
                <a:latin typeface="Calibri"/>
                <a:cs typeface="Calibri"/>
              </a:rPr>
              <a:t>I provide students a mind map for each chapter.</a:t>
            </a:r>
          </a:p>
          <a:p>
            <a:pPr>
              <a:buFont typeface="Arial"/>
              <a:buChar char="•"/>
            </a:pPr>
            <a:r>
              <a:rPr lang="en-US" dirty="0" smtClean="0">
                <a:latin typeface="Calibri"/>
                <a:cs typeface="Calibri"/>
              </a:rPr>
              <a:t>I try to get faculty to use the course mapping, but they often view it as an unnecessary step. I, however map all the courses I teach.</a:t>
            </a:r>
          </a:p>
          <a:p>
            <a:pPr>
              <a:buFont typeface="Arial"/>
              <a:buChar char="•"/>
            </a:pPr>
            <a:r>
              <a:rPr lang="en-US" dirty="0" smtClean="0">
                <a:latin typeface="Calibri"/>
                <a:cs typeface="Calibri"/>
              </a:rPr>
              <a:t>I do not use it do design the course but I do use it once I have the course set up to help guide students through the course. </a:t>
            </a:r>
          </a:p>
          <a:p>
            <a:pPr>
              <a:buFont typeface="Arial"/>
              <a:buChar char="•"/>
            </a:pPr>
            <a:r>
              <a:rPr lang="en-US" dirty="0" smtClean="0">
                <a:latin typeface="Calibri"/>
                <a:cs typeface="Calibri"/>
              </a:rPr>
              <a:t>Partially, course and module learning objectives are defined, assessment is based on objectives.</a:t>
            </a:r>
            <a:endParaRPr lang="en-US" dirty="0">
              <a:latin typeface="Calibri"/>
              <a:cs typeface="Calibri"/>
            </a:endParaRPr>
          </a:p>
        </p:txBody>
      </p:sp>
    </p:spTree>
    <p:extLst>
      <p:ext uri="{BB962C8B-B14F-4D97-AF65-F5344CB8AC3E}">
        <p14:creationId xmlns:p14="http://schemas.microsoft.com/office/powerpoint/2010/main" val="220605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679688" y="311020"/>
            <a:ext cx="7647299" cy="900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600" b="0" i="0" u="none" strike="noStrike" cap="none" baseline="0" dirty="0">
                <a:solidFill>
                  <a:schemeClr val="dk1"/>
                </a:solidFill>
                <a:latin typeface="Calibri"/>
                <a:cs typeface="Calibri"/>
              </a:rPr>
              <a:t>Q4.  Please provide a short explanation of what you do to “plan” or “prepare” for online course development before starting to create the course. If appropriate list the major instructional design models you use  (i.e., ADDIE, Backwards Design, Instructional Design Model for Online Learning, Rapid prototyping, etc.)</a:t>
            </a:r>
          </a:p>
        </p:txBody>
      </p:sp>
      <p:pic>
        <p:nvPicPr>
          <p:cNvPr id="190" name="Shape 190"/>
          <p:cNvPicPr preferRelativeResize="0"/>
          <p:nvPr/>
        </p:nvPicPr>
        <p:blipFill>
          <a:blip r:embed="rId3">
            <a:alphaModFix/>
          </a:blip>
          <a:stretch>
            <a:fillRect/>
          </a:stretch>
        </p:blipFill>
        <p:spPr>
          <a:xfrm>
            <a:off x="1290524" y="1462471"/>
            <a:ext cx="6719749" cy="3579874"/>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dirty="0">
                <a:solidFill>
                  <a:srgbClr val="000000"/>
                </a:solidFill>
                <a:latin typeface="Calibri"/>
                <a:ea typeface="Calibri"/>
                <a:cs typeface="Calibri"/>
                <a:sym typeface="Calibri"/>
              </a:rPr>
              <a:t>Q4. </a:t>
            </a:r>
            <a:r>
              <a:rPr lang="en" b="0" dirty="0">
                <a:solidFill>
                  <a:srgbClr val="000000"/>
                </a:solidFill>
                <a:latin typeface="Calibri"/>
                <a:cs typeface="Calibri"/>
              </a:rPr>
              <a:t>Combos</a:t>
            </a:r>
          </a:p>
        </p:txBody>
      </p:sp>
      <p:sp>
        <p:nvSpPr>
          <p:cNvPr id="196" name="Shape 196"/>
          <p:cNvSpPr txBox="1">
            <a:spLocks noGrp="1"/>
          </p:cNvSpPr>
          <p:nvPr>
            <p:ph idx="1"/>
          </p:nvPr>
        </p:nvSpPr>
        <p:spPr>
          <a:xfrm>
            <a:off x="1089025" y="1351430"/>
            <a:ext cx="7466157" cy="3463025"/>
          </a:xfrm>
          <a:prstGeom prst="rect">
            <a:avLst/>
          </a:prstGeom>
          <a:noFill/>
          <a:ln>
            <a:noFill/>
          </a:ln>
        </p:spPr>
        <p:txBody>
          <a:bodyPr lIns="91425" tIns="45700" rIns="91425" bIns="45700" anchor="t" anchorCtr="0">
            <a:noAutofit/>
          </a:bodyPr>
          <a:lstStyle/>
          <a:p>
            <a:pPr marL="342900" marR="0" lvl="0" indent="-29210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Backwards Design and ADDIE</a:t>
            </a:r>
          </a:p>
          <a:p>
            <a:pPr marL="342900" marR="0" lvl="0" indent="-292100" algn="l" rtl="0">
              <a:spcBef>
                <a:spcPts val="64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Backwards Design and Rapid Prototyping   </a:t>
            </a:r>
          </a:p>
          <a:p>
            <a:pPr marL="342900" marR="0" lvl="0" indent="-292100" algn="l" rtl="0">
              <a:spcBef>
                <a:spcPts val="64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ADDIE, Backwards Design, and QM Design Your Own Course Method</a:t>
            </a:r>
          </a:p>
          <a:p>
            <a:pPr marL="342900" marR="0" lvl="0" indent="-292100" algn="l" rtl="0">
              <a:spcBef>
                <a:spcPts val="64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Backwards Design and Instructional Design for Online Learning  (IDOL)</a:t>
            </a:r>
          </a:p>
          <a:p>
            <a:pPr marL="342900" marR="0" lvl="0" indent="-292100" algn="l" rtl="0">
              <a:spcBef>
                <a:spcPts val="64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ADDIE, Backwards Design, and IDOL</a:t>
            </a:r>
          </a:p>
          <a:p>
            <a:pPr marL="342900" marR="0" lvl="0" indent="-292100" algn="l" rtl="0">
              <a:spcBef>
                <a:spcPts val="64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Mix or variety of design models</a:t>
            </a: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dirty="0">
                <a:solidFill>
                  <a:schemeClr val="dk1"/>
                </a:solidFill>
                <a:latin typeface="Calibri"/>
                <a:ea typeface="Calibri"/>
                <a:cs typeface="Calibri"/>
                <a:sym typeface="Calibri"/>
              </a:rPr>
              <a:t>Themes Q4 </a:t>
            </a:r>
          </a:p>
        </p:txBody>
      </p:sp>
      <p:sp>
        <p:nvSpPr>
          <p:cNvPr id="202" name="Shape 202"/>
          <p:cNvSpPr txBox="1">
            <a:spLocks noGrp="1"/>
          </p:cNvSpPr>
          <p:nvPr>
            <p:ph idx="1"/>
          </p:nvPr>
        </p:nvSpPr>
        <p:spPr>
          <a:xfrm>
            <a:off x="457200" y="1200150"/>
            <a:ext cx="7844615" cy="3051732"/>
          </a:xfrm>
          <a:prstGeom prst="rect">
            <a:avLst/>
          </a:prstGeom>
          <a:noFill/>
          <a:ln>
            <a:noFill/>
          </a:ln>
        </p:spPr>
        <p:txBody>
          <a:bodyPr lIns="91425" tIns="45700" rIns="91425" bIns="45700" anchor="t" anchorCtr="0">
            <a:noAutofit/>
          </a:bodyPr>
          <a:lstStyle/>
          <a:p>
            <a:pPr marL="342900" marR="0" lvl="0" indent="-292100" algn="l" rtl="0">
              <a:lnSpc>
                <a:spcPct val="90000"/>
              </a:lnSpc>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Start with learning outcomes/objectives at some level  </a:t>
            </a:r>
          </a:p>
          <a:p>
            <a:pPr marL="342900" marR="0" lvl="0" indent="-292100" algn="l" rtl="0">
              <a:lnSpc>
                <a:spcPct val="90000"/>
              </a:lnSpc>
              <a:spcBef>
                <a:spcPts val="64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Alignment, Alignment, Alignment  </a:t>
            </a:r>
          </a:p>
          <a:p>
            <a:pPr marL="342900" marR="0" lvl="0" indent="-292100" algn="l" rtl="0">
              <a:lnSpc>
                <a:spcPct val="90000"/>
              </a:lnSpc>
              <a:spcBef>
                <a:spcPts val="64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Learning objectives to assessments </a:t>
            </a:r>
          </a:p>
          <a:p>
            <a:pPr marL="342900" marR="0" lvl="0" indent="-292100" algn="l" rtl="0">
              <a:lnSpc>
                <a:spcPct val="90000"/>
              </a:lnSpc>
              <a:spcBef>
                <a:spcPts val="64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QM Standards as part of the course development process (13)     </a:t>
            </a:r>
          </a:p>
          <a:p>
            <a:pPr marL="342900" marR="0" lvl="0" indent="-292100" algn="l" rtl="0">
              <a:lnSpc>
                <a:spcPct val="90000"/>
              </a:lnSpc>
              <a:spcBef>
                <a:spcPts val="64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Variation process based - who developing, what audience, what developing </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089025" y="205978"/>
            <a:ext cx="7489248" cy="100425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1800" b="0" i="0" u="none" strike="noStrike" cap="none" baseline="0" dirty="0">
                <a:solidFill>
                  <a:schemeClr val="dk1"/>
                </a:solidFill>
                <a:latin typeface="Calibri"/>
                <a:cs typeface="Calibri"/>
              </a:rPr>
              <a:t>Q5. Resources Q5 If you would like to share your course map or course map template with us, please do! You can upload to the shared folder on DropBox. </a:t>
            </a:r>
            <a:endParaRPr sz="2000" dirty="0"/>
          </a:p>
        </p:txBody>
      </p:sp>
      <p:sp>
        <p:nvSpPr>
          <p:cNvPr id="208" name="Shape 208"/>
          <p:cNvSpPr txBox="1">
            <a:spLocks noGrp="1"/>
          </p:cNvSpPr>
          <p:nvPr>
            <p:ph sz="half" idx="1"/>
          </p:nvPr>
        </p:nvSpPr>
        <p:spPr>
          <a:xfrm>
            <a:off x="731047" y="1210235"/>
            <a:ext cx="2305407" cy="3465132"/>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 sz="1800" b="0" i="0" u="none" strike="noStrike" cap="none" baseline="0" dirty="0">
                <a:solidFill>
                  <a:schemeClr val="dk1"/>
                </a:solidFill>
                <a:latin typeface="Calibri"/>
                <a:ea typeface="Calibri"/>
                <a:cs typeface="Calibri"/>
                <a:sym typeface="Calibri"/>
              </a:rPr>
              <a:t>Darcy Turner </a:t>
            </a:r>
            <a:r>
              <a:rPr lang="en-US" sz="1800" b="0" i="0" u="none" strike="noStrike" cap="none" baseline="0" dirty="0" smtClean="0">
                <a:solidFill>
                  <a:schemeClr val="dk1"/>
                </a:solidFill>
                <a:latin typeface="Calibri"/>
                <a:ea typeface="Calibri"/>
                <a:cs typeface="Calibri"/>
                <a:sym typeface="Calibri"/>
              </a:rPr>
              <a:t/>
            </a:r>
            <a:br>
              <a:rPr lang="en-US" sz="1800" b="0" i="0" u="none" strike="noStrike" cap="none" baseline="0" dirty="0" smtClean="0">
                <a:solidFill>
                  <a:schemeClr val="dk1"/>
                </a:solidFill>
                <a:latin typeface="Calibri"/>
                <a:ea typeface="Calibri"/>
                <a:cs typeface="Calibri"/>
                <a:sym typeface="Calibri"/>
              </a:rPr>
            </a:br>
            <a:endParaRPr lang="en" sz="1800"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0"/>
              </a:spcBef>
              <a:buClr>
                <a:schemeClr val="dk1"/>
              </a:buClr>
              <a:buSzPct val="25000"/>
              <a:buFont typeface="Arial"/>
              <a:buNone/>
            </a:pPr>
            <a:r>
              <a:rPr lang="en" sz="1800" dirty="0">
                <a:latin typeface="Calibri"/>
                <a:cs typeface="Calibri"/>
              </a:rPr>
              <a:t>R</a:t>
            </a:r>
            <a:r>
              <a:rPr lang="en" sz="1800" b="0" i="0" u="none" strike="noStrike" cap="none" baseline="0" dirty="0">
                <a:solidFill>
                  <a:schemeClr val="dk1"/>
                </a:solidFill>
                <a:latin typeface="Calibri"/>
                <a:ea typeface="Calibri"/>
                <a:cs typeface="Calibri"/>
                <a:sym typeface="Calibri"/>
              </a:rPr>
              <a:t>obbie </a:t>
            </a:r>
            <a:r>
              <a:rPr lang="en" sz="1800" b="0" i="0" u="none" strike="noStrike" cap="none" baseline="0" dirty="0" smtClean="0">
                <a:solidFill>
                  <a:schemeClr val="dk1"/>
                </a:solidFill>
                <a:latin typeface="Calibri"/>
                <a:ea typeface="Calibri"/>
                <a:cs typeface="Calibri"/>
                <a:sym typeface="Calibri"/>
              </a:rPr>
              <a:t>Morse</a:t>
            </a:r>
            <a:r>
              <a:rPr lang="en" sz="1800" b="0" i="0" u="none" strike="noStrike" cap="none" baseline="0" dirty="0">
                <a:solidFill>
                  <a:schemeClr val="dk1"/>
                </a:solidFill>
                <a:latin typeface="Calibri"/>
                <a:ea typeface="Calibri"/>
                <a:cs typeface="Calibri"/>
                <a:sym typeface="Calibri"/>
              </a:rPr>
              <a:t>		</a:t>
            </a:r>
          </a:p>
          <a:p>
            <a:pPr marL="0" marR="0" lvl="0" indent="0" algn="l" rtl="0">
              <a:lnSpc>
                <a:spcPct val="80000"/>
              </a:lnSpc>
              <a:spcBef>
                <a:spcPts val="544"/>
              </a:spcBef>
              <a:buClr>
                <a:schemeClr val="dk1"/>
              </a:buClr>
              <a:buSzPct val="25000"/>
              <a:buFont typeface="Arial"/>
              <a:buNone/>
            </a:pPr>
            <a:r>
              <a:rPr lang="en" sz="1800" b="0" i="0" u="none" strike="noStrike" cap="none" baseline="0" dirty="0">
                <a:solidFill>
                  <a:schemeClr val="dk1"/>
                </a:solidFill>
                <a:latin typeface="Calibri"/>
                <a:ea typeface="Calibri"/>
                <a:cs typeface="Calibri"/>
                <a:sym typeface="Calibri"/>
              </a:rPr>
              <a:t>Heather Brown 		</a:t>
            </a:r>
          </a:p>
          <a:p>
            <a:pPr marL="0" marR="0" lvl="0" indent="0" algn="l" rtl="0">
              <a:lnSpc>
                <a:spcPct val="80000"/>
              </a:lnSpc>
              <a:spcBef>
                <a:spcPts val="544"/>
              </a:spcBef>
              <a:buClr>
                <a:schemeClr val="dk1"/>
              </a:buClr>
              <a:buSzPct val="25000"/>
              <a:buFont typeface="Arial"/>
              <a:buNone/>
            </a:pPr>
            <a:r>
              <a:rPr lang="en" sz="1800" b="0" i="0" u="none" strike="noStrike" cap="none" baseline="0" dirty="0">
                <a:solidFill>
                  <a:schemeClr val="dk1"/>
                </a:solidFill>
                <a:latin typeface="Calibri"/>
                <a:ea typeface="Calibri"/>
                <a:cs typeface="Calibri"/>
                <a:sym typeface="Calibri"/>
              </a:rPr>
              <a:t>Robin </a:t>
            </a:r>
            <a:r>
              <a:rPr lang="en" sz="1800" b="0" i="0" u="none" strike="noStrike" cap="none" baseline="0" dirty="0" smtClean="0">
                <a:solidFill>
                  <a:schemeClr val="dk1"/>
                </a:solidFill>
                <a:latin typeface="Calibri"/>
                <a:ea typeface="Calibri"/>
                <a:cs typeface="Calibri"/>
                <a:sym typeface="Calibri"/>
              </a:rPr>
              <a:t>O’Callaghan</a:t>
            </a:r>
            <a:r>
              <a:rPr lang="en-US" sz="1800" b="0" i="0" u="none" strike="noStrike" cap="none" baseline="0" dirty="0" smtClean="0">
                <a:solidFill>
                  <a:schemeClr val="dk1"/>
                </a:solidFill>
                <a:latin typeface="Calibri"/>
                <a:ea typeface="Calibri"/>
                <a:cs typeface="Calibri"/>
                <a:sym typeface="Calibri"/>
              </a:rPr>
              <a:t/>
            </a:r>
            <a:br>
              <a:rPr lang="en-US" sz="1800" b="0" i="0" u="none" strike="noStrike" cap="none" baseline="0" dirty="0" smtClean="0">
                <a:solidFill>
                  <a:schemeClr val="dk1"/>
                </a:solidFill>
                <a:latin typeface="Calibri"/>
                <a:ea typeface="Calibri"/>
                <a:cs typeface="Calibri"/>
                <a:sym typeface="Calibri"/>
              </a:rPr>
            </a:br>
            <a:r>
              <a:rPr lang="en" sz="1800" b="0" i="0" u="none" strike="noStrike" cap="none" baseline="0" dirty="0">
                <a:solidFill>
                  <a:schemeClr val="dk1"/>
                </a:solidFill>
                <a:latin typeface="Calibri"/>
                <a:ea typeface="Calibri"/>
                <a:cs typeface="Calibri"/>
                <a:sym typeface="Calibri"/>
              </a:rPr>
              <a:t>	</a:t>
            </a:r>
          </a:p>
          <a:p>
            <a:pPr marL="0" marR="0" lvl="0" indent="0" algn="l" rtl="0">
              <a:lnSpc>
                <a:spcPct val="80000"/>
              </a:lnSpc>
              <a:spcBef>
                <a:spcPts val="544"/>
              </a:spcBef>
              <a:buClr>
                <a:schemeClr val="dk1"/>
              </a:buClr>
              <a:buSzPct val="25000"/>
              <a:buFont typeface="Arial"/>
              <a:buNone/>
            </a:pPr>
            <a:r>
              <a:rPr lang="en" sz="1800" b="0" i="0" u="none" strike="noStrike" cap="none" baseline="0" dirty="0">
                <a:solidFill>
                  <a:schemeClr val="dk1"/>
                </a:solidFill>
                <a:latin typeface="Calibri"/>
                <a:ea typeface="Calibri"/>
                <a:cs typeface="Calibri"/>
                <a:sym typeface="Calibri"/>
              </a:rPr>
              <a:t>Lisa Kidder 		</a:t>
            </a:r>
          </a:p>
          <a:p>
            <a:pPr marL="0" marR="0" lvl="0" indent="0" algn="l" rtl="0">
              <a:lnSpc>
                <a:spcPct val="80000"/>
              </a:lnSpc>
              <a:spcBef>
                <a:spcPts val="544"/>
              </a:spcBef>
              <a:buClr>
                <a:schemeClr val="dk1"/>
              </a:buClr>
              <a:buSzPct val="25000"/>
              <a:buFont typeface="Arial"/>
              <a:buNone/>
            </a:pPr>
            <a:r>
              <a:rPr lang="en" sz="1800" b="0" i="0" u="none" strike="noStrike" cap="none" baseline="0" dirty="0">
                <a:solidFill>
                  <a:schemeClr val="dk1"/>
                </a:solidFill>
                <a:latin typeface="Calibri"/>
                <a:ea typeface="Calibri"/>
                <a:cs typeface="Calibri"/>
                <a:sym typeface="Calibri"/>
              </a:rPr>
              <a:t>Louise Ochoa 		</a:t>
            </a:r>
          </a:p>
          <a:p>
            <a:pPr marL="0" marR="0" lvl="0" indent="0" algn="l" rtl="0">
              <a:lnSpc>
                <a:spcPct val="80000"/>
              </a:lnSpc>
              <a:spcBef>
                <a:spcPts val="544"/>
              </a:spcBef>
              <a:buClr>
                <a:schemeClr val="dk1"/>
              </a:buClr>
              <a:buSzPct val="25000"/>
              <a:buFont typeface="Arial"/>
              <a:buNone/>
            </a:pPr>
            <a:r>
              <a:rPr lang="en" sz="1800" dirty="0">
                <a:latin typeface="Calibri"/>
                <a:cs typeface="Calibri"/>
              </a:rPr>
              <a:t>Raj Mohan  </a:t>
            </a:r>
            <a:r>
              <a:rPr lang="en" sz="1800" b="0" i="0" u="none" strike="noStrike" cap="none" baseline="0" dirty="0">
                <a:solidFill>
                  <a:schemeClr val="dk1"/>
                </a:solidFill>
                <a:latin typeface="Calibri"/>
                <a:ea typeface="Calibri"/>
                <a:cs typeface="Calibri"/>
                <a:sym typeface="Calibri"/>
              </a:rPr>
              <a:t>						</a:t>
            </a:r>
          </a:p>
        </p:txBody>
      </p:sp>
      <p:sp>
        <p:nvSpPr>
          <p:cNvPr id="209" name="Shape 209"/>
          <p:cNvSpPr txBox="1">
            <a:spLocks noGrp="1"/>
          </p:cNvSpPr>
          <p:nvPr>
            <p:ph sz="half" idx="2"/>
          </p:nvPr>
        </p:nvSpPr>
        <p:spPr>
          <a:xfrm>
            <a:off x="3125575" y="1210235"/>
            <a:ext cx="2797243" cy="3602182"/>
          </a:xfrm>
          <a:prstGeom prst="rect">
            <a:avLst/>
          </a:prstGeom>
        </p:spPr>
        <p:txBody>
          <a:bodyPr lIns="91425" tIns="91425" rIns="91425" bIns="91425" anchor="t" anchorCtr="0">
            <a:noAutofit/>
          </a:bodyPr>
          <a:lstStyle/>
          <a:p>
            <a:pPr marL="0" lvl="0" indent="0" rtl="0">
              <a:lnSpc>
                <a:spcPct val="80000"/>
              </a:lnSpc>
              <a:spcBef>
                <a:spcPts val="544"/>
              </a:spcBef>
              <a:buClr>
                <a:schemeClr val="dk1"/>
              </a:buClr>
              <a:buSzPct val="25000"/>
              <a:buFont typeface="Arial"/>
              <a:buNone/>
            </a:pPr>
            <a:r>
              <a:rPr lang="en" sz="1800" dirty="0">
                <a:solidFill>
                  <a:srgbClr val="000000"/>
                </a:solidFill>
                <a:latin typeface="Calibri"/>
                <a:cs typeface="Calibri"/>
              </a:rPr>
              <a:t>Sam Bachert 	</a:t>
            </a:r>
            <a:r>
              <a:rPr lang="en-US" sz="1800" dirty="0" smtClean="0">
                <a:solidFill>
                  <a:srgbClr val="000000"/>
                </a:solidFill>
                <a:latin typeface="Calibri"/>
                <a:cs typeface="Calibri"/>
              </a:rPr>
              <a:t/>
            </a:r>
            <a:br>
              <a:rPr lang="en-US" sz="1800" dirty="0" smtClean="0">
                <a:solidFill>
                  <a:srgbClr val="000000"/>
                </a:solidFill>
                <a:latin typeface="Calibri"/>
                <a:cs typeface="Calibri"/>
              </a:rPr>
            </a:br>
            <a:endParaRPr lang="en-US" sz="1800" dirty="0" smtClean="0">
              <a:solidFill>
                <a:srgbClr val="000000"/>
              </a:solidFill>
              <a:latin typeface="Calibri"/>
              <a:cs typeface="Calibri"/>
            </a:endParaRPr>
          </a:p>
          <a:p>
            <a:pPr marL="0" lvl="0" indent="0" rtl="0">
              <a:lnSpc>
                <a:spcPct val="80000"/>
              </a:lnSpc>
              <a:spcBef>
                <a:spcPts val="544"/>
              </a:spcBef>
              <a:buClr>
                <a:schemeClr val="dk1"/>
              </a:buClr>
              <a:buSzPct val="25000"/>
              <a:buFont typeface="Arial"/>
              <a:buNone/>
            </a:pPr>
            <a:r>
              <a:rPr lang="en" sz="1800" dirty="0" smtClean="0">
                <a:solidFill>
                  <a:srgbClr val="000000"/>
                </a:solidFill>
                <a:latin typeface="Calibri"/>
                <a:cs typeface="Calibri"/>
              </a:rPr>
              <a:t>Sherri </a:t>
            </a:r>
            <a:r>
              <a:rPr lang="en" sz="1800" dirty="0">
                <a:solidFill>
                  <a:srgbClr val="000000"/>
                </a:solidFill>
                <a:latin typeface="Calibri"/>
                <a:cs typeface="Calibri"/>
              </a:rPr>
              <a:t>Lancton</a:t>
            </a:r>
          </a:p>
          <a:p>
            <a:pPr marL="0" lvl="0" indent="0" rtl="0">
              <a:lnSpc>
                <a:spcPct val="80000"/>
              </a:lnSpc>
              <a:spcBef>
                <a:spcPts val="544"/>
              </a:spcBef>
              <a:buClr>
                <a:schemeClr val="dk1"/>
              </a:buClr>
              <a:buSzPct val="25000"/>
              <a:buFont typeface="Arial"/>
              <a:buNone/>
            </a:pPr>
            <a:endParaRPr lang="en-US" sz="1800" dirty="0" smtClean="0">
              <a:solidFill>
                <a:srgbClr val="000000"/>
              </a:solidFill>
              <a:latin typeface="Calibri"/>
              <a:cs typeface="Calibri"/>
            </a:endParaRPr>
          </a:p>
          <a:p>
            <a:pPr marL="0" lvl="0" indent="0" rtl="0">
              <a:lnSpc>
                <a:spcPct val="80000"/>
              </a:lnSpc>
              <a:spcBef>
                <a:spcPts val="544"/>
              </a:spcBef>
              <a:buClr>
                <a:schemeClr val="dk1"/>
              </a:buClr>
              <a:buSzPct val="25000"/>
              <a:buFont typeface="Arial"/>
              <a:buNone/>
            </a:pPr>
            <a:r>
              <a:rPr lang="en" sz="1800" dirty="0" smtClean="0">
                <a:solidFill>
                  <a:srgbClr val="000000"/>
                </a:solidFill>
                <a:latin typeface="Calibri"/>
                <a:cs typeface="Calibri"/>
              </a:rPr>
              <a:t>Miley Grandjean</a:t>
            </a:r>
            <a:r>
              <a:rPr lang="en" sz="1800" dirty="0">
                <a:solidFill>
                  <a:srgbClr val="000000"/>
                </a:solidFill>
                <a:latin typeface="Calibri"/>
                <a:cs typeface="Calibri"/>
              </a:rPr>
              <a:t>	</a:t>
            </a:r>
            <a:r>
              <a:rPr lang="en-US" sz="1800" dirty="0">
                <a:solidFill>
                  <a:srgbClr val="000000"/>
                </a:solidFill>
                <a:latin typeface="Calibri"/>
                <a:cs typeface="Calibri"/>
              </a:rPr>
              <a:t/>
            </a:r>
            <a:br>
              <a:rPr lang="en-US" sz="1800" dirty="0">
                <a:solidFill>
                  <a:srgbClr val="000000"/>
                </a:solidFill>
                <a:latin typeface="Calibri"/>
                <a:cs typeface="Calibri"/>
              </a:rPr>
            </a:br>
            <a:endParaRPr lang="en-US" sz="1800" dirty="0" smtClean="0">
              <a:solidFill>
                <a:srgbClr val="000000"/>
              </a:solidFill>
              <a:latin typeface="Calibri"/>
              <a:cs typeface="Calibri"/>
            </a:endParaRPr>
          </a:p>
          <a:p>
            <a:pPr marL="0" lvl="0" indent="0" rtl="0">
              <a:lnSpc>
                <a:spcPct val="80000"/>
              </a:lnSpc>
              <a:spcBef>
                <a:spcPts val="544"/>
              </a:spcBef>
              <a:buClr>
                <a:schemeClr val="dk1"/>
              </a:buClr>
              <a:buSzPct val="25000"/>
              <a:buFont typeface="Arial"/>
              <a:buNone/>
            </a:pPr>
            <a:r>
              <a:rPr lang="en" sz="1800" dirty="0" smtClean="0">
                <a:solidFill>
                  <a:srgbClr val="000000"/>
                </a:solidFill>
                <a:latin typeface="Calibri"/>
                <a:cs typeface="Calibri"/>
              </a:rPr>
              <a:t>ML </a:t>
            </a:r>
            <a:r>
              <a:rPr lang="en" sz="1800" dirty="0">
                <a:solidFill>
                  <a:srgbClr val="000000"/>
                </a:solidFill>
                <a:latin typeface="Calibri"/>
                <a:cs typeface="Calibri"/>
              </a:rPr>
              <a:t>		</a:t>
            </a:r>
            <a:r>
              <a:rPr lang="en-US" sz="1800" dirty="0">
                <a:solidFill>
                  <a:srgbClr val="000000"/>
                </a:solidFill>
                <a:latin typeface="Calibri"/>
                <a:cs typeface="Calibri"/>
              </a:rPr>
              <a:t/>
            </a:r>
            <a:br>
              <a:rPr lang="en-US" sz="1800" dirty="0">
                <a:solidFill>
                  <a:srgbClr val="000000"/>
                </a:solidFill>
                <a:latin typeface="Calibri"/>
                <a:cs typeface="Calibri"/>
              </a:rPr>
            </a:br>
            <a:endParaRPr lang="en-US" sz="1800" dirty="0" smtClean="0">
              <a:solidFill>
                <a:srgbClr val="000000"/>
              </a:solidFill>
              <a:latin typeface="Calibri"/>
              <a:cs typeface="Calibri"/>
            </a:endParaRPr>
          </a:p>
          <a:p>
            <a:pPr marL="0" lvl="0" indent="0" rtl="0">
              <a:lnSpc>
                <a:spcPct val="80000"/>
              </a:lnSpc>
              <a:spcBef>
                <a:spcPts val="544"/>
              </a:spcBef>
              <a:buClr>
                <a:schemeClr val="dk1"/>
              </a:buClr>
              <a:buSzPct val="25000"/>
              <a:buFont typeface="Arial"/>
              <a:buNone/>
            </a:pPr>
            <a:r>
              <a:rPr lang="en" sz="1800" dirty="0" smtClean="0">
                <a:solidFill>
                  <a:srgbClr val="000000"/>
                </a:solidFill>
                <a:latin typeface="Calibri"/>
                <a:cs typeface="Calibri"/>
              </a:rPr>
              <a:t>Sonja </a:t>
            </a:r>
            <a:r>
              <a:rPr lang="en" sz="1800" dirty="0">
                <a:solidFill>
                  <a:srgbClr val="000000"/>
                </a:solidFill>
                <a:latin typeface="Calibri"/>
                <a:cs typeface="Calibri"/>
              </a:rPr>
              <a:t>Strahl 	</a:t>
            </a:r>
            <a:r>
              <a:rPr lang="en-US" sz="1800" dirty="0">
                <a:solidFill>
                  <a:srgbClr val="000000"/>
                </a:solidFill>
                <a:latin typeface="Calibri"/>
                <a:cs typeface="Calibri"/>
              </a:rPr>
              <a:t/>
            </a:r>
            <a:br>
              <a:rPr lang="en-US" sz="1800" dirty="0">
                <a:solidFill>
                  <a:srgbClr val="000000"/>
                </a:solidFill>
                <a:latin typeface="Calibri"/>
                <a:cs typeface="Calibri"/>
              </a:rPr>
            </a:br>
            <a:endParaRPr lang="en-US" sz="1800" dirty="0" smtClean="0">
              <a:solidFill>
                <a:srgbClr val="000000"/>
              </a:solidFill>
              <a:latin typeface="Calibri"/>
              <a:cs typeface="Calibri"/>
            </a:endParaRPr>
          </a:p>
          <a:p>
            <a:pPr marL="0" lvl="0" indent="0" rtl="0">
              <a:lnSpc>
                <a:spcPct val="80000"/>
              </a:lnSpc>
              <a:spcBef>
                <a:spcPts val="544"/>
              </a:spcBef>
              <a:buClr>
                <a:schemeClr val="dk1"/>
              </a:buClr>
              <a:buSzPct val="25000"/>
              <a:buFont typeface="Arial"/>
              <a:buNone/>
            </a:pPr>
            <a:r>
              <a:rPr lang="en" sz="1800" dirty="0" smtClean="0">
                <a:solidFill>
                  <a:srgbClr val="000000"/>
                </a:solidFill>
                <a:latin typeface="Calibri"/>
                <a:cs typeface="Calibri"/>
              </a:rPr>
              <a:t>Steven </a:t>
            </a:r>
            <a:r>
              <a:rPr lang="en" sz="1800" dirty="0">
                <a:solidFill>
                  <a:srgbClr val="000000"/>
                </a:solidFill>
                <a:latin typeface="Calibri"/>
                <a:cs typeface="Calibri"/>
              </a:rPr>
              <a:t>Crawford</a:t>
            </a:r>
          </a:p>
          <a:p>
            <a:pPr marL="0" lvl="0" indent="0">
              <a:lnSpc>
                <a:spcPct val="80000"/>
              </a:lnSpc>
              <a:spcBef>
                <a:spcPts val="544"/>
              </a:spcBef>
              <a:buClr>
                <a:schemeClr val="dk1"/>
              </a:buClr>
              <a:buSzPct val="25000"/>
              <a:buFont typeface="Arial"/>
              <a:buNone/>
            </a:pPr>
            <a:r>
              <a:rPr lang="en" sz="1800" dirty="0"/>
              <a:t>  </a:t>
            </a:r>
          </a:p>
        </p:txBody>
      </p:sp>
      <p:pic>
        <p:nvPicPr>
          <p:cNvPr id="210" name="Shape 210"/>
          <p:cNvPicPr preferRelativeResize="0"/>
          <p:nvPr/>
        </p:nvPicPr>
        <p:blipFill>
          <a:blip r:embed="rId3">
            <a:alphaModFix/>
          </a:blip>
          <a:stretch>
            <a:fillRect/>
          </a:stretch>
        </p:blipFill>
        <p:spPr>
          <a:xfrm>
            <a:off x="5068274" y="1812637"/>
            <a:ext cx="3509999" cy="1668696"/>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idx="1"/>
          </p:nvPr>
        </p:nvSpPr>
        <p:spPr>
          <a:xfrm>
            <a:off x="3804466" y="998248"/>
            <a:ext cx="4882333" cy="2994746"/>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4800" b="0" i="0" u="none" strike="noStrike" cap="none" baseline="0" dirty="0">
                <a:solidFill>
                  <a:schemeClr val="dk1"/>
                </a:solidFill>
                <a:latin typeface="Calibri"/>
                <a:ea typeface="Calibri"/>
                <a:cs typeface="Calibri"/>
                <a:sym typeface="Calibri"/>
              </a:rPr>
              <a:t>A BIG MIL GRACIAS to our survey respondents!</a:t>
            </a:r>
            <a:r>
              <a:rPr lang="en" sz="6000" b="0" i="0" u="none" strike="noStrike" cap="none" baseline="0" dirty="0">
                <a:solidFill>
                  <a:schemeClr val="dk1"/>
                </a:solidFill>
                <a:latin typeface="Calibri"/>
                <a:ea typeface="Calibri"/>
                <a:cs typeface="Calibri"/>
                <a:sym typeface="Calibri"/>
              </a:rPr>
              <a:t>  </a:t>
            </a:r>
          </a:p>
        </p:txBody>
      </p:sp>
      <p:pic>
        <p:nvPicPr>
          <p:cNvPr id="88" name="Shape 88"/>
          <p:cNvPicPr preferRelativeResize="0"/>
          <p:nvPr/>
        </p:nvPicPr>
        <p:blipFill rotWithShape="1">
          <a:blip r:embed="rId3">
            <a:alphaModFix/>
          </a:blip>
          <a:srcRect/>
          <a:stretch/>
        </p:blipFill>
        <p:spPr>
          <a:xfrm>
            <a:off x="865239" y="1240755"/>
            <a:ext cx="2672399" cy="2661900"/>
          </a:xfrm>
          <a:prstGeom prst="rect">
            <a:avLst/>
          </a:prstGeom>
          <a:noFill/>
          <a:ln>
            <a:noFill/>
          </a:ln>
        </p:spPr>
      </p:pic>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408499"/>
            <a:ext cx="8229600" cy="984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buClr>
                <a:schemeClr val="dk1"/>
              </a:buClr>
              <a:buSzPct val="25000"/>
              <a:buFont typeface="Calibri"/>
              <a:buNone/>
            </a:pPr>
            <a:r>
              <a:rPr lang="en" sz="2400" b="0" i="0" u="none" strike="noStrike" cap="none" baseline="0" dirty="0">
                <a:solidFill>
                  <a:schemeClr val="dk1"/>
                </a:solidFill>
                <a:latin typeface="Calibri"/>
                <a:ea typeface="Calibri"/>
                <a:cs typeface="Calibri"/>
                <a:sym typeface="Calibri"/>
              </a:rPr>
              <a:t>Q6. If you have additional feedback to share, please do so! We would love to hear your comments on course mapping for online course development.</a:t>
            </a:r>
          </a:p>
        </p:txBody>
      </p:sp>
      <p:sp>
        <p:nvSpPr>
          <p:cNvPr id="216" name="Shape 216"/>
          <p:cNvSpPr txBox="1">
            <a:spLocks noGrp="1"/>
          </p:cNvSpPr>
          <p:nvPr>
            <p:ph idx="1"/>
          </p:nvPr>
        </p:nvSpPr>
        <p:spPr>
          <a:xfrm>
            <a:off x="457200" y="1696451"/>
            <a:ext cx="8229600" cy="2871299"/>
          </a:xfrm>
          <a:prstGeom prst="rect">
            <a:avLst/>
          </a:prstGeom>
          <a:noFill/>
          <a:ln>
            <a:noFill/>
          </a:ln>
        </p:spPr>
        <p:txBody>
          <a:bodyPr lIns="91425" tIns="45700" rIns="91425" bIns="45700" anchor="t" anchorCtr="0">
            <a:noAutofit/>
          </a:bodyPr>
          <a:lstStyle/>
          <a:p>
            <a:pPr marL="0" lvl="0" indent="0" rtl="0">
              <a:spcBef>
                <a:spcPts val="0"/>
              </a:spcBef>
              <a:buNone/>
            </a:pPr>
            <a:r>
              <a:rPr lang="en" sz="1800" dirty="0">
                <a:solidFill>
                  <a:srgbClr val="000000"/>
                </a:solidFill>
                <a:latin typeface="Calibri"/>
                <a:cs typeface="Calibri"/>
              </a:rPr>
              <a:t>“In the contemporary environment, course mapping is not yet required, but the basic framework will likely be required soon for reporting that accompanies accreditation.  We already see this at the program level with program maps that require all courses and course learning objectives to match these larger objectives.  We are already required to build tables that link all of our program level material to the larger college and institution level metrics.  At the department level we expect that mapping from institution level objectives down to the specific units in the course will be required within in the next 3 - 5 years as part of our annual assessment reports for accreditation</a:t>
            </a:r>
            <a:r>
              <a:rPr lang="en" sz="1800" dirty="0" smtClean="0">
                <a:solidFill>
                  <a:srgbClr val="000000"/>
                </a:solidFill>
                <a:latin typeface="Calibri"/>
                <a:cs typeface="Calibri"/>
              </a:rPr>
              <a:t>.”</a:t>
            </a:r>
            <a:r>
              <a:rPr lang="en-US" sz="1800" dirty="0" smtClean="0">
                <a:solidFill>
                  <a:srgbClr val="000000"/>
                </a:solidFill>
                <a:latin typeface="Calibri"/>
                <a:cs typeface="Calibri"/>
              </a:rPr>
              <a:t>  (Survey participant) </a:t>
            </a:r>
            <a:endParaRPr lang="en" sz="1800" dirty="0">
              <a:solidFill>
                <a:srgbClr val="000000"/>
              </a:solidFill>
              <a:latin typeface="Calibri"/>
              <a:cs typeface="Calibri"/>
            </a:endParaRP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315325"/>
            <a:ext cx="8229600" cy="1023300"/>
          </a:xfrm>
          <a:prstGeom prst="rect">
            <a:avLst/>
          </a:prstGeom>
        </p:spPr>
        <p:txBody>
          <a:bodyPr lIns="91425" tIns="91425" rIns="91425" bIns="91425" anchor="ctr" anchorCtr="0">
            <a:noAutofit/>
          </a:bodyPr>
          <a:lstStyle/>
          <a:p>
            <a:pPr lvl="0" algn="l">
              <a:lnSpc>
                <a:spcPct val="100000"/>
              </a:lnSpc>
              <a:spcBef>
                <a:spcPts val="0"/>
              </a:spcBef>
              <a:buClr>
                <a:schemeClr val="dk1"/>
              </a:buClr>
              <a:buSzPct val="25000"/>
            </a:pPr>
            <a:r>
              <a:rPr lang="en" sz="2400" b="0" dirty="0">
                <a:solidFill>
                  <a:schemeClr val="dk1"/>
                </a:solidFill>
                <a:latin typeface="Calibri"/>
                <a:ea typeface="Calibri"/>
                <a:cs typeface="Calibri"/>
                <a:sym typeface="Calibri"/>
              </a:rPr>
              <a:t>Q6. If you have additional feedback to share, please do so! We would love to hear your comments on course mapping for online course development</a:t>
            </a:r>
            <a:r>
              <a:rPr lang="en" sz="2400" b="0" dirty="0" smtClean="0">
                <a:solidFill>
                  <a:schemeClr val="dk1"/>
                </a:solidFill>
                <a:latin typeface="Calibri"/>
                <a:ea typeface="Calibri"/>
                <a:cs typeface="Calibri"/>
                <a:sym typeface="Calibri"/>
              </a:rPr>
              <a:t>.</a:t>
            </a:r>
            <a:endParaRPr lang="en" sz="2400" b="0" dirty="0">
              <a:solidFill>
                <a:srgbClr val="000000"/>
              </a:solidFill>
              <a:latin typeface="Calibri"/>
              <a:cs typeface="Calibri"/>
            </a:endParaRPr>
          </a:p>
        </p:txBody>
      </p:sp>
      <p:sp>
        <p:nvSpPr>
          <p:cNvPr id="222" name="Shape 222"/>
          <p:cNvSpPr txBox="1">
            <a:spLocks noGrp="1"/>
          </p:cNvSpPr>
          <p:nvPr>
            <p:ph idx="1"/>
          </p:nvPr>
        </p:nvSpPr>
        <p:spPr>
          <a:xfrm>
            <a:off x="457200" y="1520775"/>
            <a:ext cx="8229600" cy="3035999"/>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marL="0" indent="0" rtl="0">
              <a:lnSpc>
                <a:spcPct val="90000"/>
              </a:lnSpc>
              <a:spcBef>
                <a:spcPts val="0"/>
              </a:spcBef>
              <a:buNone/>
            </a:pPr>
            <a:r>
              <a:rPr lang="en" sz="2400" dirty="0">
                <a:solidFill>
                  <a:srgbClr val="000000"/>
                </a:solidFill>
                <a:latin typeface="Calibri"/>
                <a:cs typeface="Calibri"/>
              </a:rPr>
              <a:t>“This has been a very successful tool for course development and has helped our faculty plan and build their online courses to meet QM standards.” </a:t>
            </a:r>
            <a:r>
              <a:rPr lang="en" sz="1800" dirty="0">
                <a:solidFill>
                  <a:srgbClr val="000000"/>
                </a:solidFill>
                <a:latin typeface="Calibri"/>
                <a:cs typeface="Calibri"/>
              </a:rPr>
              <a:t>(Survey participant)</a:t>
            </a:r>
            <a:r>
              <a:rPr lang="en" sz="2400" dirty="0">
                <a:solidFill>
                  <a:srgbClr val="000000"/>
                </a:solidFill>
                <a:latin typeface="Calibri"/>
                <a:cs typeface="Calibri"/>
              </a:rPr>
              <a:t/>
            </a:r>
            <a:br>
              <a:rPr lang="en" sz="2400" dirty="0">
                <a:solidFill>
                  <a:srgbClr val="000000"/>
                </a:solidFill>
                <a:latin typeface="Calibri"/>
                <a:cs typeface="Calibri"/>
              </a:rPr>
            </a:br>
            <a:endParaRPr lang="en" sz="2400" dirty="0">
              <a:solidFill>
                <a:srgbClr val="000000"/>
              </a:solidFill>
              <a:latin typeface="Calibri"/>
              <a:cs typeface="Calibri"/>
            </a:endParaRPr>
          </a:p>
          <a:p>
            <a:pPr marL="0" lvl="0" indent="0" rtl="0">
              <a:lnSpc>
                <a:spcPct val="90000"/>
              </a:lnSpc>
              <a:spcBef>
                <a:spcPts val="0"/>
              </a:spcBef>
              <a:buNone/>
            </a:pPr>
            <a:r>
              <a:rPr lang="en" sz="2400" dirty="0">
                <a:solidFill>
                  <a:srgbClr val="000000"/>
                </a:solidFill>
                <a:latin typeface="Calibri"/>
                <a:cs typeface="Calibri"/>
              </a:rPr>
              <a:t>“I believe a course map helps faculty to see the structure of the course as well as begin to tie in course and module objectives to the course content.”  </a:t>
            </a:r>
            <a:r>
              <a:rPr lang="en" sz="1800" dirty="0">
                <a:solidFill>
                  <a:srgbClr val="000000"/>
                </a:solidFill>
                <a:latin typeface="Calibri"/>
                <a:cs typeface="Calibri"/>
              </a:rPr>
              <a:t>(Survey participant)</a:t>
            </a:r>
            <a:r>
              <a:rPr lang="en" sz="2400" dirty="0">
                <a:solidFill>
                  <a:srgbClr val="000000"/>
                </a:solidFill>
                <a:latin typeface="Calibri"/>
                <a:cs typeface="Calibri"/>
              </a:rPr>
              <a:t/>
            </a:r>
            <a:br>
              <a:rPr lang="en" sz="2400" dirty="0">
                <a:solidFill>
                  <a:srgbClr val="000000"/>
                </a:solidFill>
                <a:latin typeface="Calibri"/>
                <a:cs typeface="Calibri"/>
              </a:rPr>
            </a:br>
            <a:endParaRPr lang="en" sz="2400" dirty="0">
              <a:solidFill>
                <a:srgbClr val="000000"/>
              </a:solidFill>
              <a:latin typeface="Calibri"/>
              <a:cs typeface="Calibri"/>
            </a:endParaRPr>
          </a:p>
          <a:p>
            <a:pPr marL="0" lvl="0" indent="0" rtl="0">
              <a:lnSpc>
                <a:spcPct val="90000"/>
              </a:lnSpc>
              <a:spcBef>
                <a:spcPts val="0"/>
              </a:spcBef>
              <a:buNone/>
            </a:pPr>
            <a:endParaRPr dirty="0"/>
          </a:p>
          <a:p>
            <a:pPr>
              <a:spcBef>
                <a:spcPts val="0"/>
              </a:spcBef>
              <a:buNone/>
            </a:pPr>
            <a:endParaRPr dirty="0"/>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385400"/>
            <a:ext cx="8229600" cy="6776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smtClean="0">
                <a:solidFill>
                  <a:schemeClr val="dk1"/>
                </a:solidFill>
                <a:latin typeface="Calibri"/>
                <a:ea typeface="Calibri"/>
                <a:cs typeface="Calibri"/>
                <a:sym typeface="Calibri"/>
              </a:rPr>
              <a:t/>
            </a:r>
            <a:br>
              <a:rPr lang="en-US" sz="4400" b="0" i="0" u="none" strike="noStrike" cap="none" baseline="0" dirty="0" smtClean="0">
                <a:solidFill>
                  <a:schemeClr val="dk1"/>
                </a:solidFill>
                <a:latin typeface="Calibri"/>
                <a:ea typeface="Calibri"/>
                <a:cs typeface="Calibri"/>
                <a:sym typeface="Calibri"/>
              </a:rPr>
            </a:br>
            <a:r>
              <a:rPr lang="en" sz="4400" b="0" i="0" u="none" strike="noStrike" cap="none" baseline="0" dirty="0" smtClean="0">
                <a:solidFill>
                  <a:schemeClr val="dk1"/>
                </a:solidFill>
                <a:latin typeface="Calibri"/>
                <a:ea typeface="Calibri"/>
                <a:cs typeface="Calibri"/>
                <a:sym typeface="Calibri"/>
              </a:rPr>
              <a:t>That’s </a:t>
            </a:r>
            <a:r>
              <a:rPr lang="en" sz="4400" b="0" i="0" u="none" strike="noStrike" cap="none" baseline="0" dirty="0">
                <a:solidFill>
                  <a:schemeClr val="dk1"/>
                </a:solidFill>
                <a:latin typeface="Calibri"/>
                <a:ea typeface="Calibri"/>
                <a:cs typeface="Calibri"/>
                <a:sym typeface="Calibri"/>
              </a:rPr>
              <a:t>so K-12! </a:t>
            </a:r>
            <a:br>
              <a:rPr lang="en" sz="4400" b="0" i="0" u="none" strike="noStrike" cap="none" baseline="0" dirty="0">
                <a:solidFill>
                  <a:schemeClr val="dk1"/>
                </a:solidFill>
                <a:latin typeface="Calibri"/>
                <a:ea typeface="Calibri"/>
                <a:cs typeface="Calibri"/>
                <a:sym typeface="Calibri"/>
              </a:rPr>
            </a:br>
            <a:endParaRPr lang="en" sz="4400" b="0" i="0" u="none" strike="noStrike" cap="none" baseline="0" dirty="0">
              <a:solidFill>
                <a:schemeClr val="dk1"/>
              </a:solidFill>
              <a:latin typeface="Calibri"/>
              <a:ea typeface="Calibri"/>
              <a:cs typeface="Calibri"/>
              <a:sym typeface="Calibri"/>
            </a:endParaRPr>
          </a:p>
        </p:txBody>
      </p:sp>
      <p:sp>
        <p:nvSpPr>
          <p:cNvPr id="228" name="Shape 228"/>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000000"/>
              </a:buClr>
              <a:buSzPct val="25000"/>
              <a:buFont typeface="Arial"/>
              <a:buNone/>
            </a:pPr>
            <a:r>
              <a:rPr lang="en" sz="2400" b="0" i="0" u="none" strike="noStrike" cap="none" baseline="0" dirty="0">
                <a:solidFill>
                  <a:srgbClr val="000000"/>
                </a:solidFill>
                <a:latin typeface="Calibri"/>
                <a:ea typeface="Calibri"/>
                <a:cs typeface="Calibri"/>
                <a:sym typeface="Calibri"/>
              </a:rPr>
              <a:t>“I believe it to be a useful tool in cultures that understand, accept, and adhere to structured learning process as the norm, a goal to strive for.”  </a:t>
            </a:r>
            <a:r>
              <a:rPr lang="en" sz="1800" b="0" i="0" u="none" strike="noStrike" cap="none" baseline="0" dirty="0">
                <a:solidFill>
                  <a:srgbClr val="000000"/>
                </a:solidFill>
                <a:latin typeface="Calibri"/>
                <a:ea typeface="Calibri"/>
                <a:cs typeface="Calibri"/>
                <a:sym typeface="Calibri"/>
              </a:rPr>
              <a:t>(Survey participant)</a:t>
            </a:r>
            <a:r>
              <a:rPr lang="en" sz="2400" b="0" i="0" u="none" strike="noStrike" cap="none" baseline="0" dirty="0">
                <a:solidFill>
                  <a:srgbClr val="000000"/>
                </a:solidFill>
                <a:latin typeface="Calibri"/>
                <a:ea typeface="Calibri"/>
                <a:cs typeface="Calibri"/>
                <a:sym typeface="Calibri"/>
              </a:rPr>
              <a:t/>
            </a:r>
            <a:br>
              <a:rPr lang="en" sz="2400" b="0" i="0" u="none" strike="noStrike" cap="none" baseline="0" dirty="0">
                <a:solidFill>
                  <a:srgbClr val="000000"/>
                </a:solidFill>
                <a:latin typeface="Calibri"/>
                <a:ea typeface="Calibri"/>
                <a:cs typeface="Calibri"/>
                <a:sym typeface="Calibri"/>
              </a:rPr>
            </a:br>
            <a:endParaRPr lang="en" sz="2400" b="0" i="0" u="none" strike="noStrike" cap="none" baseline="0" dirty="0">
              <a:solidFill>
                <a:srgbClr val="000000"/>
              </a:solidFill>
              <a:latin typeface="Calibri"/>
              <a:ea typeface="Calibri"/>
              <a:cs typeface="Calibri"/>
              <a:sym typeface="Calibri"/>
            </a:endParaRPr>
          </a:p>
          <a:p>
            <a:pPr marL="0" marR="0" lvl="0" indent="0" algn="l" rtl="0">
              <a:lnSpc>
                <a:spcPct val="90000"/>
              </a:lnSpc>
              <a:spcBef>
                <a:spcPts val="640"/>
              </a:spcBef>
              <a:buClr>
                <a:schemeClr val="dk1"/>
              </a:buClr>
              <a:buSzPct val="25000"/>
              <a:buFont typeface="Arial"/>
              <a:buNone/>
            </a:pPr>
            <a:r>
              <a:rPr lang="en" sz="2400" b="0" i="0" u="none" strike="noStrike" cap="none" baseline="0" dirty="0">
                <a:solidFill>
                  <a:srgbClr val="000000"/>
                </a:solidFill>
                <a:latin typeface="Calibri"/>
                <a:ea typeface="Calibri"/>
                <a:cs typeface="Calibri"/>
                <a:sym typeface="Calibri"/>
              </a:rPr>
              <a:t>“I try to get faculty to utilize course mapping, but they often view it as an unnecessary step. I, however, map all of the courses I teach.” </a:t>
            </a:r>
            <a:r>
              <a:rPr lang="en" sz="1800" dirty="0">
                <a:solidFill>
                  <a:srgbClr val="000000"/>
                </a:solidFill>
                <a:latin typeface="Calibri"/>
                <a:cs typeface="Calibri"/>
              </a:rPr>
              <a:t>(Survey participant)</a:t>
            </a:r>
          </a:p>
          <a:p>
            <a:pPr marL="0" marR="0" lvl="0" indent="0" algn="l" rtl="0">
              <a:lnSpc>
                <a:spcPct val="90000"/>
              </a:lnSpc>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prstGeom prst="rect">
            <a:avLst/>
          </a:prstGeom>
        </p:spPr>
        <p:txBody>
          <a:bodyPr lIns="91425" tIns="91425" rIns="91425" bIns="91425" anchor="ctr" anchorCtr="0">
            <a:noAutofit/>
          </a:bodyPr>
          <a:lstStyle/>
          <a:p>
            <a:pPr>
              <a:spcBef>
                <a:spcPts val="0"/>
              </a:spcBef>
              <a:buNone/>
            </a:pPr>
            <a:r>
              <a:rPr lang="en" b="0" dirty="0">
                <a:latin typeface="Calibri"/>
                <a:cs typeface="Calibri"/>
              </a:rPr>
              <a:t>Let’s Talk!</a:t>
            </a:r>
          </a:p>
        </p:txBody>
      </p:sp>
      <p:sp>
        <p:nvSpPr>
          <p:cNvPr id="234" name="Shape 234"/>
          <p:cNvSpPr txBox="1">
            <a:spLocks noGrp="1"/>
          </p:cNvSpPr>
          <p:nvPr>
            <p:ph idx="1"/>
          </p:nvPr>
        </p:nvSpPr>
        <p:spPr>
          <a:xfrm>
            <a:off x="457200" y="984124"/>
            <a:ext cx="8229600" cy="3922693"/>
          </a:xfrm>
          <a:prstGeom prst="rect">
            <a:avLst/>
          </a:prstGeom>
        </p:spPr>
        <p:txBody>
          <a:bodyPr lIns="91425" tIns="91425" rIns="91425" bIns="91425" anchor="t" anchorCtr="0">
            <a:noAutofit/>
          </a:bodyPr>
          <a:lstStyle/>
          <a:p>
            <a:pPr lvl="0" algn="ctr" rtl="0">
              <a:spcBef>
                <a:spcPts val="0"/>
              </a:spcBef>
              <a:buNone/>
            </a:pPr>
            <a:r>
              <a:rPr lang="en" sz="3600" dirty="0">
                <a:latin typeface="Calibri"/>
                <a:cs typeface="Calibri"/>
              </a:rPr>
              <a:t>With your elbow partner, discuss the following </a:t>
            </a:r>
            <a:r>
              <a:rPr lang="en" sz="3600" dirty="0" smtClean="0">
                <a:latin typeface="Calibri"/>
                <a:cs typeface="Calibri"/>
              </a:rPr>
              <a:t>question</a:t>
            </a:r>
            <a:r>
              <a:rPr lang="en-US" sz="3600" dirty="0" smtClean="0">
                <a:latin typeface="Calibri"/>
                <a:cs typeface="Calibri"/>
              </a:rPr>
              <a:t>:</a:t>
            </a:r>
          </a:p>
          <a:p>
            <a:pPr lvl="0" algn="ctr" rtl="0">
              <a:spcBef>
                <a:spcPts val="0"/>
              </a:spcBef>
              <a:buNone/>
            </a:pPr>
            <a:endParaRPr lang="en" sz="3600" dirty="0">
              <a:latin typeface="Calibri"/>
              <a:cs typeface="Calibri"/>
            </a:endParaRPr>
          </a:p>
          <a:p>
            <a:pPr lvl="0" algn="ctr" rtl="0">
              <a:spcBef>
                <a:spcPts val="0"/>
              </a:spcBef>
              <a:buNone/>
            </a:pPr>
            <a:r>
              <a:rPr lang="en" sz="4000" i="1" dirty="0">
                <a:latin typeface="Calibri"/>
                <a:cs typeface="Calibri"/>
              </a:rPr>
              <a:t>What do you say to those that oppose course mapping?  </a:t>
            </a:r>
            <a:r>
              <a:rPr lang="en-US" sz="4000" i="1" dirty="0" smtClean="0">
                <a:latin typeface="Calibri"/>
                <a:cs typeface="Calibri"/>
              </a:rPr>
              <a:t/>
            </a:r>
            <a:br>
              <a:rPr lang="en-US" sz="4000" i="1" dirty="0" smtClean="0">
                <a:latin typeface="Calibri"/>
                <a:cs typeface="Calibri"/>
              </a:rPr>
            </a:br>
            <a:endParaRPr sz="3600" i="1" dirty="0">
              <a:latin typeface="Calibri"/>
              <a:cs typeface="Calibri"/>
            </a:endParaRPr>
          </a:p>
          <a:p>
            <a:pPr lvl="0" algn="ctr" rtl="0">
              <a:spcBef>
                <a:spcPts val="0"/>
              </a:spcBef>
              <a:buNone/>
            </a:pPr>
            <a:r>
              <a:rPr lang="en" sz="3600" dirty="0">
                <a:latin typeface="Calibri"/>
                <a:cs typeface="Calibri"/>
              </a:rPr>
              <a:t>Let’s share!</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000" b="0" i="0" u="none" strike="noStrike" cap="none" baseline="0" dirty="0">
                <a:solidFill>
                  <a:schemeClr val="dk1"/>
                </a:solidFill>
                <a:latin typeface="Calibri"/>
                <a:ea typeface="Calibri"/>
                <a:cs typeface="Calibri"/>
                <a:sym typeface="Calibri"/>
              </a:rPr>
              <a:t>Our Faculty Evaluation Feedback </a:t>
            </a:r>
          </a:p>
        </p:txBody>
      </p:sp>
      <p:sp>
        <p:nvSpPr>
          <p:cNvPr id="240" name="Shape 24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33333"/>
              <a:buFont typeface="Arial"/>
              <a:buChar char="•"/>
            </a:pPr>
            <a:r>
              <a:rPr lang="en" sz="2400" b="0" i="0" u="none" strike="noStrike" cap="none" baseline="0" dirty="0">
                <a:solidFill>
                  <a:schemeClr val="dk1"/>
                </a:solidFill>
                <a:latin typeface="Calibri"/>
                <a:ea typeface="Calibri"/>
                <a:cs typeface="Calibri"/>
                <a:sym typeface="Calibri"/>
              </a:rPr>
              <a:t>“Completing the Course Map is 90% of designing a course. Once that’s done, the rest of designing the course falls into place much less stressfully. ” </a:t>
            </a:r>
          </a:p>
          <a:p>
            <a:pPr marL="342900" marR="0" lvl="0" indent="-342900" algn="l" rtl="0">
              <a:spcBef>
                <a:spcPts val="0"/>
              </a:spcBef>
              <a:buClr>
                <a:schemeClr val="dk1"/>
              </a:buClr>
              <a:buSzPct val="133333"/>
              <a:buFont typeface="Arial"/>
              <a:buChar char="•"/>
            </a:pPr>
            <a:r>
              <a:rPr lang="en" sz="2400" dirty="0">
                <a:latin typeface="Calibri"/>
                <a:cs typeface="Calibri"/>
              </a:rPr>
              <a:t>“</a:t>
            </a:r>
            <a:r>
              <a:rPr lang="en" sz="2400" b="0" i="0" u="none" strike="noStrike" cap="none" baseline="0" dirty="0">
                <a:solidFill>
                  <a:schemeClr val="dk1"/>
                </a:solidFill>
                <a:latin typeface="Calibri"/>
                <a:ea typeface="Calibri"/>
                <a:cs typeface="Calibri"/>
                <a:sym typeface="Calibri"/>
              </a:rPr>
              <a:t>The course map provided a great bottom-up approach helping me streamline assignments.</a:t>
            </a:r>
            <a:r>
              <a:rPr lang="en" sz="2400" dirty="0">
                <a:latin typeface="Calibri"/>
                <a:cs typeface="Calibri"/>
              </a:rPr>
              <a:t>”</a:t>
            </a:r>
          </a:p>
          <a:p>
            <a:pPr marL="342900" marR="0" lvl="0" indent="-292100" algn="l" rtl="0">
              <a:spcBef>
                <a:spcPts val="640"/>
              </a:spcBef>
              <a:buClr>
                <a:srgbClr val="000000"/>
              </a:buClr>
              <a:buSzPct val="100000"/>
              <a:buFont typeface="Arial"/>
              <a:buChar char="•"/>
            </a:pPr>
            <a:r>
              <a:rPr lang="en" sz="2400" dirty="0">
                <a:solidFill>
                  <a:srgbClr val="000000"/>
                </a:solidFill>
                <a:latin typeface="Calibri"/>
                <a:cs typeface="Calibri"/>
              </a:rPr>
              <a:t>“It is so essential! Once I got the hang of it, I found that it actually made course design much more efficient.”</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Additional Questions </a:t>
            </a:r>
          </a:p>
        </p:txBody>
      </p:sp>
      <p:sp>
        <p:nvSpPr>
          <p:cNvPr id="246" name="Shape 246"/>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292100" algn="l" rtl="0">
              <a:spcBef>
                <a:spcPts val="0"/>
              </a:spcBef>
              <a:buClr>
                <a:schemeClr val="dk1"/>
              </a:buClr>
              <a:buSzPct val="100000"/>
              <a:buFont typeface="Arial"/>
              <a:buChar char="•"/>
            </a:pPr>
            <a:r>
              <a:rPr lang="en" sz="2400" b="0" i="0" u="none" strike="noStrike" cap="none" baseline="0">
                <a:solidFill>
                  <a:schemeClr val="dk1"/>
                </a:solidFill>
                <a:latin typeface="Calibri"/>
                <a:ea typeface="Calibri"/>
                <a:cs typeface="Calibri"/>
                <a:sym typeface="Calibri"/>
              </a:rPr>
              <a:t>Do you have suggestions on how to encourage college, program, and course alignment of objectives?  </a:t>
            </a:r>
            <a:br>
              <a:rPr lang="en" sz="2400" b="0" i="0" u="none" strike="noStrike" cap="none" baseline="0">
                <a:solidFill>
                  <a:schemeClr val="dk1"/>
                </a:solidFill>
                <a:latin typeface="Calibri"/>
                <a:ea typeface="Calibri"/>
                <a:cs typeface="Calibri"/>
                <a:sym typeface="Calibri"/>
              </a:rPr>
            </a:br>
            <a:endParaRPr lang="en" sz="2400" b="0" i="0" u="none" strike="noStrike" cap="none" baseline="0">
              <a:solidFill>
                <a:schemeClr val="dk1"/>
              </a:solidFill>
              <a:latin typeface="Calibri"/>
              <a:ea typeface="Calibri"/>
              <a:cs typeface="Calibri"/>
              <a:sym typeface="Calibri"/>
            </a:endParaRPr>
          </a:p>
          <a:p>
            <a:pPr marL="342900" marR="0" lvl="0" indent="-292100" algn="l" rtl="0">
              <a:spcBef>
                <a:spcPts val="640"/>
              </a:spcBef>
              <a:buClr>
                <a:schemeClr val="dk1"/>
              </a:buClr>
              <a:buSzPct val="100000"/>
              <a:buFont typeface="Arial"/>
              <a:buChar char="•"/>
            </a:pPr>
            <a:r>
              <a:rPr lang="en" sz="2400" b="0" i="0" u="none" strike="noStrike" cap="none" baseline="0">
                <a:solidFill>
                  <a:schemeClr val="dk1"/>
                </a:solidFill>
                <a:latin typeface="Calibri"/>
                <a:ea typeface="Calibri"/>
                <a:cs typeface="Calibri"/>
                <a:sym typeface="Calibri"/>
              </a:rPr>
              <a:t>Do you have any examples of using the Outcomes tool in the Instructure Canvas LMS?</a:t>
            </a:r>
          </a:p>
          <a:p>
            <a:pPr marL="0" marR="0" lvl="0" indent="0" algn="l" rtl="0">
              <a:spcBef>
                <a:spcPts val="640"/>
              </a:spcBef>
              <a:buClr>
                <a:schemeClr val="dk1"/>
              </a:buClr>
              <a:buSzPct val="25000"/>
              <a:buFont typeface="Arial"/>
              <a:buNone/>
            </a:pPr>
            <a:r>
              <a:rPr lang="en" sz="2400" b="0" i="0" u="none" strike="noStrike" cap="none" baseline="0">
                <a:solidFill>
                  <a:schemeClr val="dk1"/>
                </a:solidFill>
                <a:latin typeface="Calibri"/>
                <a:ea typeface="Calibri"/>
                <a:cs typeface="Calibri"/>
                <a:sym typeface="Calibri"/>
              </a:rPr>
              <a:t>  </a:t>
            </a:r>
          </a:p>
        </p:txBody>
      </p:sp>
      <p:pic>
        <p:nvPicPr>
          <p:cNvPr id="247" name="Shape 247"/>
          <p:cNvPicPr preferRelativeResize="0"/>
          <p:nvPr/>
        </p:nvPicPr>
        <p:blipFill>
          <a:blip r:embed="rId3">
            <a:alphaModFix/>
          </a:blip>
          <a:stretch>
            <a:fillRect/>
          </a:stretch>
        </p:blipFill>
        <p:spPr>
          <a:xfrm>
            <a:off x="5972590" y="3110219"/>
            <a:ext cx="2543175" cy="1800225"/>
          </a:xfrm>
          <a:prstGeom prst="rect">
            <a:avLst/>
          </a:prstGeom>
          <a:noFill/>
          <a:ln>
            <a:noFill/>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Sharing Course Maps</a:t>
            </a:r>
          </a:p>
        </p:txBody>
      </p:sp>
      <p:sp>
        <p:nvSpPr>
          <p:cNvPr id="253" name="Shape 253"/>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ctr" rtl="0">
              <a:spcBef>
                <a:spcPts val="880"/>
              </a:spcBef>
              <a:buClr>
                <a:schemeClr val="dk1"/>
              </a:buClr>
              <a:buSzPct val="25000"/>
              <a:buFont typeface="Arial"/>
              <a:buNone/>
            </a:pPr>
            <a:r>
              <a:rPr lang="en" sz="3600" b="0" i="0" u="none" strike="noStrike" cap="none" baseline="0" dirty="0">
                <a:solidFill>
                  <a:schemeClr val="dk1"/>
                </a:solidFill>
                <a:latin typeface="Calibri"/>
                <a:ea typeface="Calibri"/>
                <a:cs typeface="Calibri"/>
                <a:sym typeface="Calibri"/>
              </a:rPr>
              <a:t>Let’s see what’s in the Dropbox!</a:t>
            </a:r>
          </a:p>
          <a:p>
            <a:pPr marL="0" marR="0" lvl="0" indent="0" algn="ctr" rtl="0">
              <a:spcBef>
                <a:spcPts val="880"/>
              </a:spcBef>
              <a:buClr>
                <a:schemeClr val="dk1"/>
              </a:buClr>
              <a:buSzPct val="25000"/>
              <a:buFont typeface="Arial"/>
              <a:buNone/>
            </a:pPr>
            <a:r>
              <a:rPr lang="en" sz="3600" u="sng" dirty="0">
                <a:solidFill>
                  <a:schemeClr val="hlink"/>
                </a:solidFill>
                <a:hlinkClick r:id="rId3"/>
              </a:rPr>
              <a:t>http://bit.ly/1KCdmvZ</a:t>
            </a:r>
          </a:p>
          <a:p>
            <a:pPr marL="0" marR="0" lvl="0" indent="0" algn="ctr" rtl="0">
              <a:spcBef>
                <a:spcPts val="880"/>
              </a:spcBef>
              <a:buClr>
                <a:schemeClr val="dk1"/>
              </a:buClr>
              <a:buSzPct val="25000"/>
              <a:buFont typeface="Arial"/>
              <a:buNone/>
            </a:pPr>
            <a:r>
              <a:rPr lang="en" sz="3600" dirty="0">
                <a:solidFill>
                  <a:srgbClr val="000000"/>
                </a:solidFill>
                <a:latin typeface="Calibri"/>
                <a:cs typeface="Calibri"/>
              </a:rPr>
              <a:t>or use the code on your card.</a:t>
            </a:r>
            <a:r>
              <a:rPr lang="en" sz="3600" b="0" i="0" u="none" strike="noStrike" cap="none" baseline="0" dirty="0">
                <a:solidFill>
                  <a:srgbClr val="000000"/>
                </a:solidFill>
                <a:latin typeface="Calibri"/>
                <a:ea typeface="Calibri"/>
                <a:cs typeface="Calibri"/>
                <a:sym typeface="Calibri"/>
              </a:rPr>
              <a:t> </a:t>
            </a:r>
          </a:p>
          <a:p>
            <a:pPr marL="0" marR="0" lvl="0" indent="0" algn="ctr" rtl="0">
              <a:spcBef>
                <a:spcPts val="880"/>
              </a:spcBef>
              <a:buClr>
                <a:schemeClr val="dk1"/>
              </a:buClr>
              <a:buFont typeface="Arial"/>
              <a:buNone/>
            </a:pPr>
            <a:endParaRPr sz="4400" dirty="0"/>
          </a:p>
        </p:txBody>
      </p:sp>
      <p:pic>
        <p:nvPicPr>
          <p:cNvPr id="254" name="Shape 254"/>
          <p:cNvPicPr preferRelativeResize="0"/>
          <p:nvPr/>
        </p:nvPicPr>
        <p:blipFill>
          <a:blip r:embed="rId4">
            <a:alphaModFix/>
          </a:blip>
          <a:stretch>
            <a:fillRect/>
          </a:stretch>
        </p:blipFill>
        <p:spPr>
          <a:xfrm>
            <a:off x="2768375" y="3402362"/>
            <a:ext cx="3467100" cy="1323975"/>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prstGeom prst="rect">
            <a:avLst/>
          </a:prstGeom>
        </p:spPr>
        <p:txBody>
          <a:bodyPr lIns="91425" tIns="91425" rIns="91425" bIns="91425" anchor="ctr" anchorCtr="0">
            <a:noAutofit/>
          </a:bodyPr>
          <a:lstStyle/>
          <a:p>
            <a:pPr>
              <a:spcBef>
                <a:spcPts val="0"/>
              </a:spcBef>
              <a:buNone/>
            </a:pPr>
            <a:r>
              <a:rPr lang="en" b="0" dirty="0">
                <a:latin typeface="Calibri"/>
                <a:cs typeface="Calibri"/>
              </a:rPr>
              <a:t>Resources </a:t>
            </a:r>
          </a:p>
        </p:txBody>
      </p:sp>
      <p:sp>
        <p:nvSpPr>
          <p:cNvPr id="260" name="Shape 260"/>
          <p:cNvSpPr txBox="1">
            <a:spLocks noGrp="1"/>
          </p:cNvSpPr>
          <p:nvPr>
            <p:ph sz="half" idx="1"/>
          </p:nvPr>
        </p:nvSpPr>
        <p:spPr>
          <a:xfrm>
            <a:off x="382925" y="1063375"/>
            <a:ext cx="8531699" cy="3643799"/>
          </a:xfrm>
          <a:prstGeom prst="rect">
            <a:avLst/>
          </a:prstGeom>
        </p:spPr>
        <p:txBody>
          <a:bodyPr lIns="91425" tIns="91425" rIns="91425" bIns="91425" anchor="t" anchorCtr="0">
            <a:noAutofit/>
          </a:bodyPr>
          <a:lstStyle/>
          <a:p>
            <a:pPr marL="514350" lvl="0" indent="-285750" rtl="0">
              <a:spcBef>
                <a:spcPts val="0"/>
              </a:spcBef>
              <a:buSzPct val="100000"/>
              <a:buFont typeface="Arial"/>
              <a:buChar char="•"/>
            </a:pPr>
            <a:r>
              <a:rPr lang="en" sz="1800" dirty="0"/>
              <a:t>Getting Results - </a:t>
            </a:r>
            <a:r>
              <a:rPr lang="en" sz="1800" u="sng" dirty="0">
                <a:solidFill>
                  <a:schemeClr val="hlink"/>
                </a:solidFill>
                <a:hlinkClick r:id="rId3"/>
              </a:rPr>
              <a:t>http://bit.ly/1KkOPp2</a:t>
            </a:r>
            <a:r>
              <a:rPr lang="en" sz="1800" dirty="0"/>
              <a:t> - A Professional Development Course for Community College Educators - focuses on planning for learning outcomes</a:t>
            </a:r>
          </a:p>
          <a:p>
            <a:pPr marL="514350" lvl="0" indent="-285750" rtl="0">
              <a:spcBef>
                <a:spcPts val="0"/>
              </a:spcBef>
              <a:buSzPct val="100000"/>
              <a:buFont typeface="Arial"/>
              <a:buChar char="•"/>
            </a:pPr>
            <a:r>
              <a:rPr lang="en" sz="1800" dirty="0"/>
              <a:t>A Self Directed Guide to Designing Courses for Significant Learning </a:t>
            </a:r>
            <a:r>
              <a:rPr lang="en" sz="1800" u="sng" dirty="0">
                <a:solidFill>
                  <a:schemeClr val="hlink"/>
                </a:solidFill>
                <a:hlinkClick r:id="rId4"/>
              </a:rPr>
              <a:t>http://bit.ly/1kMy8sL</a:t>
            </a:r>
          </a:p>
          <a:p>
            <a:pPr marL="514350" lvl="0" indent="-285750" rtl="0">
              <a:spcBef>
                <a:spcPts val="0"/>
              </a:spcBef>
              <a:buSzPct val="100000"/>
              <a:buFont typeface="Arial"/>
              <a:buChar char="•"/>
            </a:pPr>
            <a:r>
              <a:rPr lang="en" sz="1800" dirty="0"/>
              <a:t>Searching for Open Materials </a:t>
            </a:r>
            <a:r>
              <a:rPr lang="en" sz="1800" u="sng" dirty="0">
                <a:solidFill>
                  <a:schemeClr val="hlink"/>
                </a:solidFill>
                <a:hlinkClick r:id="rId5"/>
              </a:rPr>
              <a:t>http://bit.ly/1jxFDsg</a:t>
            </a:r>
            <a:r>
              <a:rPr lang="en" sz="1800" dirty="0"/>
              <a:t> </a:t>
            </a:r>
          </a:p>
          <a:p>
            <a:pPr marL="514350" lvl="0" indent="-285750" rtl="0">
              <a:spcBef>
                <a:spcPts val="0"/>
              </a:spcBef>
              <a:buSzPct val="100000"/>
              <a:buFont typeface="Arial"/>
              <a:buChar char="•"/>
            </a:pPr>
            <a:r>
              <a:rPr lang="en" sz="1800" dirty="0"/>
              <a:t>Typhon -</a:t>
            </a:r>
            <a:r>
              <a:rPr lang="en" sz="1800" u="sng" dirty="0">
                <a:solidFill>
                  <a:schemeClr val="hlink"/>
                </a:solidFill>
                <a:hlinkClick r:id="rId6"/>
              </a:rPr>
              <a:t>http://www.typhongroup.com/</a:t>
            </a:r>
            <a:r>
              <a:rPr lang="en" sz="1800" dirty="0"/>
              <a:t> computer tracking system for Nursing and Health education programs</a:t>
            </a:r>
          </a:p>
          <a:p>
            <a:pPr marL="514350" lvl="0" indent="-285750" rtl="0">
              <a:spcBef>
                <a:spcPts val="0"/>
              </a:spcBef>
              <a:buSzPct val="100000"/>
              <a:buFont typeface="Arial"/>
              <a:buChar char="•"/>
            </a:pPr>
            <a:r>
              <a:rPr lang="en" sz="1800" dirty="0"/>
              <a:t>Worldwide Instructional Design System - WIDS takes care of 50% of the alignment issues within the QM rubric for us. </a:t>
            </a:r>
          </a:p>
          <a:p>
            <a:pPr marL="514350" lvl="0" indent="-285750" rtl="0">
              <a:spcBef>
                <a:spcPts val="0"/>
              </a:spcBef>
              <a:buSzPct val="100000"/>
              <a:buFont typeface="Arial"/>
              <a:buChar char="•"/>
            </a:pPr>
            <a:r>
              <a:rPr lang="en" sz="1800" dirty="0"/>
              <a:t>Map of Course and Module Learning Objectives </a:t>
            </a:r>
            <a:r>
              <a:rPr lang="en" sz="1800" u="sng" dirty="0">
                <a:solidFill>
                  <a:schemeClr val="hlink"/>
                </a:solidFill>
                <a:hlinkClick r:id="rId7"/>
              </a:rPr>
              <a:t>http://</a:t>
            </a:r>
            <a:r>
              <a:rPr lang="en" sz="1800" u="sng" dirty="0" smtClean="0">
                <a:solidFill>
                  <a:schemeClr val="hlink"/>
                </a:solidFill>
                <a:hlinkClick r:id="rId7"/>
              </a:rPr>
              <a:t>bit.ly/1KkPPcJ</a:t>
            </a:r>
            <a:endParaRPr lang="en-US" sz="1800" dirty="0"/>
          </a:p>
          <a:p>
            <a:pPr marL="514350" lvl="0" indent="-285750" rtl="0">
              <a:spcBef>
                <a:spcPts val="0"/>
              </a:spcBef>
              <a:buSzPct val="100000"/>
              <a:buFont typeface="Arial"/>
              <a:buChar char="•"/>
            </a:pPr>
            <a:r>
              <a:rPr lang="en" sz="1800" dirty="0" smtClean="0"/>
              <a:t>Georgiana </a:t>
            </a:r>
            <a:r>
              <a:rPr lang="en" sz="1800" dirty="0"/>
              <a:t>Laws Instructional Design Portfolio </a:t>
            </a:r>
            <a:r>
              <a:rPr lang="en" sz="1800" u="sng" dirty="0">
                <a:solidFill>
                  <a:schemeClr val="hlink"/>
                </a:solidFill>
                <a:hlinkClick r:id="rId8"/>
              </a:rPr>
              <a:t>http://bit.ly/1OP4Slc</a:t>
            </a:r>
          </a:p>
          <a:p>
            <a:pPr marL="514350" lvl="0" indent="-285750" rtl="0">
              <a:spcBef>
                <a:spcPts val="0"/>
              </a:spcBef>
              <a:buSzPct val="100000"/>
              <a:buFont typeface="Arial"/>
              <a:buChar char="•"/>
            </a:pPr>
            <a:r>
              <a:rPr lang="en" sz="1800" dirty="0"/>
              <a:t>ADDIE Videos jclarkgardner </a:t>
            </a:r>
            <a:r>
              <a:rPr lang="en" sz="1800" u="sng" dirty="0">
                <a:solidFill>
                  <a:schemeClr val="hlink"/>
                </a:solidFill>
                <a:hlinkClick r:id="rId9"/>
              </a:rPr>
              <a:t>http://bit.ly/1NkOmYH</a:t>
            </a:r>
          </a:p>
          <a:p>
            <a:pPr marL="0" indent="0" rtl="0">
              <a:spcBef>
                <a:spcPts val="0"/>
              </a:spcBef>
              <a:buNone/>
            </a:pPr>
            <a:endParaRPr sz="1800" dirty="0"/>
          </a:p>
          <a:p>
            <a:pPr marL="0" indent="0" rtl="0">
              <a:spcBef>
                <a:spcPts val="0"/>
              </a:spcBef>
              <a:buNone/>
            </a:pPr>
            <a:endParaRPr sz="1800" dirty="0"/>
          </a:p>
          <a:p>
            <a:pPr>
              <a:spcBef>
                <a:spcPts val="0"/>
              </a:spcBef>
              <a:buNone/>
            </a:pPr>
            <a:endParaRPr dirty="0"/>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617187" y="390050"/>
            <a:ext cx="7772400" cy="10214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Calibri"/>
              <a:buNone/>
            </a:pPr>
            <a:r>
              <a:rPr lang="en" sz="4000" b="1" i="0" u="none" strike="noStrike" cap="none" baseline="0" dirty="0">
                <a:solidFill>
                  <a:schemeClr val="dk1"/>
                </a:solidFill>
                <a:latin typeface="Calibri"/>
                <a:ea typeface="Calibri"/>
                <a:cs typeface="Calibri"/>
                <a:sym typeface="Calibri"/>
              </a:rPr>
              <a:t>YOU’VE BEEN A GREAT AUDIENCE! </a:t>
            </a:r>
          </a:p>
        </p:txBody>
      </p:sp>
      <p:sp>
        <p:nvSpPr>
          <p:cNvPr id="266" name="Shape 266"/>
          <p:cNvSpPr txBox="1">
            <a:spLocks noGrp="1"/>
          </p:cNvSpPr>
          <p:nvPr>
            <p:ph type="body" idx="1"/>
          </p:nvPr>
        </p:nvSpPr>
        <p:spPr>
          <a:xfrm>
            <a:off x="722325" y="953025"/>
            <a:ext cx="7772400" cy="105809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888888"/>
              </a:buClr>
              <a:buFont typeface="Arial"/>
              <a:buNone/>
            </a:pPr>
            <a:endParaRPr sz="4400" dirty="0">
              <a:solidFill>
                <a:srgbClr val="000000"/>
              </a:solidFill>
            </a:endParaRPr>
          </a:p>
          <a:p>
            <a:pPr marL="0" marR="0" lvl="0" indent="0" algn="l" rtl="0">
              <a:lnSpc>
                <a:spcPct val="90000"/>
              </a:lnSpc>
              <a:spcBef>
                <a:spcPts val="0"/>
              </a:spcBef>
              <a:buClr>
                <a:srgbClr val="888888"/>
              </a:buClr>
              <a:buFont typeface="Arial"/>
              <a:buNone/>
            </a:pPr>
            <a:endParaRPr sz="4400" dirty="0">
              <a:solidFill>
                <a:srgbClr val="000000"/>
              </a:solidFill>
            </a:endParaRPr>
          </a:p>
          <a:p>
            <a:pPr lvl="0" rtl="0">
              <a:lnSpc>
                <a:spcPct val="90000"/>
              </a:lnSpc>
              <a:spcBef>
                <a:spcPts val="880"/>
              </a:spcBef>
              <a:buClr>
                <a:srgbClr val="888888"/>
              </a:buClr>
              <a:buSzPct val="25000"/>
              <a:buFont typeface="Arial"/>
              <a:buNone/>
            </a:pPr>
            <a:r>
              <a:rPr lang="en" sz="3000" dirty="0">
                <a:solidFill>
                  <a:schemeClr val="dk1"/>
                </a:solidFill>
              </a:rPr>
              <a:t>  </a:t>
            </a:r>
          </a:p>
          <a:p>
            <a:pPr marL="0" marR="0" lvl="0" indent="0" algn="ctr" rtl="0">
              <a:lnSpc>
                <a:spcPct val="90000"/>
              </a:lnSpc>
              <a:spcBef>
                <a:spcPts val="880"/>
              </a:spcBef>
              <a:buClr>
                <a:srgbClr val="888888"/>
              </a:buClr>
              <a:buSzPct val="25000"/>
              <a:buFont typeface="Arial"/>
              <a:buNone/>
            </a:pPr>
            <a:r>
              <a:rPr lang="en" sz="3600" dirty="0">
                <a:solidFill>
                  <a:schemeClr val="dk1"/>
                </a:solidFill>
                <a:latin typeface="Calibri"/>
                <a:cs typeface="Calibri"/>
              </a:rPr>
              <a:t>Thank you for attending!</a:t>
            </a:r>
            <a:r>
              <a:rPr lang="en" sz="3600" b="0" i="0" u="none" strike="noStrike" cap="none" baseline="0" dirty="0">
                <a:solidFill>
                  <a:srgbClr val="000000"/>
                </a:solidFill>
                <a:latin typeface="Calibri"/>
                <a:ea typeface="Calibri"/>
                <a:cs typeface="Calibri"/>
                <a:sym typeface="Calibri"/>
              </a:rPr>
              <a:t>  </a:t>
            </a:r>
          </a:p>
        </p:txBody>
      </p:sp>
      <p:pic>
        <p:nvPicPr>
          <p:cNvPr id="267" name="Shape 267"/>
          <p:cNvPicPr preferRelativeResize="0"/>
          <p:nvPr/>
        </p:nvPicPr>
        <p:blipFill>
          <a:blip r:embed="rId3">
            <a:alphaModFix/>
          </a:blip>
          <a:stretch>
            <a:fillRect/>
          </a:stretch>
        </p:blipFill>
        <p:spPr>
          <a:xfrm>
            <a:off x="3003025" y="2124875"/>
            <a:ext cx="3137949" cy="2201250"/>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dirty="0">
                <a:solidFill>
                  <a:schemeClr val="dk1"/>
                </a:solidFill>
                <a:latin typeface="Calibri"/>
                <a:ea typeface="Calibri"/>
                <a:cs typeface="Calibri"/>
                <a:sym typeface="Calibri"/>
              </a:rPr>
              <a:t>AGENDA</a:t>
            </a:r>
          </a:p>
        </p:txBody>
      </p:sp>
      <p:sp>
        <p:nvSpPr>
          <p:cNvPr id="94" name="Shape 94"/>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228600" algn="l" rtl="0">
              <a:spcBef>
                <a:spcPts val="0"/>
              </a:spcBef>
              <a:buClr>
                <a:schemeClr val="dk1"/>
              </a:buClr>
              <a:buSzPct val="100000"/>
              <a:buFont typeface="Arial"/>
              <a:buChar char="•"/>
            </a:pPr>
            <a:r>
              <a:rPr lang="en" sz="3600" b="0" i="0" u="none" strike="noStrike" cap="none" baseline="0" dirty="0">
                <a:solidFill>
                  <a:schemeClr val="dk1"/>
                </a:solidFill>
                <a:latin typeface="Calibri"/>
                <a:ea typeface="Calibri"/>
                <a:cs typeface="Calibri"/>
                <a:sym typeface="Calibri"/>
              </a:rPr>
              <a:t>Course Mapping Overview</a:t>
            </a:r>
          </a:p>
          <a:p>
            <a:pPr marL="342900" marR="0" lvl="0" indent="-228600" algn="l" rtl="0">
              <a:spcBef>
                <a:spcPts val="1080"/>
              </a:spcBef>
              <a:buClr>
                <a:schemeClr val="dk1"/>
              </a:buClr>
              <a:buSzPct val="100000"/>
              <a:buFont typeface="Arial"/>
              <a:buChar char="•"/>
            </a:pPr>
            <a:r>
              <a:rPr lang="en" sz="3600" b="0" i="0" u="none" strike="noStrike" cap="none" baseline="0" dirty="0">
                <a:solidFill>
                  <a:schemeClr val="dk1"/>
                </a:solidFill>
                <a:latin typeface="Calibri"/>
                <a:ea typeface="Calibri"/>
                <a:cs typeface="Calibri"/>
                <a:sym typeface="Calibri"/>
              </a:rPr>
              <a:t>Survey Sez </a:t>
            </a:r>
          </a:p>
          <a:p>
            <a:pPr marL="342900" marR="0" lvl="0" indent="-228600" algn="l" rtl="0">
              <a:spcBef>
                <a:spcPts val="1080"/>
              </a:spcBef>
              <a:buClr>
                <a:schemeClr val="dk1"/>
              </a:buClr>
              <a:buSzPct val="100000"/>
              <a:buFont typeface="Arial"/>
              <a:buChar char="•"/>
            </a:pPr>
            <a:r>
              <a:rPr lang="en" sz="3600" dirty="0"/>
              <a:t>Sharing examples </a:t>
            </a:r>
          </a:p>
          <a:p>
            <a:pPr marL="342900" marR="0" lvl="0" indent="-228600" algn="l" rtl="0">
              <a:spcBef>
                <a:spcPts val="1080"/>
              </a:spcBef>
              <a:buClr>
                <a:schemeClr val="dk1"/>
              </a:buClr>
              <a:buSzPct val="100000"/>
              <a:buFont typeface="Arial"/>
              <a:buChar char="•"/>
            </a:pPr>
            <a:r>
              <a:rPr lang="en" sz="3600" b="0" i="0" u="none" strike="noStrike" cap="none" baseline="0" dirty="0">
                <a:solidFill>
                  <a:schemeClr val="dk1"/>
                </a:solidFill>
                <a:latin typeface="Calibri"/>
                <a:ea typeface="Calibri"/>
                <a:cs typeface="Calibri"/>
                <a:sym typeface="Calibri"/>
              </a:rPr>
              <a:t>Discussion</a:t>
            </a: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pic>
        <p:nvPicPr>
          <p:cNvPr id="95" name="Shape 95"/>
          <p:cNvPicPr preferRelativeResize="0"/>
          <p:nvPr/>
        </p:nvPicPr>
        <p:blipFill>
          <a:blip r:embed="rId3">
            <a:alphaModFix/>
          </a:blip>
          <a:stretch>
            <a:fillRect/>
          </a:stretch>
        </p:blipFill>
        <p:spPr>
          <a:xfrm>
            <a:off x="5698812" y="2946787"/>
            <a:ext cx="2771775" cy="1647825"/>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dirty="0">
                <a:solidFill>
                  <a:schemeClr val="dk1"/>
                </a:solidFill>
                <a:latin typeface="Calibri"/>
                <a:ea typeface="Calibri"/>
                <a:cs typeface="Calibri"/>
                <a:sym typeface="Calibri"/>
              </a:rPr>
              <a:t>How it all began! </a:t>
            </a:r>
          </a:p>
        </p:txBody>
      </p:sp>
      <p:sp>
        <p:nvSpPr>
          <p:cNvPr id="101" name="Shape 101"/>
          <p:cNvSpPr txBox="1">
            <a:spLocks noGrp="1"/>
          </p:cNvSpPr>
          <p:nvPr>
            <p:ph idx="1"/>
          </p:nvPr>
        </p:nvSpPr>
        <p:spPr>
          <a:xfrm>
            <a:off x="457200" y="1200150"/>
            <a:ext cx="8229600" cy="145861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 sz="2400" b="0" i="0" u="none" strike="noStrike" cap="none" baseline="0" dirty="0">
                <a:solidFill>
                  <a:schemeClr val="dk1"/>
                </a:solidFill>
                <a:latin typeface="Calibri"/>
                <a:ea typeface="Calibri"/>
                <a:cs typeface="Calibri"/>
                <a:sym typeface="Calibri"/>
              </a:rPr>
              <a:t>“</a:t>
            </a:r>
            <a:r>
              <a:rPr lang="en" sz="2800" b="0" i="0" u="none" strike="noStrike" cap="none" baseline="0" dirty="0">
                <a:solidFill>
                  <a:schemeClr val="tx1"/>
                </a:solidFill>
                <a:latin typeface="Calibri"/>
                <a:ea typeface="Calibri"/>
                <a:cs typeface="Calibri"/>
                <a:sym typeface="Calibri"/>
              </a:rPr>
              <a:t>Course mapping is a bunch of busy work! I don’t want to have to work that hard. It’s not something I’m going to use anyway.” (Collea</a:t>
            </a:r>
            <a:r>
              <a:rPr lang="en" sz="2800" dirty="0">
                <a:solidFill>
                  <a:schemeClr val="tx1"/>
                </a:solidFill>
                <a:latin typeface="Calibri"/>
                <a:cs typeface="Calibri"/>
              </a:rPr>
              <a:t>gue)</a:t>
            </a:r>
          </a:p>
          <a:p>
            <a:pPr marL="0" marR="0" lvl="0" indent="0" algn="ctr" rtl="0">
              <a:lnSpc>
                <a:spcPct val="90000"/>
              </a:lnSpc>
              <a:spcBef>
                <a:spcPts val="647"/>
              </a:spcBef>
              <a:buClr>
                <a:schemeClr val="dk1"/>
              </a:buClr>
              <a:buSzPct val="25000"/>
              <a:buFont typeface="Arial"/>
              <a:buNone/>
            </a:pPr>
            <a:r>
              <a:rPr lang="en" sz="3237" b="0" i="0" u="none" strike="noStrike" cap="none" baseline="0" dirty="0">
                <a:solidFill>
                  <a:schemeClr val="dk1"/>
                </a:solidFill>
                <a:latin typeface="Calibri"/>
                <a:ea typeface="Calibri"/>
                <a:cs typeface="Calibri"/>
                <a:sym typeface="Calibri"/>
              </a:rPr>
              <a:t>																												</a:t>
            </a:r>
          </a:p>
          <a:p>
            <a:pPr marL="0" marR="0" lvl="0" indent="0" algn="ctr" rtl="0">
              <a:lnSpc>
                <a:spcPct val="90000"/>
              </a:lnSpc>
              <a:spcBef>
                <a:spcPts val="814"/>
              </a:spcBef>
              <a:buClr>
                <a:schemeClr val="dk1"/>
              </a:buClr>
              <a:buFont typeface="Arial"/>
              <a:buNone/>
            </a:pPr>
            <a:endParaRPr sz="4070" b="0" i="0" u="none" strike="noStrike" cap="none" baseline="0" dirty="0">
              <a:solidFill>
                <a:schemeClr val="dk1"/>
              </a:solidFill>
              <a:latin typeface="Calibri"/>
              <a:ea typeface="Calibri"/>
              <a:cs typeface="Calibri"/>
              <a:sym typeface="Calibri"/>
            </a:endParaRPr>
          </a:p>
        </p:txBody>
      </p:sp>
      <p:sp>
        <p:nvSpPr>
          <p:cNvPr id="102" name="Shape 102"/>
          <p:cNvSpPr txBox="1"/>
          <p:nvPr/>
        </p:nvSpPr>
        <p:spPr>
          <a:xfrm>
            <a:off x="540600" y="2658761"/>
            <a:ext cx="8506799" cy="2242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baseline="0" dirty="0">
                <a:solidFill>
                  <a:srgbClr val="000000"/>
                </a:solidFill>
                <a:latin typeface="Calibri"/>
                <a:ea typeface="Calibri"/>
                <a:cs typeface="Calibri"/>
                <a:sym typeface="Calibri"/>
              </a:rPr>
              <a:t>“The faculty, largely retired business</a:t>
            </a:r>
            <a:r>
              <a:rPr lang="en" sz="2800" dirty="0">
                <a:latin typeface="Calibri"/>
                <a:ea typeface="Calibri"/>
                <a:cs typeface="Calibri"/>
                <a:sym typeface="Calibri"/>
              </a:rPr>
              <a:t> </a:t>
            </a:r>
            <a:r>
              <a:rPr lang="en" sz="2800" b="0" i="0" u="none" strike="noStrike" cap="none" baseline="0" dirty="0">
                <a:solidFill>
                  <a:srgbClr val="000000"/>
                </a:solidFill>
                <a:latin typeface="Calibri"/>
                <a:ea typeface="Calibri"/>
                <a:cs typeface="Calibri"/>
                <a:sym typeface="Calibri"/>
              </a:rPr>
              <a:t>people</a:t>
            </a:r>
            <a:r>
              <a:rPr lang="en" sz="2800" dirty="0">
                <a:latin typeface="Calibri"/>
                <a:ea typeface="Calibri"/>
                <a:cs typeface="Calibri"/>
                <a:sym typeface="Calibri"/>
              </a:rPr>
              <a:t> </a:t>
            </a:r>
            <a:r>
              <a:rPr lang="en" sz="2800" b="0" i="0" u="none" strike="noStrike" cap="none" baseline="0" dirty="0">
                <a:solidFill>
                  <a:srgbClr val="000000"/>
                </a:solidFill>
                <a:latin typeface="Calibri"/>
                <a:ea typeface="Calibri"/>
                <a:cs typeface="Calibri"/>
                <a:sym typeface="Calibri"/>
              </a:rPr>
              <a:t>and unseasoned young </a:t>
            </a:r>
            <a:r>
              <a:rPr lang="en" sz="2800" b="0" i="0" u="none" strike="noStrike" cap="none" baseline="0" dirty="0" smtClean="0">
                <a:solidFill>
                  <a:srgbClr val="000000"/>
                </a:solidFill>
                <a:latin typeface="Calibri"/>
                <a:ea typeface="Calibri"/>
                <a:cs typeface="Calibri"/>
                <a:sym typeface="Calibri"/>
              </a:rPr>
              <a:t>graduate-school </a:t>
            </a:r>
            <a:r>
              <a:rPr lang="en" sz="2800" b="0" i="0" u="none" strike="noStrike" cap="none" baseline="0" dirty="0">
                <a:solidFill>
                  <a:srgbClr val="000000"/>
                </a:solidFill>
                <a:latin typeface="Calibri"/>
                <a:ea typeface="Calibri"/>
                <a:cs typeface="Calibri"/>
                <a:sym typeface="Calibri"/>
              </a:rPr>
              <a:t>products, struggle with the concept a bit; some</a:t>
            </a:r>
            <a:r>
              <a:rPr lang="en" sz="2800" dirty="0">
                <a:latin typeface="Calibri"/>
                <a:ea typeface="Calibri"/>
                <a:cs typeface="Calibri"/>
                <a:sym typeface="Calibri"/>
              </a:rPr>
              <a:t> </a:t>
            </a:r>
            <a:r>
              <a:rPr lang="en" sz="2800" b="0" i="0" u="none" strike="noStrike" cap="none" baseline="0" dirty="0">
                <a:solidFill>
                  <a:srgbClr val="000000"/>
                </a:solidFill>
                <a:latin typeface="Calibri"/>
                <a:ea typeface="Calibri"/>
                <a:cs typeface="Calibri"/>
                <a:sym typeface="Calibri"/>
              </a:rPr>
              <a:t>actively resent it as busy work.” (</a:t>
            </a:r>
            <a:r>
              <a:rPr lang="en" sz="2800" dirty="0">
                <a:solidFill>
                  <a:schemeClr val="dk1"/>
                </a:solidFill>
                <a:latin typeface="Calibri"/>
                <a:ea typeface="Calibri"/>
                <a:cs typeface="Calibri"/>
                <a:sym typeface="Calibri"/>
              </a:rPr>
              <a:t>Survey participant)</a:t>
            </a:r>
          </a:p>
          <a:p>
            <a:pPr marL="0" marR="0" lvl="0" indent="0" algn="l" rtl="0">
              <a:spcBef>
                <a:spcPts val="0"/>
              </a:spcBef>
              <a:buSzPct val="25000"/>
              <a:buNone/>
            </a:pPr>
            <a:r>
              <a:rPr lang="en" sz="2400" b="0" i="0" u="none" strike="noStrike" cap="none" baseline="0" dirty="0">
                <a:solidFill>
                  <a:srgbClr val="000000"/>
                </a:solidFill>
              </a:rPr>
              <a:t>				</a:t>
            </a:r>
            <a:r>
              <a:rPr lang="en" sz="3200" b="0" i="0" u="none" strike="noStrike" cap="none" baseline="0" dirty="0">
                <a:solidFill>
                  <a:srgbClr val="000000"/>
                </a:solidFill>
                <a:latin typeface="Calibri"/>
                <a:ea typeface="Calibri"/>
                <a:cs typeface="Calibri"/>
                <a:sym typeface="Calibri"/>
              </a:rPr>
              <a:t>						</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p:spPr>
        <p:txBody>
          <a:bodyPr lIns="91425" tIns="91425" rIns="91425" bIns="91425" anchor="ctr" anchorCtr="0">
            <a:noAutofit/>
          </a:bodyPr>
          <a:lstStyle/>
          <a:p>
            <a:pPr>
              <a:spcBef>
                <a:spcPts val="0"/>
              </a:spcBef>
              <a:buNone/>
            </a:pPr>
            <a:r>
              <a:rPr lang="en" b="0" dirty="0">
                <a:solidFill>
                  <a:srgbClr val="000000"/>
                </a:solidFill>
                <a:latin typeface="Calibri"/>
                <a:cs typeface="Calibri"/>
              </a:rPr>
              <a:t>Let’s Talk!</a:t>
            </a:r>
          </a:p>
        </p:txBody>
      </p:sp>
      <p:sp>
        <p:nvSpPr>
          <p:cNvPr id="108" name="Shape 108"/>
          <p:cNvSpPr txBox="1">
            <a:spLocks noGrp="1"/>
          </p:cNvSpPr>
          <p:nvPr>
            <p:ph idx="1"/>
          </p:nvPr>
        </p:nvSpPr>
        <p:spPr>
          <a:prstGeom prst="rect">
            <a:avLst/>
          </a:prstGeom>
        </p:spPr>
        <p:txBody>
          <a:bodyPr lIns="91425" tIns="91425" rIns="91425" bIns="91425" anchor="t" anchorCtr="0">
            <a:noAutofit/>
          </a:bodyPr>
          <a:lstStyle/>
          <a:p>
            <a:pPr algn="ctr">
              <a:spcBef>
                <a:spcPts val="0"/>
              </a:spcBef>
              <a:buNone/>
            </a:pPr>
            <a:endParaRPr lang="en-US" sz="4000" dirty="0" smtClean="0">
              <a:solidFill>
                <a:srgbClr val="000000"/>
              </a:solidFill>
              <a:latin typeface="Calibri"/>
              <a:cs typeface="Calibri"/>
            </a:endParaRPr>
          </a:p>
          <a:p>
            <a:pPr algn="ctr">
              <a:spcBef>
                <a:spcPts val="0"/>
              </a:spcBef>
              <a:buNone/>
            </a:pPr>
            <a:r>
              <a:rPr lang="en-US" sz="4000" dirty="0" smtClean="0">
                <a:solidFill>
                  <a:srgbClr val="000000"/>
                </a:solidFill>
                <a:latin typeface="Calibri"/>
                <a:cs typeface="Calibri"/>
              </a:rPr>
              <a:t>Please raise your hand if you took the Course Mapping Survey! </a:t>
            </a:r>
            <a:endParaRPr lang="en" sz="4000" dirty="0">
              <a:solidFill>
                <a:srgbClr val="000000"/>
              </a:solidFill>
              <a:latin typeface="Calibri"/>
              <a:cs typeface="Calibri"/>
            </a:endParaRP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089025" y="205978"/>
            <a:ext cx="7766339" cy="114545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2800" b="0" i="0" u="none" strike="noStrike" cap="none" baseline="0" dirty="0">
                <a:solidFill>
                  <a:schemeClr val="dk1"/>
                </a:solidFill>
                <a:latin typeface="Calibri"/>
                <a:ea typeface="Calibri"/>
                <a:cs typeface="Calibri"/>
                <a:sym typeface="Calibri"/>
              </a:rPr>
              <a:t>“You will need to define what course-mapping is…” </a:t>
            </a:r>
            <a:r>
              <a:rPr lang="en-US" sz="2800" b="0" i="0" u="none" strike="noStrike" cap="none" baseline="0" dirty="0" smtClean="0">
                <a:solidFill>
                  <a:schemeClr val="dk1"/>
                </a:solidFill>
                <a:latin typeface="Calibri"/>
                <a:ea typeface="Calibri"/>
                <a:cs typeface="Calibri"/>
                <a:sym typeface="Calibri"/>
              </a:rPr>
              <a:t>(</a:t>
            </a:r>
            <a:r>
              <a:rPr lang="en" sz="2800" b="0" i="0" u="none" strike="noStrike" cap="none" baseline="0" dirty="0" smtClean="0">
                <a:solidFill>
                  <a:schemeClr val="dk1"/>
                </a:solidFill>
                <a:latin typeface="Calibri"/>
                <a:ea typeface="Calibri"/>
                <a:cs typeface="Calibri"/>
                <a:sym typeface="Calibri"/>
              </a:rPr>
              <a:t>Survey participant</a:t>
            </a:r>
            <a:r>
              <a:rPr lang="en-US" sz="2800" b="0" i="0" u="none" strike="noStrike" cap="none" baseline="0" dirty="0" smtClean="0">
                <a:solidFill>
                  <a:schemeClr val="dk1"/>
                </a:solidFill>
                <a:latin typeface="Calibri"/>
                <a:ea typeface="Calibri"/>
                <a:cs typeface="Calibri"/>
                <a:sym typeface="Calibri"/>
              </a:rPr>
              <a:t>)</a:t>
            </a:r>
            <a:endParaRPr lang="en" sz="2800" b="0" i="0" u="none" strike="noStrike" cap="none" baseline="0" dirty="0">
              <a:solidFill>
                <a:schemeClr val="dk1"/>
              </a:solidFill>
              <a:latin typeface="Calibri"/>
              <a:ea typeface="Calibri"/>
              <a:cs typeface="Calibri"/>
              <a:sym typeface="Calibri"/>
            </a:endParaRPr>
          </a:p>
        </p:txBody>
      </p:sp>
      <p:sp>
        <p:nvSpPr>
          <p:cNvPr id="114" name="Shape 114"/>
          <p:cNvSpPr txBox="1">
            <a:spLocks noGrp="1"/>
          </p:cNvSpPr>
          <p:nvPr>
            <p:ph idx="1"/>
          </p:nvPr>
        </p:nvSpPr>
        <p:spPr>
          <a:xfrm>
            <a:off x="900545" y="1500909"/>
            <a:ext cx="7460819" cy="309371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2400" b="0" i="0" u="none" strike="noStrike" cap="none" baseline="0" dirty="0">
                <a:solidFill>
                  <a:schemeClr val="dk1"/>
                </a:solidFill>
                <a:latin typeface="Calibri"/>
                <a:ea typeface="Calibri"/>
                <a:cs typeface="Calibri"/>
                <a:sym typeface="Calibri"/>
              </a:rPr>
              <a:t>A course map is a visual representation of how the course components are designed to support learners in meeting the intended outcomes. </a:t>
            </a:r>
            <a:endParaRPr sz="2400" dirty="0"/>
          </a:p>
          <a:p>
            <a:pPr marL="342900" marR="0" lvl="0" indent="-292100" algn="l" rtl="0">
              <a:spcBef>
                <a:spcPts val="64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Re/Design Tool</a:t>
            </a:r>
          </a:p>
          <a:p>
            <a:pPr marL="342900" marR="0" lvl="0" indent="-292100" algn="l" rtl="0">
              <a:spcBef>
                <a:spcPts val="64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Variety of formats (table, chart, matrix, concept map, etc.) </a:t>
            </a:r>
          </a:p>
          <a:p>
            <a:pPr marL="342900" marR="0" lvl="0" indent="-292100" algn="l" rtl="0">
              <a:spcBef>
                <a:spcPts val="64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Used with variety of course design models</a:t>
            </a: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Calibri"/>
              <a:buNone/>
            </a:pPr>
            <a:r>
              <a:rPr lang="en" sz="2000" b="1" i="0" u="none" strike="noStrike" cap="none" baseline="0">
                <a:solidFill>
                  <a:schemeClr val="dk1"/>
                </a:solidFill>
                <a:latin typeface="Calibri"/>
                <a:ea typeface="Calibri"/>
                <a:cs typeface="Calibri"/>
                <a:sym typeface="Calibri"/>
              </a:rPr>
              <a:t>Course Map Example </a:t>
            </a:r>
          </a:p>
        </p:txBody>
      </p:sp>
      <p:sp>
        <p:nvSpPr>
          <p:cNvPr id="120" name="Shape 120"/>
          <p:cNvSpPr txBox="1">
            <a:spLocks noGrp="1"/>
          </p:cNvSpPr>
          <p:nvPr>
            <p:ph type="body" sz="half" idx="2"/>
          </p:nvPr>
        </p:nvSpPr>
        <p:spPr>
          <a:xfrm>
            <a:off x="1792288" y="4025502"/>
            <a:ext cx="5486399" cy="768641"/>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 sz="2040" b="0" i="0" u="none" strike="noStrike" cap="none" baseline="0">
                <a:solidFill>
                  <a:schemeClr val="dk1"/>
                </a:solidFill>
                <a:latin typeface="Calibri"/>
                <a:ea typeface="Calibri"/>
                <a:cs typeface="Calibri"/>
                <a:sym typeface="Calibri"/>
              </a:rPr>
              <a:t>Thank</a:t>
            </a:r>
            <a:r>
              <a:rPr lang="en" sz="2040"/>
              <a:t> you</a:t>
            </a:r>
            <a:r>
              <a:rPr lang="en" sz="2040" b="0" i="0" u="none" strike="noStrike" cap="none" baseline="0">
                <a:solidFill>
                  <a:schemeClr val="dk1"/>
                </a:solidFill>
                <a:latin typeface="Calibri"/>
                <a:ea typeface="Calibri"/>
                <a:cs typeface="Calibri"/>
                <a:sym typeface="Calibri"/>
              </a:rPr>
              <a:t> Darcy Turner for sharing! </a:t>
            </a:r>
          </a:p>
          <a:p>
            <a:pPr marL="0" marR="0" lvl="0" indent="0" algn="l" rtl="0">
              <a:lnSpc>
                <a:spcPct val="80000"/>
              </a:lnSpc>
              <a:spcBef>
                <a:spcPts val="408"/>
              </a:spcBef>
              <a:buClr>
                <a:schemeClr val="dk1"/>
              </a:buClr>
              <a:buSzPct val="25000"/>
              <a:buFont typeface="Arial"/>
              <a:buNone/>
            </a:pPr>
            <a:r>
              <a:rPr lang="en" sz="2040" b="0" i="0" u="none" strike="noStrike" cap="none" baseline="0">
                <a:solidFill>
                  <a:schemeClr val="dk1"/>
                </a:solidFill>
                <a:latin typeface="Calibri"/>
                <a:ea typeface="Calibri"/>
                <a:cs typeface="Calibri"/>
                <a:sym typeface="Calibri"/>
              </a:rPr>
              <a:t>All submissions are available at:</a:t>
            </a:r>
          </a:p>
          <a:p>
            <a:pPr marL="0" marR="0" lvl="0" indent="0" algn="l" rtl="0">
              <a:lnSpc>
                <a:spcPct val="80000"/>
              </a:lnSpc>
              <a:spcBef>
                <a:spcPts val="408"/>
              </a:spcBef>
              <a:buClr>
                <a:schemeClr val="dk1"/>
              </a:buClr>
              <a:buSzPct val="25000"/>
              <a:buFont typeface="Arial"/>
              <a:buNone/>
            </a:pPr>
            <a:r>
              <a:rPr lang="en" sz="2040" b="0" i="0" u="sng" strike="noStrike" cap="none" baseline="0">
                <a:solidFill>
                  <a:schemeClr val="hlink"/>
                </a:solidFill>
                <a:latin typeface="Calibri"/>
                <a:ea typeface="Calibri"/>
                <a:cs typeface="Calibri"/>
                <a:sym typeface="Calibri"/>
                <a:hlinkClick r:id="rId3"/>
              </a:rPr>
              <a:t>http://PROVIDEDROPBOXLINK</a:t>
            </a:r>
          </a:p>
          <a:p>
            <a:pPr marL="0" marR="0" lvl="0" indent="0" algn="l" rtl="0">
              <a:lnSpc>
                <a:spcPct val="80000"/>
              </a:lnSpc>
              <a:spcBef>
                <a:spcPts val="238"/>
              </a:spcBef>
              <a:buClr>
                <a:schemeClr val="dk1"/>
              </a:buClr>
              <a:buFont typeface="Arial"/>
              <a:buNone/>
            </a:pPr>
            <a:endParaRPr sz="1190" b="0" i="0" u="none" strike="noStrike" cap="none" baseline="0">
              <a:solidFill>
                <a:schemeClr val="dk1"/>
              </a:solidFill>
              <a:latin typeface="Calibri"/>
              <a:ea typeface="Calibri"/>
              <a:cs typeface="Calibri"/>
              <a:sym typeface="Calibri"/>
            </a:endParaRPr>
          </a:p>
        </p:txBody>
      </p:sp>
      <p:pic>
        <p:nvPicPr>
          <p:cNvPr id="121" name="Shape 121"/>
          <p:cNvPicPr preferRelativeResize="0"/>
          <p:nvPr/>
        </p:nvPicPr>
        <p:blipFill rotWithShape="1">
          <a:blip r:embed="rId4">
            <a:alphaModFix/>
          </a:blip>
          <a:srcRect/>
          <a:stretch/>
        </p:blipFill>
        <p:spPr>
          <a:xfrm>
            <a:off x="0" y="94208"/>
            <a:ext cx="9144000" cy="3381022"/>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p:spPr>
        <p:txBody>
          <a:bodyPr lIns="91425" tIns="91425" rIns="91425" bIns="91425" anchor="ctr" anchorCtr="0">
            <a:noAutofit/>
          </a:bodyPr>
          <a:lstStyle/>
          <a:p>
            <a:pPr>
              <a:spcBef>
                <a:spcPts val="0"/>
              </a:spcBef>
              <a:buNone/>
            </a:pPr>
            <a:r>
              <a:rPr lang="en" b="0" dirty="0">
                <a:latin typeface="Calibri"/>
                <a:cs typeface="Calibri"/>
              </a:rPr>
              <a:t>Let’s Talk!</a:t>
            </a:r>
          </a:p>
        </p:txBody>
      </p:sp>
      <p:sp>
        <p:nvSpPr>
          <p:cNvPr id="127" name="Shape 127"/>
          <p:cNvSpPr txBox="1">
            <a:spLocks noGrp="1"/>
          </p:cNvSpPr>
          <p:nvPr>
            <p:ph idx="1"/>
          </p:nvPr>
        </p:nvSpPr>
        <p:spPr>
          <a:prstGeom prst="rect">
            <a:avLst/>
          </a:prstGeom>
        </p:spPr>
        <p:txBody>
          <a:bodyPr lIns="91425" tIns="91425" rIns="91425" bIns="91425" anchor="t" anchorCtr="0">
            <a:noAutofit/>
          </a:bodyPr>
          <a:lstStyle/>
          <a:p>
            <a:pPr algn="ctr" rtl="0">
              <a:spcBef>
                <a:spcPts val="0"/>
              </a:spcBef>
              <a:buNone/>
            </a:pPr>
            <a:r>
              <a:rPr lang="en" sz="3600" dirty="0">
                <a:latin typeface="Calibri"/>
                <a:cs typeface="Calibri"/>
              </a:rPr>
              <a:t>With your elbow partner, discuss the following </a:t>
            </a:r>
            <a:r>
              <a:rPr lang="en" sz="3600" dirty="0" smtClean="0">
                <a:latin typeface="Calibri"/>
                <a:cs typeface="Calibri"/>
              </a:rPr>
              <a:t>question</a:t>
            </a:r>
            <a:r>
              <a:rPr lang="en-US" sz="3600" dirty="0" smtClean="0">
                <a:latin typeface="Calibri"/>
                <a:cs typeface="Calibri"/>
              </a:rPr>
              <a:t>:</a:t>
            </a:r>
            <a:br>
              <a:rPr lang="en-US" sz="3600" dirty="0" smtClean="0">
                <a:latin typeface="Calibri"/>
                <a:cs typeface="Calibri"/>
              </a:rPr>
            </a:br>
            <a:endParaRPr lang="en" sz="3600" dirty="0">
              <a:latin typeface="Calibri"/>
              <a:cs typeface="Calibri"/>
            </a:endParaRPr>
          </a:p>
          <a:p>
            <a:pPr lvl="0" algn="ctr" rtl="0">
              <a:spcBef>
                <a:spcPts val="0"/>
              </a:spcBef>
              <a:buNone/>
            </a:pPr>
            <a:r>
              <a:rPr lang="en" sz="4000" i="1" dirty="0">
                <a:latin typeface="Calibri"/>
                <a:cs typeface="Calibri"/>
              </a:rPr>
              <a:t>Why bother with course mapping</a:t>
            </a:r>
            <a:r>
              <a:rPr lang="en" sz="4000" i="1" dirty="0" smtClean="0">
                <a:latin typeface="Calibri"/>
                <a:cs typeface="Calibri"/>
              </a:rPr>
              <a:t>?</a:t>
            </a:r>
            <a:endParaRPr sz="4000" dirty="0">
              <a:latin typeface="Calibri"/>
              <a:cs typeface="Calibri"/>
            </a:endParaRPr>
          </a:p>
          <a:p>
            <a:pPr lvl="0" algn="ctr">
              <a:spcBef>
                <a:spcPts val="0"/>
              </a:spcBef>
              <a:buNone/>
            </a:pPr>
            <a:r>
              <a:rPr lang="en" sz="3600" dirty="0">
                <a:latin typeface="Calibri"/>
                <a:cs typeface="Calibri"/>
              </a:rPr>
              <a:t>Let’s share!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dirty="0">
                <a:solidFill>
                  <a:schemeClr val="dk1"/>
                </a:solidFill>
                <a:latin typeface="Calibri"/>
                <a:ea typeface="Calibri"/>
                <a:cs typeface="Calibri"/>
                <a:sym typeface="Calibri"/>
              </a:rPr>
              <a:t>Why Bother?  </a:t>
            </a:r>
          </a:p>
        </p:txBody>
      </p:sp>
      <p:sp>
        <p:nvSpPr>
          <p:cNvPr id="133" name="Shape 13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292100" algn="l" rtl="0">
              <a:lnSpc>
                <a:spcPct val="100000"/>
              </a:lnSpc>
              <a:spcBef>
                <a:spcPts val="0"/>
              </a:spcBef>
              <a:buClr>
                <a:schemeClr val="dk1"/>
              </a:buClr>
              <a:buSzPct val="100000"/>
              <a:buFont typeface="Arial"/>
              <a:buChar char="•"/>
            </a:pPr>
            <a:r>
              <a:rPr lang="en" sz="2400" dirty="0">
                <a:latin typeface="Calibri"/>
                <a:cs typeface="Calibri"/>
              </a:rPr>
              <a:t>Onboarding</a:t>
            </a:r>
            <a:r>
              <a:rPr lang="en" sz="2400" b="0" i="0" u="none" strike="noStrike" cap="none" baseline="0" dirty="0">
                <a:solidFill>
                  <a:schemeClr val="dk1"/>
                </a:solidFill>
                <a:latin typeface="Calibri"/>
                <a:ea typeface="Calibri"/>
                <a:cs typeface="Calibri"/>
                <a:sym typeface="Calibri"/>
              </a:rPr>
              <a:t> tool for faculty</a:t>
            </a:r>
          </a:p>
          <a:p>
            <a:pPr marL="342900" marR="0" lvl="0" indent="-292100" algn="l" rtl="0">
              <a:lnSpc>
                <a:spcPct val="100000"/>
              </a:lnSpc>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See big picture</a:t>
            </a:r>
          </a:p>
          <a:p>
            <a:pPr marL="342900" marR="0" lvl="0" indent="-292100" algn="l" rtl="0">
              <a:lnSpc>
                <a:spcPct val="100000"/>
              </a:lnSpc>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Help ensure alignment</a:t>
            </a:r>
          </a:p>
          <a:p>
            <a:pPr marL="342900" marR="0" lvl="0" indent="-292100" algn="l" rtl="0">
              <a:lnSpc>
                <a:spcPct val="100000"/>
              </a:lnSpc>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Increase consistency across course</a:t>
            </a:r>
          </a:p>
          <a:p>
            <a:pPr marL="342900" marR="0" lvl="0" indent="-292100" algn="l" rtl="0">
              <a:lnSpc>
                <a:spcPct val="100000"/>
              </a:lnSpc>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More efficient </a:t>
            </a:r>
          </a:p>
          <a:p>
            <a:pPr marL="342900" marR="0" lvl="0" indent="-292100" algn="l" rtl="0">
              <a:lnSpc>
                <a:spcPct val="100000"/>
              </a:lnSpc>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Roadmap for students</a:t>
            </a:r>
          </a:p>
          <a:p>
            <a:pPr marL="342900" marR="0" lvl="0" indent="-292100" algn="l" rtl="0">
              <a:lnSpc>
                <a:spcPct val="100000"/>
              </a:lnSpc>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Pre-review tool </a:t>
            </a:r>
          </a:p>
          <a:p>
            <a:pPr marL="342900" marR="0" lvl="0" indent="-292100" algn="l" rtl="0">
              <a:lnSpc>
                <a:spcPct val="100000"/>
              </a:lnSpc>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Accreditation </a:t>
            </a:r>
          </a:p>
        </p:txBody>
      </p:sp>
      <p:pic>
        <p:nvPicPr>
          <p:cNvPr id="134" name="Shape 134"/>
          <p:cNvPicPr preferRelativeResize="0"/>
          <p:nvPr/>
        </p:nvPicPr>
        <p:blipFill>
          <a:blip r:embed="rId3">
            <a:alphaModFix/>
          </a:blip>
          <a:stretch>
            <a:fillRect/>
          </a:stretch>
        </p:blipFill>
        <p:spPr>
          <a:xfrm>
            <a:off x="4827925" y="3273587"/>
            <a:ext cx="3257550" cy="1400175"/>
          </a:xfrm>
          <a:prstGeom prst="rect">
            <a:avLst/>
          </a:prstGeom>
          <a:noFill/>
          <a:ln>
            <a:noFill/>
          </a:ln>
        </p:spPr>
      </p:pic>
    </p:spTree>
  </p:cSld>
  <p:clrMapOvr>
    <a:masterClrMapping/>
  </p:clrMapOvr>
  <p:transition xmlns:p14="http://schemas.microsoft.com/office/powerpoint/2010/main" spd="slow">
    <p:cut/>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1118</Words>
  <Application>Microsoft Macintosh PowerPoint</Application>
  <PresentationFormat>On-screen Show (16:9)</PresentationFormat>
  <Paragraphs>145</Paragraphs>
  <Slides>28</Slides>
  <Notes>27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simple-light-2</vt:lpstr>
      <vt:lpstr>Tradition</vt:lpstr>
      <vt:lpstr>Key To The Quality Highway: Course Mapping </vt:lpstr>
      <vt:lpstr>PowerPoint Presentation</vt:lpstr>
      <vt:lpstr>AGENDA</vt:lpstr>
      <vt:lpstr>How it all began! </vt:lpstr>
      <vt:lpstr>Let’s Talk!</vt:lpstr>
      <vt:lpstr>“You will need to define what course-mapping is…” (Survey participant)</vt:lpstr>
      <vt:lpstr>Course Map Example </vt:lpstr>
      <vt:lpstr>Let’s Talk!</vt:lpstr>
      <vt:lpstr>Why Bother?  </vt:lpstr>
      <vt:lpstr>If for no other reason! </vt:lpstr>
      <vt:lpstr>Course Mapping Survey Overview </vt:lpstr>
      <vt:lpstr>Survey Overview </vt:lpstr>
      <vt:lpstr>PowerPoint Presentation</vt:lpstr>
      <vt:lpstr>PowerPoint Presentation</vt:lpstr>
      <vt:lpstr>Q3 Other</vt:lpstr>
      <vt:lpstr>PowerPoint Presentation</vt:lpstr>
      <vt:lpstr>Q4. Combos</vt:lpstr>
      <vt:lpstr>Themes Q4 </vt:lpstr>
      <vt:lpstr>Q5. Resources Q5 If you would like to share your course map or course map template with us, please do! You can upload to the shared folder on DropBox. </vt:lpstr>
      <vt:lpstr>Q6. If you have additional feedback to share, please do so! We would love to hear your comments on course mapping for online course development.</vt:lpstr>
      <vt:lpstr>Q6. If you have additional feedback to share, please do so! We would love to hear your comments on course mapping for online course development.</vt:lpstr>
      <vt:lpstr> That’s so K-12!  </vt:lpstr>
      <vt:lpstr>Let’s Talk!</vt:lpstr>
      <vt:lpstr>Our Faculty Evaluation Feedback </vt:lpstr>
      <vt:lpstr>Additional Questions </vt:lpstr>
      <vt:lpstr>Sharing Course Maps</vt:lpstr>
      <vt:lpstr>Resources </vt:lpstr>
      <vt:lpstr>YOU’VE BEEN A GREAT AUDIENCE!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To The Quality Highway: Course Mapping </dc:title>
  <cp:lastModifiedBy>Susie Bussmann</cp:lastModifiedBy>
  <cp:revision>24</cp:revision>
  <dcterms:modified xsi:type="dcterms:W3CDTF">2015-10-20T21:15:50Z</dcterms:modified>
</cp:coreProperties>
</file>