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434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487014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920750"/>
            <a:ext cx="10464800" cy="33020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Minimizing Distraction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4311650"/>
            <a:ext cx="10464800" cy="1346201"/>
          </a:xfrm>
          <a:prstGeom prst="rect">
            <a:avLst/>
          </a:prstGeom>
        </p:spPr>
        <p:txBody>
          <a:bodyPr/>
          <a:lstStyle>
            <a:lvl1pPr algn="l" defTabSz="490727">
              <a:defRPr sz="4032"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32">
                <a:solidFill>
                  <a:srgbClr val="FFB310"/>
                </a:solidFill>
              </a:rPr>
              <a:t>QM Standards as a Framework for New Curriculum Development</a:t>
            </a:r>
          </a:p>
        </p:txBody>
      </p:sp>
      <p:pic>
        <p:nvPicPr>
          <p:cNvPr id="34" name="CON_REV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43439" y="7213600"/>
            <a:ext cx="6350001" cy="254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91073" y="1831048"/>
            <a:ext cx="7270727" cy="7236752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B310"/>
                </a:solidFill>
              </a:rPr>
              <a:t>Questions?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1270000" y="920750"/>
            <a:ext cx="10464800" cy="330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Minimizing Distraction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1270000" y="4311650"/>
            <a:ext cx="10464800" cy="1346200"/>
          </a:xfrm>
          <a:prstGeom prst="rect">
            <a:avLst/>
          </a:prstGeom>
        </p:spPr>
        <p:txBody>
          <a:bodyPr/>
          <a:lstStyle>
            <a:lvl1pPr algn="l" defTabSz="490727">
              <a:defRPr sz="4032"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32">
                <a:solidFill>
                  <a:srgbClr val="FFB310"/>
                </a:solidFill>
              </a:rPr>
              <a:t>QM Standards as a Framework for New Curriculum Development</a:t>
            </a:r>
          </a:p>
        </p:txBody>
      </p:sp>
      <p:pic>
        <p:nvPicPr>
          <p:cNvPr id="102" name="CON_REV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43439" y="7213600"/>
            <a:ext cx="6350001" cy="254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952500" y="1524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B310"/>
                </a:solidFill>
              </a:rPr>
              <a:t>Presenters</a:t>
            </a:r>
          </a:p>
        </p:txBody>
      </p:sp>
      <p:pic>
        <p:nvPicPr>
          <p:cNvPr id="47" name="Charlotte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6331" y="6268839"/>
            <a:ext cx="1912300" cy="25400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48" name="Pat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26331" y="2463800"/>
            <a:ext cx="1912300" cy="254000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49" name="Health-Headshots-001.jpg"/>
          <p:cNvPicPr/>
          <p:nvPr/>
        </p:nvPicPr>
        <p:blipFill>
          <a:blip r:embed="rId4" cstate="print">
            <a:extLst/>
          </a:blip>
          <a:srcRect l="140" r="140"/>
          <a:stretch>
            <a:fillRect/>
          </a:stretch>
        </p:blipFill>
        <p:spPr>
          <a:xfrm>
            <a:off x="6544477" y="2463800"/>
            <a:ext cx="1912300" cy="254000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0" name="Shape 50"/>
          <p:cNvSpPr/>
          <p:nvPr/>
        </p:nvSpPr>
        <p:spPr>
          <a:xfrm>
            <a:off x="2658331" y="2458243"/>
            <a:ext cx="3810001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Patricia L. Harris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400" i="1">
                <a:latin typeface="Verdana"/>
                <a:ea typeface="Verdana"/>
                <a:cs typeface="Verdana"/>
                <a:sym typeface="Verdana"/>
              </a:rPr>
              <a:t>Clinical Associate Professor and</a:t>
            </a:r>
          </a:p>
          <a:p>
            <a:pPr lvl="0" algn="l">
              <a:defRPr sz="1800"/>
            </a:pPr>
            <a:r>
              <a:rPr sz="2400" i="1">
                <a:latin typeface="Verdana"/>
                <a:ea typeface="Verdana"/>
                <a:cs typeface="Verdana"/>
                <a:sym typeface="Verdana"/>
              </a:rPr>
              <a:t>Associate Director</a:t>
            </a:r>
          </a:p>
          <a:p>
            <a:pPr lvl="0" algn="l">
              <a:defRPr sz="1800"/>
            </a:pPr>
            <a:r>
              <a:rPr sz="2400">
                <a:latin typeface="Verdana"/>
                <a:ea typeface="Verdana"/>
                <a:cs typeface="Verdana"/>
                <a:sym typeface="Verdana"/>
              </a:rPr>
              <a:t>RN-BSN Program</a:t>
            </a:r>
          </a:p>
        </p:txBody>
      </p:sp>
      <p:sp>
        <p:nvSpPr>
          <p:cNvPr id="51" name="Shape 51"/>
          <p:cNvSpPr/>
          <p:nvPr/>
        </p:nvSpPr>
        <p:spPr>
          <a:xfrm>
            <a:off x="8567874" y="2470943"/>
            <a:ext cx="3810001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Diann Muzyka</a:t>
            </a:r>
            <a:r>
              <a:rPr sz="240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algn="l">
              <a:defRPr sz="1800"/>
            </a:pPr>
            <a:r>
              <a:rPr sz="2400" i="1">
                <a:latin typeface="Verdana"/>
                <a:ea typeface="Verdana"/>
                <a:cs typeface="Verdana"/>
                <a:sym typeface="Verdana"/>
              </a:rPr>
              <a:t>Clinical Associate Professor and Program Director</a:t>
            </a:r>
          </a:p>
          <a:p>
            <a:pPr lvl="0" algn="l">
              <a:defRPr sz="1800"/>
            </a:pPr>
            <a:r>
              <a:rPr sz="2400">
                <a:latin typeface="Verdana"/>
                <a:ea typeface="Verdana"/>
                <a:cs typeface="Verdana"/>
                <a:sym typeface="Verdana"/>
              </a:rPr>
              <a:t>RN-BSN Program</a:t>
            </a:r>
          </a:p>
        </p:txBody>
      </p:sp>
      <p:sp>
        <p:nvSpPr>
          <p:cNvPr id="52" name="Shape 52"/>
          <p:cNvSpPr/>
          <p:nvPr/>
        </p:nvSpPr>
        <p:spPr>
          <a:xfrm>
            <a:off x="2658331" y="6274593"/>
            <a:ext cx="3810001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Charlotte Armbruster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400" i="1">
                <a:latin typeface="Verdana"/>
                <a:ea typeface="Verdana"/>
                <a:cs typeface="Verdana"/>
                <a:sym typeface="Verdana"/>
              </a:rPr>
              <a:t>Clinical Associate Professor</a:t>
            </a:r>
          </a:p>
          <a:p>
            <a:pPr lvl="0" algn="l">
              <a:defRPr sz="1800"/>
            </a:pPr>
            <a:r>
              <a:rPr sz="2400">
                <a:latin typeface="Verdana"/>
                <a:ea typeface="Verdana"/>
                <a:cs typeface="Verdana"/>
                <a:sym typeface="Verdana"/>
              </a:rPr>
              <a:t>RN-BSN Program</a:t>
            </a:r>
          </a:p>
        </p:txBody>
      </p:sp>
      <p:pic>
        <p:nvPicPr>
          <p:cNvPr id="53" name="Crawford_Steven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544477" y="6268839"/>
            <a:ext cx="1912300" cy="25400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4" name="Shape 54"/>
          <p:cNvSpPr/>
          <p:nvPr/>
        </p:nvSpPr>
        <p:spPr>
          <a:xfrm>
            <a:off x="8568468" y="6268243"/>
            <a:ext cx="3810001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Steven R. Crawford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400" i="1">
                <a:latin typeface="Verdana"/>
                <a:ea typeface="Verdana"/>
                <a:cs typeface="Verdana"/>
                <a:sym typeface="Verdana"/>
              </a:rPr>
              <a:t>Project Manager, Instructional Design,</a:t>
            </a:r>
          </a:p>
          <a:p>
            <a:pPr lvl="0" algn="l">
              <a:defRPr sz="1800"/>
            </a:pPr>
            <a:r>
              <a:rPr sz="2400">
                <a:latin typeface="Verdana"/>
                <a:ea typeface="Verdana"/>
                <a:cs typeface="Verdana"/>
                <a:sym typeface="Verdana"/>
              </a:rPr>
              <a:t>Educational Support Services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B310"/>
                </a:solidFill>
              </a:rPr>
              <a:t>How we got here…</a:t>
            </a:r>
          </a:p>
        </p:txBody>
      </p:sp>
      <p:pic>
        <p:nvPicPr>
          <p:cNvPr id="57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8135" y="3417118"/>
            <a:ext cx="11688530" cy="4671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52500" y="1289543"/>
            <a:ext cx="11099800" cy="7994157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484886">
              <a:defRPr sz="6640"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40">
                <a:solidFill>
                  <a:srgbClr val="FFB310"/>
                </a:solidFill>
              </a:rPr>
              <a:t>Composition of the design team</a:t>
            </a:r>
          </a:p>
        </p:txBody>
      </p:sp>
      <p:sp>
        <p:nvSpPr>
          <p:cNvPr id="61" name="Shape 61"/>
          <p:cNvSpPr/>
          <p:nvPr/>
        </p:nvSpPr>
        <p:spPr>
          <a:xfrm>
            <a:off x="952500" y="3060699"/>
            <a:ext cx="464132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60022" lvl="0" indent="-345722" algn="l" defTabSz="457200">
              <a:buSzPct val="75000"/>
              <a:buChar char="•"/>
              <a:defRPr sz="1800"/>
            </a:pPr>
            <a:r>
              <a:rPr sz="2800">
                <a:solidFill>
                  <a:srgbClr val="00BA63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RN-BSN Faculty</a:t>
            </a:r>
          </a:p>
          <a:p>
            <a:pPr marL="460022" lvl="0" indent="-345722" algn="l" defTabSz="457200">
              <a:buSzPct val="75000"/>
              <a:buChar char="•"/>
              <a:defRPr sz="1800"/>
            </a:pPr>
            <a:r>
              <a:rPr sz="2800"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Instructional Designer</a:t>
            </a:r>
          </a:p>
          <a:p>
            <a:pPr marL="460022" lvl="0" indent="-345722" algn="l" defTabSz="457200">
              <a:buSzPct val="75000"/>
              <a:buChar char="•"/>
              <a:defRPr sz="1800"/>
            </a:pPr>
            <a:r>
              <a:rPr sz="2800">
                <a:solidFill>
                  <a:srgbClr val="FF2600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Technical Writing Faculty</a:t>
            </a:r>
          </a:p>
          <a:p>
            <a:pPr marL="460022" lvl="0" indent="-345722" algn="l" defTabSz="457200">
              <a:buSzPct val="75000"/>
              <a:buChar char="•"/>
              <a:defRPr sz="1800"/>
            </a:pPr>
            <a:r>
              <a:rPr sz="2800">
                <a:solidFill>
                  <a:srgbClr val="0085CC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Librarian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B310"/>
                </a:solidFill>
              </a:rPr>
              <a:t>Carousel model</a:t>
            </a:r>
          </a:p>
        </p:txBody>
      </p:sp>
      <p:sp>
        <p:nvSpPr>
          <p:cNvPr id="64" name="Shape 64"/>
          <p:cNvSpPr/>
          <p:nvPr/>
        </p:nvSpPr>
        <p:spPr>
          <a:xfrm>
            <a:off x="10160000" y="2803525"/>
            <a:ext cx="2245023" cy="859235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B310"/>
                </a:solidFill>
              </a:rPr>
              <a:t>NUR 464</a:t>
            </a:r>
          </a:p>
        </p:txBody>
      </p:sp>
      <p:sp>
        <p:nvSpPr>
          <p:cNvPr id="65" name="Shape 65"/>
          <p:cNvSpPr/>
          <p:nvPr/>
        </p:nvSpPr>
        <p:spPr>
          <a:xfrm>
            <a:off x="2801987" y="3233142"/>
            <a:ext cx="895549" cy="1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6" name="Shape 66"/>
          <p:cNvSpPr/>
          <p:nvPr/>
        </p:nvSpPr>
        <p:spPr>
          <a:xfrm flipV="1">
            <a:off x="2748396" y="3292720"/>
            <a:ext cx="912581" cy="1098452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5405487" y="3368873"/>
            <a:ext cx="515144" cy="1244924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3670300" y="2832100"/>
            <a:ext cx="2245023" cy="859235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B310"/>
                </a:solidFill>
              </a:rPr>
              <a:t>NUR 315</a:t>
            </a:r>
          </a:p>
        </p:txBody>
      </p:sp>
      <p:sp>
        <p:nvSpPr>
          <p:cNvPr id="69" name="Shape 69"/>
          <p:cNvSpPr/>
          <p:nvPr/>
        </p:nvSpPr>
        <p:spPr>
          <a:xfrm>
            <a:off x="584200" y="3975100"/>
            <a:ext cx="2245023" cy="859235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B310"/>
                </a:solidFill>
              </a:rPr>
              <a:t>TWC 361</a:t>
            </a:r>
          </a:p>
        </p:txBody>
      </p:sp>
      <p:sp>
        <p:nvSpPr>
          <p:cNvPr id="70" name="Shape 70"/>
          <p:cNvSpPr/>
          <p:nvPr/>
        </p:nvSpPr>
        <p:spPr>
          <a:xfrm>
            <a:off x="584200" y="2832100"/>
            <a:ext cx="2245023" cy="859235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B310"/>
                </a:solidFill>
              </a:rPr>
              <a:t>NUR 391</a:t>
            </a:r>
          </a:p>
        </p:txBody>
      </p:sp>
      <p:sp>
        <p:nvSpPr>
          <p:cNvPr id="71" name="Shape 71"/>
          <p:cNvSpPr/>
          <p:nvPr/>
        </p:nvSpPr>
        <p:spPr>
          <a:xfrm flipV="1">
            <a:off x="9197234" y="3862784"/>
            <a:ext cx="997075" cy="997074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pSp>
        <p:nvGrpSpPr>
          <p:cNvPr id="79" name="Group 79"/>
          <p:cNvGrpSpPr/>
          <p:nvPr/>
        </p:nvGrpSpPr>
        <p:grpSpPr>
          <a:xfrm>
            <a:off x="4127500" y="3919934"/>
            <a:ext cx="6740823" cy="5315844"/>
            <a:chOff x="0" y="0"/>
            <a:chExt cx="6740822" cy="5315842"/>
          </a:xfrm>
        </p:grpSpPr>
        <p:sp>
          <p:nvSpPr>
            <p:cNvPr id="72" name="Shape 72"/>
            <p:cNvSpPr/>
            <p:nvPr/>
          </p:nvSpPr>
          <p:spPr>
            <a:xfrm>
              <a:off x="962210" y="294568"/>
              <a:ext cx="4712222" cy="4712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2195810" y="0"/>
              <a:ext cx="2245023" cy="859235"/>
            </a:xfrm>
            <a:prstGeom prst="rect">
              <a:avLst/>
            </a:prstGeom>
            <a:blipFill rotWithShape="1">
              <a:blip r:embed="rId2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FFB31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FFB310"/>
                  </a:solidFill>
                </a:rPr>
                <a:t>NUR 392</a:t>
              </a:r>
            </a:p>
          </p:txBody>
        </p:sp>
        <p:sp>
          <p:nvSpPr>
            <p:cNvPr id="74" name="Shape 74"/>
            <p:cNvSpPr/>
            <p:nvPr/>
          </p:nvSpPr>
          <p:spPr>
            <a:xfrm>
              <a:off x="4495800" y="1228824"/>
              <a:ext cx="2245023" cy="859235"/>
            </a:xfrm>
            <a:prstGeom prst="rect">
              <a:avLst/>
            </a:prstGeom>
            <a:blipFill rotWithShape="1">
              <a:blip r:embed="rId2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FFB31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FFB310"/>
                  </a:solidFill>
                </a:rPr>
                <a:t>NUR 440</a:t>
              </a:r>
            </a:p>
          </p:txBody>
        </p:sp>
        <p:sp>
          <p:nvSpPr>
            <p:cNvPr id="75" name="Shape 75"/>
            <p:cNvSpPr/>
            <p:nvPr/>
          </p:nvSpPr>
          <p:spPr>
            <a:xfrm>
              <a:off x="0" y="3182441"/>
              <a:ext cx="2245023" cy="859235"/>
            </a:xfrm>
            <a:prstGeom prst="rect">
              <a:avLst/>
            </a:prstGeom>
            <a:blipFill rotWithShape="1">
              <a:blip r:embed="rId2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FFB31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FFB310"/>
                  </a:solidFill>
                </a:rPr>
                <a:t>NUR 460</a:t>
              </a:r>
            </a:p>
          </p:txBody>
        </p:sp>
        <p:sp>
          <p:nvSpPr>
            <p:cNvPr id="76" name="Shape 76"/>
            <p:cNvSpPr/>
            <p:nvPr/>
          </p:nvSpPr>
          <p:spPr>
            <a:xfrm>
              <a:off x="4495800" y="3182441"/>
              <a:ext cx="2245023" cy="859235"/>
            </a:xfrm>
            <a:prstGeom prst="rect">
              <a:avLst/>
            </a:prstGeom>
            <a:blipFill rotWithShape="1">
              <a:blip r:embed="rId2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FFB31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FFB310"/>
                  </a:solidFill>
                </a:rPr>
                <a:t>NUR 444</a:t>
              </a:r>
            </a:p>
          </p:txBody>
        </p:sp>
        <p:sp>
          <p:nvSpPr>
            <p:cNvPr id="77" name="Shape 77"/>
            <p:cNvSpPr/>
            <p:nvPr/>
          </p:nvSpPr>
          <p:spPr>
            <a:xfrm>
              <a:off x="2195810" y="4456608"/>
              <a:ext cx="2245023" cy="859235"/>
            </a:xfrm>
            <a:prstGeom prst="rect">
              <a:avLst/>
            </a:prstGeom>
            <a:blipFill rotWithShape="1">
              <a:blip r:embed="rId2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FFB31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FFB310"/>
                  </a:solidFill>
                </a:rPr>
                <a:t>NUR 495</a:t>
              </a:r>
            </a:p>
          </p:txBody>
        </p:sp>
        <p:sp>
          <p:nvSpPr>
            <p:cNvPr id="78" name="Shape 78"/>
            <p:cNvSpPr/>
            <p:nvPr/>
          </p:nvSpPr>
          <p:spPr>
            <a:xfrm>
              <a:off x="0" y="1228824"/>
              <a:ext cx="2245023" cy="859235"/>
            </a:xfrm>
            <a:prstGeom prst="rect">
              <a:avLst/>
            </a:prstGeom>
            <a:blipFill rotWithShape="1">
              <a:blip r:embed="rId2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>
                  <a:solidFill>
                    <a:srgbClr val="FFB31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FFB310"/>
                  </a:solidFill>
                </a:rPr>
                <a:t>NUR 445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B310"/>
                </a:solidFill>
              </a:rPr>
              <a:t>Aligning standards</a:t>
            </a:r>
          </a:p>
        </p:txBody>
      </p:sp>
      <p:pic>
        <p:nvPicPr>
          <p:cNvPr id="82" name="BaccEssentials08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50423" y="2679175"/>
            <a:ext cx="3035301" cy="393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QSEN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88968" y="3790177"/>
            <a:ext cx="6965409" cy="1480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QM_Program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121445" y="5088931"/>
            <a:ext cx="4322366" cy="3239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ACHNE_Logo_062010-72px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21427" y="6832174"/>
            <a:ext cx="4588158" cy="1994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B310"/>
                </a:solidFill>
              </a:rPr>
              <a:t>Building alignment</a:t>
            </a:r>
          </a:p>
        </p:txBody>
      </p:sp>
      <p:pic>
        <p:nvPicPr>
          <p:cNvPr id="88" name="NUR_315_-_Learning_Objectives_and_Planning_Worksheet_-_Google_Driv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5060" y="2316630"/>
            <a:ext cx="11554680" cy="6872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531622">
              <a:defRPr sz="7280"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80">
                <a:solidFill>
                  <a:srgbClr val="FFB310"/>
                </a:solidFill>
              </a:rPr>
              <a:t>Crosswalking standards</a:t>
            </a:r>
          </a:p>
        </p:txBody>
      </p:sp>
      <p:pic>
        <p:nvPicPr>
          <p:cNvPr id="91" name="Essentials_AACN_Crosswalk_RNBSN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77062" y="2284955"/>
            <a:ext cx="10250676" cy="6936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B31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B310"/>
                </a:solidFill>
              </a:rPr>
              <a:t>QM Course Reviews</a:t>
            </a:r>
          </a:p>
        </p:txBody>
      </p:sp>
      <p:graphicFrame>
        <p:nvGraphicFramePr>
          <p:cNvPr id="94" name="Table 94"/>
          <p:cNvGraphicFramePr/>
          <p:nvPr/>
        </p:nvGraphicFramePr>
        <p:xfrm>
          <a:off x="946150" y="2794000"/>
          <a:ext cx="11112500" cy="6349999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2778125"/>
                <a:gridCol w="2778125"/>
                <a:gridCol w="2778125"/>
                <a:gridCol w="2778125"/>
              </a:tblGrid>
              <a:tr h="1713083">
                <a:tc>
                  <a:txBody>
                    <a:bodyPr/>
                    <a:lstStyle/>
                    <a:p>
                      <a:pPr lvl="0" defTabSz="914400"/>
                      <a:r>
                        <a:rPr sz="2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Courses Preparing for Review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31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Courses Review Application in Progress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31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Course Reviews in Progress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31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Courses Reviewed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B310">
                        <a:alpha val="50000"/>
                      </a:srgbClr>
                    </a:solidFill>
                  </a:tcPr>
                </a:tc>
              </a:tr>
              <a:tr h="1159229">
                <a:tc>
                  <a:txBody>
                    <a:bodyPr/>
                    <a:lstStyle/>
                    <a:p>
                      <a:pPr lvl="0" defTabSz="914400"/>
                      <a:r>
                        <a:rPr sz="2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NUR 315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00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NUR 464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00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NUR 440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00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NUR 391
(4/2012)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0033">
                        <a:alpha val="30000"/>
                      </a:srgbClr>
                    </a:solidFill>
                  </a:tcPr>
                </a:tc>
              </a:tr>
              <a:tr h="1159229">
                <a:tc>
                  <a:txBody>
                    <a:bodyPr/>
                    <a:lstStyle/>
                    <a:p>
                      <a:pPr lvl="0" defTabSz="914400"/>
                      <a:r>
                        <a:rPr sz="2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NUR 460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00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9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NUR 444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00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NUR 445
(9/2012)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0033">
                        <a:alpha val="30000"/>
                      </a:srgbClr>
                    </a:solidFill>
                  </a:tcPr>
                </a:tc>
              </a:tr>
              <a:tr h="1159229">
                <a:tc>
                  <a:txBody>
                    <a:bodyPr/>
                    <a:lstStyle/>
                    <a:p>
                      <a:pPr lvl="0" defTabSz="914400">
                        <a:defRPr sz="29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9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NUR 392*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00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NUR 495
(2/2013)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0033">
                        <a:alpha val="30000"/>
                      </a:srgbClr>
                    </a:solidFill>
                  </a:tcPr>
                </a:tc>
              </a:tr>
              <a:tr h="1159229">
                <a:tc>
                  <a:txBody>
                    <a:bodyPr/>
                    <a:lstStyle/>
                    <a:p>
                      <a:pPr lvl="0" defTabSz="914400">
                        <a:defRPr sz="29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9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9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TWC 361
(2/2014)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0033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5" name="Shape 95"/>
          <p:cNvSpPr/>
          <p:nvPr/>
        </p:nvSpPr>
        <p:spPr>
          <a:xfrm>
            <a:off x="939800" y="8921749"/>
            <a:ext cx="448181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2400"/>
              <a:t>*Reviewer selection pending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156</Words>
  <Application>Microsoft Office PowerPoint</Application>
  <PresentationFormat>Custom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White</vt:lpstr>
      <vt:lpstr>Minimizing Distraction</vt:lpstr>
      <vt:lpstr>Presenters</vt:lpstr>
      <vt:lpstr>How we got here…</vt:lpstr>
      <vt:lpstr>Composition of the design team</vt:lpstr>
      <vt:lpstr>Carousel model</vt:lpstr>
      <vt:lpstr>Aligning standards</vt:lpstr>
      <vt:lpstr>Building alignment</vt:lpstr>
      <vt:lpstr>Crosswalking standards</vt:lpstr>
      <vt:lpstr>QM Course Reviews</vt:lpstr>
      <vt:lpstr>Questions?</vt:lpstr>
      <vt:lpstr>Minimizing Distraction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Minimizing Distraction</dc:title>
  <dc:creator>Pat</dc:creator>
  <cp:lastModifiedBy>Pat</cp:lastModifiedBy>
  <cp:revision>1</cp:revision>
  <dcterms:modified xsi:type="dcterms:W3CDTF">2014-04-12T18:11:36Z</dcterms:modified>
</cp:coreProperties>
</file>