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32"/>
  </p:notesMasterIdLst>
  <p:handoutMasterIdLst>
    <p:handoutMasterId r:id="rId33"/>
  </p:handoutMasterIdLst>
  <p:sldIdLst>
    <p:sldId id="256" r:id="rId6"/>
    <p:sldId id="264" r:id="rId7"/>
    <p:sldId id="260" r:id="rId8"/>
    <p:sldId id="268" r:id="rId9"/>
    <p:sldId id="261" r:id="rId10"/>
    <p:sldId id="288" r:id="rId11"/>
    <p:sldId id="282" r:id="rId12"/>
    <p:sldId id="285" r:id="rId13"/>
    <p:sldId id="287" r:id="rId14"/>
    <p:sldId id="279" r:id="rId15"/>
    <p:sldId id="286" r:id="rId16"/>
    <p:sldId id="275" r:id="rId17"/>
    <p:sldId id="276" r:id="rId18"/>
    <p:sldId id="280" r:id="rId19"/>
    <p:sldId id="267" r:id="rId20"/>
    <p:sldId id="266" r:id="rId21"/>
    <p:sldId id="289" r:id="rId22"/>
    <p:sldId id="290" r:id="rId23"/>
    <p:sldId id="291" r:id="rId24"/>
    <p:sldId id="292" r:id="rId25"/>
    <p:sldId id="293" r:id="rId26"/>
    <p:sldId id="294" r:id="rId27"/>
    <p:sldId id="269" r:id="rId28"/>
    <p:sldId id="272" r:id="rId29"/>
    <p:sldId id="278" r:id="rId30"/>
    <p:sldId id="27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1">
          <p15:clr>
            <a:srgbClr val="A4A3A4"/>
          </p15:clr>
        </p15:guide>
        <p15:guide id="2" orient="horz" pos="792">
          <p15:clr>
            <a:srgbClr val="A4A3A4"/>
          </p15:clr>
        </p15:guide>
        <p15:guide id="3" orient="horz" pos="2746">
          <p15:clr>
            <a:srgbClr val="A4A3A4"/>
          </p15:clr>
        </p15:guide>
        <p15:guide id="4" pos="307">
          <p15:clr>
            <a:srgbClr val="A4A3A4"/>
          </p15:clr>
        </p15:guide>
        <p15:guide id="5" pos="5462">
          <p15:clr>
            <a:srgbClr val="A4A3A4"/>
          </p15:clr>
        </p15:guide>
        <p15:guide id="6" pos="3004">
          <p15:clr>
            <a:srgbClr val="A4A3A4"/>
          </p15:clr>
        </p15:guide>
        <p15:guide id="7" orient="horz" pos="1003">
          <p15:clr>
            <a:srgbClr val="A4A3A4"/>
          </p15:clr>
        </p15:guide>
        <p15:guide id="8" orient="horz" pos="1320">
          <p15:clr>
            <a:srgbClr val="A4A3A4"/>
          </p15:clr>
        </p15:guide>
        <p15:guide id="9" pos="5411">
          <p15:clr>
            <a:srgbClr val="A4A3A4"/>
          </p15:clr>
        </p15:guide>
        <p15:guide id="10" pos="427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9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76284" autoAdjust="0"/>
  </p:normalViewPr>
  <p:slideViewPr>
    <p:cSldViewPr snapToGrid="0" snapToObjects="1">
      <p:cViewPr>
        <p:scale>
          <a:sx n="61" d="100"/>
          <a:sy n="61" d="100"/>
        </p:scale>
        <p:origin x="-1626" y="-72"/>
      </p:cViewPr>
      <p:guideLst>
        <p:guide orient="horz" pos="201"/>
        <p:guide orient="horz" pos="792"/>
        <p:guide orient="horz" pos="2746"/>
        <p:guide orient="horz" pos="1003"/>
        <p:guide orient="horz" pos="1320"/>
        <p:guide pos="307"/>
        <p:guide pos="5462"/>
        <p:guide pos="3004"/>
        <p:guide pos="5411"/>
        <p:guide pos="427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50" d="100"/>
          <a:sy n="150" d="100"/>
        </p:scale>
        <p:origin x="-15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2FBD43-B10B-7249-A4E4-1C345A722C5C}" type="datetime1">
              <a:rPr lang="en-US" smtClean="0">
                <a:latin typeface="Arial" pitchFamily="34" charset="0"/>
              </a:rPr>
              <a:pPr/>
              <a:t>10/27/2015</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C21A2A-0059-3F4D-BA51-DB439D2AAFE8}"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274254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1EA2F64B-5006-E147-A505-F71395FA3B20}" type="datetime1">
              <a:rPr lang="en-US" smtClean="0"/>
              <a:pPr/>
              <a:t>10/27/2015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47886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CAD0D3F6-CAEA-764E-BF6C-4AB0ED7526CC}" type="slidenum">
              <a:rPr lang="en-US" smtClean="0"/>
              <a:pPr/>
              <a:t>‹#›</a:t>
            </a:fld>
            <a:endParaRPr lang="en-US" dirty="0"/>
          </a:p>
        </p:txBody>
      </p:sp>
    </p:spTree>
    <p:extLst>
      <p:ext uri="{BB962C8B-B14F-4D97-AF65-F5344CB8AC3E}">
        <p14:creationId xmlns:p14="http://schemas.microsoft.com/office/powerpoint/2010/main" val="3755885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900" kern="1200">
        <a:solidFill>
          <a:schemeClr val="tx1"/>
        </a:solidFill>
        <a:latin typeface="Arial" pitchFamily="34" charset="0"/>
        <a:ea typeface="+mn-ea"/>
        <a:cs typeface="+mn-cs"/>
      </a:defRPr>
    </a:lvl1pPr>
    <a:lvl2pPr marL="457200" algn="l" defTabSz="457200" rtl="0" eaLnBrk="1" latinLnBrk="0" hangingPunct="1">
      <a:defRPr sz="900" kern="1200">
        <a:solidFill>
          <a:schemeClr val="tx1"/>
        </a:solidFill>
        <a:latin typeface="Arial" pitchFamily="34" charset="0"/>
        <a:ea typeface="+mn-ea"/>
        <a:cs typeface="+mn-cs"/>
      </a:defRPr>
    </a:lvl2pPr>
    <a:lvl3pPr marL="914400" algn="l" defTabSz="457200" rtl="0" eaLnBrk="1" latinLnBrk="0" hangingPunct="1">
      <a:defRPr sz="900" kern="1200">
        <a:solidFill>
          <a:schemeClr val="tx1"/>
        </a:solidFill>
        <a:latin typeface="Arial" pitchFamily="34" charset="0"/>
        <a:ea typeface="+mn-ea"/>
        <a:cs typeface="+mn-cs"/>
      </a:defRPr>
    </a:lvl3pPr>
    <a:lvl4pPr marL="1371600" algn="l" defTabSz="457200" rtl="0" eaLnBrk="1" latinLnBrk="0" hangingPunct="1">
      <a:defRPr sz="900" kern="1200">
        <a:solidFill>
          <a:schemeClr val="tx1"/>
        </a:solidFill>
        <a:latin typeface="Arial" pitchFamily="34" charset="0"/>
        <a:ea typeface="+mn-ea"/>
        <a:cs typeface="+mn-cs"/>
      </a:defRPr>
    </a:lvl4pPr>
    <a:lvl5pPr marL="1828800" algn="l" defTabSz="457200" rtl="0" eaLnBrk="1" latinLnBrk="0" hangingPunct="1">
      <a:defRPr sz="900" kern="1200">
        <a:solidFill>
          <a:schemeClr val="tx1"/>
        </a:solidFill>
        <a:latin typeface="Arial"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qmprogram.org/qmresources/research/"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qualitymatters.org/sample-implementation-plans" TargetMode="External"/><Relationship Id="rId4" Type="http://schemas.openxmlformats.org/officeDocument/2006/relationships/hyperlink" Target="https://www.qualitymatters.org/QM-Research-Resource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cnqualitymattersqualitydesign.weebly.co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devry.box.com/s/sb4xyc8a62kj4reu93m4na41cjg8qj00"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Welcome!</a:t>
            </a:r>
            <a:r>
              <a:rPr lang="en-US" sz="900" baseline="0" dirty="0" smtClean="0"/>
              <a:t> </a:t>
            </a:r>
          </a:p>
          <a:p>
            <a:endParaRPr lang="en-US" sz="900" baseline="0" dirty="0" smtClean="0"/>
          </a:p>
          <a:p>
            <a:r>
              <a:rPr lang="en-US" sz="900" baseline="0" dirty="0" smtClean="0"/>
              <a:t>My name is Anne Marie Hodges. On behalf of my colleagues, Himani Trivedi and Joy Whitlatch, we would like to thank you for attending our presentation today.</a:t>
            </a:r>
          </a:p>
          <a:p>
            <a:endParaRPr lang="en-US" sz="900" baseline="0" dirty="0" smtClean="0"/>
          </a:p>
          <a:p>
            <a:r>
              <a:rPr lang="en-US" sz="900" baseline="0" dirty="0" smtClean="0"/>
              <a:t>Andrew Carnegie once said, “</a:t>
            </a:r>
            <a:r>
              <a:rPr lang="en-US" sz="900" kern="1200" dirty="0" smtClean="0">
                <a:solidFill>
                  <a:schemeClr val="tx1"/>
                </a:solidFill>
                <a:latin typeface="Arial" pitchFamily="34" charset="0"/>
                <a:ea typeface="+mn-ea"/>
                <a:cs typeface="+mn-cs"/>
              </a:rPr>
              <a:t>Teamwork is the ability to work together toward a common vision. The ability to direct individual accomplishment toward organizational objectives.” We, at Chamberlain College of Nursing,</a:t>
            </a:r>
            <a:r>
              <a:rPr lang="en-US" sz="900" kern="1200" baseline="0" dirty="0" smtClean="0">
                <a:solidFill>
                  <a:schemeClr val="tx1"/>
                </a:solidFill>
                <a:latin typeface="Arial" pitchFamily="34" charset="0"/>
                <a:ea typeface="+mn-ea"/>
                <a:cs typeface="+mn-cs"/>
              </a:rPr>
              <a:t> believe that teamwork with Quality Matters is a prime example of moving toward a common vision of high quality course design in nursing to support our students in becoming extraordinary! Through our adoption of the QM Rubric, course review process, and professional development opportunities offered by Quality Matters, Chamberlain College of Nursing is achieving our organizational objectives.</a:t>
            </a:r>
            <a:endParaRPr lang="en-US" sz="900"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1</a:t>
            </a:fld>
            <a:endParaRPr lang="en-US" dirty="0"/>
          </a:p>
        </p:txBody>
      </p:sp>
    </p:spTree>
    <p:extLst>
      <p:ext uri="{BB962C8B-B14F-4D97-AF65-F5344CB8AC3E}">
        <p14:creationId xmlns:p14="http://schemas.microsoft.com/office/powerpoint/2010/main" val="180469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In Year 1,</a:t>
            </a:r>
            <a:r>
              <a:rPr lang="en-US" sz="900" baseline="0" dirty="0" smtClean="0"/>
              <a:t> Chamberlain RN-BSN Program also elected to participate in QM’s pilot for Program Certification in Teaching Support: External reviewers were provided with nearly 80 documents presenting data and evidence to support the achievement of five criteria related to teaching support.</a:t>
            </a:r>
          </a:p>
          <a:p>
            <a:endParaRPr lang="en-US" sz="900" baseline="0" dirty="0" smtClean="0"/>
          </a:p>
          <a:p>
            <a:r>
              <a:rPr lang="en-US" sz="900" baseline="0" dirty="0" smtClean="0"/>
              <a:t>On July 10, 2015, Chamberlain received the following commendation from Quality Matters recognizing high quality teaching support:</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itchFamily="34" charset="0"/>
                <a:ea typeface="+mn-ea"/>
                <a:cs typeface="+mn-cs"/>
              </a:rPr>
              <a:t>The Online Teaching Support Certification recognizes programs that require all online faculty to undergo training in best practices for online course delivery, provide faculty with ongoing pedagogical support, encourage faculty professional development to increase their knowledge and skill in online teaching, emphasize instructor availability and feedback to learners, and collect and use feedback from learners to improve online teaching.</a:t>
            </a:r>
          </a:p>
          <a:p>
            <a:endParaRPr lang="en-US" sz="900" dirty="0" smtClean="0"/>
          </a:p>
        </p:txBody>
      </p:sp>
      <p:sp>
        <p:nvSpPr>
          <p:cNvPr id="4" name="Slide Number Placeholder 3"/>
          <p:cNvSpPr>
            <a:spLocks noGrp="1"/>
          </p:cNvSpPr>
          <p:nvPr>
            <p:ph type="sldNum" sz="quarter" idx="10"/>
          </p:nvPr>
        </p:nvSpPr>
        <p:spPr/>
        <p:txBody>
          <a:bodyPr/>
          <a:lstStyle/>
          <a:p>
            <a:fld id="{CAD0D3F6-CAEA-764E-BF6C-4AB0ED7526CC}" type="slidenum">
              <a:rPr lang="en-US" smtClean="0"/>
              <a:pPr/>
              <a:t>10</a:t>
            </a:fld>
            <a:endParaRPr lang="en-US" dirty="0"/>
          </a:p>
        </p:txBody>
      </p:sp>
    </p:spTree>
    <p:extLst>
      <p:ext uri="{BB962C8B-B14F-4D97-AF65-F5344CB8AC3E}">
        <p14:creationId xmlns:p14="http://schemas.microsoft.com/office/powerpoint/2010/main" val="12317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In Year 1,</a:t>
            </a:r>
            <a:r>
              <a:rPr lang="en-US" sz="900" baseline="0" dirty="0" smtClean="0"/>
              <a:t> Chamberlain RN-BSN Program also elected to participate in QM’s pilot for Program Certification in Teaching Support: External reviewers were provided with nearly 80 documents presenting data and evidence to support the achievement of five criteria related to teaching support.</a:t>
            </a:r>
          </a:p>
          <a:p>
            <a:endParaRPr lang="en-US" sz="900" baseline="0" dirty="0" smtClean="0"/>
          </a:p>
          <a:p>
            <a:r>
              <a:rPr lang="en-US" sz="900" baseline="0" dirty="0" smtClean="0"/>
              <a:t>On July 10, 2015, Chamberlain received the following commendation from Quality Matters recognizing high quality teaching support:</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itchFamily="34" charset="0"/>
                <a:ea typeface="+mn-ea"/>
                <a:cs typeface="+mn-cs"/>
              </a:rPr>
              <a:t>The Online Teaching Support Certification recognizes programs that require all online faculty to undergo training in best practices for online course delivery, provide faculty with ongoing pedagogical support, encourage faculty professional development to increase their knowledge and skill in online teaching, emphasize instructor availability and feedback to learners, and collect and use feedback from learners to improve online teaching.</a:t>
            </a:r>
          </a:p>
          <a:p>
            <a:endParaRPr lang="en-US" sz="900" dirty="0" smtClean="0"/>
          </a:p>
        </p:txBody>
      </p:sp>
      <p:sp>
        <p:nvSpPr>
          <p:cNvPr id="4" name="Slide Number Placeholder 3"/>
          <p:cNvSpPr>
            <a:spLocks noGrp="1"/>
          </p:cNvSpPr>
          <p:nvPr>
            <p:ph type="sldNum" sz="quarter" idx="10"/>
          </p:nvPr>
        </p:nvSpPr>
        <p:spPr/>
        <p:txBody>
          <a:bodyPr/>
          <a:lstStyle/>
          <a:p>
            <a:fld id="{CAD0D3F6-CAEA-764E-BF6C-4AB0ED7526CC}" type="slidenum">
              <a:rPr lang="en-US" smtClean="0"/>
              <a:pPr/>
              <a:t>11</a:t>
            </a:fld>
            <a:endParaRPr lang="en-US" dirty="0"/>
          </a:p>
        </p:txBody>
      </p:sp>
    </p:spTree>
    <p:extLst>
      <p:ext uri="{BB962C8B-B14F-4D97-AF65-F5344CB8AC3E}">
        <p14:creationId xmlns:p14="http://schemas.microsoft.com/office/powerpoint/2010/main" val="123173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We are managing our initial formal course reviews through</a:t>
            </a:r>
            <a:r>
              <a:rPr lang="en-US" sz="900" baseline="0" dirty="0" smtClean="0"/>
              <a:t> the Subscriber-Managed Review process. By managing the subscriptions under a certified Course Review Manager, we can inform our teams and prepare for the formal QM-managed reviews in the next fiscal year, with a low risk, low cost implementation, This also offers a better understanding of what is necessary for the formal course review process with our stakeholders. </a:t>
            </a:r>
          </a:p>
          <a:p>
            <a:endParaRPr lang="en-US" sz="900" baseline="0" dirty="0" smtClean="0"/>
          </a:p>
          <a:p>
            <a:r>
              <a:rPr lang="en-US" sz="900" baseline="0" dirty="0" smtClean="0"/>
              <a:t>Under the Subscriber Managed Review process, we will begin to use our bartering units: </a:t>
            </a:r>
          </a:p>
          <a:p>
            <a:endParaRPr lang="en-US" sz="900" baseline="0" dirty="0" smtClean="0"/>
          </a:p>
          <a:p>
            <a:r>
              <a:rPr lang="en-US" sz="900" dirty="0" smtClean="0"/>
              <a:t>For each formal review conducted, points are deducted in the following manner (if the reviewer is not from the institution requesting the review).</a:t>
            </a:r>
            <a:br>
              <a:rPr lang="en-US" sz="900" dirty="0" smtClean="0"/>
            </a:br>
            <a:r>
              <a:rPr lang="en-US" sz="900" dirty="0" smtClean="0"/>
              <a:t>Debit of 2 points for having someone Chair a review (Master Reviewer).</a:t>
            </a:r>
            <a:br>
              <a:rPr lang="en-US" sz="900" dirty="0" smtClean="0"/>
            </a:br>
            <a:r>
              <a:rPr lang="en-US" sz="900" dirty="0" smtClean="0"/>
              <a:t>Debit of 1 point for having a second Reviewer</a:t>
            </a:r>
            <a:r>
              <a:rPr lang="en-US" sz="900" baseline="0" dirty="0" smtClean="0"/>
              <a:t> serving as</a:t>
            </a:r>
            <a:r>
              <a:rPr lang="en-US" sz="900" dirty="0" smtClean="0"/>
              <a:t> the Subject Matter Expert (SME).</a:t>
            </a:r>
            <a:br>
              <a:rPr lang="en-US" sz="900" dirty="0" smtClean="0"/>
            </a:br>
            <a:r>
              <a:rPr lang="en-US" sz="900" dirty="0" smtClean="0"/>
              <a:t>Debit of 1 point for having a third Reviewer, (at least one external review must sit on the review team).</a:t>
            </a:r>
          </a:p>
          <a:p>
            <a:endParaRPr lang="en-US" sz="900"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12</a:t>
            </a:fld>
            <a:endParaRPr lang="en-US" dirty="0"/>
          </a:p>
        </p:txBody>
      </p:sp>
    </p:spTree>
    <p:extLst>
      <p:ext uri="{BB962C8B-B14F-4D97-AF65-F5344CB8AC3E}">
        <p14:creationId xmlns:p14="http://schemas.microsoft.com/office/powerpoint/2010/main" val="301496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During our next two years of implementation,</a:t>
            </a:r>
            <a:r>
              <a:rPr lang="en-US" baseline="0" dirty="0" smtClean="0"/>
              <a:t> the RN-BSN Program will pursue the three additional Program Certifications: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Quality Matters Learner Success Certification</a:t>
            </a:r>
          </a:p>
          <a:p>
            <a:pPr marL="171450" indent="-171450">
              <a:buFont typeface="Arial" panose="020B0604020202020204" pitchFamily="34" charset="0"/>
              <a:buChar char="•"/>
            </a:pPr>
            <a:r>
              <a:rPr lang="en-US" baseline="0" dirty="0" smtClean="0"/>
              <a:t>Quality Matters Support for Online Learners Certification</a:t>
            </a:r>
          </a:p>
          <a:p>
            <a:endParaRPr lang="en-US" baseline="0" dirty="0" smtClean="0"/>
          </a:p>
          <a:p>
            <a:r>
              <a:rPr lang="en-US" baseline="0" dirty="0" smtClean="0"/>
              <a:t>Once all 10 core courses are formally reviewed and certified by QM, we will work toward achieving the final certification and recognition: </a:t>
            </a:r>
          </a:p>
          <a:p>
            <a:pPr marL="171450" indent="-171450">
              <a:buFont typeface="Arial" panose="020B0604020202020204" pitchFamily="34" charset="0"/>
              <a:buChar char="•"/>
            </a:pPr>
            <a:r>
              <a:rPr lang="en-US" dirty="0" smtClean="0"/>
              <a:t>Quality Matters Program Design Certification Process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Ultimately, upon recognition of all four certification areas, QM can designate Chamberlain College</a:t>
            </a:r>
            <a:r>
              <a:rPr lang="en-US" baseline="0" dirty="0" smtClean="0"/>
              <a:t> of Nursing’s RN-BSN Program with Exemplary Program Recognition.</a:t>
            </a:r>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13</a:t>
            </a:fld>
            <a:endParaRPr lang="en-US" dirty="0"/>
          </a:p>
        </p:txBody>
      </p:sp>
    </p:spTree>
    <p:extLst>
      <p:ext uri="{BB962C8B-B14F-4D97-AF65-F5344CB8AC3E}">
        <p14:creationId xmlns:p14="http://schemas.microsoft.com/office/powerpoint/2010/main" val="206493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itchFamily="34" charset="0"/>
                <a:ea typeface="+mn-ea"/>
                <a:cs typeface="+mn-cs"/>
              </a:rPr>
              <a:t>Chamberlain College of Nursing has always sought and applied best practices and quality course design standards to its online courses. </a:t>
            </a:r>
            <a:r>
              <a:rPr lang="en-US" sz="900" dirty="0" smtClean="0"/>
              <a:t>Getting</a:t>
            </a:r>
            <a:r>
              <a:rPr lang="en-US" sz="900" baseline="0" dirty="0" smtClean="0"/>
              <a:t> busy faculty to adopt a process in quality assurance was </a:t>
            </a:r>
            <a:r>
              <a:rPr lang="en-US" sz="900" b="1" baseline="0" dirty="0" smtClean="0"/>
              <a:t>not</a:t>
            </a:r>
            <a:r>
              <a:rPr lang="en-US" sz="900" baseline="0" dirty="0" smtClean="0"/>
              <a:t> a challenge when I arrived to Chamberlain College of Nursing. Our faculty and administrators were eager to have a colleague on board to champion and support the development and implementation of the QM Rubric.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aseline="0" dirty="0" smtClean="0"/>
          </a:p>
          <a:p>
            <a:r>
              <a:rPr lang="en-US" sz="900" baseline="0" dirty="0" smtClean="0"/>
              <a:t>I knew in order to be successful in leading the charge, I felt is was very important to educate and develop a common language between colleagues using the QM Rubric and the formal course review process; this applied to stakeholders outside the realm of faculty, too. It was easy to begin conversations with faculty – they see their direct involvement of course development. But what about other stakeholders, like the librarian, the instructional designer programming the content, the textbook fulfillment team? How do they fit into the course design process?</a:t>
            </a:r>
          </a:p>
          <a:p>
            <a:endParaRPr lang="en-US" sz="9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900" baseline="0" dirty="0" err="1" smtClean="0"/>
              <a:t>Himani</a:t>
            </a:r>
            <a:r>
              <a:rPr lang="en-US" sz="900" baseline="0" dirty="0" smtClean="0"/>
              <a:t> would like to share a few words regarding challenges faced from the Instructional Design team as well as best practices, and what processes they adopted to support implementation of the QM rubric within the course development cycle.</a:t>
            </a:r>
          </a:p>
        </p:txBody>
      </p:sp>
      <p:sp>
        <p:nvSpPr>
          <p:cNvPr id="4" name="Slide Number Placeholder 3"/>
          <p:cNvSpPr>
            <a:spLocks noGrp="1"/>
          </p:cNvSpPr>
          <p:nvPr>
            <p:ph type="sldNum" sz="quarter" idx="10"/>
          </p:nvPr>
        </p:nvSpPr>
        <p:spPr/>
        <p:txBody>
          <a:bodyPr/>
          <a:lstStyle/>
          <a:p>
            <a:fld id="{CAD0D3F6-CAEA-764E-BF6C-4AB0ED7526CC}" type="slidenum">
              <a:rPr lang="en-US" smtClean="0"/>
              <a:pPr/>
              <a:t>14</a:t>
            </a:fld>
            <a:endParaRPr lang="en-US" dirty="0"/>
          </a:p>
        </p:txBody>
      </p:sp>
    </p:spTree>
    <p:extLst>
      <p:ext uri="{BB962C8B-B14F-4D97-AF65-F5344CB8AC3E}">
        <p14:creationId xmlns:p14="http://schemas.microsoft.com/office/powerpoint/2010/main" val="115472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aseline="0" dirty="0" err="1" smtClean="0"/>
              <a:t>Himani</a:t>
            </a:r>
            <a:r>
              <a:rPr lang="en-US" sz="900" baseline="0" dirty="0" smtClean="0"/>
              <a:t> would like to share a few words regarding challenges faced from the Instructional Design team as well as best practices, and what processes they adopted to support implementation of the QM rubric within the course development cycle.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Himani may wish to display the following document (loaded to Box), https://devry.box.com/s/sb4xyc8a62kj4reu93m4na41cjg8qj00. </a:t>
            </a:r>
          </a:p>
          <a:p>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15</a:t>
            </a:fld>
            <a:endParaRPr lang="en-US" dirty="0"/>
          </a:p>
        </p:txBody>
      </p:sp>
    </p:spTree>
    <p:extLst>
      <p:ext uri="{BB962C8B-B14F-4D97-AF65-F5344CB8AC3E}">
        <p14:creationId xmlns:p14="http://schemas.microsoft.com/office/powerpoint/2010/main" val="278969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course</a:t>
            </a:r>
            <a:r>
              <a:rPr lang="en-US" baseline="0" dirty="0" smtClean="0"/>
              <a:t> of the past two years, several resources have been shared or developed, prepared both externally and internally. We are starting to </a:t>
            </a:r>
            <a:r>
              <a:rPr lang="en-US" baseline="0" dirty="0" err="1" smtClean="0"/>
              <a:t>recieve</a:t>
            </a:r>
            <a:r>
              <a:rPr lang="en-US" baseline="0" dirty="0" smtClean="0"/>
              <a:t> requests from faculty indicating they are ready to use the self-review tool to evaluate the course in the redevelopment cycle (18 month span), and we well aware of the multi-section policy in place by QM.</a:t>
            </a:r>
          </a:p>
          <a:p>
            <a:endParaRPr lang="en-US" baseline="0" dirty="0" smtClean="0"/>
          </a:p>
          <a:p>
            <a:r>
              <a:rPr lang="en-US" dirty="0" smtClean="0"/>
              <a:t>QM Resources:</a:t>
            </a:r>
          </a:p>
          <a:p>
            <a:endParaRPr lang="en-US" dirty="0" smtClean="0"/>
          </a:p>
          <a:p>
            <a:pPr marL="0" indent="0">
              <a:buNone/>
            </a:pPr>
            <a:r>
              <a:rPr lang="en-US" dirty="0" smtClean="0"/>
              <a:t>Quality Matters Research Library:</a:t>
            </a:r>
          </a:p>
          <a:p>
            <a:r>
              <a:rPr lang="en-US" dirty="0" smtClean="0">
                <a:hlinkClick r:id="rId3"/>
              </a:rPr>
              <a:t>https://www.qmprogram.org/qmresources/research/</a:t>
            </a:r>
            <a:r>
              <a:rPr lang="en-US" dirty="0" smtClean="0"/>
              <a:t> </a:t>
            </a:r>
          </a:p>
          <a:p>
            <a:pPr marL="0" indent="0">
              <a:buNone/>
            </a:pPr>
            <a:r>
              <a:rPr lang="en-US" dirty="0" smtClean="0"/>
              <a:t>Quality Matters Research Resources:</a:t>
            </a:r>
          </a:p>
          <a:p>
            <a:r>
              <a:rPr lang="en-US" dirty="0" smtClean="0">
                <a:hlinkClick r:id="rId4"/>
              </a:rPr>
              <a:t>https://www.qualitymatters.org/QM-Research-Resources</a:t>
            </a:r>
            <a:r>
              <a:rPr lang="en-US" dirty="0" smtClean="0"/>
              <a:t> </a:t>
            </a:r>
          </a:p>
          <a:p>
            <a:pPr marL="0" indent="0">
              <a:buNone/>
            </a:pPr>
            <a:r>
              <a:rPr lang="en-US" dirty="0" smtClean="0"/>
              <a:t>Sample Implementation Plans</a:t>
            </a:r>
          </a:p>
          <a:p>
            <a:r>
              <a:rPr lang="en-US" dirty="0" smtClean="0">
                <a:hlinkClick r:id="rId5"/>
              </a:rPr>
              <a:t>https://www.qualitymatters.org/sample-implementation-plans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16</a:t>
            </a:fld>
            <a:endParaRPr lang="en-US" dirty="0"/>
          </a:p>
        </p:txBody>
      </p:sp>
    </p:spTree>
    <p:extLst>
      <p:ext uri="{BB962C8B-B14F-4D97-AF65-F5344CB8AC3E}">
        <p14:creationId xmlns:p14="http://schemas.microsoft.com/office/powerpoint/2010/main" val="83160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Recognition of the QM Multi-Section Policy</a:t>
            </a:r>
          </a:p>
          <a:p>
            <a:r>
              <a:rPr lang="en-US" dirty="0" smtClean="0"/>
              <a:t>Chamberlain</a:t>
            </a:r>
            <a:r>
              <a:rPr lang="en-US" baseline="0" dirty="0" smtClean="0"/>
              <a:t> College of Nursing colleagues have reviewed the Multi-Section Policy, and the QM Coordinator has responsibility for completing the form with QM to use the certification mark on edits applied to the responsibility for completing the form with QM to approve use of the certification mark on edits applied to the course where Standards 1.4, 1.8, 3.2, 3.3, and 5.3 are re-evaluated.</a:t>
            </a:r>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17</a:t>
            </a:fld>
            <a:endParaRPr lang="en-US" dirty="0"/>
          </a:p>
        </p:txBody>
      </p:sp>
    </p:spTree>
    <p:extLst>
      <p:ext uri="{BB962C8B-B14F-4D97-AF65-F5344CB8AC3E}">
        <p14:creationId xmlns:p14="http://schemas.microsoft.com/office/powerpoint/2010/main" val="249096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instructional design and media specialist teams incorporated QM principles.</a:t>
            </a:r>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18</a:t>
            </a:fld>
            <a:endParaRPr lang="en-US" dirty="0"/>
          </a:p>
        </p:txBody>
      </p:sp>
    </p:spTree>
    <p:extLst>
      <p:ext uri="{BB962C8B-B14F-4D97-AF65-F5344CB8AC3E}">
        <p14:creationId xmlns:p14="http://schemas.microsoft.com/office/powerpoint/2010/main" val="1124071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web development</a:t>
            </a:r>
            <a:r>
              <a:rPr lang="en-US" baseline="0" dirty="0" smtClean="0"/>
              <a:t> managers incorporated QM principles.</a:t>
            </a:r>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19</a:t>
            </a:fld>
            <a:endParaRPr lang="en-US" dirty="0"/>
          </a:p>
        </p:txBody>
      </p:sp>
    </p:spTree>
    <p:extLst>
      <p:ext uri="{BB962C8B-B14F-4D97-AF65-F5344CB8AC3E}">
        <p14:creationId xmlns:p14="http://schemas.microsoft.com/office/powerpoint/2010/main" val="84943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short time together, we</a:t>
            </a:r>
            <a:r>
              <a:rPr lang="en-US" baseline="0" dirty="0" smtClean="0"/>
              <a:t> intend to share with you our process of implementing the Quality Matters initiative and how we developed our first 3 Implementation Plan.</a:t>
            </a:r>
          </a:p>
          <a:p>
            <a:endParaRPr lang="en-US" baseline="0" dirty="0" smtClean="0"/>
          </a:p>
          <a:p>
            <a:r>
              <a:rPr lang="en-US" baseline="0" dirty="0" smtClean="0"/>
              <a:t>We will:</a:t>
            </a:r>
          </a:p>
          <a:p>
            <a:pPr marL="171450" indent="-171450">
              <a:buFont typeface="Arial" panose="020B0604020202020204" pitchFamily="34" charset="0"/>
              <a:buChar char="•"/>
            </a:pPr>
            <a:r>
              <a:rPr lang="en-US" dirty="0" smtClean="0"/>
              <a:t>Describe introduction and progress to implementing QM at Chamberlain.</a:t>
            </a:r>
          </a:p>
          <a:p>
            <a:pPr marL="171450" indent="-171450">
              <a:buFont typeface="Arial" panose="020B0604020202020204" pitchFamily="34" charset="0"/>
              <a:buChar char="•"/>
            </a:pPr>
            <a:r>
              <a:rPr lang="en-US" dirty="0" smtClean="0"/>
              <a:t>Identify best practices and challenges involved in planning and writing a Plan.</a:t>
            </a:r>
          </a:p>
          <a:p>
            <a:pPr marL="171450" indent="-171450">
              <a:buFont typeface="Arial" panose="020B0604020202020204" pitchFamily="34" charset="0"/>
              <a:buChar char="•"/>
            </a:pPr>
            <a:r>
              <a:rPr lang="en-US" dirty="0" smtClean="0"/>
              <a:t>Discuss resources developed that encourage colleague engagement with QM.</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And, we invite you to further </a:t>
            </a:r>
            <a:r>
              <a:rPr lang="en-US" baseline="0" dirty="0" smtClean="0"/>
              <a:t>dialogue about our success in implementing QM during the poster session, as a follow up to this presentation, later today.</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2</a:t>
            </a:fld>
            <a:endParaRPr lang="en-US" dirty="0"/>
          </a:p>
        </p:txBody>
      </p:sp>
    </p:spTree>
    <p:extLst>
      <p:ext uri="{BB962C8B-B14F-4D97-AF65-F5344CB8AC3E}">
        <p14:creationId xmlns:p14="http://schemas.microsoft.com/office/powerpoint/2010/main" val="2825890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course</a:t>
            </a:r>
            <a:r>
              <a:rPr lang="en-US" baseline="0" dirty="0" smtClean="0"/>
              <a:t> leaders (faculty) incorporate QM principles.</a:t>
            </a:r>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20</a:t>
            </a:fld>
            <a:endParaRPr lang="en-US" dirty="0"/>
          </a:p>
        </p:txBody>
      </p:sp>
    </p:spTree>
    <p:extLst>
      <p:ext uri="{BB962C8B-B14F-4D97-AF65-F5344CB8AC3E}">
        <p14:creationId xmlns:p14="http://schemas.microsoft.com/office/powerpoint/2010/main" val="2145083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Himani</a:t>
            </a:r>
            <a:r>
              <a:rPr lang="en-US" dirty="0" smtClean="0"/>
              <a:t> will address how the instructional design team incorporate review of the standards during the course build process.</a:t>
            </a:r>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21</a:t>
            </a:fld>
            <a:endParaRPr lang="en-US" dirty="0"/>
          </a:p>
        </p:txBody>
      </p:sp>
    </p:spTree>
    <p:extLst>
      <p:ext uri="{BB962C8B-B14F-4D97-AF65-F5344CB8AC3E}">
        <p14:creationId xmlns:p14="http://schemas.microsoft.com/office/powerpoint/2010/main" val="470851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how colleagues are informed of the results of the build-review between instructional designer and faculty.</a:t>
            </a:r>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22</a:t>
            </a:fld>
            <a:endParaRPr lang="en-US" dirty="0"/>
          </a:p>
        </p:txBody>
      </p:sp>
    </p:spTree>
    <p:extLst>
      <p:ext uri="{BB962C8B-B14F-4D97-AF65-F5344CB8AC3E}">
        <p14:creationId xmlns:p14="http://schemas.microsoft.com/office/powerpoint/2010/main" val="12506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distribution</a:t>
            </a:r>
          </a:p>
          <a:p>
            <a:pPr lvl="1"/>
            <a:r>
              <a:rPr lang="en-US" dirty="0" smtClean="0"/>
              <a:t>Newsletters</a:t>
            </a:r>
          </a:p>
          <a:p>
            <a:pPr lvl="1"/>
            <a:r>
              <a:rPr lang="en-US" dirty="0" smtClean="0"/>
              <a:t>Emails</a:t>
            </a:r>
          </a:p>
          <a:p>
            <a:pPr lvl="1"/>
            <a:r>
              <a:rPr lang="en-US" dirty="0" smtClean="0"/>
              <a:t>Weebly Site</a:t>
            </a:r>
          </a:p>
          <a:p>
            <a:pPr lvl="2"/>
            <a:r>
              <a:rPr lang="en-US" dirty="0" smtClean="0">
                <a:hlinkClick r:id="rId3"/>
              </a:rPr>
              <a:t>http://ccnqualitymattersqualitydesign.weebly.com/</a:t>
            </a:r>
            <a:endParaRPr lang="en-US" dirty="0" smtClean="0"/>
          </a:p>
          <a:p>
            <a:r>
              <a:rPr lang="en-US" dirty="0" smtClean="0"/>
              <a:t>Fiscal support</a:t>
            </a:r>
          </a:p>
          <a:p>
            <a:pPr lvl="1"/>
            <a:r>
              <a:rPr lang="en-US" dirty="0" smtClean="0"/>
              <a:t>Administration committed to providing all FT colleagues training for APPQMR (dedicated training – statewide consortium)</a:t>
            </a:r>
          </a:p>
          <a:p>
            <a:r>
              <a:rPr lang="en-US" dirty="0" smtClean="0"/>
              <a:t>Instructional Design Support</a:t>
            </a:r>
          </a:p>
          <a:p>
            <a:pPr lvl="1"/>
            <a:r>
              <a:rPr lang="en-US" dirty="0" smtClean="0">
                <a:hlinkClick r:id="rId4"/>
              </a:rPr>
              <a:t>DOS IDs use checklist</a:t>
            </a:r>
            <a:r>
              <a:rPr lang="en-US" dirty="0" smtClean="0"/>
              <a:t> https://devry.box.com/s/sb4xyc8a62kj4reu93m4na41cjg8qj00</a:t>
            </a:r>
          </a:p>
          <a:p>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23</a:t>
            </a:fld>
            <a:endParaRPr lang="en-US" dirty="0"/>
          </a:p>
        </p:txBody>
      </p:sp>
    </p:spTree>
    <p:extLst>
      <p:ext uri="{BB962C8B-B14F-4D97-AF65-F5344CB8AC3E}">
        <p14:creationId xmlns:p14="http://schemas.microsoft.com/office/powerpoint/2010/main" val="835958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457200">
              <a:buNone/>
            </a:pPr>
            <a:r>
              <a:rPr lang="en-US" sz="900" dirty="0" smtClean="0"/>
              <a:t>Finley, D. (2012). Using quality matters (qm) to improve all courses. Journal of Teaching and Learning with Technology, 1(2), 48-50. Retrieved from http://jotlt.indiana.edu/article/download/3093/3046</a:t>
            </a:r>
          </a:p>
          <a:p>
            <a:pPr marL="0" indent="-457200">
              <a:buNone/>
            </a:pPr>
            <a:endParaRPr lang="en-US" sz="900" dirty="0" smtClean="0"/>
          </a:p>
          <a:p>
            <a:pPr marL="0" indent="-457200">
              <a:buNone/>
            </a:pPr>
            <a:r>
              <a:rPr lang="en-US" sz="900" dirty="0" smtClean="0"/>
              <a:t>Legon, R. (2015) Measuring the Impact of the Quality Matters Rubric™: A Discussion of Possibilities, </a:t>
            </a:r>
            <a:r>
              <a:rPr lang="en-US" sz="900" i="1" dirty="0" smtClean="0"/>
              <a:t>American Journal of Distance Education</a:t>
            </a:r>
            <a:r>
              <a:rPr lang="en-US" sz="900" dirty="0" smtClean="0"/>
              <a:t>, 29:3, 166-173, DOI:10.1080/08923647.2015.1058114</a:t>
            </a:r>
          </a:p>
          <a:p>
            <a:pPr marL="0" indent="-457200">
              <a:buNone/>
            </a:pPr>
            <a:endParaRPr lang="en-US" sz="900" dirty="0" smtClean="0"/>
          </a:p>
          <a:p>
            <a:pPr marL="0" indent="-457200">
              <a:buNone/>
            </a:pPr>
            <a:r>
              <a:rPr lang="en-US" sz="900" dirty="0" smtClean="0"/>
              <a:t>Roehrs, C., Wang, L., &amp; Kendrick, D. (2013). Preparing faculty to use the quality matters model for course improvement . Journal of Online Learning and Teaching, 9(1), 52-67. Retrieved from http://jolt.merlot.org/Vol9_No1.htm</a:t>
            </a:r>
            <a:endParaRPr lang="en-US" sz="900"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24</a:t>
            </a:fld>
            <a:endParaRPr lang="en-US" dirty="0"/>
          </a:p>
        </p:txBody>
      </p:sp>
    </p:spTree>
    <p:extLst>
      <p:ext uri="{BB962C8B-B14F-4D97-AF65-F5344CB8AC3E}">
        <p14:creationId xmlns:p14="http://schemas.microsoft.com/office/powerpoint/2010/main" val="1357934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457200">
              <a:buNone/>
            </a:pPr>
            <a:r>
              <a:rPr lang="en-US" sz="900" dirty="0" smtClean="0"/>
              <a:t>Shattuck, K. (2012). What we’re learning from quality matters-focused research: research, practice, continuous improvement. Informally published manuscript, Retrieved from https://www.qualitymatters.org/node/1866/download/What we're learning paper_FINAL_May 18, 2012_Dec2012ks.pdf</a:t>
            </a:r>
          </a:p>
          <a:p>
            <a:pPr marL="0" indent="-457200">
              <a:buNone/>
            </a:pPr>
            <a:endParaRPr lang="en-US" sz="900" dirty="0" smtClean="0"/>
          </a:p>
          <a:p>
            <a:pPr marL="0" indent="-457200">
              <a:buNone/>
            </a:pPr>
            <a:r>
              <a:rPr lang="en-US" sz="900" dirty="0" smtClean="0"/>
              <a:t>Shattuck, K. (2014). Assuring quality in online education: Practices and processes at the teaching, resource, and program levels. Sterling, Virginia: Stylus Publishing, LLC. </a:t>
            </a:r>
          </a:p>
          <a:p>
            <a:pPr marL="0" indent="-457200">
              <a:buNone/>
            </a:pPr>
            <a:endParaRPr lang="en-US" sz="900" dirty="0" smtClean="0"/>
          </a:p>
          <a:p>
            <a:pPr marL="0" indent="-457200">
              <a:buNone/>
            </a:pPr>
            <a:r>
              <a:rPr lang="en-US" sz="900" dirty="0" smtClean="0"/>
              <a:t>Shattuck, K. (2015) Focusing Research on Quality Matters, </a:t>
            </a:r>
            <a:r>
              <a:rPr lang="en-US" sz="900" i="1" dirty="0" smtClean="0"/>
              <a:t>American Journal of Distance Education</a:t>
            </a:r>
            <a:r>
              <a:rPr lang="en-US" sz="900" dirty="0" smtClean="0"/>
              <a:t>, 29:3, 155-158, DOI: 10.1080/08923647.2015.1061809</a:t>
            </a:r>
          </a:p>
          <a:p>
            <a:pPr marL="0" indent="-457200">
              <a:buNone/>
            </a:pPr>
            <a:endParaRPr lang="en-US" sz="900" dirty="0" smtClean="0"/>
          </a:p>
          <a:p>
            <a:pPr marL="0" indent="-457200">
              <a:buNone/>
            </a:pPr>
            <a:r>
              <a:rPr lang="en-US" sz="900" dirty="0" smtClean="0"/>
              <a:t>Simunich, B. (2015) Speaking Personally—With Ron Legon, </a:t>
            </a:r>
            <a:r>
              <a:rPr lang="en-US" sz="900" i="1" dirty="0" smtClean="0"/>
              <a:t>American Journal of Distance Education</a:t>
            </a:r>
            <a:r>
              <a:rPr lang="en-US" sz="900" dirty="0" smtClean="0"/>
              <a:t>, 29:3, 220-226, DOI: 10.1080/08923647.2015.1059624</a:t>
            </a:r>
            <a:endParaRPr lang="en-US" sz="900"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25</a:t>
            </a:fld>
            <a:endParaRPr lang="en-US" dirty="0"/>
          </a:p>
        </p:txBody>
      </p:sp>
    </p:spTree>
    <p:extLst>
      <p:ext uri="{BB962C8B-B14F-4D97-AF65-F5344CB8AC3E}">
        <p14:creationId xmlns:p14="http://schemas.microsoft.com/office/powerpoint/2010/main" val="1357934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additional questions,</a:t>
            </a:r>
            <a:r>
              <a:rPr lang="en-US" baseline="0" dirty="0" smtClean="0"/>
              <a:t> please join me in the Poster Presentation Hall, where a poster will be displayed, sharing this same information. Thank you, again, for allowing me to share how Chamberlain College of Nursing is TEAMING with QM to design quality online programs in nursing education, where we are graduating extraordinary nurses!</a:t>
            </a:r>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26</a:t>
            </a:fld>
            <a:endParaRPr lang="en-US" dirty="0"/>
          </a:p>
        </p:txBody>
      </p:sp>
    </p:spTree>
    <p:extLst>
      <p:ext uri="{BB962C8B-B14F-4D97-AF65-F5344CB8AC3E}">
        <p14:creationId xmlns:p14="http://schemas.microsoft.com/office/powerpoint/2010/main" val="307034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itchFamily="34" charset="0"/>
                <a:ea typeface="+mn-ea"/>
                <a:cs typeface="+mn-cs"/>
              </a:rPr>
              <a:t>Chamberlain College of Nursing has always sought and applied best practices and quality course design standards to its online courses,</a:t>
            </a:r>
            <a:r>
              <a:rPr lang="en-US" sz="900" kern="1200" baseline="0" dirty="0" smtClean="0">
                <a:solidFill>
                  <a:schemeClr val="tx1"/>
                </a:solidFill>
                <a:effectLst/>
                <a:latin typeface="Arial" pitchFamily="34" charset="0"/>
                <a:ea typeface="+mn-ea"/>
                <a:cs typeface="+mn-cs"/>
              </a:rPr>
              <a:t> while not always formally recognized in conjunction with Quality Matters.</a:t>
            </a:r>
            <a:endParaRPr lang="en-US" sz="900"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900" b="0" dirty="0" smtClean="0"/>
              <a:t>Our lead</a:t>
            </a:r>
            <a:r>
              <a:rPr lang="en-US" sz="900" b="0" baseline="0" dirty="0" smtClean="0"/>
              <a:t> administration and all colleagues are </a:t>
            </a:r>
            <a:r>
              <a:rPr lang="en-US" sz="900" b="0" dirty="0" smtClean="0"/>
              <a:t>committed to supporting the QM initiative throughout all programs.</a:t>
            </a:r>
            <a:endParaRPr lang="en-US" sz="900" dirty="0" smtClean="0"/>
          </a:p>
        </p:txBody>
      </p:sp>
      <p:sp>
        <p:nvSpPr>
          <p:cNvPr id="4" name="Slide Number Placeholder 3"/>
          <p:cNvSpPr>
            <a:spLocks noGrp="1"/>
          </p:cNvSpPr>
          <p:nvPr>
            <p:ph type="sldNum" sz="quarter" idx="10"/>
          </p:nvPr>
        </p:nvSpPr>
        <p:spPr/>
        <p:txBody>
          <a:bodyPr/>
          <a:lstStyle/>
          <a:p>
            <a:fld id="{CAD0D3F6-CAEA-764E-BF6C-4AB0ED7526CC}" type="slidenum">
              <a:rPr lang="en-US" smtClean="0"/>
              <a:pPr/>
              <a:t>3</a:t>
            </a:fld>
            <a:endParaRPr lang="en-US" dirty="0"/>
          </a:p>
        </p:txBody>
      </p:sp>
    </p:spTree>
    <p:extLst>
      <p:ext uri="{BB962C8B-B14F-4D97-AF65-F5344CB8AC3E}">
        <p14:creationId xmlns:p14="http://schemas.microsoft.com/office/powerpoint/2010/main" val="78143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a:t>
            </a:r>
            <a:r>
              <a:rPr lang="en-US" baseline="0" dirty="0" smtClean="0"/>
              <a:t>taskforce, under the Program Director’s oversight, developed a team composed of stakeholders who could offer support and input on behalf of their faculty colleagues while designing the 3 Year Implementation Plan.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ensured that stakeholders, such as a member from the instructional design team, the program dean, the program’s web development manager, and a program faculty manager were invited to participate on the taskforce, in addition to the three faculty members who volunteered to meet and collaborate with the QM Coordinator. Having faculty advocates is a key factor in successful design and execution of the Implementation Plan.</a:t>
            </a:r>
            <a:endParaRPr lang="en-US" dirty="0" smtClean="0"/>
          </a:p>
          <a:p>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4</a:t>
            </a:fld>
            <a:endParaRPr lang="en-US" dirty="0"/>
          </a:p>
        </p:txBody>
      </p:sp>
    </p:spTree>
    <p:extLst>
      <p:ext uri="{BB962C8B-B14F-4D97-AF65-F5344CB8AC3E}">
        <p14:creationId xmlns:p14="http://schemas.microsoft.com/office/powerpoint/2010/main" val="145284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To date, approximately 75</a:t>
            </a:r>
            <a:r>
              <a:rPr lang="en-US" b="0" baseline="0" dirty="0" smtClean="0"/>
              <a:t> percent</a:t>
            </a:r>
            <a:r>
              <a:rPr lang="en-US" b="0" dirty="0" smtClean="0"/>
              <a:t> of our fulltime, online program colleagues have participated in APPQMR. </a:t>
            </a:r>
          </a:p>
          <a:p>
            <a:endParaRPr lang="en-US" b="0" dirty="0" smtClean="0"/>
          </a:p>
          <a:p>
            <a:r>
              <a:rPr lang="en-US" b="0" dirty="0" smtClean="0"/>
              <a:t>This data includes the following</a:t>
            </a:r>
            <a:r>
              <a:rPr lang="en-US" b="0" baseline="0" dirty="0" smtClean="0"/>
              <a:t> post-licensure programs, in addition to several administrative leaders, such as our Vice President for Online Operations: </a:t>
            </a:r>
          </a:p>
          <a:p>
            <a:pPr marL="171450" indent="-171450">
              <a:buFont typeface="Arial" panose="020B0604020202020204" pitchFamily="34" charset="0"/>
              <a:buChar char="•"/>
            </a:pPr>
            <a:r>
              <a:rPr lang="en-US" b="0" baseline="0" dirty="0" smtClean="0"/>
              <a:t>RN-BSN Online Degree Completion Option </a:t>
            </a:r>
          </a:p>
          <a:p>
            <a:pPr marL="171450" indent="-171450">
              <a:buFont typeface="Arial" panose="020B0604020202020204" pitchFamily="34" charset="0"/>
              <a:buChar char="•"/>
            </a:pPr>
            <a:r>
              <a:rPr lang="en-US" b="0" baseline="0" dirty="0" smtClean="0"/>
              <a:t>Master of Science in Nursing – Family Nurse Practitioner Specialty Track</a:t>
            </a:r>
          </a:p>
          <a:p>
            <a:pPr marL="171450" indent="-171450">
              <a:buFont typeface="Arial" panose="020B0604020202020204" pitchFamily="34" charset="0"/>
              <a:buChar char="•"/>
            </a:pPr>
            <a:r>
              <a:rPr lang="en-US" b="0" baseline="0" dirty="0" smtClean="0"/>
              <a:t>Master of Science in Nursing – Educator, Executive, Healthcare Policy and Informatics Specialty Tracks</a:t>
            </a:r>
          </a:p>
          <a:p>
            <a:pPr marL="171450" indent="-171450">
              <a:buFont typeface="Arial" panose="020B0604020202020204" pitchFamily="34" charset="0"/>
              <a:buChar char="•"/>
            </a:pPr>
            <a:r>
              <a:rPr lang="en-US" b="0" baseline="0" dirty="0" smtClean="0"/>
              <a:t>Doctor of Nursing Practice</a:t>
            </a:r>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5</a:t>
            </a:fld>
            <a:endParaRPr lang="en-US" dirty="0"/>
          </a:p>
        </p:txBody>
      </p:sp>
    </p:spTree>
    <p:extLst>
      <p:ext uri="{BB962C8B-B14F-4D97-AF65-F5344CB8AC3E}">
        <p14:creationId xmlns:p14="http://schemas.microsoft.com/office/powerpoint/2010/main" val="2213579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 Chamberlain</a:t>
            </a:r>
            <a:r>
              <a:rPr lang="en-US" baseline="0" dirty="0" smtClean="0"/>
              <a:t> College of Nursing was using QM informally in its early adoption, it was not until Fall, 2014, that a formal, approved plan by QM, was in place. We are preparing our evaluation and writing our narrative update for QM as the first year has officially passed, and we are now in our second year of the plan.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Highlight aspects of the timeline, using the following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AD0D3F6-CAEA-764E-BF6C-4AB0ED7526CC}" type="slidenum">
              <a:rPr lang="en-US" smtClean="0"/>
              <a:pPr/>
              <a:t>6</a:t>
            </a:fld>
            <a:endParaRPr lang="en-US" dirty="0"/>
          </a:p>
        </p:txBody>
      </p:sp>
    </p:spTree>
    <p:extLst>
      <p:ext uri="{BB962C8B-B14F-4D97-AF65-F5344CB8AC3E}">
        <p14:creationId xmlns:p14="http://schemas.microsoft.com/office/powerpoint/2010/main" val="131900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During our first year of formal implementation, we focused our initiative on training and development. By Fall, 2014, we identified one online program, RB-BSN online degree completion option, and conducted internal, informal self- and peer reviews on each of the 10 core courses. Course Leaders had an opportunity to complete the Course Representatives Worksheet, and receive feedback and comments addressing each of the QM Rubric Standards for the course which each leads.</a:t>
            </a:r>
          </a:p>
        </p:txBody>
      </p:sp>
      <p:sp>
        <p:nvSpPr>
          <p:cNvPr id="4" name="Slide Number Placeholder 3"/>
          <p:cNvSpPr>
            <a:spLocks noGrp="1"/>
          </p:cNvSpPr>
          <p:nvPr>
            <p:ph type="sldNum" sz="quarter" idx="10"/>
          </p:nvPr>
        </p:nvSpPr>
        <p:spPr/>
        <p:txBody>
          <a:bodyPr/>
          <a:lstStyle/>
          <a:p>
            <a:fld id="{CAD0D3F6-CAEA-764E-BF6C-4AB0ED7526CC}" type="slidenum">
              <a:rPr lang="en-US" smtClean="0"/>
              <a:pPr/>
              <a:t>7</a:t>
            </a:fld>
            <a:endParaRPr lang="en-US" dirty="0"/>
          </a:p>
        </p:txBody>
      </p:sp>
    </p:spTree>
    <p:extLst>
      <p:ext uri="{BB962C8B-B14F-4D97-AF65-F5344CB8AC3E}">
        <p14:creationId xmlns:p14="http://schemas.microsoft.com/office/powerpoint/2010/main" val="354616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Chamberlain subscribes</a:t>
            </a:r>
            <a:r>
              <a:rPr lang="en-US" baseline="0" dirty="0" smtClean="0"/>
              <a:t> through </a:t>
            </a:r>
            <a:r>
              <a:rPr lang="en-US" dirty="0" smtClean="0"/>
              <a:t>The Quality Matters</a:t>
            </a:r>
            <a:r>
              <a:rPr lang="en-US" baseline="0" dirty="0" smtClean="0"/>
              <a:t> - </a:t>
            </a:r>
            <a:r>
              <a:rPr lang="en-US" dirty="0" smtClean="0"/>
              <a:t>Ohio Consortium</a:t>
            </a:r>
            <a:r>
              <a:rPr lang="en-US" baseline="0" dirty="0" smtClean="0"/>
              <a:t>, with more than 60 member institutions, it is the largest statewide consortium.</a:t>
            </a:r>
          </a:p>
          <a:p>
            <a:r>
              <a:rPr lang="en-US" baseline="0" dirty="0" smtClean="0"/>
              <a:t>Our statewide members worked together to build a model to support the member institutions in conducting formal QM reviews by designing a bartering system.</a:t>
            </a:r>
          </a:p>
          <a:p>
            <a:endParaRPr lang="en-US" baseline="0" dirty="0" smtClean="0"/>
          </a:p>
          <a:p>
            <a:r>
              <a:rPr lang="en-US" dirty="0" smtClean="0"/>
              <a:t>The Quality Matters Ohio Consortium Bartering System database is under development and could evolve as utilization dictates.</a:t>
            </a:r>
            <a:br>
              <a:rPr lang="en-US" dirty="0" smtClean="0"/>
            </a:br>
            <a:r>
              <a:rPr lang="en-US" dirty="0" smtClean="0"/>
              <a:t>Credits and debits for QM reviews are recorded in a “good faith effort” to create an affordable system for members to have courses reviewed. No other value is implied.</a:t>
            </a:r>
          </a:p>
          <a:p>
            <a:endParaRPr lang="en-US" dirty="0" smtClean="0"/>
          </a:p>
          <a:p>
            <a:r>
              <a:rPr lang="en-US" dirty="0" smtClean="0"/>
              <a:t>How did we fare</a:t>
            </a:r>
            <a:r>
              <a:rPr lang="en-US" baseline="0" dirty="0" smtClean="0"/>
              <a:t> in Year 1? </a:t>
            </a:r>
          </a:p>
          <a:p>
            <a:endParaRPr lang="en-US" baseline="0" dirty="0" smtClean="0"/>
          </a:p>
          <a:p>
            <a:r>
              <a:rPr lang="en-US" baseline="0" dirty="0" smtClean="0"/>
              <a:t>Chamberlain was able to complete all internal, informal, self and peer reviews on the 10 core courses in the RN to BSN program. As we prepared </a:t>
            </a:r>
            <a:r>
              <a:rPr lang="en-US" dirty="0" smtClean="0"/>
              <a:t>our Year</a:t>
            </a:r>
            <a:r>
              <a:rPr lang="en-US" baseline="0" dirty="0" smtClean="0"/>
              <a:t> 1 Progress narrative for Quality Matters, we reported that our planned Formal Subscriber-Managed Review is taking place in the 15-16 FY, in which we will then have completed 2 formal subscriber-managed reviews by the Year 2 Progress narrative. Our delay occurred when we decided to certify the QM Coordinator as a certified Subscriber-review Manager, whereby the fee associated with Subscriber-managed Reviews will be waived. ($100.00)</a:t>
            </a:r>
            <a:endParaRPr lang="en-US" dirty="0" smtClean="0"/>
          </a:p>
        </p:txBody>
      </p:sp>
      <p:sp>
        <p:nvSpPr>
          <p:cNvPr id="4" name="Slide Number Placeholder 3"/>
          <p:cNvSpPr>
            <a:spLocks noGrp="1"/>
          </p:cNvSpPr>
          <p:nvPr>
            <p:ph type="sldNum" sz="quarter" idx="10"/>
          </p:nvPr>
        </p:nvSpPr>
        <p:spPr/>
        <p:txBody>
          <a:bodyPr/>
          <a:lstStyle/>
          <a:p>
            <a:fld id="{CAD0D3F6-CAEA-764E-BF6C-4AB0ED7526CC}" type="slidenum">
              <a:rPr lang="en-US" smtClean="0"/>
              <a:pPr/>
              <a:t>8</a:t>
            </a:fld>
            <a:endParaRPr lang="en-US" dirty="0"/>
          </a:p>
        </p:txBody>
      </p:sp>
    </p:spTree>
    <p:extLst>
      <p:ext uri="{BB962C8B-B14F-4D97-AF65-F5344CB8AC3E}">
        <p14:creationId xmlns:p14="http://schemas.microsoft.com/office/powerpoint/2010/main" val="1003198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Chamberlain subscribes</a:t>
            </a:r>
            <a:r>
              <a:rPr lang="en-US" baseline="0" smtClean="0"/>
              <a:t> through </a:t>
            </a:r>
            <a:r>
              <a:rPr lang="en-US" smtClean="0"/>
              <a:t>The Quality Matters</a:t>
            </a:r>
            <a:r>
              <a:rPr lang="en-US" baseline="0" smtClean="0"/>
              <a:t> - </a:t>
            </a:r>
            <a:r>
              <a:rPr lang="en-US" smtClean="0"/>
              <a:t>Ohio Consortium</a:t>
            </a:r>
            <a:r>
              <a:rPr lang="en-US" baseline="0" smtClean="0"/>
              <a:t>, with more than 60 member institutions, it is the largest statewide consortium.</a:t>
            </a:r>
          </a:p>
          <a:p>
            <a:r>
              <a:rPr lang="en-US" baseline="0" smtClean="0"/>
              <a:t>Our statewide members worked together to build a model to support the member institutions in conducting formal QM reviews by designing a bartering system.</a:t>
            </a:r>
          </a:p>
          <a:p>
            <a:endParaRPr lang="en-US" baseline="0" smtClean="0"/>
          </a:p>
          <a:p>
            <a:r>
              <a:rPr lang="en-US" smtClean="0"/>
              <a:t>The Quality Matters Ohio Consortium Bartering System database is under development and could evolve as utilization dictates.</a:t>
            </a:r>
            <a:br>
              <a:rPr lang="en-US" smtClean="0"/>
            </a:br>
            <a:r>
              <a:rPr lang="en-US" smtClean="0"/>
              <a:t>Credits and debits for QM reviews are recorded in a “good faith effort” to create an affordable system for members to have courses reviewed. No other value is implied.</a:t>
            </a:r>
          </a:p>
          <a:p>
            <a:endParaRPr lang="en-US" smtClean="0"/>
          </a:p>
          <a:p>
            <a:r>
              <a:rPr lang="en-US" smtClean="0"/>
              <a:t>How did we fare</a:t>
            </a:r>
            <a:r>
              <a:rPr lang="en-US" baseline="0" smtClean="0"/>
              <a:t> in Year 1? </a:t>
            </a:r>
          </a:p>
          <a:p>
            <a:endParaRPr lang="en-US" baseline="0" smtClean="0"/>
          </a:p>
          <a:p>
            <a:r>
              <a:rPr lang="en-US" baseline="0" smtClean="0"/>
              <a:t>Chamberlain was able to complete all internal, informal, self and peer reviews on the 10 core courses in the RN to BSN program. As we prepared </a:t>
            </a:r>
            <a:r>
              <a:rPr lang="en-US" smtClean="0"/>
              <a:t>our Year</a:t>
            </a:r>
            <a:r>
              <a:rPr lang="en-US" baseline="0" smtClean="0"/>
              <a:t> 1 Progress narrative for Quality Matters, we reported that our planned Formal Subscriber-Managed Review is taking place in the 15-16 FY, in which we will then have completed 2 formal subscriber-managed reviews by the Year 2 Progress narrative. Our delay occurred when we decided to certify the QM Coordinator as a certified Subscriber-review Manager, whereby the fee associated with Subscriber-managed Reviews will be waived. ($100.00)</a:t>
            </a:r>
            <a:endParaRPr lang="en-US" dirty="0" smtClean="0"/>
          </a:p>
        </p:txBody>
      </p:sp>
      <p:sp>
        <p:nvSpPr>
          <p:cNvPr id="4" name="Slide Number Placeholder 3"/>
          <p:cNvSpPr>
            <a:spLocks noGrp="1"/>
          </p:cNvSpPr>
          <p:nvPr>
            <p:ph type="sldNum" sz="quarter" idx="10"/>
          </p:nvPr>
        </p:nvSpPr>
        <p:spPr/>
        <p:txBody>
          <a:bodyPr/>
          <a:lstStyle/>
          <a:p>
            <a:fld id="{CAD0D3F6-CAEA-764E-BF6C-4AB0ED7526CC}" type="slidenum">
              <a:rPr lang="en-US" smtClean="0"/>
              <a:pPr/>
              <a:t>9</a:t>
            </a:fld>
            <a:endParaRPr lang="en-US" dirty="0"/>
          </a:p>
        </p:txBody>
      </p:sp>
    </p:spTree>
    <p:extLst>
      <p:ext uri="{BB962C8B-B14F-4D97-AF65-F5344CB8AC3E}">
        <p14:creationId xmlns:p14="http://schemas.microsoft.com/office/powerpoint/2010/main" val="86581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73338" y="4359275"/>
            <a:ext cx="5826125" cy="1169988"/>
          </a:xfrm>
          <a:prstGeom prst="rect">
            <a:avLst/>
          </a:prstGeom>
        </p:spPr>
        <p:txBody>
          <a:bodyPr/>
          <a:lstStyle>
            <a:lvl1pPr marL="0" indent="0" algn="r">
              <a:lnSpc>
                <a:spcPct val="100000"/>
              </a:lnSpc>
              <a:spcBef>
                <a:spcPts val="300"/>
              </a:spcBef>
              <a:buNone/>
              <a:defRPr sz="1600"/>
            </a:lvl1pPr>
            <a:lvl2pPr algn="r">
              <a:lnSpc>
                <a:spcPts val="1700"/>
              </a:lnSpc>
              <a:spcBef>
                <a:spcPts val="300"/>
              </a:spcBef>
              <a:buNone/>
              <a:defRPr sz="1600"/>
            </a:lvl2pPr>
            <a:lvl3pPr algn="r">
              <a:lnSpc>
                <a:spcPts val="1700"/>
              </a:lnSpc>
              <a:spcBef>
                <a:spcPts val="300"/>
              </a:spcBef>
              <a:buNone/>
              <a:defRPr sz="1600"/>
            </a:lvl3pPr>
            <a:lvl4pPr algn="r">
              <a:lnSpc>
                <a:spcPts val="1700"/>
              </a:lnSpc>
              <a:spcBef>
                <a:spcPts val="300"/>
              </a:spcBef>
              <a:buNone/>
              <a:defRPr sz="1600"/>
            </a:lvl4pPr>
            <a:lvl5pPr algn="r">
              <a:lnSpc>
                <a:spcPts val="1700"/>
              </a:lnSpc>
              <a:spcBef>
                <a:spcPts val="300"/>
              </a:spcBef>
              <a:buNone/>
              <a:defRPr sz="16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9394151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787" y="2130425"/>
            <a:ext cx="8213724" cy="1470025"/>
          </a:xfrm>
        </p:spPr>
        <p:txBody>
          <a:bodyPr anchor="b" anchorCtr="1"/>
          <a:lstStyle>
            <a:lvl1pPr>
              <a:lnSpc>
                <a:spcPts val="3700"/>
              </a:lnSpc>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473868" y="3629026"/>
            <a:ext cx="8183562" cy="1752600"/>
          </a:xfrm>
        </p:spPr>
        <p:txBody>
          <a:bodyPr/>
          <a:lstStyle>
            <a:lvl1pPr marL="0" indent="0" algn="ctr">
              <a:lnSpc>
                <a:spcPct val="10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939B85D5-D54E-4ABA-B150-D7B68514A11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8229600" cy="923461"/>
          </a:xfrm>
        </p:spPr>
        <p:txBody>
          <a:bodyPr/>
          <a:lstStyle>
            <a:lvl1pPr>
              <a:lnSpc>
                <a:spcPct val="100000"/>
              </a:lnSpc>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2724"/>
            <a:ext cx="8229600" cy="4868863"/>
          </a:xfrm>
        </p:spPr>
        <p:txBody>
          <a:bodyPr/>
          <a:lstStyle>
            <a:lvl1pPr marL="228600" indent="-228600">
              <a:lnSpc>
                <a:spcPct val="100000"/>
              </a:lnSpc>
              <a:spcBef>
                <a:spcPts val="0"/>
              </a:spcBef>
              <a:spcAft>
                <a:spcPts val="1200"/>
              </a:spcAft>
              <a:defRPr sz="2400"/>
            </a:lvl1pPr>
            <a:lvl2pPr marL="571500" indent="-300038">
              <a:lnSpc>
                <a:spcPct val="100000"/>
              </a:lnSpc>
              <a:spcBef>
                <a:spcPts val="0"/>
              </a:spcBef>
              <a:spcAft>
                <a:spcPts val="1200"/>
              </a:spcAft>
              <a:defRPr sz="2400"/>
            </a:lvl2pPr>
            <a:lvl3pPr marL="828675" indent="-228600">
              <a:lnSpc>
                <a:spcPct val="100000"/>
              </a:lnSpc>
              <a:spcBef>
                <a:spcPts val="0"/>
              </a:spcBef>
              <a:spcAft>
                <a:spcPts val="1200"/>
              </a:spcAft>
              <a:defRPr sz="2400"/>
            </a:lvl3pPr>
            <a:lvl4pPr marL="1143000" indent="-257175">
              <a:lnSpc>
                <a:spcPct val="100000"/>
              </a:lnSpc>
              <a:spcBef>
                <a:spcPts val="0"/>
              </a:spcBef>
              <a:spcAft>
                <a:spcPts val="1200"/>
              </a:spcAft>
              <a:tabLst/>
              <a:defRPr sz="2400"/>
            </a:lvl4pPr>
            <a:lvl5pPr marL="1371600" indent="-228600">
              <a:lnSpc>
                <a:spcPct val="100000"/>
              </a:lnSpc>
              <a:spcBef>
                <a:spcPts val="0"/>
              </a:spcBef>
              <a:spcAft>
                <a:spcPts val="1200"/>
              </a:spcAft>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39B85D5-D54E-4ABA-B150-D7B68514A11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939B85D5-D54E-4ABA-B150-D7B68514A11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chorCtr="0"/>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chor="t" anchorCtr="0"/>
          <a:lstStyle>
            <a:lvl1pPr>
              <a:spcBef>
                <a:spcPts val="600"/>
              </a:spcBef>
              <a:defRPr sz="2400"/>
            </a:lvl1pPr>
            <a:lvl2pPr>
              <a:spcBef>
                <a:spcPts val="600"/>
              </a:spcBef>
              <a:defRPr sz="2400"/>
            </a:lvl2pPr>
            <a:lvl3pPr>
              <a:spcBef>
                <a:spcPts val="600"/>
              </a:spcBef>
              <a:defRPr sz="2400"/>
            </a:lvl3pPr>
            <a:lvl4pPr>
              <a:spcBef>
                <a:spcPts val="600"/>
              </a:spcBef>
              <a:defRPr sz="2400"/>
            </a:lvl4pPr>
            <a:lvl5pPr>
              <a:spcBef>
                <a:spcPts val="600"/>
              </a:spcBef>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59329" y="1535113"/>
            <a:ext cx="4041775" cy="639762"/>
          </a:xfrm>
        </p:spPr>
        <p:txBody>
          <a:bodyPr anchor="b" anchorCtr="0"/>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9" y="2174875"/>
            <a:ext cx="4041775" cy="3951288"/>
          </a:xfrm>
        </p:spPr>
        <p:txBody>
          <a:bodyPr anchor="t" anchorCtr="0"/>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939B85D5-D54E-4ABA-B150-D7B68514A11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39B85D5-D54E-4ABA-B150-D7B68514A11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9B85D5-D54E-4ABA-B150-D7B68514A11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52467" cy="6858000"/>
          </a:xfrm>
          <a:prstGeom prst="rect">
            <a:avLst/>
          </a:prstGeom>
        </p:spPr>
      </p:pic>
      <p:sp>
        <p:nvSpPr>
          <p:cNvPr id="10" name="TextBox 6"/>
          <p:cNvSpPr txBox="1">
            <a:spLocks noChangeArrowheads="1"/>
          </p:cNvSpPr>
          <p:nvPr/>
        </p:nvSpPr>
        <p:spPr bwMode="auto">
          <a:xfrm>
            <a:off x="4495800" y="66294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baseline="30000" dirty="0" smtClean="0"/>
              <a:t>©2015 </a:t>
            </a:r>
            <a:r>
              <a:rPr lang="en-US" sz="1000" baseline="30000" dirty="0"/>
              <a:t>Chamberlain College of Nursing, LLC. All rights reserved.</a:t>
            </a:r>
            <a:r>
              <a:rPr lang="en-US" sz="1000" baseline="30000" dirty="0" smtClean="0"/>
              <a:t> 1015ccn</a:t>
            </a:r>
            <a:endParaRPr lang="en-US" sz="1000" dirty="0">
              <a:solidFill>
                <a:srgbClr val="FFFFFF"/>
              </a:solidFill>
            </a:endParaRPr>
          </a:p>
        </p:txBody>
      </p:sp>
      <p:sp>
        <p:nvSpPr>
          <p:cNvPr id="13" name="Title 1"/>
          <p:cNvSpPr txBox="1">
            <a:spLocks/>
          </p:cNvSpPr>
          <p:nvPr/>
        </p:nvSpPr>
        <p:spPr>
          <a:xfrm>
            <a:off x="0" y="2528965"/>
            <a:ext cx="38862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a:solidFill>
                <a:schemeClr val="bg1"/>
              </a:solidFill>
              <a:latin typeface="Arial" charset="0"/>
              <a:ea typeface="ＭＳ Ｐゴシック" charset="0"/>
            </a:endParaRPr>
          </a:p>
        </p:txBody>
      </p:sp>
    </p:spTree>
    <p:extLst>
      <p:ext uri="{BB962C8B-B14F-4D97-AF65-F5344CB8AC3E}">
        <p14:creationId xmlns:p14="http://schemas.microsoft.com/office/powerpoint/2010/main" val="639430834"/>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Interior Pages.jpg"/>
          <p:cNvPicPr>
            <a:picLocks noChangeAspect="1"/>
          </p:cNvPicPr>
          <p:nvPr/>
        </p:nvPicPr>
        <p:blipFill rotWithShape="1">
          <a:blip r:embed="rId8">
            <a:extLst>
              <a:ext uri="{28A0092B-C50C-407E-A947-70E740481C1C}">
                <a14:useLocalDpi xmlns:a14="http://schemas.microsoft.com/office/drawing/2010/main" val="0"/>
              </a:ext>
            </a:extLst>
          </a:blip>
          <a:srcRect t="89396"/>
          <a:stretch/>
        </p:blipFill>
        <p:spPr>
          <a:xfrm>
            <a:off x="0" y="6126162"/>
            <a:ext cx="9168565" cy="751277"/>
          </a:xfrm>
          <a:prstGeom prst="rect">
            <a:avLst/>
          </a:prstGeom>
        </p:spPr>
      </p:pic>
      <p:sp>
        <p:nvSpPr>
          <p:cNvPr id="2" name="Title Placeholder 1"/>
          <p:cNvSpPr>
            <a:spLocks noGrp="1"/>
          </p:cNvSpPr>
          <p:nvPr>
            <p:ph type="title"/>
          </p:nvPr>
        </p:nvSpPr>
        <p:spPr>
          <a:xfrm>
            <a:off x="457200" y="319088"/>
            <a:ext cx="8229600" cy="938212"/>
          </a:xfrm>
          <a:prstGeom prst="rect">
            <a:avLst/>
          </a:prstGeom>
        </p:spPr>
        <p:txBody>
          <a:bodyPr vert="horz" lIns="45720" tIns="45720" rIns="4572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0755"/>
            <a:ext cx="8229600" cy="4868863"/>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59598" y="6356350"/>
            <a:ext cx="2133600" cy="365125"/>
          </a:xfrm>
          <a:prstGeom prst="rect">
            <a:avLst/>
          </a:prstGeom>
        </p:spPr>
        <p:txBody>
          <a:bodyPr vert="horz" lIns="45720" tIns="45720" rIns="45720" bIns="45720" rtlCol="0" anchor="ctr"/>
          <a:lstStyle>
            <a:lvl1pPr algn="r">
              <a:defRPr sz="900">
                <a:solidFill>
                  <a:schemeClr val="bg1"/>
                </a:solidFill>
              </a:defRPr>
            </a:lvl1pPr>
          </a:lstStyle>
          <a:p>
            <a:fld id="{939B85D5-D54E-4ABA-B150-D7B68514A117}" type="slidenum">
              <a:rPr lang="en-US" smtClean="0"/>
              <a:pPr/>
              <a:t>‹#›</a:t>
            </a:fld>
            <a:endParaRPr lang="en-US" dirty="0"/>
          </a:p>
        </p:txBody>
      </p:sp>
      <p:sp>
        <p:nvSpPr>
          <p:cNvPr id="8" name="TextBox 6"/>
          <p:cNvSpPr txBox="1">
            <a:spLocks noChangeArrowheads="1"/>
          </p:cNvSpPr>
          <p:nvPr/>
        </p:nvSpPr>
        <p:spPr bwMode="auto">
          <a:xfrm>
            <a:off x="413443" y="6645275"/>
            <a:ext cx="396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000" baseline="30000" dirty="0" smtClean="0">
                <a:solidFill>
                  <a:schemeClr val="bg1"/>
                </a:solidFill>
              </a:rPr>
              <a:t>©2015 Chamberlain </a:t>
            </a:r>
            <a:r>
              <a:rPr lang="en-US" sz="1000" baseline="30000" dirty="0">
                <a:solidFill>
                  <a:schemeClr val="bg1"/>
                </a:solidFill>
              </a:rPr>
              <a:t>College of Nursing, LLC. All rights reserved.</a:t>
            </a:r>
            <a:r>
              <a:rPr lang="en-US" sz="1000" baseline="30000" dirty="0" smtClean="0">
                <a:solidFill>
                  <a:schemeClr val="bg1"/>
                </a:solidFill>
              </a:rPr>
              <a:t> 1015ccn</a:t>
            </a:r>
            <a:endParaRPr lang="en-US" sz="1000" dirty="0">
              <a:solidFill>
                <a:schemeClr val="bg1"/>
              </a:solidFill>
            </a:endParaRPr>
          </a:p>
        </p:txBody>
      </p:sp>
      <p:pic>
        <p:nvPicPr>
          <p:cNvPr id="10" name="Picture 9" descr="Chamberlain Logo_Enhanced_Vert_REV_Gold rule.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4123" y="5732163"/>
            <a:ext cx="1424508" cy="1049638"/>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3" r:id="rId3"/>
    <p:sldLayoutId id="2147483674" r:id="rId4"/>
    <p:sldLayoutId id="2147483675" r:id="rId5"/>
    <p:sldLayoutId id="2147483676" r:id="rId6"/>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accent1"/>
        </a:buClr>
        <a:buFont typeface="Arial" pitchFamily="34" charset="0"/>
        <a:buChar char="•"/>
        <a:defRPr sz="2400" kern="1200">
          <a:solidFill>
            <a:schemeClr val="tx1"/>
          </a:solidFill>
          <a:latin typeface="+mn-lt"/>
          <a:ea typeface="+mn-ea"/>
          <a:cs typeface="+mn-cs"/>
        </a:defRPr>
      </a:lvl1pPr>
      <a:lvl2pPr marL="571500" indent="-314325" algn="l" defTabSz="914400" rtl="0" eaLnBrk="1" latinLnBrk="0" hangingPunct="1">
        <a:lnSpc>
          <a:spcPct val="100000"/>
        </a:lnSpc>
        <a:spcBef>
          <a:spcPts val="0"/>
        </a:spcBef>
        <a:spcAft>
          <a:spcPts val="1200"/>
        </a:spcAft>
        <a:buClr>
          <a:schemeClr val="accent1"/>
        </a:buClr>
        <a:buFont typeface="Arial" pitchFamily="34" charset="0"/>
        <a:buChar char="–"/>
        <a:tabLst/>
        <a:defRPr sz="2400" kern="1200">
          <a:solidFill>
            <a:schemeClr val="tx1"/>
          </a:solidFill>
          <a:latin typeface="+mn-lt"/>
          <a:ea typeface="+mn-ea"/>
          <a:cs typeface="+mn-cs"/>
        </a:defRPr>
      </a:lvl2pPr>
      <a:lvl3pPr marL="828675" indent="-228600" algn="l" defTabSz="914400" rtl="0" eaLnBrk="1" latinLnBrk="0" hangingPunct="1">
        <a:lnSpc>
          <a:spcPct val="100000"/>
        </a:lnSpc>
        <a:spcBef>
          <a:spcPts val="0"/>
        </a:spcBef>
        <a:spcAft>
          <a:spcPts val="1200"/>
        </a:spcAft>
        <a:buClr>
          <a:schemeClr val="accent1"/>
        </a:buClr>
        <a:buFont typeface="Arial" pitchFamily="34" charset="0"/>
        <a:buChar char="•"/>
        <a:defRPr sz="2400" kern="1200">
          <a:solidFill>
            <a:schemeClr val="tx1"/>
          </a:solidFill>
          <a:latin typeface="+mn-lt"/>
          <a:ea typeface="+mn-ea"/>
          <a:cs typeface="+mn-cs"/>
        </a:defRPr>
      </a:lvl3pPr>
      <a:lvl4pPr marL="1143000" indent="-257175" algn="l" defTabSz="914400" rtl="0" eaLnBrk="1" latinLnBrk="0" hangingPunct="1">
        <a:lnSpc>
          <a:spcPct val="100000"/>
        </a:lnSpc>
        <a:spcBef>
          <a:spcPts val="0"/>
        </a:spcBef>
        <a:spcAft>
          <a:spcPts val="1200"/>
        </a:spcAft>
        <a:buClr>
          <a:schemeClr val="accent1"/>
        </a:buClr>
        <a:buFont typeface="Arial" pitchFamily="34" charset="0"/>
        <a:buChar char="–"/>
        <a:defRPr sz="2400" kern="1200">
          <a:solidFill>
            <a:schemeClr val="tx1"/>
          </a:solidFill>
          <a:latin typeface="+mn-lt"/>
          <a:ea typeface="+mn-ea"/>
          <a:cs typeface="+mn-cs"/>
        </a:defRPr>
      </a:lvl4pPr>
      <a:lvl5pPr marL="1371600" indent="-228600" algn="l" defTabSz="914400" rtl="0" eaLnBrk="1" latinLnBrk="0" hangingPunct="1">
        <a:lnSpc>
          <a:spcPct val="100000"/>
        </a:lnSpc>
        <a:spcBef>
          <a:spcPts val="0"/>
        </a:spcBef>
        <a:spcAft>
          <a:spcPts val="1200"/>
        </a:spcAft>
        <a:buClr>
          <a:schemeClr val="accent1"/>
        </a:buClr>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qmprogram.org/qmresources/research/"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ww.qualitymatters.org/sample-implementation-plans" TargetMode="External"/><Relationship Id="rId4" Type="http://schemas.openxmlformats.org/officeDocument/2006/relationships/hyperlink" Target="https://www.qualitymatters.org/QM-Research-Resourc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98723"/>
            <a:ext cx="3886200" cy="149191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Arial" charset="0"/>
                <a:ea typeface="ＭＳ Ｐゴシック" charset="0"/>
              </a:rPr>
              <a:t/>
            </a:r>
            <a:br>
              <a:rPr lang="en-US" sz="2800" dirty="0" smtClean="0">
                <a:solidFill>
                  <a:schemeClr val="bg1"/>
                </a:solidFill>
                <a:latin typeface="Arial" charset="0"/>
                <a:ea typeface="ＭＳ Ｐゴシック" charset="0"/>
              </a:rPr>
            </a:br>
            <a:endParaRPr lang="en-US" sz="2800" dirty="0">
              <a:solidFill>
                <a:schemeClr val="bg1"/>
              </a:solidFill>
              <a:latin typeface="Arial" charset="0"/>
              <a:ea typeface="ＭＳ Ｐゴシック" charset="0"/>
            </a:endParaRPr>
          </a:p>
        </p:txBody>
      </p:sp>
      <p:sp>
        <p:nvSpPr>
          <p:cNvPr id="5" name="Text Placeholder 3"/>
          <p:cNvSpPr txBox="1">
            <a:spLocks/>
          </p:cNvSpPr>
          <p:nvPr/>
        </p:nvSpPr>
        <p:spPr>
          <a:xfrm>
            <a:off x="2644832" y="4518991"/>
            <a:ext cx="5823488" cy="176253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ts val="1800"/>
              </a:lnSpc>
              <a:spcBef>
                <a:spcPts val="300"/>
              </a:spcBef>
              <a:buFontTx/>
              <a:buNone/>
            </a:pPr>
            <a:r>
              <a:rPr lang="en-US" sz="1600" b="1" dirty="0" smtClean="0">
                <a:latin typeface="Arial" charset="0"/>
                <a:ea typeface="ＭＳ Ｐゴシック" charset="0"/>
              </a:rPr>
              <a:t>Anne Marie Hodges</a:t>
            </a:r>
            <a:r>
              <a:rPr lang="en-US" sz="1600" dirty="0" smtClean="0">
                <a:latin typeface="Arial" charset="0"/>
                <a:ea typeface="ＭＳ Ｐゴシック" charset="0"/>
              </a:rPr>
              <a:t>, M.A. Ed.</a:t>
            </a:r>
            <a:endParaRPr lang="en-US" sz="1600" dirty="0">
              <a:latin typeface="Arial" charset="0"/>
              <a:ea typeface="ＭＳ Ｐゴシック" charset="0"/>
            </a:endParaRPr>
          </a:p>
          <a:p>
            <a:pPr marL="0" indent="0" algn="r">
              <a:lnSpc>
                <a:spcPts val="1800"/>
              </a:lnSpc>
              <a:spcBef>
                <a:spcPts val="300"/>
              </a:spcBef>
              <a:buFontTx/>
              <a:buNone/>
            </a:pPr>
            <a:r>
              <a:rPr lang="en-US" sz="1600" dirty="0" smtClean="0">
                <a:latin typeface="Arial" charset="0"/>
                <a:ea typeface="ＭＳ Ｐゴシック" charset="0"/>
              </a:rPr>
              <a:t>Manager, Web Development • </a:t>
            </a:r>
            <a:r>
              <a:rPr lang="en-US" sz="1600" dirty="0">
                <a:latin typeface="Arial" charset="0"/>
                <a:ea typeface="ＭＳ Ｐゴシック" charset="0"/>
              </a:rPr>
              <a:t>Chamberlain College of </a:t>
            </a:r>
            <a:r>
              <a:rPr lang="en-US" sz="1600" dirty="0" smtClean="0">
                <a:latin typeface="Arial" charset="0"/>
                <a:ea typeface="ＭＳ Ｐゴシック" charset="0"/>
              </a:rPr>
              <a:t>Nursing</a:t>
            </a:r>
          </a:p>
          <a:p>
            <a:pPr marL="0" indent="0" algn="r">
              <a:lnSpc>
                <a:spcPts val="1800"/>
              </a:lnSpc>
              <a:spcBef>
                <a:spcPts val="300"/>
              </a:spcBef>
              <a:buFontTx/>
              <a:buNone/>
            </a:pPr>
            <a:r>
              <a:rPr lang="en-US" sz="1600" b="1" dirty="0" smtClean="0">
                <a:latin typeface="Arial" charset="0"/>
                <a:ea typeface="ＭＳ Ｐゴシック" charset="0"/>
              </a:rPr>
              <a:t>Himani Trivedi</a:t>
            </a:r>
            <a:r>
              <a:rPr lang="en-US" sz="1600" dirty="0" smtClean="0">
                <a:latin typeface="Arial" charset="0"/>
                <a:ea typeface="ＭＳ Ｐゴシック" charset="0"/>
              </a:rPr>
              <a:t>, M.S. Ed. </a:t>
            </a:r>
          </a:p>
          <a:p>
            <a:pPr marL="0" indent="0" algn="r">
              <a:lnSpc>
                <a:spcPts val="1800"/>
              </a:lnSpc>
              <a:spcBef>
                <a:spcPts val="300"/>
              </a:spcBef>
              <a:buFontTx/>
              <a:buNone/>
            </a:pPr>
            <a:r>
              <a:rPr lang="en-US" sz="1600" dirty="0" smtClean="0">
                <a:latin typeface="Arial" charset="0"/>
                <a:ea typeface="ＭＳ Ｐゴシック" charset="0"/>
              </a:rPr>
              <a:t>Manager, Instructional Design • DeVry Online Services</a:t>
            </a:r>
          </a:p>
          <a:p>
            <a:pPr marL="0" indent="0" algn="r">
              <a:lnSpc>
                <a:spcPts val="1800"/>
              </a:lnSpc>
              <a:spcBef>
                <a:spcPts val="300"/>
              </a:spcBef>
              <a:buFontTx/>
              <a:buNone/>
            </a:pPr>
            <a:r>
              <a:rPr lang="en-US" sz="1600" b="1" dirty="0">
                <a:latin typeface="Arial" charset="0"/>
                <a:ea typeface="ＭＳ Ｐゴシック" charset="0"/>
              </a:rPr>
              <a:t>Joyce Whitlatch</a:t>
            </a:r>
            <a:r>
              <a:rPr lang="en-US" sz="1600" dirty="0">
                <a:latin typeface="Arial" charset="0"/>
                <a:ea typeface="ＭＳ Ｐゴシック" charset="0"/>
              </a:rPr>
              <a:t>, </a:t>
            </a:r>
            <a:r>
              <a:rPr lang="en-US" sz="1600" dirty="0" smtClean="0">
                <a:latin typeface="Arial" charset="0"/>
                <a:ea typeface="ＭＳ Ｐゴシック" charset="0"/>
              </a:rPr>
              <a:t>EdD, MSN, RN</a:t>
            </a:r>
          </a:p>
          <a:p>
            <a:pPr marL="0" indent="0" algn="r">
              <a:lnSpc>
                <a:spcPts val="1800"/>
              </a:lnSpc>
              <a:spcBef>
                <a:spcPts val="300"/>
              </a:spcBef>
              <a:buFontTx/>
              <a:buNone/>
            </a:pPr>
            <a:r>
              <a:rPr lang="en-US" sz="1600" dirty="0" smtClean="0">
                <a:latin typeface="Arial" charset="0"/>
                <a:ea typeface="ＭＳ Ｐゴシック" charset="0"/>
              </a:rPr>
              <a:t>Assistant Professor </a:t>
            </a:r>
            <a:r>
              <a:rPr lang="en-US" sz="1600" dirty="0">
                <a:latin typeface="Arial" charset="0"/>
                <a:ea typeface="ＭＳ Ｐゴシック" charset="0"/>
              </a:rPr>
              <a:t>• Chamberlain College of Nursing</a:t>
            </a:r>
            <a:endParaRPr lang="en-US" sz="1600" dirty="0" smtClean="0">
              <a:latin typeface="Arial" charset="0"/>
              <a:ea typeface="ＭＳ Ｐゴシック" charset="0"/>
            </a:endParaRPr>
          </a:p>
          <a:p>
            <a:pPr marL="0" indent="0" algn="r">
              <a:lnSpc>
                <a:spcPts val="1800"/>
              </a:lnSpc>
              <a:spcBef>
                <a:spcPts val="300"/>
              </a:spcBef>
              <a:buFontTx/>
              <a:buNone/>
            </a:pPr>
            <a:endParaRPr lang="en-US" sz="1600" dirty="0" smtClean="0">
              <a:latin typeface="Arial" charset="0"/>
              <a:ea typeface="ＭＳ Ｐゴシック" charset="0"/>
            </a:endParaRPr>
          </a:p>
          <a:p>
            <a:pPr marL="0" indent="0" algn="r">
              <a:lnSpc>
                <a:spcPts val="1800"/>
              </a:lnSpc>
              <a:spcBef>
                <a:spcPts val="300"/>
              </a:spcBef>
              <a:buFontTx/>
              <a:buNone/>
            </a:pPr>
            <a:r>
              <a:rPr lang="en-US" sz="1600" dirty="0" smtClean="0">
                <a:latin typeface="Arial" charset="0"/>
                <a:ea typeface="ＭＳ Ｐゴシック" charset="0"/>
              </a:rPr>
              <a:t> </a:t>
            </a:r>
          </a:p>
          <a:p>
            <a:pPr marL="0" indent="0" algn="r">
              <a:lnSpc>
                <a:spcPts val="1800"/>
              </a:lnSpc>
              <a:spcBef>
                <a:spcPts val="300"/>
              </a:spcBef>
              <a:buFontTx/>
              <a:buNone/>
            </a:pPr>
            <a:endParaRPr lang="en-US" sz="1600" dirty="0">
              <a:latin typeface="Arial" charset="0"/>
              <a:ea typeface="ＭＳ Ｐゴシック" charset="0"/>
            </a:endParaRPr>
          </a:p>
        </p:txBody>
      </p:sp>
      <p:sp>
        <p:nvSpPr>
          <p:cNvPr id="2" name="Rectangle 1"/>
          <p:cNvSpPr/>
          <p:nvPr/>
        </p:nvSpPr>
        <p:spPr>
          <a:xfrm>
            <a:off x="277476" y="2279769"/>
            <a:ext cx="3968715" cy="1569660"/>
          </a:xfrm>
          <a:prstGeom prst="rect">
            <a:avLst/>
          </a:prstGeom>
        </p:spPr>
        <p:txBody>
          <a:bodyPr wrap="square">
            <a:spAutoFit/>
          </a:bodyPr>
          <a:lstStyle/>
          <a:p>
            <a:r>
              <a:rPr lang="en-US" sz="2400" dirty="0">
                <a:solidFill>
                  <a:schemeClr val="bg1"/>
                </a:solidFill>
                <a:latin typeface="Arial" charset="0"/>
                <a:ea typeface="ＭＳ Ｐゴシック" charset="0"/>
              </a:rPr>
              <a:t>Launch</a:t>
            </a:r>
            <a:r>
              <a:rPr lang="en-US" sz="2400" dirty="0" smtClean="0">
                <a:solidFill>
                  <a:schemeClr val="bg1"/>
                </a:solidFill>
                <a:latin typeface="Arial" charset="0"/>
                <a:ea typeface="ＭＳ Ｐゴシック" charset="0"/>
              </a:rPr>
              <a:t> &amp; Learn </a:t>
            </a:r>
            <a:r>
              <a:rPr lang="en-US" sz="2400" dirty="0">
                <a:solidFill>
                  <a:schemeClr val="bg1"/>
                </a:solidFill>
                <a:latin typeface="Arial" charset="0"/>
                <a:ea typeface="ＭＳ Ｐゴシック" charset="0"/>
              </a:rPr>
              <a:t>–</a:t>
            </a:r>
            <a:r>
              <a:rPr lang="en-US" sz="2400" dirty="0" smtClean="0">
                <a:solidFill>
                  <a:schemeClr val="bg1"/>
                </a:solidFill>
                <a:latin typeface="Arial" charset="0"/>
                <a:ea typeface="ＭＳ Ｐゴシック" charset="0"/>
              </a:rPr>
              <a:t> TEAM </a:t>
            </a:r>
            <a:br>
              <a:rPr lang="en-US" sz="2400" dirty="0" smtClean="0">
                <a:solidFill>
                  <a:schemeClr val="bg1"/>
                </a:solidFill>
                <a:latin typeface="Arial" charset="0"/>
                <a:ea typeface="ＭＳ Ｐゴシック" charset="0"/>
              </a:rPr>
            </a:br>
            <a:r>
              <a:rPr lang="en-US" sz="2400" dirty="0" smtClean="0">
                <a:solidFill>
                  <a:schemeClr val="bg1"/>
                </a:solidFill>
                <a:latin typeface="Arial" charset="0"/>
                <a:ea typeface="ＭＳ Ｐゴシック" charset="0"/>
              </a:rPr>
              <a:t>with Quality Matters</a:t>
            </a:r>
            <a:r>
              <a:rPr lang="en-US" sz="2400" baseline="30000" dirty="0" smtClean="0">
                <a:solidFill>
                  <a:schemeClr val="bg1"/>
                </a:solidFill>
                <a:latin typeface="Arial" charset="0"/>
                <a:ea typeface="ＭＳ Ｐゴシック" charset="0"/>
              </a:rPr>
              <a:t>™</a:t>
            </a:r>
            <a:r>
              <a:rPr lang="en-US" sz="2400" dirty="0" smtClean="0">
                <a:solidFill>
                  <a:schemeClr val="bg1"/>
                </a:solidFill>
                <a:latin typeface="Arial" charset="0"/>
                <a:ea typeface="ＭＳ Ｐゴシック" charset="0"/>
              </a:rPr>
              <a:t>:</a:t>
            </a:r>
          </a:p>
          <a:p>
            <a:r>
              <a:rPr lang="en-US" sz="2400" i="1" dirty="0" smtClean="0">
                <a:solidFill>
                  <a:schemeClr val="bg1"/>
                </a:solidFill>
                <a:latin typeface="Arial" charset="0"/>
                <a:ea typeface="ＭＳ Ｐゴシック" charset="0"/>
              </a:rPr>
              <a:t>Together Everyone </a:t>
            </a:r>
            <a:br>
              <a:rPr lang="en-US" sz="2400" i="1" dirty="0" smtClean="0">
                <a:solidFill>
                  <a:schemeClr val="bg1"/>
                </a:solidFill>
                <a:latin typeface="Arial" charset="0"/>
                <a:ea typeface="ＭＳ Ｐゴシック" charset="0"/>
              </a:rPr>
            </a:br>
            <a:r>
              <a:rPr lang="en-US" sz="2400" i="1" dirty="0" smtClean="0">
                <a:solidFill>
                  <a:schemeClr val="bg1"/>
                </a:solidFill>
                <a:latin typeface="Arial" charset="0"/>
                <a:ea typeface="ＭＳ Ｐゴシック" charset="0"/>
              </a:rPr>
              <a:t>Achieves More</a:t>
            </a:r>
          </a:p>
        </p:txBody>
      </p:sp>
    </p:spTree>
    <p:extLst>
      <p:ext uri="{BB962C8B-B14F-4D97-AF65-F5344CB8AC3E}">
        <p14:creationId xmlns:p14="http://schemas.microsoft.com/office/powerpoint/2010/main" val="844665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Implementation Plan</a:t>
            </a:r>
            <a:br>
              <a:rPr lang="en-US" dirty="0" smtClean="0"/>
            </a:br>
            <a:r>
              <a:rPr lang="en-US" dirty="0" smtClean="0"/>
              <a:t>Year 1 = 2014-15 FY</a:t>
            </a:r>
            <a:endParaRPr lang="en-US" dirty="0"/>
          </a:p>
        </p:txBody>
      </p:sp>
      <p:sp>
        <p:nvSpPr>
          <p:cNvPr id="8" name="Content Placeholder 7"/>
          <p:cNvSpPr>
            <a:spLocks noGrp="1"/>
          </p:cNvSpPr>
          <p:nvPr>
            <p:ph idx="1"/>
          </p:nvPr>
        </p:nvSpPr>
        <p:spPr>
          <a:xfrm>
            <a:off x="457200" y="1614488"/>
            <a:ext cx="8269288" cy="4308815"/>
          </a:xfrm>
        </p:spPr>
        <p:txBody>
          <a:bodyPr/>
          <a:lstStyle/>
          <a:p>
            <a:pPr marL="0" indent="0">
              <a:buNone/>
            </a:pPr>
            <a:r>
              <a:rPr lang="en-US" b="1" dirty="0" smtClean="0">
                <a:solidFill>
                  <a:schemeClr val="accent1"/>
                </a:solidFill>
              </a:rPr>
              <a:t>Program Certification</a:t>
            </a:r>
          </a:p>
          <a:p>
            <a:pPr marL="0" indent="0">
              <a:buNone/>
            </a:pPr>
            <a:r>
              <a:rPr lang="en-US" b="1" dirty="0" smtClean="0"/>
              <a:t>The Online Teaching Support Certification </a:t>
            </a:r>
            <a:br>
              <a:rPr lang="en-US" b="1" dirty="0" smtClean="0"/>
            </a:br>
            <a:r>
              <a:rPr lang="en-US" b="1" dirty="0" smtClean="0"/>
              <a:t>recognizes programs that:</a:t>
            </a:r>
          </a:p>
          <a:p>
            <a:r>
              <a:rPr lang="en-US" dirty="0" smtClean="0"/>
              <a:t>Require all online faculty to undergo training in </a:t>
            </a:r>
            <a:br>
              <a:rPr lang="en-US" dirty="0" smtClean="0"/>
            </a:br>
            <a:r>
              <a:rPr lang="en-US" dirty="0" smtClean="0"/>
              <a:t>best practices for online course delivery</a:t>
            </a:r>
          </a:p>
          <a:p>
            <a:r>
              <a:rPr lang="en-US" dirty="0" smtClean="0"/>
              <a:t>Provide faculty with ongoing pedagogical support</a:t>
            </a:r>
          </a:p>
          <a:p>
            <a:r>
              <a:rPr lang="en-US" dirty="0" smtClean="0"/>
              <a:t>Encourage faculty professional development </a:t>
            </a:r>
            <a:br>
              <a:rPr lang="en-US" dirty="0" smtClean="0"/>
            </a:br>
            <a:r>
              <a:rPr lang="en-US" dirty="0" smtClean="0"/>
              <a:t>to increase their knowledge and skill </a:t>
            </a:r>
            <a:br>
              <a:rPr lang="en-US" dirty="0" smtClean="0"/>
            </a:br>
            <a:r>
              <a:rPr lang="en-US" dirty="0" smtClean="0"/>
              <a:t>in online teaching</a:t>
            </a:r>
            <a:endParaRPr lang="en-US" dirty="0"/>
          </a:p>
        </p:txBody>
      </p:sp>
      <p:sp>
        <p:nvSpPr>
          <p:cNvPr id="7" name="Slide Number Placeholder 6"/>
          <p:cNvSpPr>
            <a:spLocks noGrp="1"/>
          </p:cNvSpPr>
          <p:nvPr>
            <p:ph type="sldNum" sz="quarter" idx="12"/>
          </p:nvPr>
        </p:nvSpPr>
        <p:spPr/>
        <p:txBody>
          <a:bodyPr/>
          <a:lstStyle/>
          <a:p>
            <a:fld id="{939B85D5-D54E-4ABA-B150-D7B68514A117}" type="slidenum">
              <a:rPr lang="en-US" smtClean="0"/>
              <a:pPr/>
              <a:t>10</a:t>
            </a:fld>
            <a:endParaRPr lang="en-US"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6909880" y="319089"/>
            <a:ext cx="1638282" cy="1703680"/>
          </a:xfrm>
          <a:prstGeom prst="rect">
            <a:avLst/>
          </a:prstGeom>
        </p:spPr>
      </p:pic>
    </p:spTree>
    <p:extLst>
      <p:ext uri="{BB962C8B-B14F-4D97-AF65-F5344CB8AC3E}">
        <p14:creationId xmlns:p14="http://schemas.microsoft.com/office/powerpoint/2010/main" val="263844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Implementation Plan</a:t>
            </a:r>
            <a:br>
              <a:rPr lang="en-US" dirty="0" smtClean="0"/>
            </a:br>
            <a:r>
              <a:rPr lang="en-US" dirty="0" smtClean="0"/>
              <a:t>Year 1 = 2014-15 FY (Continued)</a:t>
            </a:r>
            <a:endParaRPr lang="en-US" dirty="0"/>
          </a:p>
        </p:txBody>
      </p:sp>
      <p:sp>
        <p:nvSpPr>
          <p:cNvPr id="8" name="Content Placeholder 7"/>
          <p:cNvSpPr>
            <a:spLocks noGrp="1"/>
          </p:cNvSpPr>
          <p:nvPr>
            <p:ph idx="1"/>
          </p:nvPr>
        </p:nvSpPr>
        <p:spPr>
          <a:xfrm>
            <a:off x="457200" y="1614488"/>
            <a:ext cx="8229600" cy="4868863"/>
          </a:xfrm>
        </p:spPr>
        <p:txBody>
          <a:bodyPr/>
          <a:lstStyle/>
          <a:p>
            <a:pPr marL="0" indent="0">
              <a:buNone/>
            </a:pPr>
            <a:r>
              <a:rPr lang="en-US" b="1" dirty="0" smtClean="0">
                <a:solidFill>
                  <a:schemeClr val="accent1"/>
                </a:solidFill>
              </a:rPr>
              <a:t>Program Certification</a:t>
            </a:r>
          </a:p>
          <a:p>
            <a:pPr marL="0" indent="0">
              <a:buNone/>
            </a:pPr>
            <a:r>
              <a:rPr lang="en-US" b="1" dirty="0" smtClean="0"/>
              <a:t>The Online Teaching Support Certification </a:t>
            </a:r>
            <a:br>
              <a:rPr lang="en-US" b="1" dirty="0" smtClean="0"/>
            </a:br>
            <a:r>
              <a:rPr lang="en-US" b="1" dirty="0" smtClean="0"/>
              <a:t>recognizes programs that:</a:t>
            </a:r>
          </a:p>
          <a:p>
            <a:r>
              <a:rPr lang="en-US" dirty="0" smtClean="0"/>
              <a:t>Emphasize instructor availability and feedback </a:t>
            </a:r>
            <a:br>
              <a:rPr lang="en-US" dirty="0" smtClean="0"/>
            </a:br>
            <a:r>
              <a:rPr lang="en-US" dirty="0" smtClean="0"/>
              <a:t>to learners</a:t>
            </a:r>
          </a:p>
          <a:p>
            <a:r>
              <a:rPr lang="en-US" dirty="0" smtClean="0"/>
              <a:t>Collect and use feedback from learners to </a:t>
            </a:r>
            <a:br>
              <a:rPr lang="en-US" dirty="0" smtClean="0"/>
            </a:br>
            <a:r>
              <a:rPr lang="en-US" dirty="0" smtClean="0"/>
              <a:t>improve online teaching</a:t>
            </a:r>
            <a:endParaRPr lang="en-US" dirty="0"/>
          </a:p>
        </p:txBody>
      </p:sp>
      <p:sp>
        <p:nvSpPr>
          <p:cNvPr id="7" name="Slide Number Placeholder 6"/>
          <p:cNvSpPr>
            <a:spLocks noGrp="1"/>
          </p:cNvSpPr>
          <p:nvPr>
            <p:ph type="sldNum" sz="quarter" idx="12"/>
          </p:nvPr>
        </p:nvSpPr>
        <p:spPr/>
        <p:txBody>
          <a:bodyPr/>
          <a:lstStyle/>
          <a:p>
            <a:fld id="{939B85D5-D54E-4ABA-B150-D7B68514A117}" type="slidenum">
              <a:rPr lang="en-US" smtClean="0"/>
              <a:pPr/>
              <a:t>11</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6909880" y="319089"/>
            <a:ext cx="1638282" cy="1703680"/>
          </a:xfrm>
          <a:prstGeom prst="rect">
            <a:avLst/>
          </a:prstGeom>
        </p:spPr>
      </p:pic>
    </p:spTree>
    <p:extLst>
      <p:ext uri="{BB962C8B-B14F-4D97-AF65-F5344CB8AC3E}">
        <p14:creationId xmlns:p14="http://schemas.microsoft.com/office/powerpoint/2010/main" val="263844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Implementation Plan</a:t>
            </a:r>
            <a:br>
              <a:rPr lang="en-US" dirty="0" smtClean="0"/>
            </a:br>
            <a:r>
              <a:rPr lang="en-US" dirty="0" smtClean="0"/>
              <a:t>Year 2 = 2015-16 FY</a:t>
            </a:r>
            <a:endParaRPr lang="en-US" dirty="0"/>
          </a:p>
        </p:txBody>
      </p:sp>
      <p:sp>
        <p:nvSpPr>
          <p:cNvPr id="4" name="Content Placeholder 3"/>
          <p:cNvSpPr>
            <a:spLocks noGrp="1"/>
          </p:cNvSpPr>
          <p:nvPr>
            <p:ph idx="1"/>
          </p:nvPr>
        </p:nvSpPr>
        <p:spPr>
          <a:xfrm>
            <a:off x="457200" y="1481810"/>
            <a:ext cx="4727322" cy="4467099"/>
          </a:xfrm>
        </p:spPr>
        <p:txBody>
          <a:bodyPr/>
          <a:lstStyle/>
          <a:p>
            <a:pPr marL="227013" lvl="1" indent="-227013">
              <a:spcAft>
                <a:spcPts val="600"/>
              </a:spcAft>
              <a:buNone/>
            </a:pPr>
            <a:r>
              <a:rPr lang="en-US" b="1" dirty="0" smtClean="0">
                <a:solidFill>
                  <a:srgbClr val="013A81"/>
                </a:solidFill>
              </a:rPr>
              <a:t>Training &amp; Development</a:t>
            </a:r>
          </a:p>
          <a:p>
            <a:pPr marL="227013" lvl="1" indent="-227013">
              <a:spcAft>
                <a:spcPts val="600"/>
              </a:spcAft>
              <a:buFont typeface="Arial"/>
              <a:buChar char="•"/>
            </a:pPr>
            <a:r>
              <a:rPr lang="en-US" sz="2200" b="1" dirty="0" smtClean="0"/>
              <a:t>APPQMR</a:t>
            </a:r>
          </a:p>
          <a:p>
            <a:pPr marL="541338" lvl="3" indent="-227013">
              <a:spcAft>
                <a:spcPts val="600"/>
              </a:spcAft>
              <a:buFont typeface="Lucida Grande"/>
              <a:buChar char="–"/>
            </a:pPr>
            <a:r>
              <a:rPr lang="en-US" sz="2200" dirty="0" smtClean="0"/>
              <a:t>Two colleagues</a:t>
            </a:r>
          </a:p>
          <a:p>
            <a:pPr marL="227013" lvl="1" indent="-227013">
              <a:spcAft>
                <a:spcPts val="600"/>
              </a:spcAft>
              <a:buFont typeface="Arial"/>
              <a:buChar char="•"/>
            </a:pPr>
            <a:r>
              <a:rPr lang="en-US" sz="2200" b="1" dirty="0" smtClean="0"/>
              <a:t>QM managed Professional Development (PD) workshops</a:t>
            </a:r>
          </a:p>
          <a:p>
            <a:pPr marL="541338" lvl="3" indent="-227013">
              <a:spcAft>
                <a:spcPts val="600"/>
              </a:spcAft>
              <a:buFont typeface="Lucida Grande"/>
              <a:buChar char="–"/>
            </a:pPr>
            <a:r>
              <a:rPr lang="en-US" sz="2200" dirty="0" smtClean="0"/>
              <a:t>Courses vary</a:t>
            </a:r>
          </a:p>
          <a:p>
            <a:pPr marL="1146175" lvl="5" indent="-236538">
              <a:spcBef>
                <a:spcPts val="0"/>
              </a:spcBef>
              <a:spcAft>
                <a:spcPts val="600"/>
              </a:spcAft>
              <a:buFont typeface="Arial"/>
              <a:buChar char="•"/>
            </a:pPr>
            <a:r>
              <a:rPr lang="en-US" sz="2200" dirty="0" smtClean="0"/>
              <a:t>Fees vary ($0-$500.00)</a:t>
            </a:r>
          </a:p>
          <a:p>
            <a:pPr marL="227013" lvl="1" indent="-227013">
              <a:spcAft>
                <a:spcPts val="600"/>
              </a:spcAft>
              <a:buFont typeface="Arial"/>
              <a:buChar char="•"/>
            </a:pPr>
            <a:r>
              <a:rPr lang="en-US" sz="2200" b="1" dirty="0" smtClean="0"/>
              <a:t>Peer Reviewer Certified (PRC)</a:t>
            </a:r>
          </a:p>
          <a:p>
            <a:pPr marL="541338" lvl="3" indent="-227013">
              <a:spcAft>
                <a:spcPts val="600"/>
              </a:spcAft>
              <a:buFont typeface="Lucida Grande"/>
              <a:buChar char="–"/>
            </a:pPr>
            <a:r>
              <a:rPr lang="en-US" sz="2200" dirty="0" smtClean="0"/>
              <a:t>Planned = 1 </a:t>
            </a:r>
          </a:p>
          <a:p>
            <a:pPr marL="541338" lvl="3" indent="-227013">
              <a:spcAft>
                <a:spcPts val="600"/>
              </a:spcAft>
              <a:buFont typeface="Lucida Grande"/>
              <a:buChar char="–"/>
            </a:pPr>
            <a:r>
              <a:rPr lang="en-US" sz="2200" dirty="0" smtClean="0"/>
              <a:t>Build into Individual </a:t>
            </a:r>
            <a:br>
              <a:rPr lang="en-US" sz="2200" dirty="0" smtClean="0"/>
            </a:br>
            <a:r>
              <a:rPr lang="en-US" sz="2200" dirty="0" smtClean="0"/>
              <a:t>Professional Plan</a:t>
            </a:r>
          </a:p>
        </p:txBody>
      </p:sp>
      <p:sp>
        <p:nvSpPr>
          <p:cNvPr id="7" name="Slide Number Placeholder 6"/>
          <p:cNvSpPr>
            <a:spLocks noGrp="1"/>
          </p:cNvSpPr>
          <p:nvPr>
            <p:ph type="sldNum" sz="quarter" idx="12"/>
          </p:nvPr>
        </p:nvSpPr>
        <p:spPr/>
        <p:txBody>
          <a:bodyPr/>
          <a:lstStyle/>
          <a:p>
            <a:fld id="{939B85D5-D54E-4ABA-B150-D7B68514A117}" type="slidenum">
              <a:rPr lang="en-US" smtClean="0"/>
              <a:pPr/>
              <a:t>12</a:t>
            </a:fld>
            <a:endParaRPr lang="en-US" dirty="0"/>
          </a:p>
        </p:txBody>
      </p:sp>
      <p:sp>
        <p:nvSpPr>
          <p:cNvPr id="6" name="Content Placeholder 5"/>
          <p:cNvSpPr>
            <a:spLocks noGrp="1"/>
          </p:cNvSpPr>
          <p:nvPr>
            <p:ph sz="quarter" idx="4294967295"/>
          </p:nvPr>
        </p:nvSpPr>
        <p:spPr>
          <a:xfrm>
            <a:off x="4916394" y="1481810"/>
            <a:ext cx="4243150" cy="4270902"/>
          </a:xfrm>
        </p:spPr>
        <p:txBody>
          <a:bodyPr/>
          <a:lstStyle/>
          <a:p>
            <a:pPr>
              <a:spcAft>
                <a:spcPts val="600"/>
              </a:spcAft>
              <a:buNone/>
            </a:pPr>
            <a:r>
              <a:rPr lang="en-US" b="1" dirty="0" smtClean="0">
                <a:solidFill>
                  <a:srgbClr val="013A81"/>
                </a:solidFill>
              </a:rPr>
              <a:t>Course Review Process</a:t>
            </a:r>
          </a:p>
          <a:p>
            <a:pPr>
              <a:spcAft>
                <a:spcPts val="600"/>
              </a:spcAft>
            </a:pPr>
            <a:r>
              <a:rPr lang="en-US" sz="2200" b="1" dirty="0" smtClean="0"/>
              <a:t>Formal </a:t>
            </a:r>
            <a:br>
              <a:rPr lang="en-US" sz="2200" b="1" dirty="0" smtClean="0"/>
            </a:br>
            <a:r>
              <a:rPr lang="en-US" sz="2200" b="1" dirty="0" smtClean="0"/>
              <a:t>Subscriber</a:t>
            </a:r>
            <a:r>
              <a:rPr lang="en-US" sz="2200" b="1" dirty="0"/>
              <a:t>-Managed Reviews</a:t>
            </a:r>
          </a:p>
          <a:p>
            <a:pPr lvl="1">
              <a:spcAft>
                <a:spcPts val="600"/>
              </a:spcAft>
            </a:pPr>
            <a:r>
              <a:rPr lang="en-US" sz="2200" dirty="0"/>
              <a:t>Planned = 1 </a:t>
            </a:r>
            <a:endParaRPr lang="en-US" sz="2200" dirty="0" smtClean="0"/>
          </a:p>
          <a:p>
            <a:pPr lvl="2">
              <a:spcAft>
                <a:spcPts val="600"/>
              </a:spcAft>
            </a:pPr>
            <a:r>
              <a:rPr lang="en-US" sz="2200" dirty="0" smtClean="0"/>
              <a:t> Bartering units</a:t>
            </a:r>
            <a:endParaRPr lang="en-US" sz="2200" dirty="0"/>
          </a:p>
          <a:p>
            <a:pPr>
              <a:spcAft>
                <a:spcPts val="600"/>
              </a:spcAft>
            </a:pPr>
            <a:r>
              <a:rPr lang="en-US" sz="2200" b="1" dirty="0"/>
              <a:t>Formal QM</a:t>
            </a:r>
            <a:r>
              <a:rPr lang="en-US" sz="2200" b="1" dirty="0" smtClean="0"/>
              <a:t> </a:t>
            </a:r>
            <a:br>
              <a:rPr lang="en-US" sz="2200" b="1" dirty="0" smtClean="0"/>
            </a:br>
            <a:r>
              <a:rPr lang="en-US" sz="2200" b="1" dirty="0" smtClean="0"/>
              <a:t>Managed </a:t>
            </a:r>
            <a:r>
              <a:rPr lang="en-US" sz="2200" b="1" dirty="0"/>
              <a:t>Reviews</a:t>
            </a:r>
          </a:p>
          <a:p>
            <a:pPr lvl="1">
              <a:spcAft>
                <a:spcPts val="600"/>
              </a:spcAft>
            </a:pPr>
            <a:r>
              <a:rPr lang="en-US" sz="2200" dirty="0"/>
              <a:t>Planned = </a:t>
            </a:r>
            <a:r>
              <a:rPr lang="en-US" sz="2200" dirty="0" smtClean="0"/>
              <a:t>0</a:t>
            </a:r>
          </a:p>
          <a:p>
            <a:pPr lvl="2">
              <a:spcAft>
                <a:spcPts val="600"/>
              </a:spcAft>
            </a:pPr>
            <a:r>
              <a:rPr lang="en-US" sz="2200" dirty="0" smtClean="0"/>
              <a:t>Budget $0</a:t>
            </a:r>
            <a:endParaRPr lang="en-US" sz="2200" dirty="0"/>
          </a:p>
          <a:p>
            <a:pPr marL="0" indent="0">
              <a:spcAft>
                <a:spcPts val="600"/>
              </a:spcAft>
              <a:buNone/>
            </a:pPr>
            <a:endParaRPr lang="en-US" dirty="0"/>
          </a:p>
        </p:txBody>
      </p:sp>
    </p:spTree>
    <p:extLst>
      <p:ext uri="{BB962C8B-B14F-4D97-AF65-F5344CB8AC3E}">
        <p14:creationId xmlns:p14="http://schemas.microsoft.com/office/powerpoint/2010/main" val="305633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Implementation Plan</a:t>
            </a:r>
            <a:br>
              <a:rPr lang="en-US" dirty="0" smtClean="0"/>
            </a:br>
            <a:r>
              <a:rPr lang="en-US" dirty="0" smtClean="0"/>
              <a:t>Year 3 = 2016-17 FY</a:t>
            </a:r>
            <a:endParaRPr lang="en-US" dirty="0"/>
          </a:p>
        </p:txBody>
      </p:sp>
      <p:sp>
        <p:nvSpPr>
          <p:cNvPr id="4" name="Content Placeholder 3"/>
          <p:cNvSpPr>
            <a:spLocks noGrp="1"/>
          </p:cNvSpPr>
          <p:nvPr>
            <p:ph idx="1"/>
          </p:nvPr>
        </p:nvSpPr>
        <p:spPr>
          <a:xfrm>
            <a:off x="457200" y="1472333"/>
            <a:ext cx="4708366" cy="4868863"/>
          </a:xfrm>
        </p:spPr>
        <p:txBody>
          <a:bodyPr/>
          <a:lstStyle/>
          <a:p>
            <a:pPr marL="227013" lvl="1" indent="-227013">
              <a:spcAft>
                <a:spcPts val="600"/>
              </a:spcAft>
              <a:buNone/>
            </a:pPr>
            <a:r>
              <a:rPr lang="en-US" b="1" dirty="0" smtClean="0">
                <a:solidFill>
                  <a:srgbClr val="013A81"/>
                </a:solidFill>
              </a:rPr>
              <a:t>Training &amp; Development</a:t>
            </a:r>
            <a:endParaRPr lang="en-US" b="1" dirty="0" smtClean="0"/>
          </a:p>
          <a:p>
            <a:pPr marL="227013" lvl="1" indent="-227013">
              <a:spcAft>
                <a:spcPts val="500"/>
              </a:spcAft>
              <a:buFont typeface="Arial"/>
              <a:buChar char="•"/>
            </a:pPr>
            <a:r>
              <a:rPr lang="en-US" sz="2200" b="1" dirty="0" smtClean="0"/>
              <a:t>APPQMR</a:t>
            </a:r>
          </a:p>
          <a:p>
            <a:pPr marL="541338" lvl="3" indent="-227013">
              <a:spcAft>
                <a:spcPts val="500"/>
              </a:spcAft>
              <a:buFont typeface="Lucida Grande"/>
              <a:buChar char="–"/>
            </a:pPr>
            <a:r>
              <a:rPr lang="en-US" sz="2200" dirty="0" smtClean="0"/>
              <a:t>Consider VPs (dedicated)</a:t>
            </a:r>
          </a:p>
          <a:p>
            <a:pPr marL="227013" lvl="1" indent="-227013">
              <a:spcAft>
                <a:spcPts val="500"/>
              </a:spcAft>
              <a:buFont typeface="Arial"/>
              <a:buChar char="•"/>
            </a:pPr>
            <a:r>
              <a:rPr lang="en-US" sz="2200" b="1" dirty="0" smtClean="0"/>
              <a:t>QM managed PD workshops</a:t>
            </a:r>
          </a:p>
          <a:p>
            <a:pPr marL="541338" lvl="3" indent="-227013">
              <a:spcAft>
                <a:spcPts val="500"/>
              </a:spcAft>
            </a:pPr>
            <a:r>
              <a:rPr lang="en-US" sz="2200" dirty="0" smtClean="0"/>
              <a:t>Courses vary</a:t>
            </a:r>
          </a:p>
          <a:p>
            <a:pPr marL="1146175" lvl="5" indent="-236538">
              <a:spcBef>
                <a:spcPts val="0"/>
              </a:spcBef>
              <a:spcAft>
                <a:spcPts val="500"/>
              </a:spcAft>
            </a:pPr>
            <a:r>
              <a:rPr lang="en-US" sz="2200" dirty="0" smtClean="0"/>
              <a:t>Fees vary ($0-$500.00)</a:t>
            </a:r>
          </a:p>
          <a:p>
            <a:pPr marL="227013" lvl="1" indent="-227013">
              <a:spcAft>
                <a:spcPts val="500"/>
              </a:spcAft>
              <a:buFont typeface="Arial"/>
              <a:buChar char="•"/>
            </a:pPr>
            <a:r>
              <a:rPr lang="en-US" sz="2200" b="1" dirty="0" smtClean="0"/>
              <a:t>Peer Reviewer Certified (PRC)</a:t>
            </a:r>
          </a:p>
          <a:p>
            <a:pPr marL="541338" lvl="3" indent="-227013">
              <a:spcAft>
                <a:spcPts val="500"/>
              </a:spcAft>
            </a:pPr>
            <a:r>
              <a:rPr lang="en-US" sz="2200" dirty="0" smtClean="0"/>
              <a:t>Planned = 1 ($200.00)</a:t>
            </a:r>
          </a:p>
          <a:p>
            <a:pPr marL="227013" lvl="1" indent="-227013">
              <a:spcAft>
                <a:spcPts val="500"/>
              </a:spcAft>
              <a:buFont typeface="Arial"/>
              <a:buChar char="•"/>
            </a:pPr>
            <a:r>
              <a:rPr lang="en-US" sz="2200" b="1" dirty="0" smtClean="0"/>
              <a:t>Master Reviewer </a:t>
            </a:r>
            <a:br>
              <a:rPr lang="en-US" sz="2200" b="1" dirty="0" smtClean="0"/>
            </a:br>
            <a:r>
              <a:rPr lang="en-US" sz="2200" b="1" dirty="0" smtClean="0"/>
              <a:t>Certified (MRC)</a:t>
            </a:r>
          </a:p>
          <a:p>
            <a:pPr marL="541338" lvl="3" indent="-227013">
              <a:spcAft>
                <a:spcPts val="500"/>
              </a:spcAft>
            </a:pPr>
            <a:r>
              <a:rPr lang="en-US" sz="2200" dirty="0" smtClean="0"/>
              <a:t>Planned = 1 ($500.00)</a:t>
            </a:r>
            <a:endParaRPr lang="en-US" sz="2200" dirty="0"/>
          </a:p>
        </p:txBody>
      </p:sp>
      <p:sp>
        <p:nvSpPr>
          <p:cNvPr id="7" name="Slide Number Placeholder 6"/>
          <p:cNvSpPr>
            <a:spLocks noGrp="1"/>
          </p:cNvSpPr>
          <p:nvPr>
            <p:ph type="sldNum" sz="quarter" idx="12"/>
          </p:nvPr>
        </p:nvSpPr>
        <p:spPr/>
        <p:txBody>
          <a:bodyPr/>
          <a:lstStyle/>
          <a:p>
            <a:fld id="{939B85D5-D54E-4ABA-B150-D7B68514A117}" type="slidenum">
              <a:rPr lang="en-US" smtClean="0"/>
              <a:pPr/>
              <a:t>13</a:t>
            </a:fld>
            <a:endParaRPr lang="en-US" dirty="0"/>
          </a:p>
        </p:txBody>
      </p:sp>
      <p:sp>
        <p:nvSpPr>
          <p:cNvPr id="6" name="Content Placeholder 5"/>
          <p:cNvSpPr>
            <a:spLocks noGrp="1"/>
          </p:cNvSpPr>
          <p:nvPr>
            <p:ph sz="quarter" idx="4294967295"/>
          </p:nvPr>
        </p:nvSpPr>
        <p:spPr>
          <a:xfrm>
            <a:off x="4916488" y="1472333"/>
            <a:ext cx="3936060" cy="3970338"/>
          </a:xfrm>
        </p:spPr>
        <p:txBody>
          <a:bodyPr/>
          <a:lstStyle/>
          <a:p>
            <a:pPr>
              <a:spcAft>
                <a:spcPts val="600"/>
              </a:spcAft>
              <a:buNone/>
            </a:pPr>
            <a:r>
              <a:rPr lang="en-US" b="1" dirty="0" smtClean="0">
                <a:solidFill>
                  <a:srgbClr val="013A81"/>
                </a:solidFill>
              </a:rPr>
              <a:t>Course Review Process</a:t>
            </a:r>
          </a:p>
          <a:p>
            <a:pPr>
              <a:spcAft>
                <a:spcPts val="600"/>
              </a:spcAft>
            </a:pPr>
            <a:r>
              <a:rPr lang="en-US" sz="2200" b="1" dirty="0" smtClean="0"/>
              <a:t>Formal </a:t>
            </a:r>
            <a:r>
              <a:rPr lang="en-US" sz="2200" b="1" dirty="0"/>
              <a:t>QM Managed Reviews</a:t>
            </a:r>
          </a:p>
          <a:p>
            <a:pPr lvl="1">
              <a:spcAft>
                <a:spcPts val="600"/>
              </a:spcAft>
            </a:pPr>
            <a:r>
              <a:rPr lang="en-US" sz="2200" dirty="0"/>
              <a:t>Planned = </a:t>
            </a:r>
            <a:r>
              <a:rPr lang="en-US" sz="2200" dirty="0" smtClean="0"/>
              <a:t>2</a:t>
            </a:r>
            <a:endParaRPr lang="en-US" sz="2200" dirty="0"/>
          </a:p>
          <a:p>
            <a:pPr lvl="2">
              <a:spcAft>
                <a:spcPts val="600"/>
              </a:spcAft>
            </a:pPr>
            <a:r>
              <a:rPr lang="en-US" sz="2200" dirty="0"/>
              <a:t>Budget </a:t>
            </a:r>
            <a:r>
              <a:rPr lang="en-US" sz="2200" dirty="0" smtClean="0"/>
              <a:t>$2,000.00</a:t>
            </a:r>
            <a:endParaRPr lang="en-US" sz="2200" dirty="0"/>
          </a:p>
          <a:p>
            <a:endParaRPr lang="en-US" dirty="0"/>
          </a:p>
        </p:txBody>
      </p:sp>
    </p:spTree>
    <p:extLst>
      <p:ext uri="{BB962C8B-B14F-4D97-AF65-F5344CB8AC3E}">
        <p14:creationId xmlns:p14="http://schemas.microsoft.com/office/powerpoint/2010/main" val="174173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&amp; Best Practices</a:t>
            </a:r>
            <a:endParaRPr lang="en-US" dirty="0"/>
          </a:p>
        </p:txBody>
      </p:sp>
      <p:sp>
        <p:nvSpPr>
          <p:cNvPr id="11" name="Content Placeholder 10"/>
          <p:cNvSpPr>
            <a:spLocks noGrp="1"/>
          </p:cNvSpPr>
          <p:nvPr>
            <p:ph idx="1"/>
          </p:nvPr>
        </p:nvSpPr>
        <p:spPr/>
        <p:txBody>
          <a:bodyPr/>
          <a:lstStyle/>
          <a:p>
            <a:pPr>
              <a:spcAft>
                <a:spcPts val="1500"/>
              </a:spcAft>
            </a:pPr>
            <a:r>
              <a:rPr lang="en-US" dirty="0" smtClean="0"/>
              <a:t>Is there interest in assuring quality design?</a:t>
            </a:r>
          </a:p>
          <a:p>
            <a:pPr>
              <a:spcAft>
                <a:spcPts val="1500"/>
              </a:spcAft>
            </a:pPr>
            <a:r>
              <a:rPr lang="en-US" dirty="0" smtClean="0"/>
              <a:t>Knowledge/training – what do faculty already know </a:t>
            </a:r>
            <a:br>
              <a:rPr lang="en-US" dirty="0" smtClean="0"/>
            </a:br>
            <a:r>
              <a:rPr lang="en-US" dirty="0" smtClean="0"/>
              <a:t>about course design?</a:t>
            </a:r>
          </a:p>
          <a:p>
            <a:pPr>
              <a:spcAft>
                <a:spcPts val="1500"/>
              </a:spcAft>
            </a:pPr>
            <a:r>
              <a:rPr lang="en-US" dirty="0" smtClean="0"/>
              <a:t>Stakeholders to engage in the initiative – who are the advocates to support the execution of a plan?</a:t>
            </a:r>
          </a:p>
          <a:p>
            <a:pPr>
              <a:spcAft>
                <a:spcPts val="1500"/>
              </a:spcAft>
            </a:pPr>
            <a:r>
              <a:rPr lang="en-US" dirty="0" smtClean="0"/>
              <a:t>How can we dispel fears that one might have asking </a:t>
            </a:r>
            <a:br>
              <a:rPr lang="en-US" dirty="0" smtClean="0"/>
            </a:br>
            <a:r>
              <a:rPr lang="en-US" dirty="0" smtClean="0"/>
              <a:t>for external reviewers to look in on “their course”?</a:t>
            </a:r>
          </a:p>
          <a:p>
            <a:pPr>
              <a:spcAft>
                <a:spcPts val="1500"/>
              </a:spcAft>
            </a:pPr>
            <a:r>
              <a:rPr lang="en-US" dirty="0" smtClean="0"/>
              <a:t>How can the process support evidence-based course redevelopments for our annual development cycles?</a:t>
            </a:r>
          </a:p>
        </p:txBody>
      </p:sp>
      <p:sp>
        <p:nvSpPr>
          <p:cNvPr id="5" name="Slide Number Placeholder 4"/>
          <p:cNvSpPr>
            <a:spLocks noGrp="1"/>
          </p:cNvSpPr>
          <p:nvPr>
            <p:ph type="sldNum" sz="quarter" idx="12"/>
          </p:nvPr>
        </p:nvSpPr>
        <p:spPr/>
        <p:txBody>
          <a:bodyPr/>
          <a:lstStyle/>
          <a:p>
            <a:fld id="{939B85D5-D54E-4ABA-B150-D7B68514A117}" type="slidenum">
              <a:rPr lang="en-US" smtClean="0"/>
              <a:pPr/>
              <a:t>14</a:t>
            </a:fld>
            <a:endParaRPr lang="en-US" dirty="0"/>
          </a:p>
        </p:txBody>
      </p:sp>
    </p:spTree>
    <p:extLst>
      <p:ext uri="{BB962C8B-B14F-4D97-AF65-F5344CB8AC3E}">
        <p14:creationId xmlns:p14="http://schemas.microsoft.com/office/powerpoint/2010/main" val="368065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Best Practices</a:t>
            </a:r>
            <a:endParaRPr lang="en-US" dirty="0"/>
          </a:p>
        </p:txBody>
      </p:sp>
      <p:sp>
        <p:nvSpPr>
          <p:cNvPr id="7" name="Content Placeholder 6"/>
          <p:cNvSpPr>
            <a:spLocks noGrp="1"/>
          </p:cNvSpPr>
          <p:nvPr>
            <p:ph idx="1"/>
          </p:nvPr>
        </p:nvSpPr>
        <p:spPr/>
        <p:txBody>
          <a:bodyPr/>
          <a:lstStyle/>
          <a:p>
            <a:pPr>
              <a:spcAft>
                <a:spcPts val="1500"/>
              </a:spcAft>
            </a:pPr>
            <a:r>
              <a:rPr lang="en-US" dirty="0" smtClean="0"/>
              <a:t>Pre-planning phase for Planned Course </a:t>
            </a:r>
            <a:br>
              <a:rPr lang="en-US" dirty="0" smtClean="0"/>
            </a:br>
            <a:r>
              <a:rPr lang="en-US" dirty="0" smtClean="0"/>
              <a:t>Redevelopment (18 month cycles)</a:t>
            </a:r>
          </a:p>
          <a:p>
            <a:pPr>
              <a:spcAft>
                <a:spcPts val="1500"/>
              </a:spcAft>
            </a:pPr>
            <a:r>
              <a:rPr lang="en-US" dirty="0" smtClean="0"/>
              <a:t>Monthly Meetings (program taskforces)</a:t>
            </a:r>
          </a:p>
          <a:p>
            <a:pPr>
              <a:spcAft>
                <a:spcPts val="1500"/>
              </a:spcAft>
            </a:pPr>
            <a:r>
              <a:rPr lang="en-US" dirty="0" smtClean="0"/>
              <a:t>Newsletters (Care Connections)</a:t>
            </a:r>
          </a:p>
          <a:p>
            <a:pPr>
              <a:spcAft>
                <a:spcPts val="1500"/>
              </a:spcAft>
            </a:pPr>
            <a:r>
              <a:rPr lang="en-US" dirty="0" smtClean="0"/>
              <a:t>Outreach by </a:t>
            </a:r>
            <a:r>
              <a:rPr lang="en-US" dirty="0"/>
              <a:t>faculty to new </a:t>
            </a:r>
            <a:r>
              <a:rPr lang="en-US" dirty="0" smtClean="0"/>
              <a:t>colleagues</a:t>
            </a:r>
          </a:p>
          <a:p>
            <a:pPr>
              <a:spcAft>
                <a:spcPts val="1500"/>
              </a:spcAft>
            </a:pPr>
            <a:r>
              <a:rPr lang="en-US" dirty="0" smtClean="0"/>
              <a:t>Faculty forums</a:t>
            </a:r>
          </a:p>
        </p:txBody>
      </p:sp>
      <p:sp>
        <p:nvSpPr>
          <p:cNvPr id="4" name="Slide Number Placeholder 3"/>
          <p:cNvSpPr>
            <a:spLocks noGrp="1"/>
          </p:cNvSpPr>
          <p:nvPr>
            <p:ph type="sldNum" sz="quarter" idx="12"/>
          </p:nvPr>
        </p:nvSpPr>
        <p:spPr/>
        <p:txBody>
          <a:bodyPr/>
          <a:lstStyle/>
          <a:p>
            <a:fld id="{939B85D5-D54E-4ABA-B150-D7B68514A117}" type="slidenum">
              <a:rPr lang="en-US" smtClean="0"/>
              <a:pPr/>
              <a:t>15</a:t>
            </a:fld>
            <a:endParaRPr lang="en-US" dirty="0"/>
          </a:p>
        </p:txBody>
      </p:sp>
    </p:spTree>
    <p:extLst>
      <p:ext uri="{BB962C8B-B14F-4D97-AF65-F5344CB8AC3E}">
        <p14:creationId xmlns:p14="http://schemas.microsoft.com/office/powerpoint/2010/main" val="1179305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 for Colleague Involvement</a:t>
            </a:r>
            <a:endParaRPr lang="en-US" dirty="0"/>
          </a:p>
        </p:txBody>
      </p:sp>
      <p:sp>
        <p:nvSpPr>
          <p:cNvPr id="6" name="Content Placeholder 5"/>
          <p:cNvSpPr>
            <a:spLocks noGrp="1"/>
          </p:cNvSpPr>
          <p:nvPr>
            <p:ph idx="1"/>
          </p:nvPr>
        </p:nvSpPr>
        <p:spPr/>
        <p:txBody>
          <a:bodyPr/>
          <a:lstStyle/>
          <a:p>
            <a:pPr>
              <a:spcAft>
                <a:spcPts val="1500"/>
              </a:spcAft>
              <a:buNone/>
            </a:pPr>
            <a:r>
              <a:rPr lang="en-US" b="1" dirty="0" smtClean="0"/>
              <a:t>QM Sponsored Resources</a:t>
            </a:r>
          </a:p>
          <a:p>
            <a:pPr>
              <a:spcAft>
                <a:spcPts val="1500"/>
              </a:spcAft>
            </a:pPr>
            <a:r>
              <a:rPr lang="en-US" dirty="0" smtClean="0"/>
              <a:t>Quality Matters Research Library:</a:t>
            </a:r>
          </a:p>
          <a:p>
            <a:pPr>
              <a:spcAft>
                <a:spcPts val="1500"/>
              </a:spcAft>
            </a:pPr>
            <a:r>
              <a:rPr lang="en-US" dirty="0" smtClean="0">
                <a:hlinkClick r:id="rId3"/>
              </a:rPr>
              <a:t>https://www.qmprogram.org/qmresources/research/</a:t>
            </a:r>
            <a:r>
              <a:rPr lang="en-US" dirty="0" smtClean="0"/>
              <a:t> </a:t>
            </a:r>
          </a:p>
          <a:p>
            <a:pPr>
              <a:spcAft>
                <a:spcPts val="1500"/>
              </a:spcAft>
            </a:pPr>
            <a:r>
              <a:rPr lang="en-US" dirty="0" smtClean="0"/>
              <a:t>Quality Matters Research Resources:</a:t>
            </a:r>
          </a:p>
          <a:p>
            <a:pPr>
              <a:spcAft>
                <a:spcPts val="1500"/>
              </a:spcAft>
            </a:pPr>
            <a:r>
              <a:rPr lang="en-US" dirty="0" smtClean="0">
                <a:hlinkClick r:id="rId4"/>
              </a:rPr>
              <a:t>https://www.qualitymatters.org/QM-Research-Resources</a:t>
            </a:r>
            <a:r>
              <a:rPr lang="en-US" dirty="0" smtClean="0"/>
              <a:t> </a:t>
            </a:r>
          </a:p>
          <a:p>
            <a:pPr>
              <a:spcAft>
                <a:spcPts val="1500"/>
              </a:spcAft>
            </a:pPr>
            <a:r>
              <a:rPr lang="en-US" dirty="0" smtClean="0"/>
              <a:t>Sample Implementation Plans</a:t>
            </a:r>
          </a:p>
          <a:p>
            <a:pPr>
              <a:spcAft>
                <a:spcPts val="1500"/>
              </a:spcAft>
            </a:pPr>
            <a:r>
              <a:rPr lang="en-US" dirty="0" smtClean="0">
                <a:hlinkClick r:id="rId5"/>
              </a:rPr>
              <a:t>https://www.qualitymatters.org/sample-implementation-plans</a:t>
            </a:r>
            <a:r>
              <a:rPr lang="en-US" dirty="0" smtClean="0"/>
              <a:t> </a:t>
            </a:r>
          </a:p>
        </p:txBody>
      </p:sp>
      <p:sp>
        <p:nvSpPr>
          <p:cNvPr id="4" name="Slide Number Placeholder 3"/>
          <p:cNvSpPr>
            <a:spLocks noGrp="1"/>
          </p:cNvSpPr>
          <p:nvPr>
            <p:ph type="sldNum" sz="quarter" idx="12"/>
          </p:nvPr>
        </p:nvSpPr>
        <p:spPr/>
        <p:txBody>
          <a:bodyPr/>
          <a:lstStyle/>
          <a:p>
            <a:fld id="{939B85D5-D54E-4ABA-B150-D7B68514A117}" type="slidenum">
              <a:rPr lang="en-US" smtClean="0"/>
              <a:pPr/>
              <a:t>16</a:t>
            </a:fld>
            <a:endParaRPr lang="en-US" dirty="0"/>
          </a:p>
        </p:txBody>
      </p:sp>
    </p:spTree>
    <p:extLst>
      <p:ext uri="{BB962C8B-B14F-4D97-AF65-F5344CB8AC3E}">
        <p14:creationId xmlns:p14="http://schemas.microsoft.com/office/powerpoint/2010/main" val="4051069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QM Multi-Section Policy</a:t>
            </a:r>
            <a:endParaRPr lang="en-US" dirty="0"/>
          </a:p>
        </p:txBody>
      </p:sp>
      <p:sp>
        <p:nvSpPr>
          <p:cNvPr id="4" name="Slide Number Placeholder 3"/>
          <p:cNvSpPr>
            <a:spLocks noGrp="1"/>
          </p:cNvSpPr>
          <p:nvPr>
            <p:ph type="sldNum" sz="quarter" idx="12"/>
          </p:nvPr>
        </p:nvSpPr>
        <p:spPr/>
        <p:txBody>
          <a:bodyPr/>
          <a:lstStyle/>
          <a:p>
            <a:fld id="{939B85D5-D54E-4ABA-B150-D7B68514A117}" type="slidenum">
              <a:rPr lang="en-US" smtClean="0"/>
              <a:pPr/>
              <a:t>17</a:t>
            </a:fld>
            <a:endParaRPr lang="en-US" dirty="0"/>
          </a:p>
        </p:txBody>
      </p:sp>
      <p:pic>
        <p:nvPicPr>
          <p:cNvPr id="7" name="Picture 6" descr="QM_Multi-Section_Policy_2014.pdf"/>
          <p:cNvPicPr>
            <a:picLocks noChangeAspect="1"/>
          </p:cNvPicPr>
          <p:nvPr/>
        </p:nvPicPr>
        <p:blipFill>
          <a:blip r:embed="rId3"/>
          <a:stretch>
            <a:fillRect/>
          </a:stretch>
        </p:blipFill>
        <p:spPr>
          <a:xfrm>
            <a:off x="4517247" y="1537723"/>
            <a:ext cx="3148584" cy="4074859"/>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pic>
        <p:nvPicPr>
          <p:cNvPr id="5" name="Picture 4" descr="QM_Multi-Section_Policy_2014.pdf"/>
          <p:cNvPicPr>
            <a:picLocks noChangeAspect="1"/>
          </p:cNvPicPr>
          <p:nvPr/>
        </p:nvPicPr>
        <p:blipFill>
          <a:blip r:embed="rId4"/>
          <a:stretch>
            <a:fillRect/>
          </a:stretch>
        </p:blipFill>
        <p:spPr>
          <a:xfrm>
            <a:off x="1539770" y="1086872"/>
            <a:ext cx="3148584" cy="4074858"/>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 from an Instructional Designer who has completed APPQMR training at QM</a:t>
            </a:r>
            <a:br>
              <a:rPr lang="en-US" dirty="0" smtClean="0"/>
            </a:br>
            <a:endParaRPr lang="en-US" dirty="0"/>
          </a:p>
        </p:txBody>
      </p:sp>
      <p:sp>
        <p:nvSpPr>
          <p:cNvPr id="3" name="Content Placeholder 2"/>
          <p:cNvSpPr>
            <a:spLocks noGrp="1"/>
          </p:cNvSpPr>
          <p:nvPr>
            <p:ph idx="1"/>
          </p:nvPr>
        </p:nvSpPr>
        <p:spPr>
          <a:xfrm>
            <a:off x="457200" y="1592263"/>
            <a:ext cx="8229600" cy="4868863"/>
          </a:xfrm>
        </p:spPr>
        <p:txBody>
          <a:bodyPr/>
          <a:lstStyle/>
          <a:p>
            <a:pPr marL="98425" indent="-98425">
              <a:spcAft>
                <a:spcPts val="2400"/>
              </a:spcAft>
              <a:buNone/>
            </a:pPr>
            <a:r>
              <a:rPr lang="en-US" sz="2200" i="1" dirty="0" smtClean="0"/>
              <a:t>“QM gave me a firsthand chance to feel like a student. Utilizing </a:t>
            </a:r>
            <a:br>
              <a:rPr lang="en-US" sz="2200" i="1" dirty="0" smtClean="0"/>
            </a:br>
            <a:r>
              <a:rPr lang="en-US" sz="2200" i="1" dirty="0" smtClean="0"/>
              <a:t>their demo course I quickly learned what it feels like to navigate </a:t>
            </a:r>
            <a:br>
              <a:rPr lang="en-US" sz="2200" i="1" dirty="0" smtClean="0"/>
            </a:br>
            <a:r>
              <a:rPr lang="en-US" sz="2200" i="1" dirty="0" smtClean="0"/>
              <a:t>in an unfamiliar LCMS and a course structure. I have now put </a:t>
            </a:r>
            <a:br>
              <a:rPr lang="en-US" sz="2200" i="1" dirty="0" smtClean="0"/>
            </a:br>
            <a:r>
              <a:rPr lang="en-US" sz="2200" i="1" dirty="0" smtClean="0"/>
              <a:t>my learning into my every day responsibilities as an Instructional Designer… All of our courses implement the latest tools and software, and we develop content rich media while ensuring </a:t>
            </a:r>
            <a:br>
              <a:rPr lang="en-US" sz="2200" i="1" dirty="0" smtClean="0"/>
            </a:br>
            <a:r>
              <a:rPr lang="en-US" sz="2200" i="1" dirty="0" smtClean="0"/>
              <a:t>it remains accessible. QM rubric has helped me and my team </a:t>
            </a:r>
            <a:br>
              <a:rPr lang="en-US" sz="2200" i="1" dirty="0" smtClean="0"/>
            </a:br>
            <a:r>
              <a:rPr lang="en-US" sz="2200" i="1" dirty="0" smtClean="0"/>
              <a:t>to create quality online courses!”</a:t>
            </a:r>
          </a:p>
          <a:p>
            <a:pPr marL="344488" indent="-230188">
              <a:spcAft>
                <a:spcPts val="1800"/>
              </a:spcAft>
              <a:buNone/>
            </a:pPr>
            <a:r>
              <a:rPr lang="en-US" sz="2200" i="1" dirty="0" smtClean="0"/>
              <a:t>– Michael David</a:t>
            </a:r>
            <a:br>
              <a:rPr lang="en-US" sz="2200" i="1" dirty="0" smtClean="0"/>
            </a:br>
            <a:r>
              <a:rPr lang="en-US" sz="2200" i="1" dirty="0" smtClean="0"/>
              <a:t>Instructional Designer                                                        DeVry Education Group</a:t>
            </a:r>
            <a:endParaRPr lang="en-US" sz="2200" dirty="0" smtClean="0"/>
          </a:p>
          <a:p>
            <a:pPr marL="0" indent="0">
              <a:spcAft>
                <a:spcPts val="1800"/>
              </a:spcAft>
              <a:buNone/>
            </a:pPr>
            <a:r>
              <a:rPr lang="en-US" sz="2200" dirty="0" smtClean="0"/>
              <a:t> </a:t>
            </a:r>
          </a:p>
          <a:p>
            <a:pPr marL="0" indent="0">
              <a:spcAft>
                <a:spcPts val="1800"/>
              </a:spcAft>
              <a:buNone/>
            </a:pPr>
            <a:endParaRPr lang="en-US" sz="2200" dirty="0"/>
          </a:p>
        </p:txBody>
      </p:sp>
      <p:sp>
        <p:nvSpPr>
          <p:cNvPr id="4" name="Slide Number Placeholder 3"/>
          <p:cNvSpPr>
            <a:spLocks noGrp="1"/>
          </p:cNvSpPr>
          <p:nvPr>
            <p:ph type="sldNum" sz="quarter" idx="12"/>
          </p:nvPr>
        </p:nvSpPr>
        <p:spPr/>
        <p:txBody>
          <a:bodyPr/>
          <a:lstStyle/>
          <a:p>
            <a:fld id="{939B85D5-D54E-4ABA-B150-D7B68514A117}"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19088"/>
            <a:ext cx="8229600" cy="923461"/>
          </a:xfrm>
        </p:spPr>
        <p:txBody>
          <a:bodyPr/>
          <a:lstStyle/>
          <a:p>
            <a:r>
              <a:rPr lang="en-US" dirty="0" smtClean="0"/>
              <a:t>Testimonial from RN to BSN </a:t>
            </a:r>
            <a:br>
              <a:rPr lang="en-US" dirty="0" smtClean="0"/>
            </a:br>
            <a:r>
              <a:rPr lang="en-US" dirty="0" smtClean="0"/>
              <a:t>Web Development Manager</a:t>
            </a:r>
            <a:br>
              <a:rPr lang="en-US" dirty="0" smtClean="0"/>
            </a:br>
            <a:endParaRPr lang="en-US" dirty="0"/>
          </a:p>
        </p:txBody>
      </p:sp>
      <p:sp>
        <p:nvSpPr>
          <p:cNvPr id="6" name="Content Placeholder 2"/>
          <p:cNvSpPr>
            <a:spLocks noGrp="1"/>
          </p:cNvSpPr>
          <p:nvPr>
            <p:ph idx="1"/>
          </p:nvPr>
        </p:nvSpPr>
        <p:spPr>
          <a:xfrm>
            <a:off x="457199" y="1592263"/>
            <a:ext cx="8442381" cy="4868863"/>
          </a:xfrm>
        </p:spPr>
        <p:txBody>
          <a:bodyPr/>
          <a:lstStyle/>
          <a:p>
            <a:pPr marL="98425" indent="-98425">
              <a:spcAft>
                <a:spcPts val="2400"/>
              </a:spcAft>
              <a:buNone/>
            </a:pPr>
            <a:r>
              <a:rPr lang="en-US" sz="2200" i="1" dirty="0" smtClean="0"/>
              <a:t>“This practice experience not only helped Course Leaders gather information to aid in curriculum decision-making, it also served as a test-run for this component of applying for QM certification. The Course Leaders became more familiar with each other’s courses and how the content fit together with their own. Feedback from the review was shared with the Course Leaders, who incorporated it as part of the course redevelopment process. The effort provided insight into Quality Matters and its standards.”</a:t>
            </a:r>
          </a:p>
          <a:p>
            <a:pPr marL="344488" indent="-230188">
              <a:spcAft>
                <a:spcPts val="1800"/>
              </a:spcAft>
              <a:buNone/>
            </a:pPr>
            <a:r>
              <a:rPr lang="en-US" sz="2200" i="1" dirty="0" smtClean="0"/>
              <a:t>– Julie McAfooes</a:t>
            </a:r>
            <a:br>
              <a:rPr lang="en-US" sz="2200" i="1" dirty="0" smtClean="0"/>
            </a:br>
            <a:r>
              <a:rPr lang="en-US" sz="2200" i="1" dirty="0" smtClean="0"/>
              <a:t>Web Development Manager                                      Chamberlain College of Nursing</a:t>
            </a:r>
            <a:endParaRPr lang="en-US" sz="2200" dirty="0" smtClean="0"/>
          </a:p>
          <a:p>
            <a:pPr marL="0" indent="0">
              <a:spcAft>
                <a:spcPts val="1800"/>
              </a:spcAft>
              <a:buNone/>
            </a:pPr>
            <a:r>
              <a:rPr lang="en-US" sz="2200" dirty="0" smtClean="0"/>
              <a:t> </a:t>
            </a:r>
          </a:p>
          <a:p>
            <a:pPr marL="0" indent="0">
              <a:spcAft>
                <a:spcPts val="1800"/>
              </a:spcAft>
              <a:buNone/>
            </a:pPr>
            <a:endParaRPr lang="en-US" sz="2200" dirty="0"/>
          </a:p>
        </p:txBody>
      </p:sp>
      <p:sp>
        <p:nvSpPr>
          <p:cNvPr id="7" name="Slide Number Placeholder 3"/>
          <p:cNvSpPr>
            <a:spLocks noGrp="1"/>
          </p:cNvSpPr>
          <p:nvPr>
            <p:ph type="sldNum" sz="quarter" idx="12"/>
          </p:nvPr>
        </p:nvSpPr>
        <p:spPr>
          <a:xfrm>
            <a:off x="6959598" y="6356350"/>
            <a:ext cx="2133600" cy="365125"/>
          </a:xfrm>
        </p:spPr>
        <p:txBody>
          <a:bodyPr/>
          <a:lstStyle/>
          <a:p>
            <a:fld id="{939B85D5-D54E-4ABA-B150-D7B68514A117}"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9088"/>
            <a:ext cx="8229600" cy="938212"/>
          </a:xfrm>
        </p:spPr>
        <p:txBody>
          <a:bodyPr/>
          <a:lstStyle/>
          <a:p>
            <a:r>
              <a:rPr lang="en-US" dirty="0" smtClean="0"/>
              <a:t>Objectives</a:t>
            </a:r>
            <a:endParaRPr lang="en-US" dirty="0"/>
          </a:p>
        </p:txBody>
      </p:sp>
      <p:sp>
        <p:nvSpPr>
          <p:cNvPr id="4" name="Content Placeholder 3"/>
          <p:cNvSpPr>
            <a:spLocks noGrp="1"/>
          </p:cNvSpPr>
          <p:nvPr>
            <p:ph idx="1"/>
          </p:nvPr>
        </p:nvSpPr>
        <p:spPr>
          <a:xfrm>
            <a:off x="457200" y="1257300"/>
            <a:ext cx="7939838" cy="4868863"/>
          </a:xfrm>
        </p:spPr>
        <p:txBody>
          <a:bodyPr/>
          <a:lstStyle/>
          <a:p>
            <a:pPr>
              <a:spcAft>
                <a:spcPts val="2400"/>
              </a:spcAft>
            </a:pPr>
            <a:r>
              <a:rPr lang="en-US" dirty="0" smtClean="0"/>
              <a:t>Describe introduction and progress to implementing Quality Matters</a:t>
            </a:r>
            <a:r>
              <a:rPr lang="en-US" baseline="30000" dirty="0" smtClean="0"/>
              <a:t>™</a:t>
            </a:r>
            <a:r>
              <a:rPr lang="en-US" dirty="0" smtClean="0"/>
              <a:t> (QM) at our institution</a:t>
            </a:r>
          </a:p>
          <a:p>
            <a:pPr>
              <a:spcAft>
                <a:spcPts val="2400"/>
              </a:spcAft>
            </a:pPr>
            <a:r>
              <a:rPr lang="en-US" dirty="0" smtClean="0"/>
              <a:t>Identify best practices and challenges involved </a:t>
            </a:r>
            <a:br>
              <a:rPr lang="en-US" dirty="0" smtClean="0"/>
            </a:br>
            <a:r>
              <a:rPr lang="en-US" dirty="0" smtClean="0"/>
              <a:t>in planning and writing a plan</a:t>
            </a:r>
          </a:p>
          <a:p>
            <a:pPr>
              <a:spcAft>
                <a:spcPts val="2400"/>
              </a:spcAft>
            </a:pPr>
            <a:r>
              <a:rPr lang="en-US" dirty="0" smtClean="0"/>
              <a:t>Discuss resources developed that encourage </a:t>
            </a:r>
            <a:br>
              <a:rPr lang="en-US" dirty="0" smtClean="0"/>
            </a:br>
            <a:r>
              <a:rPr lang="en-US" dirty="0" smtClean="0"/>
              <a:t>colleague engagement with QM</a:t>
            </a:r>
            <a:br>
              <a:rPr lang="en-US" dirty="0" smtClean="0"/>
            </a:br>
            <a:endParaRPr lang="en-US" dirty="0"/>
          </a:p>
        </p:txBody>
      </p:sp>
    </p:spTree>
    <p:extLst>
      <p:ext uri="{BB962C8B-B14F-4D97-AF65-F5344CB8AC3E}">
        <p14:creationId xmlns:p14="http://schemas.microsoft.com/office/powerpoint/2010/main" val="1868327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19088"/>
            <a:ext cx="8132763" cy="1776413"/>
          </a:xfrm>
        </p:spPr>
        <p:txBody>
          <a:bodyPr/>
          <a:lstStyle/>
          <a:p>
            <a:r>
              <a:rPr lang="en-US" dirty="0" smtClean="0"/>
              <a:t>Testimonial from our faculty </a:t>
            </a:r>
            <a:br>
              <a:rPr lang="en-US" dirty="0" smtClean="0"/>
            </a:br>
            <a:r>
              <a:rPr lang="en-US" dirty="0" smtClean="0"/>
              <a:t>who were applying QM standards </a:t>
            </a:r>
            <a:br>
              <a:rPr lang="en-US" dirty="0" smtClean="0"/>
            </a:br>
            <a:r>
              <a:rPr lang="en-US" dirty="0" smtClean="0"/>
              <a:t>in course development</a:t>
            </a:r>
            <a:br>
              <a:rPr lang="en-US" dirty="0" smtClean="0"/>
            </a:br>
            <a:endParaRPr lang="en-US" dirty="0"/>
          </a:p>
        </p:txBody>
      </p:sp>
      <p:sp>
        <p:nvSpPr>
          <p:cNvPr id="6" name="Content Placeholder 2"/>
          <p:cNvSpPr>
            <a:spLocks noGrp="1"/>
          </p:cNvSpPr>
          <p:nvPr>
            <p:ph idx="1"/>
          </p:nvPr>
        </p:nvSpPr>
        <p:spPr>
          <a:xfrm>
            <a:off x="457200" y="2095501"/>
            <a:ext cx="8229600" cy="3578196"/>
          </a:xfrm>
        </p:spPr>
        <p:txBody>
          <a:bodyPr/>
          <a:lstStyle/>
          <a:p>
            <a:pPr marL="98425" indent="-98425">
              <a:spcAft>
                <a:spcPts val="2400"/>
              </a:spcAft>
              <a:buNone/>
            </a:pPr>
            <a:r>
              <a:rPr lang="en-US" sz="2200" i="1" dirty="0" smtClean="0"/>
              <a:t>“We utilized the Quality Matters rubric to ensure that all components were present such as ensuring the outcomes </a:t>
            </a:r>
            <a:br>
              <a:rPr lang="en-US" sz="2200" i="1" dirty="0" smtClean="0"/>
            </a:br>
            <a:r>
              <a:rPr lang="en-US" sz="2200" i="1" dirty="0" smtClean="0"/>
              <a:t>are measurable… The types of assessments selected </a:t>
            </a:r>
            <a:br>
              <a:rPr lang="en-US" sz="2200" i="1" dirty="0" smtClean="0"/>
            </a:br>
            <a:r>
              <a:rPr lang="en-US" sz="2200" i="1" dirty="0" smtClean="0"/>
              <a:t>measure the stated learning objectives and are consistent </a:t>
            </a:r>
            <a:br>
              <a:rPr lang="en-US" sz="2200" i="1" dirty="0" smtClean="0"/>
            </a:br>
            <a:r>
              <a:rPr lang="en-US" sz="2200" i="1" dirty="0" smtClean="0"/>
              <a:t>with course activities and resources.”</a:t>
            </a:r>
          </a:p>
          <a:p>
            <a:pPr marL="344488" indent="-230188">
              <a:spcAft>
                <a:spcPts val="1800"/>
              </a:spcAft>
              <a:buNone/>
            </a:pPr>
            <a:r>
              <a:rPr lang="en-US" sz="2200" i="1" dirty="0" smtClean="0"/>
              <a:t>– Leslie Schoenberg, RN, MSN, CPNP, CNE</a:t>
            </a:r>
            <a:br>
              <a:rPr lang="en-US" sz="2200" i="1" dirty="0" smtClean="0"/>
            </a:br>
            <a:r>
              <a:rPr lang="en-US" sz="2200" i="1" dirty="0" smtClean="0"/>
              <a:t>RN to BSN </a:t>
            </a:r>
            <a:r>
              <a:rPr lang="en-US" sz="2200" i="1" smtClean="0"/>
              <a:t>Option                                                   Chamberlain </a:t>
            </a:r>
            <a:r>
              <a:rPr lang="en-US" sz="2200" i="1" dirty="0" smtClean="0"/>
              <a:t>College </a:t>
            </a:r>
            <a:r>
              <a:rPr lang="en-US" sz="2200" i="1" smtClean="0"/>
              <a:t>of Nursing</a:t>
            </a:r>
            <a:endParaRPr lang="en-US" sz="2200" dirty="0" smtClean="0"/>
          </a:p>
          <a:p>
            <a:pPr marL="0" indent="0">
              <a:spcAft>
                <a:spcPts val="1800"/>
              </a:spcAft>
              <a:buNone/>
            </a:pPr>
            <a:r>
              <a:rPr lang="en-US" sz="2200" dirty="0" smtClean="0"/>
              <a:t> </a:t>
            </a:r>
          </a:p>
          <a:p>
            <a:pPr marL="0" indent="0">
              <a:spcAft>
                <a:spcPts val="1800"/>
              </a:spcAft>
              <a:buNone/>
            </a:pPr>
            <a:endParaRPr lang="en-US" sz="2200" dirty="0"/>
          </a:p>
        </p:txBody>
      </p:sp>
      <p:sp>
        <p:nvSpPr>
          <p:cNvPr id="7" name="Slide Number Placeholder 3"/>
          <p:cNvSpPr>
            <a:spLocks noGrp="1"/>
          </p:cNvSpPr>
          <p:nvPr>
            <p:ph type="sldNum" sz="quarter" idx="12"/>
          </p:nvPr>
        </p:nvSpPr>
        <p:spPr>
          <a:xfrm>
            <a:off x="6959598" y="6356350"/>
            <a:ext cx="2133600" cy="365125"/>
          </a:xfrm>
        </p:spPr>
        <p:txBody>
          <a:bodyPr/>
          <a:lstStyle/>
          <a:p>
            <a:fld id="{939B85D5-D54E-4ABA-B150-D7B68514A117}"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Checklist of QM Standards</a:t>
            </a:r>
            <a:endParaRPr lang="en-US" dirty="0"/>
          </a:p>
        </p:txBody>
      </p:sp>
      <p:sp>
        <p:nvSpPr>
          <p:cNvPr id="4" name="Slide Number Placeholder 3"/>
          <p:cNvSpPr>
            <a:spLocks noGrp="1"/>
          </p:cNvSpPr>
          <p:nvPr>
            <p:ph type="sldNum" sz="quarter" idx="12"/>
          </p:nvPr>
        </p:nvSpPr>
        <p:spPr/>
        <p:txBody>
          <a:bodyPr/>
          <a:lstStyle/>
          <a:p>
            <a:fld id="{939B85D5-D54E-4ABA-B150-D7B68514A117}" type="slidenum">
              <a:rPr lang="en-US" smtClean="0"/>
              <a:pPr/>
              <a:t>21</a:t>
            </a:fld>
            <a:endParaRPr lang="en-US" dirty="0"/>
          </a:p>
        </p:txBody>
      </p:sp>
      <p:pic>
        <p:nvPicPr>
          <p:cNvPr id="5" name="Picture 4" descr="QM_Std_Quick_Checklist_2014_QM_Std.pdf"/>
          <p:cNvPicPr>
            <a:picLocks noChangeAspect="1"/>
          </p:cNvPicPr>
          <p:nvPr/>
        </p:nvPicPr>
        <p:blipFill>
          <a:blip r:embed="rId3"/>
          <a:stretch>
            <a:fillRect/>
          </a:stretch>
        </p:blipFill>
        <p:spPr>
          <a:xfrm>
            <a:off x="487363" y="1074988"/>
            <a:ext cx="5348500" cy="4133366"/>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pic>
        <p:nvPicPr>
          <p:cNvPr id="6" name="Picture 5" descr="QM_Std_Quick_Checklist_2014_QM_Std.pdf"/>
          <p:cNvPicPr>
            <a:picLocks noChangeAspect="1"/>
          </p:cNvPicPr>
          <p:nvPr/>
        </p:nvPicPr>
        <p:blipFill>
          <a:blip r:embed="rId4"/>
          <a:stretch>
            <a:fillRect/>
          </a:stretch>
        </p:blipFill>
        <p:spPr>
          <a:xfrm>
            <a:off x="1405396" y="1329976"/>
            <a:ext cx="5348500" cy="4133366"/>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pic>
        <p:nvPicPr>
          <p:cNvPr id="7" name="Picture 6" descr="QM_Std_Quick_Checklist_2014_QM_Std.pdf"/>
          <p:cNvPicPr>
            <a:picLocks noChangeAspect="1"/>
          </p:cNvPicPr>
          <p:nvPr/>
        </p:nvPicPr>
        <p:blipFill>
          <a:blip r:embed="rId5"/>
          <a:stretch>
            <a:fillRect/>
          </a:stretch>
        </p:blipFill>
        <p:spPr>
          <a:xfrm>
            <a:off x="2323429" y="1584964"/>
            <a:ext cx="5348500" cy="4133366"/>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pic>
        <p:nvPicPr>
          <p:cNvPr id="8" name="Picture 7" descr="QM_Std_Quick_Checklist_2014_QM_Std.pdf"/>
          <p:cNvPicPr>
            <a:picLocks noChangeAspect="1"/>
          </p:cNvPicPr>
          <p:nvPr/>
        </p:nvPicPr>
        <p:blipFill>
          <a:blip r:embed="rId6"/>
          <a:stretch>
            <a:fillRect/>
          </a:stretch>
        </p:blipFill>
        <p:spPr>
          <a:xfrm>
            <a:off x="3241463" y="1839953"/>
            <a:ext cx="5348500" cy="4133366"/>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pic>
        <p:nvPicPr>
          <p:cNvPr id="9" name="Picture 8" descr="Chamberlain Logo_Enhanced_Vert_REV_Gold rule.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4123" y="5732163"/>
            <a:ext cx="1424508" cy="1049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10-23 at 3.16.04 PM.png"/>
          <p:cNvPicPr>
            <a:picLocks noChangeAspect="1"/>
          </p:cNvPicPr>
          <p:nvPr/>
        </p:nvPicPr>
        <p:blipFill>
          <a:blip r:embed="rId3"/>
          <a:srcRect b="20799"/>
          <a:stretch>
            <a:fillRect/>
          </a:stretch>
        </p:blipFill>
        <p:spPr>
          <a:xfrm>
            <a:off x="4037887" y="438547"/>
            <a:ext cx="4552076" cy="5079830"/>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sp>
        <p:nvSpPr>
          <p:cNvPr id="2" name="Title 1"/>
          <p:cNvSpPr>
            <a:spLocks noGrp="1"/>
          </p:cNvSpPr>
          <p:nvPr>
            <p:ph type="title"/>
          </p:nvPr>
        </p:nvSpPr>
        <p:spPr/>
        <p:txBody>
          <a:bodyPr/>
          <a:lstStyle/>
          <a:p>
            <a:r>
              <a:rPr lang="en-US" dirty="0" smtClean="0"/>
              <a:t>QM Checklist</a:t>
            </a:r>
            <a:endParaRPr lang="en-US" dirty="0"/>
          </a:p>
        </p:txBody>
      </p:sp>
      <p:sp>
        <p:nvSpPr>
          <p:cNvPr id="3" name="Content Placeholder 2"/>
          <p:cNvSpPr>
            <a:spLocks noGrp="1"/>
          </p:cNvSpPr>
          <p:nvPr>
            <p:ph idx="1"/>
          </p:nvPr>
        </p:nvSpPr>
        <p:spPr/>
        <p:txBody>
          <a:bodyPr/>
          <a:lstStyle/>
          <a:p>
            <a:r>
              <a:rPr lang="en-US" dirty="0" smtClean="0"/>
              <a:t>Syllabus</a:t>
            </a:r>
          </a:p>
          <a:p>
            <a:r>
              <a:rPr lang="en-US" dirty="0" smtClean="0"/>
              <a:t>TCOs, Key Concepts</a:t>
            </a:r>
          </a:p>
          <a:p>
            <a:r>
              <a:rPr lang="en-US" dirty="0" smtClean="0"/>
              <a:t>Discussions</a:t>
            </a:r>
          </a:p>
          <a:p>
            <a:r>
              <a:rPr lang="en-US" dirty="0" smtClean="0"/>
              <a:t>Assignments</a:t>
            </a:r>
          </a:p>
          <a:p>
            <a:r>
              <a:rPr lang="en-US" dirty="0" smtClean="0"/>
              <a:t>For Faculty</a:t>
            </a:r>
          </a:p>
          <a:p>
            <a:r>
              <a:rPr lang="en-US" dirty="0" smtClean="0"/>
              <a:t>Etc. </a:t>
            </a:r>
          </a:p>
          <a:p>
            <a:endParaRPr lang="en-US" dirty="0"/>
          </a:p>
        </p:txBody>
      </p:sp>
      <p:sp>
        <p:nvSpPr>
          <p:cNvPr id="4" name="Slide Number Placeholder 3"/>
          <p:cNvSpPr>
            <a:spLocks noGrp="1"/>
          </p:cNvSpPr>
          <p:nvPr>
            <p:ph type="sldNum" sz="quarter" idx="12"/>
          </p:nvPr>
        </p:nvSpPr>
        <p:spPr/>
        <p:txBody>
          <a:bodyPr/>
          <a:lstStyle/>
          <a:p>
            <a:fld id="{939B85D5-D54E-4ABA-B150-D7B68514A117}" type="slidenum">
              <a:rPr lang="en-US" smtClean="0"/>
              <a:pPr/>
              <a:t>22</a:t>
            </a:fld>
            <a:endParaRPr lang="en-US" dirty="0"/>
          </a:p>
        </p:txBody>
      </p:sp>
      <p:pic>
        <p:nvPicPr>
          <p:cNvPr id="7" name="Picture 6" descr="Screen Shot 2015-10-23 at 3.16.44 PM.png"/>
          <p:cNvPicPr>
            <a:picLocks noChangeAspect="1"/>
          </p:cNvPicPr>
          <p:nvPr/>
        </p:nvPicPr>
        <p:blipFill>
          <a:blip r:embed="rId4"/>
          <a:stretch>
            <a:fillRect/>
          </a:stretch>
        </p:blipFill>
        <p:spPr>
          <a:xfrm>
            <a:off x="4037887" y="2151028"/>
            <a:ext cx="4552076" cy="1654869"/>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pic>
        <p:nvPicPr>
          <p:cNvPr id="5" name="Picture 4" descr="Screen Shot 2015-10-23 at 3.17.06 PM.png"/>
          <p:cNvPicPr>
            <a:picLocks noChangeAspect="1"/>
          </p:cNvPicPr>
          <p:nvPr/>
        </p:nvPicPr>
        <p:blipFill>
          <a:blip r:embed="rId5"/>
          <a:stretch>
            <a:fillRect/>
          </a:stretch>
        </p:blipFill>
        <p:spPr>
          <a:xfrm>
            <a:off x="4037887" y="1199793"/>
            <a:ext cx="4552076" cy="3557338"/>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pic>
        <p:nvPicPr>
          <p:cNvPr id="9" name="Picture 8" descr="Screen Shot 2015-10-23 at 3.16.54 PM.png"/>
          <p:cNvPicPr>
            <a:picLocks noChangeAspect="1"/>
          </p:cNvPicPr>
          <p:nvPr/>
        </p:nvPicPr>
        <p:blipFill>
          <a:blip r:embed="rId6"/>
          <a:srcRect b="51353"/>
          <a:stretch>
            <a:fillRect/>
          </a:stretch>
        </p:blipFill>
        <p:spPr>
          <a:xfrm>
            <a:off x="4037887" y="1730235"/>
            <a:ext cx="4552076" cy="2496455"/>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Resources</a:t>
            </a:r>
            <a:endParaRPr lang="en-US" dirty="0"/>
          </a:p>
        </p:txBody>
      </p:sp>
      <p:sp>
        <p:nvSpPr>
          <p:cNvPr id="3" name="Content Placeholder 2"/>
          <p:cNvSpPr>
            <a:spLocks noGrp="1"/>
          </p:cNvSpPr>
          <p:nvPr>
            <p:ph idx="1"/>
          </p:nvPr>
        </p:nvSpPr>
        <p:spPr/>
        <p:txBody>
          <a:bodyPr/>
          <a:lstStyle/>
          <a:p>
            <a:pPr>
              <a:spcAft>
                <a:spcPts val="1500"/>
              </a:spcAft>
            </a:pPr>
            <a:r>
              <a:rPr lang="en-US" dirty="0" smtClean="0"/>
              <a:t>Information distribution</a:t>
            </a:r>
          </a:p>
          <a:p>
            <a:pPr lvl="1">
              <a:spcAft>
                <a:spcPts val="1500"/>
              </a:spcAft>
            </a:pPr>
            <a:r>
              <a:rPr lang="en-US" dirty="0" smtClean="0"/>
              <a:t>Newsletters</a:t>
            </a:r>
          </a:p>
          <a:p>
            <a:pPr lvl="1">
              <a:spcAft>
                <a:spcPts val="1500"/>
              </a:spcAft>
            </a:pPr>
            <a:r>
              <a:rPr lang="en-US" dirty="0" smtClean="0"/>
              <a:t>Emails</a:t>
            </a:r>
          </a:p>
          <a:p>
            <a:pPr lvl="1">
              <a:spcAft>
                <a:spcPts val="1500"/>
              </a:spcAft>
            </a:pPr>
            <a:r>
              <a:rPr lang="en-US" dirty="0" smtClean="0"/>
              <a:t>Weebly Site</a:t>
            </a:r>
          </a:p>
          <a:p>
            <a:pPr>
              <a:spcAft>
                <a:spcPts val="1500"/>
              </a:spcAft>
            </a:pPr>
            <a:r>
              <a:rPr lang="en-US" dirty="0" smtClean="0"/>
              <a:t>Fiscal support</a:t>
            </a:r>
          </a:p>
          <a:p>
            <a:pPr lvl="1">
              <a:spcAft>
                <a:spcPts val="1500"/>
              </a:spcAft>
            </a:pPr>
            <a:r>
              <a:rPr lang="en-US" dirty="0" smtClean="0"/>
              <a:t>Administration committed to providing </a:t>
            </a:r>
            <a:br>
              <a:rPr lang="en-US" dirty="0" smtClean="0"/>
            </a:br>
            <a:r>
              <a:rPr lang="en-US" dirty="0" smtClean="0"/>
              <a:t>all full-time colleagues training for APPQMR </a:t>
            </a:r>
            <a:br>
              <a:rPr lang="en-US" dirty="0" smtClean="0"/>
            </a:br>
            <a:r>
              <a:rPr lang="en-US" dirty="0" smtClean="0"/>
              <a:t>(dedicated training – statewide consortium)</a:t>
            </a:r>
          </a:p>
          <a:p>
            <a:pPr>
              <a:spcAft>
                <a:spcPts val="1500"/>
              </a:spcAft>
            </a:pPr>
            <a:r>
              <a:rPr lang="en-US" dirty="0" smtClean="0"/>
              <a:t>Instructional Design Support</a:t>
            </a:r>
          </a:p>
        </p:txBody>
      </p:sp>
      <p:sp>
        <p:nvSpPr>
          <p:cNvPr id="4" name="Slide Number Placeholder 3"/>
          <p:cNvSpPr>
            <a:spLocks noGrp="1"/>
          </p:cNvSpPr>
          <p:nvPr>
            <p:ph type="sldNum" sz="quarter" idx="12"/>
          </p:nvPr>
        </p:nvSpPr>
        <p:spPr/>
        <p:txBody>
          <a:bodyPr/>
          <a:lstStyle/>
          <a:p>
            <a:fld id="{939B85D5-D54E-4ABA-B150-D7B68514A117}" type="slidenum">
              <a:rPr lang="en-US" smtClean="0"/>
              <a:pPr/>
              <a:t>23</a:t>
            </a:fld>
            <a:endParaRPr lang="en-US" dirty="0"/>
          </a:p>
        </p:txBody>
      </p:sp>
    </p:spTree>
    <p:extLst>
      <p:ext uri="{BB962C8B-B14F-4D97-AF65-F5344CB8AC3E}">
        <p14:creationId xmlns:p14="http://schemas.microsoft.com/office/powerpoint/2010/main" val="778150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000" dirty="0" smtClean="0"/>
              <a:t>Finley, D. (2012). Using quality matters (qm) to improve all courses. Journal of Teaching and Learning with Technology, 1(2), 48-50. Retrieved from http://jotlt.indiana.edu/article/download/3093/3046</a:t>
            </a:r>
          </a:p>
          <a:p>
            <a:pPr>
              <a:buNone/>
            </a:pPr>
            <a:r>
              <a:rPr lang="en-US" sz="2000" dirty="0" smtClean="0"/>
              <a:t>Legon, R. (2015) Measuring the Impact of the Quality Matters Rubric</a:t>
            </a:r>
            <a:r>
              <a:rPr lang="en-US" sz="2000" baseline="30000" dirty="0" smtClean="0"/>
              <a:t>™</a:t>
            </a:r>
            <a:r>
              <a:rPr lang="en-US" sz="2000" dirty="0" smtClean="0"/>
              <a:t>: A Discussion of Possibilities, American Journal of Distance Education, 29:3, 166-173, DOI:10.1080/08923647.2015.1058114</a:t>
            </a:r>
          </a:p>
          <a:p>
            <a:pPr>
              <a:buNone/>
            </a:pPr>
            <a:r>
              <a:rPr lang="en-US" sz="2000" dirty="0" smtClean="0"/>
              <a:t>Roehrs, C., Wang, L., &amp; Kendrick, D. (2013). Preparing faculty to use the quality matters model for course improvement. Journal of Online Learning and Teaching, 9(1), 52-67. Retrieved from http://jolt.merlot.org/Vol9_No1.htm</a:t>
            </a:r>
            <a:endParaRPr lang="en-US" sz="2000" dirty="0"/>
          </a:p>
        </p:txBody>
      </p:sp>
      <p:sp>
        <p:nvSpPr>
          <p:cNvPr id="4" name="Slide Number Placeholder 3"/>
          <p:cNvSpPr>
            <a:spLocks noGrp="1"/>
          </p:cNvSpPr>
          <p:nvPr>
            <p:ph type="sldNum" sz="quarter" idx="12"/>
          </p:nvPr>
        </p:nvSpPr>
        <p:spPr/>
        <p:txBody>
          <a:bodyPr/>
          <a:lstStyle/>
          <a:p>
            <a:fld id="{939B85D5-D54E-4ABA-B150-D7B68514A117}" type="slidenum">
              <a:rPr lang="en-US" smtClean="0"/>
              <a:pPr/>
              <a:t>24</a:t>
            </a:fld>
            <a:endParaRPr lang="en-US" dirty="0"/>
          </a:p>
        </p:txBody>
      </p:sp>
    </p:spTree>
    <p:extLst>
      <p:ext uri="{BB962C8B-B14F-4D97-AF65-F5344CB8AC3E}">
        <p14:creationId xmlns:p14="http://schemas.microsoft.com/office/powerpoint/2010/main" val="280398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199" y="1212724"/>
            <a:ext cx="8269289" cy="4868863"/>
          </a:xfrm>
        </p:spPr>
        <p:txBody>
          <a:bodyPr/>
          <a:lstStyle/>
          <a:p>
            <a:pPr>
              <a:buNone/>
            </a:pPr>
            <a:r>
              <a:rPr lang="en-US" sz="2000" dirty="0" smtClean="0"/>
              <a:t>Shattuck, K. (2012). What we’re learning from quality matters-focused research: research, practice, continuous improvement. Informally published manuscript, Retrieved from https://www.qualitymatters.org/node/1866/download/What we're learning paper_FINAL_May 18, 2012_Dec2012ks.pdf</a:t>
            </a:r>
          </a:p>
          <a:p>
            <a:pPr>
              <a:buNone/>
            </a:pPr>
            <a:r>
              <a:rPr lang="en-US" sz="2000" dirty="0" smtClean="0"/>
              <a:t>Shattuck, K. (2014). Assuring quality in online education: Practices and processes at the teaching, resource, and program levels. Sterling, Virginia: Stylus Publishing, LLC. </a:t>
            </a:r>
          </a:p>
          <a:p>
            <a:pPr>
              <a:buNone/>
            </a:pPr>
            <a:r>
              <a:rPr lang="en-US" sz="2000" dirty="0" smtClean="0"/>
              <a:t>Shattuck, K. (2015) Focusing Research on Quality Matters, American Journal of Distance Education, 29:3, 155-158, DOI: 10.1080/08923647.2015.1061809</a:t>
            </a:r>
          </a:p>
          <a:p>
            <a:pPr>
              <a:buNone/>
            </a:pPr>
            <a:r>
              <a:rPr lang="en-US" sz="2000" dirty="0" smtClean="0"/>
              <a:t>Simunich, B. (2015) Speaking Personally–With Ron Legon, American Journal of Distance Education, 29:3, 220-226, DOI: 10.1080/08923647.2015.1059624</a:t>
            </a:r>
            <a:endParaRPr lang="en-US" sz="2000" dirty="0"/>
          </a:p>
        </p:txBody>
      </p:sp>
      <p:sp>
        <p:nvSpPr>
          <p:cNvPr id="4" name="Slide Number Placeholder 3"/>
          <p:cNvSpPr>
            <a:spLocks noGrp="1"/>
          </p:cNvSpPr>
          <p:nvPr>
            <p:ph type="sldNum" sz="quarter" idx="12"/>
          </p:nvPr>
        </p:nvSpPr>
        <p:spPr/>
        <p:txBody>
          <a:bodyPr/>
          <a:lstStyle/>
          <a:p>
            <a:fld id="{939B85D5-D54E-4ABA-B150-D7B68514A117}" type="slidenum">
              <a:rPr lang="en-US" smtClean="0"/>
              <a:pPr/>
              <a:t>25</a:t>
            </a:fld>
            <a:endParaRPr lang="en-US" dirty="0"/>
          </a:p>
        </p:txBody>
      </p:sp>
    </p:spTree>
    <p:extLst>
      <p:ext uri="{BB962C8B-B14F-4D97-AF65-F5344CB8AC3E}">
        <p14:creationId xmlns:p14="http://schemas.microsoft.com/office/powerpoint/2010/main" val="1483739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787" y="2284026"/>
            <a:ext cx="8213724" cy="1470025"/>
          </a:xfrm>
        </p:spPr>
        <p:txBody>
          <a:bodyPr anchor="ctr"/>
          <a:lstStyle/>
          <a:p>
            <a:r>
              <a:rPr lang="en-US" dirty="0" smtClean="0"/>
              <a:t>Questions/Comments</a:t>
            </a:r>
            <a:endParaRPr lang="en-US" dirty="0"/>
          </a:p>
        </p:txBody>
      </p:sp>
      <p:sp>
        <p:nvSpPr>
          <p:cNvPr id="4" name="Slide Number Placeholder 3"/>
          <p:cNvSpPr>
            <a:spLocks noGrp="1"/>
          </p:cNvSpPr>
          <p:nvPr>
            <p:ph type="sldNum" sz="quarter" idx="12"/>
          </p:nvPr>
        </p:nvSpPr>
        <p:spPr/>
        <p:txBody>
          <a:bodyPr/>
          <a:lstStyle/>
          <a:p>
            <a:fld id="{939B85D5-D54E-4ABA-B150-D7B68514A117}" type="slidenum">
              <a:rPr lang="en-US" smtClean="0"/>
              <a:pPr/>
              <a:t>26</a:t>
            </a:fld>
            <a:endParaRPr lang="en-US" dirty="0"/>
          </a:p>
        </p:txBody>
      </p:sp>
    </p:spTree>
    <p:extLst>
      <p:ext uri="{BB962C8B-B14F-4D97-AF65-F5344CB8AC3E}">
        <p14:creationId xmlns:p14="http://schemas.microsoft.com/office/powerpoint/2010/main" val="3042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 and Implementation Plan</a:t>
            </a:r>
            <a:endParaRPr lang="en-US" dirty="0"/>
          </a:p>
        </p:txBody>
      </p:sp>
      <p:sp>
        <p:nvSpPr>
          <p:cNvPr id="7" name="Content Placeholder 6"/>
          <p:cNvSpPr>
            <a:spLocks noGrp="1"/>
          </p:cNvSpPr>
          <p:nvPr>
            <p:ph idx="1"/>
          </p:nvPr>
        </p:nvSpPr>
        <p:spPr/>
        <p:txBody>
          <a:bodyPr/>
          <a:lstStyle/>
          <a:p>
            <a:pPr marL="0" indent="0">
              <a:spcAft>
                <a:spcPts val="1800"/>
              </a:spcAft>
              <a:buNone/>
            </a:pPr>
            <a:r>
              <a:rPr lang="en-US" b="1" dirty="0" smtClean="0">
                <a:latin typeface="Arial"/>
                <a:cs typeface="Arial"/>
              </a:rPr>
              <a:t>Evidence-Based Practice (NR-449)</a:t>
            </a:r>
          </a:p>
          <a:p>
            <a:pPr marL="0" indent="0">
              <a:spcAft>
                <a:spcPts val="1800"/>
              </a:spcAft>
              <a:buNone/>
            </a:pPr>
            <a:r>
              <a:rPr lang="en-US" b="1" dirty="0" smtClean="0">
                <a:latin typeface="Arial"/>
                <a:cs typeface="Arial"/>
              </a:rPr>
              <a:t>Institution: </a:t>
            </a:r>
            <a:br>
              <a:rPr lang="en-US" b="1" dirty="0" smtClean="0">
                <a:latin typeface="Arial"/>
                <a:cs typeface="Arial"/>
              </a:rPr>
            </a:br>
            <a:r>
              <a:rPr lang="en-US" dirty="0" smtClean="0">
                <a:latin typeface="Arial"/>
                <a:cs typeface="Arial"/>
              </a:rPr>
              <a:t>Chamberlain College of Nursing – Ohio</a:t>
            </a:r>
          </a:p>
          <a:p>
            <a:pPr marL="0" indent="0">
              <a:spcAft>
                <a:spcPts val="1800"/>
              </a:spcAft>
              <a:buNone/>
            </a:pPr>
            <a:r>
              <a:rPr lang="en-US" b="1" dirty="0" smtClean="0">
                <a:latin typeface="Arial"/>
                <a:cs typeface="Arial"/>
              </a:rPr>
              <a:t>Course Representative(s): </a:t>
            </a:r>
            <a:br>
              <a:rPr lang="en-US" b="1" dirty="0" smtClean="0">
                <a:latin typeface="Arial"/>
                <a:cs typeface="Arial"/>
              </a:rPr>
            </a:br>
            <a:r>
              <a:rPr lang="en-US" dirty="0" smtClean="0">
                <a:latin typeface="Arial"/>
                <a:cs typeface="Arial"/>
              </a:rPr>
              <a:t>Candice Phillips</a:t>
            </a:r>
          </a:p>
          <a:p>
            <a:pPr marL="0" indent="0">
              <a:spcAft>
                <a:spcPts val="1800"/>
              </a:spcAft>
              <a:buNone/>
            </a:pPr>
            <a:r>
              <a:rPr lang="en-US" b="1" dirty="0" smtClean="0">
                <a:latin typeface="Arial"/>
                <a:cs typeface="Arial"/>
              </a:rPr>
              <a:t>Date Recognized: </a:t>
            </a:r>
            <a:br>
              <a:rPr lang="en-US" b="1" dirty="0" smtClean="0">
                <a:latin typeface="Arial"/>
                <a:cs typeface="Arial"/>
              </a:rPr>
            </a:br>
            <a:r>
              <a:rPr lang="en-US" dirty="0" smtClean="0">
                <a:latin typeface="Arial"/>
                <a:cs typeface="Arial"/>
              </a:rPr>
              <a:t>2013-09-28</a:t>
            </a:r>
          </a:p>
          <a:p>
            <a:pPr marL="0" indent="0">
              <a:spcAft>
                <a:spcPts val="1800"/>
              </a:spcAft>
              <a:buNone/>
            </a:pPr>
            <a:r>
              <a:rPr lang="en-US" b="1" dirty="0" smtClean="0">
                <a:latin typeface="Arial"/>
                <a:cs typeface="Arial"/>
              </a:rPr>
              <a:t>Program: </a:t>
            </a:r>
            <a:br>
              <a:rPr lang="en-US" b="1" dirty="0" smtClean="0">
                <a:latin typeface="Arial"/>
                <a:cs typeface="Arial"/>
              </a:rPr>
            </a:br>
            <a:r>
              <a:rPr lang="en-US" dirty="0" smtClean="0">
                <a:latin typeface="Arial"/>
                <a:cs typeface="Arial"/>
              </a:rPr>
              <a:t>Higher Education</a:t>
            </a:r>
            <a:endParaRPr lang="en-US" dirty="0">
              <a:latin typeface="Arial"/>
              <a:cs typeface="Arial"/>
            </a:endParaRPr>
          </a:p>
        </p:txBody>
      </p:sp>
      <p:sp>
        <p:nvSpPr>
          <p:cNvPr id="4" name="Slide Number Placeholder 3"/>
          <p:cNvSpPr>
            <a:spLocks noGrp="1"/>
          </p:cNvSpPr>
          <p:nvPr>
            <p:ph type="sldNum" sz="quarter" idx="12"/>
          </p:nvPr>
        </p:nvSpPr>
        <p:spPr/>
        <p:txBody>
          <a:bodyPr/>
          <a:lstStyle/>
          <a:p>
            <a:fld id="{939B85D5-D54E-4ABA-B150-D7B68514A117}" type="slidenum">
              <a:rPr lang="en-US" smtClean="0"/>
              <a:pPr/>
              <a:t>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089" y="1055627"/>
            <a:ext cx="1689014" cy="2134300"/>
          </a:xfrm>
          <a:prstGeom prst="rect">
            <a:avLst/>
          </a:prstGeom>
        </p:spPr>
      </p:pic>
      <p:pic>
        <p:nvPicPr>
          <p:cNvPr id="8" name="Picture 7" descr="QM_HighEdProg2015_logo_certification-copy.jpg"/>
          <p:cNvPicPr>
            <a:picLocks noChangeAspect="1"/>
          </p:cNvPicPr>
          <p:nvPr/>
        </p:nvPicPr>
        <p:blipFill>
          <a:blip r:embed="rId4"/>
          <a:stretch>
            <a:fillRect/>
          </a:stretch>
        </p:blipFill>
        <p:spPr>
          <a:xfrm>
            <a:off x="6709356" y="3197865"/>
            <a:ext cx="1706380" cy="199167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Develop Implementation Plan</a:t>
            </a:r>
            <a:endParaRPr lang="en-US" dirty="0"/>
          </a:p>
        </p:txBody>
      </p:sp>
      <p:sp>
        <p:nvSpPr>
          <p:cNvPr id="4" name="Content Placeholder 3"/>
          <p:cNvSpPr>
            <a:spLocks noGrp="1"/>
          </p:cNvSpPr>
          <p:nvPr>
            <p:ph idx="1"/>
          </p:nvPr>
        </p:nvSpPr>
        <p:spPr>
          <a:xfrm>
            <a:off x="457200" y="1790701"/>
            <a:ext cx="4311650" cy="3951288"/>
          </a:xfrm>
        </p:spPr>
        <p:txBody>
          <a:bodyPr/>
          <a:lstStyle/>
          <a:p>
            <a:pPr>
              <a:spcAft>
                <a:spcPts val="600"/>
              </a:spcAft>
            </a:pPr>
            <a:r>
              <a:rPr lang="en-US" dirty="0" smtClean="0"/>
              <a:t>Administration</a:t>
            </a:r>
          </a:p>
          <a:p>
            <a:pPr>
              <a:spcAft>
                <a:spcPts val="600"/>
              </a:spcAft>
            </a:pPr>
            <a:r>
              <a:rPr lang="en-US" dirty="0" smtClean="0"/>
              <a:t>Deans/Directors</a:t>
            </a:r>
          </a:p>
          <a:p>
            <a:pPr>
              <a:spcAft>
                <a:spcPts val="600"/>
              </a:spcAft>
            </a:pPr>
            <a:r>
              <a:rPr lang="en-US" dirty="0" smtClean="0"/>
              <a:t>Instructional Designers</a:t>
            </a:r>
          </a:p>
          <a:p>
            <a:pPr>
              <a:spcAft>
                <a:spcPts val="600"/>
              </a:spcAft>
            </a:pPr>
            <a:r>
              <a:rPr lang="en-US" dirty="0" smtClean="0"/>
              <a:t>Web Development </a:t>
            </a:r>
            <a:br>
              <a:rPr lang="en-US" dirty="0" smtClean="0"/>
            </a:br>
            <a:r>
              <a:rPr lang="en-US" dirty="0" smtClean="0"/>
              <a:t>Managers</a:t>
            </a:r>
          </a:p>
          <a:p>
            <a:pPr>
              <a:spcAft>
                <a:spcPts val="600"/>
              </a:spcAft>
            </a:pPr>
            <a:r>
              <a:rPr lang="en-US" dirty="0" smtClean="0"/>
              <a:t>Full-time Faculty</a:t>
            </a:r>
          </a:p>
          <a:p>
            <a:pPr>
              <a:spcAft>
                <a:spcPts val="600"/>
              </a:spcAft>
            </a:pPr>
            <a:r>
              <a:rPr lang="en-US" dirty="0" smtClean="0"/>
              <a:t>Administrative </a:t>
            </a:r>
            <a:br>
              <a:rPr lang="en-US" dirty="0" smtClean="0"/>
            </a:br>
            <a:r>
              <a:rPr lang="en-US" dirty="0" smtClean="0"/>
              <a:t>Coordinators</a:t>
            </a:r>
            <a:endParaRPr lang="en-US" dirty="0"/>
          </a:p>
        </p:txBody>
      </p:sp>
      <p:sp>
        <p:nvSpPr>
          <p:cNvPr id="7" name="Slide Number Placeholder 6"/>
          <p:cNvSpPr>
            <a:spLocks noGrp="1"/>
          </p:cNvSpPr>
          <p:nvPr>
            <p:ph type="sldNum" sz="quarter" idx="12"/>
          </p:nvPr>
        </p:nvSpPr>
        <p:spPr/>
        <p:txBody>
          <a:bodyPr/>
          <a:lstStyle/>
          <a:p>
            <a:fld id="{939B85D5-D54E-4ABA-B150-D7B68514A117}" type="slidenum">
              <a:rPr lang="en-US" smtClean="0"/>
              <a:pPr/>
              <a:t>4</a:t>
            </a:fld>
            <a:endParaRPr lang="en-US" dirty="0"/>
          </a:p>
        </p:txBody>
      </p:sp>
      <p:sp>
        <p:nvSpPr>
          <p:cNvPr id="5" name="Text Placeholder 4"/>
          <p:cNvSpPr>
            <a:spLocks noGrp="1"/>
          </p:cNvSpPr>
          <p:nvPr>
            <p:ph type="body" sz="quarter" idx="4294967295"/>
          </p:nvPr>
        </p:nvSpPr>
        <p:spPr>
          <a:xfrm>
            <a:off x="4768850" y="1215141"/>
            <a:ext cx="4041775" cy="639762"/>
          </a:xfrm>
        </p:spPr>
        <p:txBody>
          <a:bodyPr/>
          <a:lstStyle/>
          <a:p>
            <a:pPr>
              <a:buNone/>
            </a:pPr>
            <a:r>
              <a:rPr lang="en-US" b="1" dirty="0" smtClean="0"/>
              <a:t>Action Items</a:t>
            </a:r>
            <a:endParaRPr lang="en-US" b="1" dirty="0"/>
          </a:p>
        </p:txBody>
      </p:sp>
      <p:sp>
        <p:nvSpPr>
          <p:cNvPr id="6" name="Content Placeholder 5"/>
          <p:cNvSpPr>
            <a:spLocks noGrp="1"/>
          </p:cNvSpPr>
          <p:nvPr>
            <p:ph sz="quarter" idx="4294967295"/>
          </p:nvPr>
        </p:nvSpPr>
        <p:spPr>
          <a:xfrm>
            <a:off x="4768850" y="1790700"/>
            <a:ext cx="4041775" cy="3951288"/>
          </a:xfrm>
        </p:spPr>
        <p:txBody>
          <a:bodyPr/>
          <a:lstStyle/>
          <a:p>
            <a:pPr>
              <a:spcAft>
                <a:spcPts val="600"/>
              </a:spcAft>
            </a:pPr>
            <a:r>
              <a:rPr lang="en-US" dirty="0" smtClean="0"/>
              <a:t>Online facilitator certification</a:t>
            </a:r>
          </a:p>
          <a:p>
            <a:pPr>
              <a:spcAft>
                <a:spcPts val="600"/>
              </a:spcAft>
            </a:pPr>
            <a:r>
              <a:rPr lang="en-US" dirty="0" smtClean="0"/>
              <a:t>Applying the </a:t>
            </a:r>
            <a:br>
              <a:rPr lang="en-US" dirty="0" smtClean="0"/>
            </a:br>
            <a:r>
              <a:rPr lang="en-US" dirty="0" smtClean="0"/>
              <a:t>Quality Matters Rubric (APPQMR) workshop offerings – dedicated</a:t>
            </a:r>
          </a:p>
          <a:p>
            <a:pPr>
              <a:spcAft>
                <a:spcPts val="600"/>
              </a:spcAft>
            </a:pPr>
            <a:r>
              <a:rPr lang="en-US" dirty="0" smtClean="0"/>
              <a:t>Self-reviews</a:t>
            </a:r>
          </a:p>
          <a:p>
            <a:pPr>
              <a:spcAft>
                <a:spcPts val="600"/>
              </a:spcAft>
            </a:pPr>
            <a:r>
              <a:rPr lang="en-US" dirty="0" smtClean="0"/>
              <a:t>Internal peer reviews</a:t>
            </a:r>
          </a:p>
          <a:p>
            <a:pPr>
              <a:spcAft>
                <a:spcPts val="600"/>
              </a:spcAft>
            </a:pPr>
            <a:r>
              <a:rPr lang="en-US" dirty="0" smtClean="0"/>
              <a:t>Subscriber-managed reviews</a:t>
            </a:r>
            <a:endParaRPr lang="en-US" dirty="0"/>
          </a:p>
        </p:txBody>
      </p:sp>
      <p:sp>
        <p:nvSpPr>
          <p:cNvPr id="8" name="Text Placeholder 4"/>
          <p:cNvSpPr txBox="1">
            <a:spLocks/>
          </p:cNvSpPr>
          <p:nvPr/>
        </p:nvSpPr>
        <p:spPr>
          <a:xfrm>
            <a:off x="448063" y="1215141"/>
            <a:ext cx="4041775" cy="639762"/>
          </a:xfrm>
          <a:prstGeom prst="rect">
            <a:avLst/>
          </a:prstGeom>
        </p:spPr>
        <p:txBody>
          <a:bodyPr vert="horz" lIns="45720" tIns="45720" rIns="45720" bIns="45720" rtlCol="0" anchor="t" anchorCtr="0">
            <a:noAutofit/>
          </a:bodyPr>
          <a:lstStyle/>
          <a:p>
            <a:pPr marL="228600" marR="0" lvl="0" indent="-228600" algn="l" defTabSz="914400" rtl="0" eaLnBrk="1" fontAlgn="auto" latinLnBrk="0" hangingPunct="1">
              <a:lnSpc>
                <a:spcPct val="100000"/>
              </a:lnSpc>
              <a:spcBef>
                <a:spcPts val="0"/>
              </a:spcBef>
              <a:spcAft>
                <a:spcPts val="1200"/>
              </a:spcAft>
              <a:buClr>
                <a:schemeClr val="accent1"/>
              </a:buClr>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Stakeholders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6259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APPQMR Champions</a:t>
            </a:r>
            <a:endParaRPr lang="en-US" dirty="0"/>
          </a:p>
        </p:txBody>
      </p:sp>
      <p:sp>
        <p:nvSpPr>
          <p:cNvPr id="4" name="Slide Number Placeholder 3"/>
          <p:cNvSpPr>
            <a:spLocks noGrp="1"/>
          </p:cNvSpPr>
          <p:nvPr>
            <p:ph type="sldNum" sz="quarter" idx="12"/>
          </p:nvPr>
        </p:nvSpPr>
        <p:spPr/>
        <p:txBody>
          <a:bodyPr/>
          <a:lstStyle/>
          <a:p>
            <a:fld id="{939B85D5-D54E-4ABA-B150-D7B68514A117}" type="slidenum">
              <a:rPr lang="en-US" smtClean="0"/>
              <a:pPr/>
              <a:t>5</a:t>
            </a:fld>
            <a:endParaRPr lang="en-US" dirty="0"/>
          </a:p>
        </p:txBody>
      </p:sp>
      <p:sp>
        <p:nvSpPr>
          <p:cNvPr id="6" name="Content Placeholder 5"/>
          <p:cNvSpPr>
            <a:spLocks noGrp="1"/>
          </p:cNvSpPr>
          <p:nvPr>
            <p:ph idx="1"/>
          </p:nvPr>
        </p:nvSpPr>
        <p:spPr>
          <a:xfrm>
            <a:off x="457200" y="1212724"/>
            <a:ext cx="5239140" cy="4868863"/>
          </a:xfrm>
        </p:spPr>
        <p:txBody>
          <a:bodyPr/>
          <a:lstStyle/>
          <a:p>
            <a:pPr marL="0" indent="0">
              <a:spcAft>
                <a:spcPts val="2400"/>
              </a:spcAft>
              <a:buNone/>
            </a:pPr>
            <a:r>
              <a:rPr lang="en-US" dirty="0" smtClean="0"/>
              <a:t>Chamberlain College of Nursing colleagues have committed to supporting the QM initiative throughout all programs.</a:t>
            </a:r>
          </a:p>
          <a:p>
            <a:pPr marL="0" indent="0">
              <a:spcAft>
                <a:spcPts val="2400"/>
              </a:spcAft>
              <a:buNone/>
            </a:pPr>
            <a:r>
              <a:rPr lang="en-US" dirty="0" smtClean="0"/>
              <a:t>To date, approximately 75 percent </a:t>
            </a:r>
            <a:br>
              <a:rPr lang="en-US" dirty="0" smtClean="0"/>
            </a:br>
            <a:r>
              <a:rPr lang="en-US" dirty="0" smtClean="0"/>
              <a:t>of our full-time online program colleagues have participated </a:t>
            </a:r>
            <a:br>
              <a:rPr lang="en-US" dirty="0" smtClean="0"/>
            </a:br>
            <a:r>
              <a:rPr lang="en-US" dirty="0" smtClean="0"/>
              <a:t>in APPQMR.</a:t>
            </a:r>
          </a:p>
          <a:p>
            <a:pPr marL="0" indent="0">
              <a:spcAft>
                <a:spcPts val="2400"/>
              </a:spcAft>
              <a:buNone/>
            </a:pPr>
            <a:endParaRPr lang="en-US" dirty="0"/>
          </a:p>
        </p:txBody>
      </p:sp>
      <p:graphicFrame>
        <p:nvGraphicFramePr>
          <p:cNvPr id="7" name="Content Placeholder 16"/>
          <p:cNvGraphicFramePr>
            <a:graphicFrameLocks/>
          </p:cNvGraphicFramePr>
          <p:nvPr>
            <p:extLst>
              <p:ext uri="{D42A27DB-BD31-4B8C-83A1-F6EECF244321}">
                <p14:modId xmlns:p14="http://schemas.microsoft.com/office/powerpoint/2010/main" val="2772985781"/>
              </p:ext>
            </p:extLst>
          </p:nvPr>
        </p:nvGraphicFramePr>
        <p:xfrm>
          <a:off x="5557574" y="370226"/>
          <a:ext cx="3134818" cy="5144299"/>
        </p:xfrm>
        <a:graphic>
          <a:graphicData uri="http://schemas.openxmlformats.org/drawingml/2006/table">
            <a:tbl>
              <a:tblPr firstRow="1" firstCol="1" bandRow="1"/>
              <a:tblGrid>
                <a:gridCol w="2202019"/>
                <a:gridCol w="932799"/>
              </a:tblGrid>
              <a:tr h="234922">
                <a:tc>
                  <a:txBody>
                    <a:bodyPr/>
                    <a:lstStyle/>
                    <a:p>
                      <a:pPr marL="0" marR="0" algn="l">
                        <a:spcBef>
                          <a:spcPts val="0"/>
                        </a:spcBef>
                        <a:spcAft>
                          <a:spcPts val="0"/>
                        </a:spcAft>
                      </a:pPr>
                      <a:r>
                        <a:rPr lang="en-US" sz="1200" b="1" dirty="0">
                          <a:solidFill>
                            <a:schemeClr val="bg1"/>
                          </a:solidFill>
                          <a:effectLst/>
                          <a:latin typeface="Arial"/>
                          <a:ea typeface="Times New Roman"/>
                          <a:cs typeface="Times New Roman"/>
                        </a:rPr>
                        <a:t>Program Role</a:t>
                      </a:r>
                      <a:endParaRPr lang="en-US" sz="1200" dirty="0">
                        <a:solidFill>
                          <a:schemeClr val="bg1"/>
                        </a:solidFill>
                        <a:effectLst/>
                        <a:latin typeface="Calibri"/>
                        <a:ea typeface="Calibri"/>
                        <a:cs typeface="Times New Roman"/>
                      </a:endParaRPr>
                    </a:p>
                  </a:txBody>
                  <a:tcPr marL="66558" marR="66558" marT="0" marB="0" anchor="ctr">
                    <a:lnL w="12700" cap="flat" cmpd="sng" algn="ctr">
                      <a:solidFill>
                        <a:srgbClr val="013A81"/>
                      </a:solidFill>
                      <a:prstDash val="sysDot"/>
                      <a:round/>
                      <a:headEnd type="none" w="med" len="med"/>
                      <a:tailEnd type="none" w="med" len="med"/>
                    </a:lnL>
                    <a:lnR>
                      <a:noFill/>
                    </a:lnR>
                    <a:lnT w="12700" cap="flat" cmpd="sng" algn="ctr">
                      <a:solidFill>
                        <a:srgbClr val="013A81"/>
                      </a:solidFill>
                      <a:prstDash val="solid"/>
                      <a:round/>
                      <a:headEnd type="none" w="med" len="med"/>
                      <a:tailEnd type="none" w="med" len="med"/>
                    </a:lnT>
                    <a:lnB w="12700" cap="flat" cmpd="sng" algn="ctr">
                      <a:solidFill>
                        <a:srgbClr val="013A81"/>
                      </a:solidFill>
                      <a:prstDash val="solid"/>
                      <a:round/>
                      <a:headEnd type="none" w="med" len="med"/>
                      <a:tailEnd type="none" w="med" len="med"/>
                    </a:lnB>
                    <a:solidFill>
                      <a:srgbClr val="04296E"/>
                    </a:solidFill>
                  </a:tcPr>
                </a:tc>
                <a:tc>
                  <a:txBody>
                    <a:bodyPr/>
                    <a:lstStyle/>
                    <a:p>
                      <a:pPr marL="0" marR="0" algn="l">
                        <a:spcBef>
                          <a:spcPts val="0"/>
                        </a:spcBef>
                        <a:spcAft>
                          <a:spcPts val="0"/>
                        </a:spcAft>
                      </a:pPr>
                      <a:r>
                        <a:rPr lang="en-US" sz="1200" b="1" dirty="0">
                          <a:solidFill>
                            <a:schemeClr val="bg1"/>
                          </a:solidFill>
                          <a:effectLst/>
                          <a:latin typeface="Arial"/>
                          <a:ea typeface="Times New Roman"/>
                          <a:cs typeface="Times New Roman"/>
                        </a:rPr>
                        <a:t>APPQMR</a:t>
                      </a:r>
                      <a:endParaRPr lang="en-US" sz="1200" dirty="0">
                        <a:solidFill>
                          <a:schemeClr val="bg1"/>
                        </a:solidFill>
                        <a:effectLst/>
                        <a:latin typeface="Calibri"/>
                        <a:ea typeface="Calibri"/>
                        <a:cs typeface="Times New Roman"/>
                      </a:endParaRPr>
                    </a:p>
                  </a:txBody>
                  <a:tcPr marL="66558" marR="66558" marT="0" marB="0" anchor="ctr">
                    <a:lnL>
                      <a:noFill/>
                    </a:lnL>
                    <a:lnR w="12700" cap="flat" cmpd="sng" algn="ctr">
                      <a:solidFill>
                        <a:srgbClr val="013A81"/>
                      </a:solidFill>
                      <a:prstDash val="solid"/>
                      <a:round/>
                      <a:headEnd type="none" w="med" len="med"/>
                      <a:tailEnd type="none" w="med" len="med"/>
                    </a:lnR>
                    <a:lnT w="12700" cap="flat" cmpd="sng" algn="ctr">
                      <a:solidFill>
                        <a:srgbClr val="013A81"/>
                      </a:solidFill>
                      <a:prstDash val="solid"/>
                      <a:round/>
                      <a:headEnd type="none" w="med" len="med"/>
                      <a:tailEnd type="none" w="med" len="med"/>
                    </a:lnT>
                    <a:lnB w="12700" cap="flat" cmpd="sng" algn="ctr">
                      <a:solidFill>
                        <a:srgbClr val="013A81"/>
                      </a:solidFill>
                      <a:prstDash val="solid"/>
                      <a:round/>
                      <a:headEnd type="none" w="med" len="med"/>
                      <a:tailEnd type="none" w="med" len="med"/>
                    </a:lnB>
                    <a:solidFill>
                      <a:srgbClr val="04296E"/>
                    </a:solidFill>
                  </a:tcPr>
                </a:tc>
              </a:tr>
              <a:tr h="146828">
                <a:tc>
                  <a:txBody>
                    <a:bodyPr/>
                    <a:lstStyle/>
                    <a:p>
                      <a:pPr marL="0" marR="0">
                        <a:spcBef>
                          <a:spcPts val="0"/>
                        </a:spcBef>
                        <a:spcAft>
                          <a:spcPts val="0"/>
                        </a:spcAft>
                      </a:pPr>
                      <a:r>
                        <a:rPr lang="en-US" sz="1000" b="1" dirty="0">
                          <a:solidFill>
                            <a:srgbClr val="000000"/>
                          </a:solidFill>
                          <a:effectLst/>
                          <a:latin typeface="Arial"/>
                          <a:ea typeface="Times New Roman"/>
                          <a:cs typeface="Times New Roman"/>
                        </a:rPr>
                        <a:t>Admin Coordinator</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13A8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000" b="1" dirty="0">
                          <a:solidFill>
                            <a:srgbClr val="000000"/>
                          </a:solidFill>
                          <a:effectLst/>
                          <a:latin typeface="Arial"/>
                          <a:ea typeface="Times New Roman"/>
                          <a:cs typeface="Times New Roman"/>
                        </a:rPr>
                        <a:t>1</a:t>
                      </a:r>
                      <a:endParaRPr lang="en-US" sz="1000" dirty="0">
                        <a:effectLst/>
                        <a:latin typeface="Calibri"/>
                        <a:ea typeface="Calibri"/>
                        <a:cs typeface="Times New Roman"/>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13A8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MSN</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46828">
                <a:tc>
                  <a:txBody>
                    <a:bodyPr/>
                    <a:lstStyle/>
                    <a:p>
                      <a:pPr marL="0" marR="0">
                        <a:spcBef>
                          <a:spcPts val="0"/>
                        </a:spcBef>
                        <a:spcAft>
                          <a:spcPts val="0"/>
                        </a:spcAft>
                      </a:pPr>
                      <a:r>
                        <a:rPr lang="en-US" sz="1000" b="1" dirty="0">
                          <a:solidFill>
                            <a:srgbClr val="000000"/>
                          </a:solidFill>
                          <a:effectLst/>
                          <a:latin typeface="Arial"/>
                          <a:ea typeface="Times New Roman"/>
                          <a:cs typeface="Times New Roman"/>
                        </a:rPr>
                        <a:t>Associate Dean</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000" b="1" dirty="0">
                          <a:solidFill>
                            <a:srgbClr val="000000"/>
                          </a:solidFill>
                          <a:effectLst/>
                          <a:latin typeface="Arial"/>
                          <a:ea typeface="Times New Roman"/>
                          <a:cs typeface="Times New Roman"/>
                        </a:rPr>
                        <a:t>1</a:t>
                      </a:r>
                      <a:endParaRPr lang="en-US" sz="1000" dirty="0">
                        <a:effectLst/>
                        <a:latin typeface="Calibri"/>
                        <a:ea typeface="Calibri"/>
                        <a:cs typeface="Times New Roman"/>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RN-BSN</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46828">
                <a:tc>
                  <a:txBody>
                    <a:bodyPr/>
                    <a:lstStyle/>
                    <a:p>
                      <a:pPr marL="0" marR="0">
                        <a:spcBef>
                          <a:spcPts val="0"/>
                        </a:spcBef>
                        <a:spcAft>
                          <a:spcPts val="0"/>
                        </a:spcAft>
                      </a:pPr>
                      <a:r>
                        <a:rPr lang="en-US" sz="1000" b="1" dirty="0">
                          <a:solidFill>
                            <a:srgbClr val="000000"/>
                          </a:solidFill>
                          <a:effectLst/>
                          <a:latin typeface="Arial"/>
                          <a:ea typeface="Times New Roman"/>
                          <a:cs typeface="Times New Roman"/>
                        </a:rPr>
                        <a:t>Dean</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000" b="1" dirty="0">
                          <a:solidFill>
                            <a:srgbClr val="000000"/>
                          </a:solidFill>
                          <a:effectLst/>
                          <a:latin typeface="Arial"/>
                          <a:ea typeface="Times New Roman"/>
                          <a:cs typeface="Times New Roman"/>
                        </a:rPr>
                        <a:t>1</a:t>
                      </a:r>
                      <a:endParaRPr lang="en-US" sz="1000" dirty="0">
                        <a:effectLst/>
                        <a:latin typeface="Calibri"/>
                        <a:ea typeface="Calibri"/>
                        <a:cs typeface="Times New Roman"/>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MSN</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46828">
                <a:tc>
                  <a:txBody>
                    <a:bodyPr/>
                    <a:lstStyle/>
                    <a:p>
                      <a:pPr marL="0" marR="0">
                        <a:spcBef>
                          <a:spcPts val="0"/>
                        </a:spcBef>
                        <a:spcAft>
                          <a:spcPts val="0"/>
                        </a:spcAft>
                      </a:pPr>
                      <a:r>
                        <a:rPr lang="en-US" sz="1000" b="1" dirty="0">
                          <a:solidFill>
                            <a:srgbClr val="000000"/>
                          </a:solidFill>
                          <a:effectLst/>
                          <a:latin typeface="Arial"/>
                          <a:ea typeface="Times New Roman"/>
                          <a:cs typeface="Times New Roman"/>
                        </a:rPr>
                        <a:t>Director</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000" b="1" dirty="0">
                          <a:solidFill>
                            <a:srgbClr val="000000"/>
                          </a:solidFill>
                          <a:effectLst/>
                          <a:latin typeface="Arial"/>
                          <a:ea typeface="Times New Roman"/>
                          <a:cs typeface="Times New Roman"/>
                        </a:rPr>
                        <a:t>2</a:t>
                      </a:r>
                      <a:endParaRPr lang="en-US" sz="1000" dirty="0">
                        <a:effectLst/>
                        <a:latin typeface="Calibri"/>
                        <a:ea typeface="Calibri"/>
                        <a:cs typeface="Times New Roman"/>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MSN</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a:noFill/>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dot"/>
                      <a:round/>
                      <a:headEnd type="none" w="med" len="med"/>
                      <a:tailEnd type="none" w="med" len="med"/>
                    </a:lnT>
                    <a:lnB>
                      <a:noFill/>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RN-BSN</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6828">
                <a:tc>
                  <a:txBody>
                    <a:bodyPr/>
                    <a:lstStyle/>
                    <a:p>
                      <a:pPr marL="0" marR="0">
                        <a:spcBef>
                          <a:spcPts val="0"/>
                        </a:spcBef>
                        <a:spcAft>
                          <a:spcPts val="0"/>
                        </a:spcAft>
                      </a:pPr>
                      <a:r>
                        <a:rPr lang="en-US" sz="1000" b="1" dirty="0">
                          <a:solidFill>
                            <a:srgbClr val="000000"/>
                          </a:solidFill>
                          <a:effectLst/>
                          <a:latin typeface="Arial"/>
                          <a:ea typeface="Times New Roman"/>
                          <a:cs typeface="Times New Roman"/>
                        </a:rPr>
                        <a:t>FM</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000" b="1" dirty="0">
                          <a:solidFill>
                            <a:srgbClr val="000000"/>
                          </a:solidFill>
                          <a:effectLst/>
                          <a:latin typeface="Arial"/>
                          <a:ea typeface="Times New Roman"/>
                          <a:cs typeface="Times New Roman"/>
                        </a:rPr>
                        <a:t>11</a:t>
                      </a:r>
                      <a:endParaRPr lang="en-US" sz="1000" dirty="0">
                        <a:effectLst/>
                        <a:latin typeface="Calibri"/>
                        <a:ea typeface="Calibri"/>
                        <a:cs typeface="Times New Roman"/>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DNP</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a:noFill/>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dot"/>
                      <a:round/>
                      <a:headEnd type="none" w="med" len="med"/>
                      <a:tailEnd type="none" w="med" len="med"/>
                    </a:lnT>
                    <a:lnB>
                      <a:noFill/>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MSN - FNP</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a:noFill/>
                    </a:lnT>
                    <a:lnB>
                      <a:noFill/>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MSN - Specialty</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a:noFill/>
                    </a:lnT>
                    <a:lnB>
                      <a:noFill/>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RN-BSN</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6828">
                <a:tc>
                  <a:txBody>
                    <a:bodyPr/>
                    <a:lstStyle/>
                    <a:p>
                      <a:pPr marL="0" marR="0">
                        <a:spcBef>
                          <a:spcPts val="0"/>
                        </a:spcBef>
                        <a:spcAft>
                          <a:spcPts val="0"/>
                        </a:spcAft>
                      </a:pPr>
                      <a:r>
                        <a:rPr lang="en-US" sz="1000" b="1" dirty="0">
                          <a:solidFill>
                            <a:srgbClr val="000000"/>
                          </a:solidFill>
                          <a:effectLst/>
                          <a:latin typeface="Arial"/>
                          <a:ea typeface="Times New Roman"/>
                          <a:cs typeface="Times New Roman"/>
                        </a:rPr>
                        <a:t>FT Faculty</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000" b="1" dirty="0">
                          <a:solidFill>
                            <a:srgbClr val="000000"/>
                          </a:solidFill>
                          <a:effectLst/>
                          <a:latin typeface="Arial"/>
                          <a:ea typeface="Times New Roman"/>
                          <a:cs typeface="Times New Roman"/>
                        </a:rPr>
                        <a:t>34</a:t>
                      </a:r>
                      <a:endParaRPr lang="en-US" sz="1000" dirty="0">
                        <a:effectLst/>
                        <a:latin typeface="Calibri"/>
                        <a:ea typeface="Calibri"/>
                        <a:cs typeface="Times New Roman"/>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DNP</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a:noFill/>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dot"/>
                      <a:round/>
                      <a:headEnd type="none" w="med" len="med"/>
                      <a:tailEnd type="none" w="med" len="med"/>
                    </a:lnT>
                    <a:lnB>
                      <a:noFill/>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MPH</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a:noFill/>
                    </a:lnT>
                    <a:lnB>
                      <a:noFill/>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MSN</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a:noFill/>
                    </a:lnT>
                    <a:lnB>
                      <a:noFill/>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MSN - FNP</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a:noFill/>
                    </a:lnT>
                    <a:lnB>
                      <a:noFill/>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RN-BSN</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6828">
                <a:tc>
                  <a:txBody>
                    <a:bodyPr/>
                    <a:lstStyle/>
                    <a:p>
                      <a:pPr marL="0" marR="0">
                        <a:spcBef>
                          <a:spcPts val="0"/>
                        </a:spcBef>
                        <a:spcAft>
                          <a:spcPts val="0"/>
                        </a:spcAft>
                      </a:pPr>
                      <a:r>
                        <a:rPr lang="en-US" sz="1000" b="1" dirty="0">
                          <a:solidFill>
                            <a:srgbClr val="000000"/>
                          </a:solidFill>
                          <a:effectLst/>
                          <a:latin typeface="Arial"/>
                          <a:ea typeface="Times New Roman"/>
                          <a:cs typeface="Times New Roman"/>
                        </a:rPr>
                        <a:t>ID</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000" b="1" dirty="0">
                          <a:solidFill>
                            <a:srgbClr val="000000"/>
                          </a:solidFill>
                          <a:effectLst/>
                          <a:latin typeface="Arial"/>
                          <a:ea typeface="Times New Roman"/>
                          <a:cs typeface="Times New Roman"/>
                        </a:rPr>
                        <a:t>4</a:t>
                      </a:r>
                      <a:endParaRPr lang="en-US" sz="1000" dirty="0">
                        <a:effectLst/>
                        <a:latin typeface="Calibri"/>
                        <a:ea typeface="Calibri"/>
                        <a:cs typeface="Times New Roman"/>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277728">
                <a:tc>
                  <a:txBody>
                    <a:bodyPr/>
                    <a:lstStyle/>
                    <a:p>
                      <a:pPr marL="0" marR="0" indent="127000">
                        <a:spcBef>
                          <a:spcPts val="0"/>
                        </a:spcBef>
                        <a:spcAft>
                          <a:spcPts val="0"/>
                        </a:spcAft>
                      </a:pPr>
                      <a:r>
                        <a:rPr lang="en-US" sz="1000" dirty="0">
                          <a:effectLst/>
                          <a:latin typeface="Arial"/>
                          <a:ea typeface="Times New Roman"/>
                          <a:cs typeface="Times New Roman"/>
                        </a:rPr>
                        <a:t>DeVry Online Serv.</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46828">
                <a:tc>
                  <a:txBody>
                    <a:bodyPr/>
                    <a:lstStyle/>
                    <a:p>
                      <a:pPr marL="0" marR="0">
                        <a:spcBef>
                          <a:spcPts val="0"/>
                        </a:spcBef>
                        <a:spcAft>
                          <a:spcPts val="0"/>
                        </a:spcAft>
                      </a:pPr>
                      <a:r>
                        <a:rPr lang="en-US" sz="1000" b="1" dirty="0">
                          <a:solidFill>
                            <a:srgbClr val="000000"/>
                          </a:solidFill>
                          <a:effectLst/>
                          <a:latin typeface="Arial"/>
                          <a:ea typeface="Times New Roman"/>
                          <a:cs typeface="Times New Roman"/>
                        </a:rPr>
                        <a:t>Vice President</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000" b="1" dirty="0">
                          <a:solidFill>
                            <a:srgbClr val="000000"/>
                          </a:solidFill>
                          <a:effectLst/>
                          <a:latin typeface="Arial"/>
                          <a:ea typeface="Times New Roman"/>
                          <a:cs typeface="Times New Roman"/>
                        </a:rPr>
                        <a:t>1</a:t>
                      </a:r>
                      <a:endParaRPr lang="en-US" sz="1000" dirty="0">
                        <a:effectLst/>
                        <a:latin typeface="Calibri"/>
                        <a:ea typeface="Calibri"/>
                        <a:cs typeface="Times New Roman"/>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Online Operations</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46828">
                <a:tc>
                  <a:txBody>
                    <a:bodyPr/>
                    <a:lstStyle/>
                    <a:p>
                      <a:pPr marL="0" marR="0">
                        <a:spcBef>
                          <a:spcPts val="0"/>
                        </a:spcBef>
                        <a:spcAft>
                          <a:spcPts val="0"/>
                        </a:spcAft>
                      </a:pPr>
                      <a:r>
                        <a:rPr lang="en-US" sz="1000" b="1" dirty="0">
                          <a:solidFill>
                            <a:srgbClr val="000000"/>
                          </a:solidFill>
                          <a:effectLst/>
                          <a:latin typeface="Arial"/>
                          <a:ea typeface="Times New Roman"/>
                          <a:cs typeface="Times New Roman"/>
                        </a:rPr>
                        <a:t>WDM</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000" b="1" dirty="0">
                          <a:solidFill>
                            <a:srgbClr val="000000"/>
                          </a:solidFill>
                          <a:effectLst/>
                          <a:latin typeface="Arial"/>
                          <a:ea typeface="Times New Roman"/>
                          <a:cs typeface="Times New Roman"/>
                        </a:rPr>
                        <a:t>7</a:t>
                      </a:r>
                      <a:endParaRPr lang="en-US" sz="1000" dirty="0">
                        <a:effectLst/>
                        <a:latin typeface="Calibri"/>
                        <a:ea typeface="Calibri"/>
                        <a:cs typeface="Times New Roman"/>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MPH</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a:noFill/>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w="12700" cap="flat" cmpd="sng" algn="ctr">
                      <a:solidFill>
                        <a:srgbClr val="000000"/>
                      </a:solidFill>
                      <a:prstDash val="dot"/>
                      <a:round/>
                      <a:headEnd type="none" w="med" len="med"/>
                      <a:tailEnd type="none" w="med" len="med"/>
                    </a:lnT>
                    <a:lnB>
                      <a:noFill/>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MSN - Specialty</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a:noFill/>
                    </a:lnT>
                    <a:lnB>
                      <a:noFill/>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MSN - FNP</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a:noFill/>
                    </a:lnT>
                    <a:lnB>
                      <a:noFill/>
                    </a:lnB>
                  </a:tcPr>
                </a:tc>
              </a:tr>
              <a:tr h="161511">
                <a:tc>
                  <a:txBody>
                    <a:bodyPr/>
                    <a:lstStyle/>
                    <a:p>
                      <a:pPr marL="0" marR="0" indent="127000">
                        <a:spcBef>
                          <a:spcPts val="0"/>
                        </a:spcBef>
                        <a:spcAft>
                          <a:spcPts val="0"/>
                        </a:spcAft>
                      </a:pPr>
                      <a:r>
                        <a:rPr lang="en-US" sz="1000" dirty="0">
                          <a:effectLst/>
                          <a:latin typeface="Arial"/>
                          <a:ea typeface="Times New Roman"/>
                          <a:cs typeface="Times New Roman"/>
                        </a:rPr>
                        <a:t>Pre-Licensure</a:t>
                      </a:r>
                      <a:endParaRPr lang="en-US" sz="1000" dirty="0">
                        <a:effectLst/>
                        <a:latin typeface="Calibri"/>
                        <a:ea typeface="Calibri"/>
                        <a:cs typeface="Times New Roman"/>
                      </a:endParaRPr>
                    </a:p>
                  </a:txBody>
                  <a:tcPr marL="66558" marR="66558" marT="0" marB="0" anchor="b">
                    <a:lnL w="12700" cap="flat" cmpd="sng" algn="ctr">
                      <a:solidFill>
                        <a:srgbClr val="7F7F7F"/>
                      </a:solidFill>
                      <a:prstDash val="solid"/>
                      <a:round/>
                      <a:headEnd type="none" w="med" len="med"/>
                      <a:tailEnd type="none" w="med" len="med"/>
                    </a:lnL>
                    <a:lnR>
                      <a:noFill/>
                    </a:lnR>
                    <a:lnT>
                      <a:noFill/>
                    </a:lnT>
                    <a:lnB w="12700" cap="flat" cmpd="sng" algn="ctr">
                      <a:solidFill>
                        <a:srgbClr val="013A81"/>
                      </a:solidFill>
                      <a:prstDash val="solid"/>
                      <a:round/>
                      <a:headEnd type="none" w="med" len="med"/>
                      <a:tailEnd type="none" w="med" len="med"/>
                    </a:lnB>
                  </a:tcPr>
                </a:tc>
                <a:tc>
                  <a:txBody>
                    <a:bodyPr/>
                    <a:lstStyle/>
                    <a:p>
                      <a:endParaRPr lang="en-US" sz="1000" dirty="0">
                        <a:effectLst/>
                        <a:latin typeface="Calibri"/>
                      </a:endParaRPr>
                    </a:p>
                  </a:txBody>
                  <a:tcPr marL="66558" marR="66558" marT="0" marB="0" anchor="b">
                    <a:lnL>
                      <a:noFill/>
                    </a:lnL>
                    <a:lnR w="12700" cap="flat" cmpd="sng" algn="ctr">
                      <a:solidFill>
                        <a:srgbClr val="7F7F7F"/>
                      </a:solidFill>
                      <a:prstDash val="solid"/>
                      <a:round/>
                      <a:headEnd type="none" w="med" len="med"/>
                      <a:tailEnd type="none" w="med" len="med"/>
                    </a:lnR>
                    <a:lnT>
                      <a:noFill/>
                    </a:lnT>
                    <a:lnB w="12700" cap="flat" cmpd="sng" algn="ctr">
                      <a:solidFill>
                        <a:srgbClr val="013A81"/>
                      </a:solidFill>
                      <a:prstDash val="solid"/>
                      <a:round/>
                      <a:headEnd type="none" w="med" len="med"/>
                      <a:tailEnd type="none" w="med" len="med"/>
                    </a:lnB>
                  </a:tcPr>
                </a:tc>
              </a:tr>
              <a:tr h="191340">
                <a:tc>
                  <a:txBody>
                    <a:bodyPr/>
                    <a:lstStyle/>
                    <a:p>
                      <a:pPr marL="0" marR="0">
                        <a:spcBef>
                          <a:spcPts val="0"/>
                        </a:spcBef>
                        <a:spcAft>
                          <a:spcPts val="0"/>
                        </a:spcAft>
                      </a:pPr>
                      <a:r>
                        <a:rPr lang="en-US" sz="1000" b="1" dirty="0">
                          <a:solidFill>
                            <a:srgbClr val="FFFFFF"/>
                          </a:solidFill>
                          <a:effectLst/>
                          <a:latin typeface="Arial"/>
                          <a:ea typeface="Times New Roman"/>
                          <a:cs typeface="Times New Roman"/>
                        </a:rPr>
                        <a:t>Grand Total</a:t>
                      </a:r>
                      <a:endParaRPr lang="en-US" sz="1000" dirty="0">
                        <a:solidFill>
                          <a:srgbClr val="FFFFFF"/>
                        </a:solidFill>
                        <a:effectLst/>
                        <a:latin typeface="Calibri"/>
                        <a:ea typeface="Calibri"/>
                        <a:cs typeface="Times New Roman"/>
                      </a:endParaRPr>
                    </a:p>
                  </a:txBody>
                  <a:tcPr marL="66558" marR="66558" marT="0" marB="0" anchor="ctr">
                    <a:lnL w="12700" cap="flat" cmpd="sng" algn="ctr">
                      <a:solidFill>
                        <a:srgbClr val="013A81"/>
                      </a:solidFill>
                      <a:prstDash val="solid"/>
                      <a:round/>
                      <a:headEnd type="none" w="med" len="med"/>
                      <a:tailEnd type="none" w="med" len="med"/>
                    </a:lnL>
                    <a:lnR>
                      <a:noFill/>
                    </a:lnR>
                    <a:lnT w="12700" cap="flat" cmpd="sng" algn="ctr">
                      <a:solidFill>
                        <a:srgbClr val="013A81"/>
                      </a:solidFill>
                      <a:prstDash val="solid"/>
                      <a:round/>
                      <a:headEnd type="none" w="med" len="med"/>
                      <a:tailEnd type="none" w="med" len="med"/>
                    </a:lnT>
                    <a:lnB w="12700" cap="flat" cmpd="sng" algn="ctr">
                      <a:solidFill>
                        <a:srgbClr val="013A81"/>
                      </a:solidFill>
                      <a:prstDash val="solid"/>
                      <a:round/>
                      <a:headEnd type="none" w="med" len="med"/>
                      <a:tailEnd type="none" w="med" len="med"/>
                    </a:lnB>
                    <a:solidFill>
                      <a:srgbClr val="04296E"/>
                    </a:solidFill>
                  </a:tcPr>
                </a:tc>
                <a:tc>
                  <a:txBody>
                    <a:bodyPr/>
                    <a:lstStyle/>
                    <a:p>
                      <a:pPr marL="0" marR="0" algn="r">
                        <a:spcBef>
                          <a:spcPts val="0"/>
                        </a:spcBef>
                        <a:spcAft>
                          <a:spcPts val="0"/>
                        </a:spcAft>
                      </a:pPr>
                      <a:r>
                        <a:rPr lang="en-US" sz="1000" b="1" dirty="0">
                          <a:solidFill>
                            <a:srgbClr val="FFFFFF"/>
                          </a:solidFill>
                          <a:effectLst/>
                          <a:latin typeface="Arial"/>
                          <a:ea typeface="Times New Roman"/>
                          <a:cs typeface="Times New Roman"/>
                        </a:rPr>
                        <a:t>62</a:t>
                      </a:r>
                      <a:endParaRPr lang="en-US" sz="1000" dirty="0">
                        <a:solidFill>
                          <a:srgbClr val="FFFFFF"/>
                        </a:solidFill>
                        <a:effectLst/>
                        <a:latin typeface="Calibri"/>
                        <a:ea typeface="Calibri"/>
                        <a:cs typeface="Times New Roman"/>
                      </a:endParaRPr>
                    </a:p>
                  </a:txBody>
                  <a:tcPr marL="66558" marR="66558" marT="0" marB="0" anchor="ctr">
                    <a:lnL>
                      <a:noFill/>
                    </a:lnL>
                    <a:lnR w="12700" cap="flat" cmpd="sng" algn="ctr">
                      <a:solidFill>
                        <a:srgbClr val="013A81"/>
                      </a:solidFill>
                      <a:prstDash val="solid"/>
                      <a:round/>
                      <a:headEnd type="none" w="med" len="med"/>
                      <a:tailEnd type="none" w="med" len="med"/>
                    </a:lnR>
                    <a:lnT w="12700" cap="flat" cmpd="sng" algn="ctr">
                      <a:solidFill>
                        <a:srgbClr val="013A81"/>
                      </a:solidFill>
                      <a:prstDash val="solid"/>
                      <a:round/>
                      <a:headEnd type="none" w="med" len="med"/>
                      <a:tailEnd type="none" w="med" len="med"/>
                    </a:lnT>
                    <a:lnB w="12700" cap="flat" cmpd="sng" algn="ctr">
                      <a:solidFill>
                        <a:srgbClr val="013A81"/>
                      </a:solidFill>
                      <a:prstDash val="solid"/>
                      <a:round/>
                      <a:headEnd type="none" w="med" len="med"/>
                      <a:tailEnd type="none" w="med" len="med"/>
                    </a:lnB>
                    <a:solidFill>
                      <a:srgbClr val="04296E"/>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Matters Implementation Plan</a:t>
            </a:r>
            <a:endParaRPr lang="en-US" dirty="0"/>
          </a:p>
        </p:txBody>
      </p:sp>
      <p:sp>
        <p:nvSpPr>
          <p:cNvPr id="4" name="Slide Number Placeholder 3"/>
          <p:cNvSpPr>
            <a:spLocks noGrp="1"/>
          </p:cNvSpPr>
          <p:nvPr>
            <p:ph type="sldNum" sz="quarter" idx="12"/>
          </p:nvPr>
        </p:nvSpPr>
        <p:spPr/>
        <p:txBody>
          <a:bodyPr/>
          <a:lstStyle/>
          <a:p>
            <a:fld id="{939B85D5-D54E-4ABA-B150-D7B68514A117}" type="slidenum">
              <a:rPr lang="en-US" smtClean="0"/>
              <a:pPr/>
              <a:t>6</a:t>
            </a:fld>
            <a:endParaRPr lang="en-US" dirty="0"/>
          </a:p>
        </p:txBody>
      </p:sp>
      <p:pic>
        <p:nvPicPr>
          <p:cNvPr id="5" name="Picture 4" descr="RNBSN QM Implementation Plan Policy FINAL 110514.pdf"/>
          <p:cNvPicPr>
            <a:picLocks noChangeAspect="1"/>
          </p:cNvPicPr>
          <p:nvPr/>
        </p:nvPicPr>
        <p:blipFill>
          <a:blip r:embed="rId3"/>
          <a:stretch>
            <a:fillRect/>
          </a:stretch>
        </p:blipFill>
        <p:spPr>
          <a:xfrm>
            <a:off x="487363" y="1070484"/>
            <a:ext cx="3087326" cy="3995582"/>
          </a:xfrm>
          <a:prstGeom prst="rect">
            <a:avLst/>
          </a:prstGeom>
          <a:ln>
            <a:solidFill>
              <a:srgbClr val="BFBFBF"/>
            </a:solidFill>
          </a:ln>
          <a:effectLst>
            <a:outerShdw blurRad="50800" dist="38100" dir="2700000" algn="tl" rotWithShape="0">
              <a:srgbClr val="000000">
                <a:alpha val="30000"/>
              </a:srgbClr>
            </a:outerShdw>
          </a:effectLst>
        </p:spPr>
      </p:pic>
      <p:pic>
        <p:nvPicPr>
          <p:cNvPr id="7" name="Picture 6" descr="RNBSN QM Implementation Plan Policy FINAL 110514.pdf"/>
          <p:cNvPicPr>
            <a:picLocks noChangeAspect="1"/>
          </p:cNvPicPr>
          <p:nvPr/>
        </p:nvPicPr>
        <p:blipFill>
          <a:blip r:embed="rId4"/>
          <a:stretch>
            <a:fillRect/>
          </a:stretch>
        </p:blipFill>
        <p:spPr>
          <a:xfrm>
            <a:off x="1701994" y="1259121"/>
            <a:ext cx="3087326" cy="3995582"/>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pic>
        <p:nvPicPr>
          <p:cNvPr id="12" name="Picture 11" descr="RNBSN QM Implementation Plan Policy FINAL 110514.pdf"/>
          <p:cNvPicPr>
            <a:picLocks noChangeAspect="1"/>
          </p:cNvPicPr>
          <p:nvPr/>
        </p:nvPicPr>
        <p:blipFill>
          <a:blip r:embed="rId5"/>
          <a:stretch>
            <a:fillRect/>
          </a:stretch>
        </p:blipFill>
        <p:spPr>
          <a:xfrm>
            <a:off x="2916625" y="1447758"/>
            <a:ext cx="3115345" cy="4031843"/>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pic>
        <p:nvPicPr>
          <p:cNvPr id="17" name="Picture 16" descr="RNBSN QM Implementation Plan Policy FINAL 110514-4-5.pdf"/>
          <p:cNvPicPr>
            <a:picLocks noChangeAspect="1"/>
          </p:cNvPicPr>
          <p:nvPr/>
        </p:nvPicPr>
        <p:blipFill>
          <a:blip r:embed="rId6"/>
          <a:stretch>
            <a:fillRect/>
          </a:stretch>
        </p:blipFill>
        <p:spPr>
          <a:xfrm>
            <a:off x="4159275" y="1672656"/>
            <a:ext cx="3115346" cy="4031843"/>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pic>
        <p:nvPicPr>
          <p:cNvPr id="19" name="Picture 18" descr="RNBSN QM Implementation Plan Policy FINAL 110514-5.pdf"/>
          <p:cNvPicPr>
            <a:picLocks noChangeAspect="1"/>
          </p:cNvPicPr>
          <p:nvPr/>
        </p:nvPicPr>
        <p:blipFill>
          <a:blip r:embed="rId7"/>
          <a:stretch>
            <a:fillRect/>
          </a:stretch>
        </p:blipFill>
        <p:spPr>
          <a:xfrm>
            <a:off x="5401925" y="1897554"/>
            <a:ext cx="3115346" cy="4031843"/>
          </a:xfrm>
          <a:prstGeom prst="rect">
            <a:avLst/>
          </a:prstGeom>
          <a:solidFill>
            <a:srgbClr val="FFFFFF"/>
          </a:solidFill>
          <a:ln>
            <a:solidFill>
              <a:srgbClr val="BFBFBF"/>
            </a:solidFill>
          </a:ln>
          <a:effectLst>
            <a:outerShdw blurRad="50800" dist="38100" dir="2700000" algn="tl" rotWithShape="0">
              <a:srgbClr val="000000">
                <a:alpha val="30000"/>
              </a:srgbClr>
            </a:outerShdw>
          </a:effectLst>
        </p:spPr>
      </p:pic>
      <p:pic>
        <p:nvPicPr>
          <p:cNvPr id="11" name="Picture 10" descr="Chamberlain Logo_Enhanced_Vert_REV_Gold rule.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4123" y="5732163"/>
            <a:ext cx="1424508" cy="1049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19088"/>
            <a:ext cx="8229600" cy="1030287"/>
          </a:xfrm>
        </p:spPr>
        <p:txBody>
          <a:bodyPr/>
          <a:lstStyle/>
          <a:p>
            <a:r>
              <a:rPr lang="en-US" dirty="0" smtClean="0"/>
              <a:t>Chamberlain College of Nursing:</a:t>
            </a:r>
            <a:br>
              <a:rPr lang="en-US" dirty="0" smtClean="0"/>
            </a:br>
            <a:r>
              <a:rPr lang="en-US" dirty="0" smtClean="0"/>
              <a:t>QM Implementation Timeline</a:t>
            </a:r>
            <a:endParaRPr lang="en-US" dirty="0"/>
          </a:p>
        </p:txBody>
      </p:sp>
      <p:sp>
        <p:nvSpPr>
          <p:cNvPr id="4" name="Slide Number Placeholder 3"/>
          <p:cNvSpPr>
            <a:spLocks noGrp="1"/>
          </p:cNvSpPr>
          <p:nvPr>
            <p:ph type="sldNum" sz="quarter" idx="12"/>
          </p:nvPr>
        </p:nvSpPr>
        <p:spPr/>
        <p:txBody>
          <a:bodyPr/>
          <a:lstStyle/>
          <a:p>
            <a:fld id="{939B85D5-D54E-4ABA-B150-D7B68514A117}" type="slidenum">
              <a:rPr lang="en-US" smtClean="0"/>
              <a:pPr/>
              <a:t>7</a:t>
            </a:fld>
            <a:endParaRPr lang="en-US" dirty="0"/>
          </a:p>
        </p:txBody>
      </p:sp>
      <p:pic>
        <p:nvPicPr>
          <p:cNvPr id="11" name="Picture 10" descr="Launch and Learn_Hodges_Timeline Graphic.png"/>
          <p:cNvPicPr>
            <a:picLocks noChangeAspect="1"/>
          </p:cNvPicPr>
          <p:nvPr/>
        </p:nvPicPr>
        <p:blipFill>
          <a:blip r:embed="rId3"/>
          <a:stretch>
            <a:fillRect/>
          </a:stretch>
        </p:blipFill>
        <p:spPr>
          <a:xfrm>
            <a:off x="457201" y="1804524"/>
            <a:ext cx="8269286" cy="3111863"/>
          </a:xfrm>
          <a:prstGeom prst="rect">
            <a:avLst/>
          </a:prstGeom>
        </p:spPr>
      </p:pic>
    </p:spTree>
    <p:extLst>
      <p:ext uri="{BB962C8B-B14F-4D97-AF65-F5344CB8AC3E}">
        <p14:creationId xmlns:p14="http://schemas.microsoft.com/office/powerpoint/2010/main" val="3201045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13A81"/>
                </a:solidFill>
              </a:rPr>
              <a:t>Program Implementation Plan</a:t>
            </a:r>
            <a:br>
              <a:rPr lang="en-US" dirty="0" smtClean="0">
                <a:solidFill>
                  <a:srgbClr val="013A81"/>
                </a:solidFill>
              </a:rPr>
            </a:br>
            <a:r>
              <a:rPr lang="en-US" dirty="0" smtClean="0">
                <a:solidFill>
                  <a:srgbClr val="013A81"/>
                </a:solidFill>
              </a:rPr>
              <a:t>Year 1 = 2014-15 FY</a:t>
            </a:r>
            <a:endParaRPr lang="en-US" dirty="0">
              <a:solidFill>
                <a:srgbClr val="013A81"/>
              </a:solidFill>
            </a:endParaRPr>
          </a:p>
        </p:txBody>
      </p:sp>
      <p:sp>
        <p:nvSpPr>
          <p:cNvPr id="5" name="Content Placeholder 4"/>
          <p:cNvSpPr>
            <a:spLocks noGrp="1"/>
          </p:cNvSpPr>
          <p:nvPr>
            <p:ph sz="half" idx="1"/>
          </p:nvPr>
        </p:nvSpPr>
        <p:spPr>
          <a:xfrm>
            <a:off x="457198" y="1481810"/>
            <a:ext cx="8229601" cy="4286905"/>
          </a:xfrm>
        </p:spPr>
        <p:txBody>
          <a:bodyPr numCol="2"/>
          <a:lstStyle/>
          <a:p>
            <a:pPr marL="0" lvl="1" indent="0">
              <a:spcBef>
                <a:spcPts val="0"/>
              </a:spcBef>
              <a:spcAft>
                <a:spcPts val="1000"/>
              </a:spcAft>
              <a:buNone/>
            </a:pPr>
            <a:r>
              <a:rPr lang="en-US" b="1" dirty="0" smtClean="0">
                <a:solidFill>
                  <a:schemeClr val="accent1"/>
                </a:solidFill>
              </a:rPr>
              <a:t>Training &amp; Development</a:t>
            </a:r>
          </a:p>
          <a:p>
            <a:pPr marL="284163" lvl="1" indent="-284163">
              <a:spcBef>
                <a:spcPts val="0"/>
              </a:spcBef>
              <a:spcAft>
                <a:spcPts val="400"/>
              </a:spcAft>
              <a:buFont typeface="Arial"/>
              <a:buChar char="•"/>
            </a:pPr>
            <a:r>
              <a:rPr lang="en-US" sz="2200" b="1" dirty="0" smtClean="0"/>
              <a:t>APPQMR</a:t>
            </a:r>
            <a:r>
              <a:rPr lang="en-US" sz="2200" dirty="0" smtClean="0"/>
              <a:t> </a:t>
            </a:r>
          </a:p>
          <a:p>
            <a:pPr marL="598488" lvl="3" indent="-284163">
              <a:spcBef>
                <a:spcPts val="0"/>
              </a:spcBef>
              <a:spcAft>
                <a:spcPts val="400"/>
              </a:spcAft>
            </a:pPr>
            <a:r>
              <a:rPr lang="en-US" sz="2000" dirty="0" smtClean="0"/>
              <a:t>Eight colleagues </a:t>
            </a:r>
          </a:p>
          <a:p>
            <a:pPr marL="284163" lvl="1" indent="-284163">
              <a:spcAft>
                <a:spcPts val="400"/>
              </a:spcAft>
              <a:buFont typeface="Arial"/>
              <a:buChar char="•"/>
            </a:pPr>
            <a:r>
              <a:rPr lang="en-US" sz="2200" b="1" dirty="0" smtClean="0"/>
              <a:t>Peer Reviewer </a:t>
            </a:r>
            <a:br>
              <a:rPr lang="en-US" sz="2200" b="1" dirty="0" smtClean="0"/>
            </a:br>
            <a:r>
              <a:rPr lang="en-US" sz="2200" b="1" dirty="0" smtClean="0"/>
              <a:t>Certified (PRC)</a:t>
            </a:r>
          </a:p>
          <a:p>
            <a:pPr marL="598488" lvl="3" indent="-284163">
              <a:spcBef>
                <a:spcPts val="0"/>
              </a:spcBef>
              <a:spcAft>
                <a:spcPts val="400"/>
              </a:spcAft>
            </a:pPr>
            <a:r>
              <a:rPr lang="en-US" sz="2000" dirty="0" smtClean="0"/>
              <a:t>Two colleagues; </a:t>
            </a:r>
            <a:br>
              <a:rPr lang="en-US" sz="2000" dirty="0" smtClean="0"/>
            </a:br>
            <a:r>
              <a:rPr lang="en-US" sz="2000" dirty="0" smtClean="0"/>
              <a:t>Web Development </a:t>
            </a:r>
            <a:br>
              <a:rPr lang="en-US" sz="2000" dirty="0" smtClean="0"/>
            </a:br>
            <a:r>
              <a:rPr lang="en-US" sz="2000" dirty="0" smtClean="0"/>
              <a:t>Manager (WDM)</a:t>
            </a:r>
          </a:p>
          <a:p>
            <a:pPr marL="598488" lvl="3" indent="-284163">
              <a:spcBef>
                <a:spcPts val="0"/>
              </a:spcBef>
              <a:spcAft>
                <a:spcPts val="400"/>
              </a:spcAft>
            </a:pPr>
            <a:endParaRPr lang="en-US" sz="2000" dirty="0" smtClean="0"/>
          </a:p>
          <a:p>
            <a:pPr marL="598488" lvl="3" indent="-284163">
              <a:spcBef>
                <a:spcPts val="0"/>
              </a:spcBef>
              <a:spcAft>
                <a:spcPts val="400"/>
              </a:spcAft>
            </a:pPr>
            <a:endParaRPr lang="en-US" sz="2000" dirty="0" smtClean="0"/>
          </a:p>
          <a:p>
            <a:pPr marL="598488" lvl="3" indent="-284163">
              <a:spcBef>
                <a:spcPts val="0"/>
              </a:spcBef>
              <a:spcAft>
                <a:spcPts val="400"/>
              </a:spcAft>
            </a:pPr>
            <a:endParaRPr lang="en-US" sz="2000" dirty="0" smtClean="0"/>
          </a:p>
          <a:p>
            <a:pPr marL="598488" lvl="3" indent="-284163">
              <a:spcBef>
                <a:spcPts val="0"/>
              </a:spcBef>
              <a:spcAft>
                <a:spcPts val="400"/>
              </a:spcAft>
            </a:pPr>
            <a:endParaRPr lang="en-US" sz="3000" dirty="0" smtClean="0"/>
          </a:p>
          <a:p>
            <a:pPr marL="284163" lvl="1" indent="-284163">
              <a:spcBef>
                <a:spcPts val="0"/>
              </a:spcBef>
              <a:spcAft>
                <a:spcPts val="400"/>
              </a:spcAft>
              <a:buFont typeface="Arial"/>
              <a:buChar char="•"/>
            </a:pPr>
            <a:r>
              <a:rPr lang="en-US" sz="2200" b="1" dirty="0" smtClean="0"/>
              <a:t>RN to BSN QM Taskforce </a:t>
            </a:r>
          </a:p>
          <a:p>
            <a:pPr marL="598488" lvl="3" indent="-284163">
              <a:spcBef>
                <a:spcPts val="0"/>
              </a:spcBef>
              <a:spcAft>
                <a:spcPts val="400"/>
              </a:spcAft>
            </a:pPr>
            <a:r>
              <a:rPr lang="en-US" sz="2000" dirty="0" smtClean="0"/>
              <a:t>Dean</a:t>
            </a:r>
          </a:p>
          <a:p>
            <a:pPr marL="598488" lvl="3" indent="-284163">
              <a:spcBef>
                <a:spcPts val="0"/>
              </a:spcBef>
              <a:spcAft>
                <a:spcPts val="400"/>
              </a:spcAft>
            </a:pPr>
            <a:r>
              <a:rPr lang="en-US" sz="2000" dirty="0" smtClean="0"/>
              <a:t>Web Development Manager</a:t>
            </a:r>
          </a:p>
          <a:p>
            <a:pPr marL="598488" lvl="3" indent="-284163">
              <a:spcBef>
                <a:spcPts val="0"/>
              </a:spcBef>
              <a:spcAft>
                <a:spcPts val="400"/>
              </a:spcAft>
            </a:pPr>
            <a:r>
              <a:rPr lang="en-US" sz="2000" dirty="0" smtClean="0"/>
              <a:t>Faculty Manager</a:t>
            </a:r>
          </a:p>
          <a:p>
            <a:pPr marL="598488" lvl="3" indent="-284163">
              <a:spcBef>
                <a:spcPts val="0"/>
              </a:spcBef>
              <a:spcAft>
                <a:spcPts val="400"/>
              </a:spcAft>
            </a:pPr>
            <a:r>
              <a:rPr lang="en-US" sz="2000" dirty="0" smtClean="0"/>
              <a:t>2 Full-time Online Faculty</a:t>
            </a:r>
          </a:p>
          <a:p>
            <a:pPr marL="598488" lvl="3" indent="-284163">
              <a:spcBef>
                <a:spcPts val="0"/>
              </a:spcBef>
              <a:spcAft>
                <a:spcPts val="400"/>
              </a:spcAft>
            </a:pPr>
            <a:r>
              <a:rPr lang="en-US" sz="2000" dirty="0" smtClean="0"/>
              <a:t>QM Coordinator</a:t>
            </a:r>
          </a:p>
          <a:p>
            <a:pPr marL="598488" lvl="3" indent="-284163">
              <a:spcBef>
                <a:spcPts val="0"/>
              </a:spcBef>
              <a:spcAft>
                <a:spcPts val="400"/>
              </a:spcAft>
            </a:pPr>
            <a:r>
              <a:rPr lang="en-US" sz="2000" dirty="0" smtClean="0"/>
              <a:t>Instructional Designer – </a:t>
            </a:r>
            <a:br>
              <a:rPr lang="en-US" sz="2000" dirty="0" smtClean="0"/>
            </a:br>
            <a:r>
              <a:rPr lang="en-US" sz="2000" dirty="0" smtClean="0"/>
              <a:t>DeVry Online Services</a:t>
            </a:r>
          </a:p>
        </p:txBody>
      </p:sp>
      <p:sp>
        <p:nvSpPr>
          <p:cNvPr id="4" name="Slide Number Placeholder 3"/>
          <p:cNvSpPr>
            <a:spLocks noGrp="1"/>
          </p:cNvSpPr>
          <p:nvPr>
            <p:ph type="sldNum" sz="quarter" idx="12"/>
          </p:nvPr>
        </p:nvSpPr>
        <p:spPr/>
        <p:txBody>
          <a:bodyPr/>
          <a:lstStyle/>
          <a:p>
            <a:fld id="{939B85D5-D54E-4ABA-B150-D7B68514A117}"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13A81"/>
                </a:solidFill>
              </a:rPr>
              <a:t>Program Implementation Plan</a:t>
            </a:r>
            <a:br>
              <a:rPr lang="en-US" dirty="0" smtClean="0">
                <a:solidFill>
                  <a:srgbClr val="013A81"/>
                </a:solidFill>
              </a:rPr>
            </a:br>
            <a:r>
              <a:rPr lang="en-US" dirty="0" smtClean="0">
                <a:solidFill>
                  <a:srgbClr val="013A81"/>
                </a:solidFill>
              </a:rPr>
              <a:t>Year 1 = 2014-15 FY</a:t>
            </a:r>
            <a:endParaRPr lang="en-US" dirty="0">
              <a:solidFill>
                <a:srgbClr val="013A81"/>
              </a:solidFill>
            </a:endParaRPr>
          </a:p>
        </p:txBody>
      </p:sp>
      <p:sp>
        <p:nvSpPr>
          <p:cNvPr id="5" name="Content Placeholder 4"/>
          <p:cNvSpPr>
            <a:spLocks noGrp="1"/>
          </p:cNvSpPr>
          <p:nvPr>
            <p:ph sz="half" idx="1"/>
          </p:nvPr>
        </p:nvSpPr>
        <p:spPr>
          <a:xfrm>
            <a:off x="457199" y="1481810"/>
            <a:ext cx="8132764" cy="4525963"/>
          </a:xfrm>
        </p:spPr>
        <p:txBody>
          <a:bodyPr/>
          <a:lstStyle/>
          <a:p>
            <a:pPr marL="0" lvl="1" indent="0">
              <a:spcAft>
                <a:spcPts val="1000"/>
              </a:spcAft>
              <a:buNone/>
            </a:pPr>
            <a:r>
              <a:rPr lang="en-US" b="1" dirty="0" smtClean="0">
                <a:solidFill>
                  <a:schemeClr val="accent1"/>
                </a:solidFill>
              </a:rPr>
              <a:t>Course Review Process</a:t>
            </a:r>
          </a:p>
          <a:p>
            <a:pPr>
              <a:spcAft>
                <a:spcPts val="400"/>
              </a:spcAft>
            </a:pPr>
            <a:r>
              <a:rPr lang="en-US" sz="2200" b="1" dirty="0" smtClean="0"/>
              <a:t>Internal Self-Reviews</a:t>
            </a:r>
          </a:p>
          <a:p>
            <a:pPr lvl="1">
              <a:spcAft>
                <a:spcPts val="400"/>
              </a:spcAft>
            </a:pPr>
            <a:r>
              <a:rPr lang="en-US" sz="2000" dirty="0" smtClean="0"/>
              <a:t>Completed = 10 (07/14-09/14)</a:t>
            </a:r>
          </a:p>
          <a:p>
            <a:pPr>
              <a:spcAft>
                <a:spcPts val="400"/>
              </a:spcAft>
            </a:pPr>
            <a:r>
              <a:rPr lang="en-US" sz="2200" b="1" dirty="0" smtClean="0"/>
              <a:t>Internal Peer Reviews</a:t>
            </a:r>
          </a:p>
          <a:p>
            <a:pPr lvl="1">
              <a:spcAft>
                <a:spcPts val="400"/>
              </a:spcAft>
            </a:pPr>
            <a:r>
              <a:rPr lang="en-US" sz="2000" dirty="0" smtClean="0"/>
              <a:t>Completed = 10 (07/14-09/14)</a:t>
            </a:r>
          </a:p>
          <a:p>
            <a:pPr>
              <a:spcAft>
                <a:spcPts val="400"/>
              </a:spcAft>
            </a:pPr>
            <a:r>
              <a:rPr lang="en-US" sz="2200" b="1" dirty="0" smtClean="0"/>
              <a:t>Formal Subscriber-Managed Reviews</a:t>
            </a:r>
          </a:p>
          <a:p>
            <a:pPr lvl="1">
              <a:spcAft>
                <a:spcPts val="400"/>
              </a:spcAft>
            </a:pPr>
            <a:r>
              <a:rPr lang="en-US" sz="2000" dirty="0" smtClean="0"/>
              <a:t>Planned = 1 (bartering units)</a:t>
            </a:r>
          </a:p>
        </p:txBody>
      </p:sp>
      <p:sp>
        <p:nvSpPr>
          <p:cNvPr id="4" name="Slide Number Placeholder 3"/>
          <p:cNvSpPr>
            <a:spLocks noGrp="1"/>
          </p:cNvSpPr>
          <p:nvPr>
            <p:ph type="sldNum" sz="quarter" idx="12"/>
          </p:nvPr>
        </p:nvSpPr>
        <p:spPr/>
        <p:txBody>
          <a:bodyPr/>
          <a:lstStyle/>
          <a:p>
            <a:fld id="{939B85D5-D54E-4ABA-B150-D7B68514A117}"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CN">
      <a:dk1>
        <a:sysClr val="windowText" lastClr="000000"/>
      </a:dk1>
      <a:lt1>
        <a:sysClr val="window" lastClr="FFFFFF"/>
      </a:lt1>
      <a:dk2>
        <a:srgbClr val="1F497D"/>
      </a:dk2>
      <a:lt2>
        <a:srgbClr val="EEECE1"/>
      </a:lt2>
      <a:accent1>
        <a:srgbClr val="013A81"/>
      </a:accent1>
      <a:accent2>
        <a:srgbClr val="38939B"/>
      </a:accent2>
      <a:accent3>
        <a:srgbClr val="D59F0F"/>
      </a:accent3>
      <a:accent4>
        <a:srgbClr val="00A5DB"/>
      </a:accent4>
      <a:accent5>
        <a:srgbClr val="F9E04C"/>
      </a:accent5>
      <a:accent6>
        <a:srgbClr val="94877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CN">
      <a:dk1>
        <a:sysClr val="windowText" lastClr="000000"/>
      </a:dk1>
      <a:lt1>
        <a:sysClr val="window" lastClr="FFFFFF"/>
      </a:lt1>
      <a:dk2>
        <a:srgbClr val="1F497D"/>
      </a:dk2>
      <a:lt2>
        <a:srgbClr val="EEECE1"/>
      </a:lt2>
      <a:accent1>
        <a:srgbClr val="013A81"/>
      </a:accent1>
      <a:accent2>
        <a:srgbClr val="38939B"/>
      </a:accent2>
      <a:accent3>
        <a:srgbClr val="D59F0F"/>
      </a:accent3>
      <a:accent4>
        <a:srgbClr val="00A5DB"/>
      </a:accent4>
      <a:accent5>
        <a:srgbClr val="F9E04C"/>
      </a:accent5>
      <a:accent6>
        <a:srgbClr val="94877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93E14047E2EA45979374C0FD84A857" ma:contentTypeVersion="0" ma:contentTypeDescription="Create a new document." ma:contentTypeScope="" ma:versionID="5e9eb7c4e800448988d178f8cc3567a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CB3A25B-CB5E-46BF-B2AB-9E831DFF482A}">
  <ds:schemaRefs>
    <ds:schemaRef ds:uri="http://schemas.microsoft.com/office/2006/metadata/properties"/>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C6ED9CC-9EB1-47F5-ADCD-FDC55758CB59}">
  <ds:schemaRefs>
    <ds:schemaRef ds:uri="http://schemas.microsoft.com/sharepoint/v3/contenttype/forms"/>
  </ds:schemaRefs>
</ds:datastoreItem>
</file>

<file path=customXml/itemProps3.xml><?xml version="1.0" encoding="utf-8"?>
<ds:datastoreItem xmlns:ds="http://schemas.openxmlformats.org/officeDocument/2006/customXml" ds:itemID="{56600ACF-E56B-4511-9C7E-4B2E8A79BA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9337</TotalTime>
  <Words>2925</Words>
  <Application>Microsoft Office PowerPoint</Application>
  <PresentationFormat>On-screen Show (4:3)</PresentationFormat>
  <Paragraphs>373</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1_Custom Design</vt:lpstr>
      <vt:lpstr>PowerPoint Presentation</vt:lpstr>
      <vt:lpstr>Objectives</vt:lpstr>
      <vt:lpstr>Introduction and Implementation Plan</vt:lpstr>
      <vt:lpstr>Path to Develop Implementation Plan</vt:lpstr>
      <vt:lpstr>APPQMR Champions</vt:lpstr>
      <vt:lpstr>Quality Matters Implementation Plan</vt:lpstr>
      <vt:lpstr>Chamberlain College of Nursing: QM Implementation Timeline</vt:lpstr>
      <vt:lpstr>Program Implementation Plan Year 1 = 2014-15 FY</vt:lpstr>
      <vt:lpstr>Program Implementation Plan Year 1 = 2014-15 FY</vt:lpstr>
      <vt:lpstr>Program Implementation Plan Year 1 = 2014-15 FY</vt:lpstr>
      <vt:lpstr>Program Implementation Plan Year 1 = 2014-15 FY (Continued)</vt:lpstr>
      <vt:lpstr>Program Implementation Plan Year 2 = 2015-16 FY</vt:lpstr>
      <vt:lpstr>Program Implementation Plan Year 3 = 2016-17 FY</vt:lpstr>
      <vt:lpstr>Challenges &amp; Best Practices</vt:lpstr>
      <vt:lpstr>Best Practices</vt:lpstr>
      <vt:lpstr>Resources for Colleague Involvement</vt:lpstr>
      <vt:lpstr>QM Multi-Section Policy</vt:lpstr>
      <vt:lpstr>Testimonial from an Instructional Designer who has completed APPQMR training at QM </vt:lpstr>
      <vt:lpstr>Testimonial from RN to BSN  Web Development Manager </vt:lpstr>
      <vt:lpstr>Testimonial from our faculty  who were applying QM standards  in course development </vt:lpstr>
      <vt:lpstr>Quick Checklist of QM Standards</vt:lpstr>
      <vt:lpstr>QM Checklist</vt:lpstr>
      <vt:lpstr>Internal Resources</vt:lpstr>
      <vt:lpstr>References</vt:lpstr>
      <vt:lpstr>References</vt:lpstr>
      <vt:lpstr>Questions/Comments</vt:lpstr>
    </vt:vector>
  </TitlesOfParts>
  <Manager>Anne Marie Hodges</Manager>
  <Company>Chamberlain College of Nursing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Launch_Learn_CCN_QM_Presentation_2015</dc:title>
  <dc:subject>Quality Matters Presentation</dc:subject>
  <dc:creator>Anne Marie Hodges</dc:creator>
  <cp:keywords>Quality Matters;Presentation;Conference</cp:keywords>
  <cp:lastModifiedBy>Anne Marie Hodges</cp:lastModifiedBy>
  <cp:revision>168</cp:revision>
  <cp:lastPrinted>2015-10-27T15:40:46Z</cp:lastPrinted>
  <dcterms:created xsi:type="dcterms:W3CDTF">2015-10-23T19:31:38Z</dcterms:created>
  <dcterms:modified xsi:type="dcterms:W3CDTF">2015-10-27T19:42:13Z</dcterms:modified>
  <cp:category>Quality Matters</cp:category>
</cp:coreProperties>
</file>