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345" r:id="rId3"/>
    <p:sldId id="283" r:id="rId4"/>
    <p:sldId id="381" r:id="rId5"/>
    <p:sldId id="312" r:id="rId6"/>
    <p:sldId id="376" r:id="rId7"/>
    <p:sldId id="382" r:id="rId8"/>
    <p:sldId id="396" r:id="rId9"/>
    <p:sldId id="386" r:id="rId10"/>
    <p:sldId id="387" r:id="rId11"/>
    <p:sldId id="389" r:id="rId12"/>
    <p:sldId id="388" r:id="rId13"/>
    <p:sldId id="390" r:id="rId14"/>
    <p:sldId id="398" r:id="rId15"/>
    <p:sldId id="395" r:id="rId16"/>
    <p:sldId id="397" r:id="rId17"/>
    <p:sldId id="401" r:id="rId18"/>
    <p:sldId id="399" r:id="rId19"/>
    <p:sldId id="400" r:id="rId20"/>
    <p:sldId id="384" r:id="rId21"/>
    <p:sldId id="391" r:id="rId22"/>
    <p:sldId id="392" r:id="rId23"/>
    <p:sldId id="375" r:id="rId24"/>
    <p:sldId id="383" r:id="rId25"/>
    <p:sldId id="360" r:id="rId26"/>
    <p:sldId id="28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0000"/>
    <a:srgbClr val="FBFCE7"/>
    <a:srgbClr val="1ACDDF"/>
    <a:srgbClr val="1DCFE1"/>
    <a:srgbClr val="FFFEF0"/>
    <a:srgbClr val="FFAF34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3" autoAdjust="0"/>
    <p:restoredTop sz="92456" autoAdjust="0"/>
  </p:normalViewPr>
  <p:slideViewPr>
    <p:cSldViewPr snapToObjects="1">
      <p:cViewPr>
        <p:scale>
          <a:sx n="81" d="100"/>
          <a:sy n="81" d="100"/>
        </p:scale>
        <p:origin x="-1896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A4A314-C014-7842-996C-ED2473FAB625}" type="datetimeFigureOut">
              <a:rPr lang="en-US"/>
              <a:pPr>
                <a:defRPr/>
              </a:pPr>
              <a:t>10/29/16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BBEFEE-D20F-4C40-86F1-9549B0053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DC066E-C9BE-854D-9824-855F096DAD4E}" type="datetimeFigureOut">
              <a:rPr lang="en-US"/>
              <a:pPr>
                <a:defRPr/>
              </a:pPr>
              <a:t>10/29/16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8863BE-3ED0-A04C-95DC-E97C6331A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2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handout</a:t>
            </a:r>
          </a:p>
          <a:p>
            <a:r>
              <a:rPr lang="en-US" dirty="0" smtClean="0"/>
              <a:t>Highlight each of Boxes</a:t>
            </a:r>
          </a:p>
          <a:p>
            <a:r>
              <a:rPr lang="en-US" dirty="0" smtClean="0"/>
              <a:t>Simplify into one page</a:t>
            </a:r>
          </a:p>
          <a:p>
            <a:endParaRPr lang="en-US" dirty="0" smtClean="0"/>
          </a:p>
          <a:p>
            <a:r>
              <a:rPr lang="en-US" dirty="0" smtClean="0"/>
              <a:t>5Whys </a:t>
            </a:r>
          </a:p>
          <a:p>
            <a:r>
              <a:rPr lang="en-US" dirty="0" smtClean="0"/>
              <a:t>Root Cause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handout</a:t>
            </a:r>
          </a:p>
          <a:p>
            <a:r>
              <a:rPr lang="en-US" dirty="0" smtClean="0"/>
              <a:t>Highlight each of Boxes</a:t>
            </a:r>
          </a:p>
          <a:p>
            <a:r>
              <a:rPr lang="en-US" dirty="0" smtClean="0"/>
              <a:t>Simplify into one page</a:t>
            </a:r>
          </a:p>
          <a:p>
            <a:endParaRPr lang="en-US" dirty="0" smtClean="0"/>
          </a:p>
          <a:p>
            <a:r>
              <a:rPr lang="en-US" dirty="0" smtClean="0"/>
              <a:t>5Whys </a:t>
            </a:r>
          </a:p>
          <a:p>
            <a:r>
              <a:rPr lang="en-US" dirty="0" smtClean="0"/>
              <a:t>Root Cause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handout</a:t>
            </a:r>
          </a:p>
          <a:p>
            <a:r>
              <a:rPr lang="en-US" dirty="0" smtClean="0"/>
              <a:t>Highlight each of Boxes</a:t>
            </a:r>
          </a:p>
          <a:p>
            <a:r>
              <a:rPr lang="en-US" dirty="0" smtClean="0"/>
              <a:t>Simplify into one page</a:t>
            </a:r>
          </a:p>
          <a:p>
            <a:endParaRPr lang="en-US" dirty="0" smtClean="0"/>
          </a:p>
          <a:p>
            <a:r>
              <a:rPr lang="en-US" dirty="0" smtClean="0"/>
              <a:t>5Whys </a:t>
            </a:r>
          </a:p>
          <a:p>
            <a:r>
              <a:rPr lang="en-US" dirty="0" smtClean="0"/>
              <a:t>Root Cause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handout</a:t>
            </a:r>
          </a:p>
          <a:p>
            <a:r>
              <a:rPr lang="en-US" dirty="0" smtClean="0"/>
              <a:t>Highlight each of Boxes</a:t>
            </a:r>
          </a:p>
          <a:p>
            <a:r>
              <a:rPr lang="en-US" dirty="0" smtClean="0"/>
              <a:t>Simplify into one page</a:t>
            </a:r>
          </a:p>
          <a:p>
            <a:endParaRPr lang="en-US" dirty="0" smtClean="0"/>
          </a:p>
          <a:p>
            <a:r>
              <a:rPr lang="en-US" dirty="0" smtClean="0"/>
              <a:t>5Whys </a:t>
            </a:r>
          </a:p>
          <a:p>
            <a:r>
              <a:rPr lang="en-US" dirty="0" smtClean="0"/>
              <a:t>Root Cause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863BE-3ED0-A04C-95DC-E97C6331A8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9169B-54A4-4B88-A551-C528708F2D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5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Rounded MT Bold"/>
                <a:cs typeface="Arial Rounded MT Bold"/>
              </a:defRPr>
            </a:lvl1pPr>
          </a:lstStyle>
          <a:p>
            <a:pPr>
              <a:defRPr/>
            </a:pPr>
            <a:fld id="{E127EE85-A026-4A4A-8181-8980B98DB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0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C98F993-C18D-9A42-A02A-EA5883A929D3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07ED7D4-0D67-5645-94DF-26F9F050B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2BB661-7BE2-7C43-A20C-6BDC76C7D0D7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4DB767-CEBC-FC4B-8E7A-AF4EE77C1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DB9BD98-6FBF-DE45-B4FA-3CA5231BBF36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3D7F085-92FA-C845-8C9A-C559949DF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C26319B-C4CF-5142-8E53-5CE521879045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75B71E4-8144-F44B-988C-7B46F355F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8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BF3DF1B-2450-DA44-A0A1-0E2E46410698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8026319-1B19-D64E-8C4C-F933E2C1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7DB31D-E6B6-FC48-B6B0-C11D877A7430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A53DD4-64BA-B042-AE08-68933E66D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7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A896EDF-FCAB-6446-8F8D-38A80568E9A5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53CE19C-AB84-F144-9D63-3D987632A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08A166-A9D5-514F-8A40-E5BDECFA741B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CB22F67-A8E1-0A4B-820E-C7FBB77C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72324A-18E4-7140-946D-B5ABA1B713F6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7550BA-901E-A84A-B8A9-5C26DEB05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4C4B181-A962-A642-958F-9C03E5FC1254}" type="datetime1">
              <a:rPr lang="en-US" smtClean="0"/>
              <a:pPr>
                <a:defRPr/>
              </a:pPr>
              <a:t>10/29/16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A6F4BD1-9EEA-0B45-BD12-548C0D9E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acu_SpiritLinesWhole.png"/>
          <p:cNvPicPr>
            <a:picLocks noChangeAspect="1"/>
          </p:cNvPicPr>
          <p:nvPr userDrawn="1"/>
        </p:nvPicPr>
        <p:blipFill>
          <a:blip r:embed="rId1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8" name="Picture 4" descr="PacU_Logo_WhiteRev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Garamond"/>
          <a:ea typeface="ＭＳ Ｐゴシック" charset="-128"/>
          <a:cs typeface="Garamon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1600" b="1" kern="1200" cap="all">
          <a:solidFill>
            <a:srgbClr val="FFAF34"/>
          </a:solidFill>
          <a:latin typeface="Garamond"/>
          <a:ea typeface="ＭＳ Ｐゴシック" charset="-128"/>
          <a:cs typeface="Garamon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jycole@pacificu.edu" TargetMode="External"/><Relationship Id="rId5" Type="http://schemas.openxmlformats.org/officeDocument/2006/relationships/hyperlink" Target="mailto:nekrusen@pacificu.edu" TargetMode="External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28600" y="-31045"/>
            <a:ext cx="8763000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4400" b="1" dirty="0" smtClean="0">
                <a:solidFill>
                  <a:srgbClr val="FBFCE7"/>
                </a:solidFill>
              </a:rPr>
              <a:t>Quality Matters </a:t>
            </a:r>
            <a:r>
              <a:rPr lang="en-US" sz="2600" b="1" dirty="0" smtClean="0">
                <a:solidFill>
                  <a:srgbClr val="FBFCE7"/>
                </a:solidFill>
              </a:rPr>
              <a:t>7</a:t>
            </a:r>
            <a:r>
              <a:rPr lang="en-US" sz="2600" b="1" baseline="30000" dirty="0" smtClean="0">
                <a:solidFill>
                  <a:srgbClr val="FBFCE7"/>
                </a:solidFill>
              </a:rPr>
              <a:t>th</a:t>
            </a:r>
            <a:r>
              <a:rPr lang="en-US" sz="2600" b="1" dirty="0" smtClean="0">
                <a:solidFill>
                  <a:srgbClr val="FBFCE7"/>
                </a:solidFill>
              </a:rPr>
              <a:t> Annual Conference 2016</a:t>
            </a:r>
            <a:endParaRPr lang="en-US" sz="2600" b="1" dirty="0">
              <a:solidFill>
                <a:srgbClr val="FBFCE7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FBFCE7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 dirty="0">
              <a:latin typeface="Garamond" charset="0"/>
              <a:cs typeface="Garamond" charset="0"/>
            </a:endParaRPr>
          </a:p>
          <a:p>
            <a:pPr algn="r" eaLnBrk="1" hangingPunct="1"/>
            <a:endParaRPr lang="en-US" sz="1200" dirty="0">
              <a:latin typeface="Garamond" charset="0"/>
              <a:cs typeface="Garamond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521669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00" b="1" dirty="0">
                <a:solidFill>
                  <a:srgbClr val="800000"/>
                </a:solidFill>
              </a:rPr>
              <a:t>Continuous Quality Improvement of Quality Matters Standard 8 Using an A3 Lean Method</a:t>
            </a:r>
            <a:endParaRPr lang="en-US" sz="3000" b="1" dirty="0">
              <a:solidFill>
                <a:srgbClr val="800000"/>
              </a:solidFill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  <a:p>
            <a:endParaRPr lang="en-US" b="1" dirty="0" smtClean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  <a:p>
            <a:endParaRPr lang="en-US" b="1" dirty="0" smtClean="0">
              <a:latin typeface="Garamond"/>
              <a:cs typeface="Garamond"/>
            </a:endParaRPr>
          </a:p>
          <a:p>
            <a:r>
              <a:rPr lang="en-US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Yee Cole, OTD, MHA</a:t>
            </a:r>
          </a:p>
          <a:p>
            <a:r>
              <a:rPr lang="en-US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E. Krusen, PhD, OTR/L</a:t>
            </a:r>
          </a:p>
        </p:txBody>
      </p:sp>
      <p:pic>
        <p:nvPicPr>
          <p:cNvPr id="2" name="Picture 1" descr="IMG_9395 - Version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292" y="1404238"/>
            <a:ext cx="3546308" cy="5147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7F085-92FA-C845-8C9A-C559949DFEB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" name="Picture 10" descr="Screen Shot 2016-10-24 at 9.1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8388"/>
            <a:ext cx="7188200" cy="34798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0" name="Picture 9" descr="Screen Shot 2016-10-24 at 9.17.16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3399560"/>
            <a:ext cx="4893692" cy="3321916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9394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11</a:t>
            </a:fld>
            <a:endParaRPr lang="en-US" sz="1200" dirty="0"/>
          </a:p>
        </p:txBody>
      </p:sp>
      <p:pic>
        <p:nvPicPr>
          <p:cNvPr id="3" name="Picture 2" descr="Screen Shot 2016-10-24 at 9.22.33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00"/>
            <a:ext cx="9144000" cy="5486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" y="4953000"/>
            <a:ext cx="3048000" cy="457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0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7F085-92FA-C845-8C9A-C559949DFE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" name="Picture 1" descr="Screen Shot 2016-10-24 at 10.30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338229"/>
            <a:ext cx="6705600" cy="43815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3" name="Picture 2" descr="Screen Shot 2016-10-24 at 10.29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99684"/>
            <a:ext cx="6845300" cy="2946400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9394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A3 Process?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2" y="76200"/>
            <a:ext cx="9015448" cy="612947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1435" y="6241143"/>
            <a:ext cx="7543800" cy="480332"/>
          </a:xfrm>
        </p:spPr>
        <p:txBody>
          <a:bodyPr/>
          <a:lstStyle/>
          <a:p>
            <a:pPr algn="ctr"/>
            <a:r>
              <a:rPr lang="en-US" sz="25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fits on a single sheet of paper</a:t>
            </a:r>
            <a:endParaRPr lang="en-US" sz="2500" cap="none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13</a:t>
            </a:fld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52352" y="76200"/>
            <a:ext cx="633448" cy="3048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52" y="838200"/>
            <a:ext cx="1166848" cy="3810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2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A3 Process?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2" y="76200"/>
            <a:ext cx="9015448" cy="612947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1435" y="6241143"/>
            <a:ext cx="7543800" cy="480332"/>
          </a:xfrm>
        </p:spPr>
        <p:txBody>
          <a:bodyPr/>
          <a:lstStyle/>
          <a:p>
            <a:pPr algn="ctr"/>
            <a:r>
              <a:rPr lang="en-US" sz="25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fits on a single sheet of paper</a:t>
            </a:r>
            <a:endParaRPr lang="en-US" sz="2500" cap="none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14</a:t>
            </a:fld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52352" y="3962400"/>
            <a:ext cx="2081248" cy="3810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Root Causes – 5 </a:t>
            </a:r>
            <a:r>
              <a:rPr lang="en-US" dirty="0" smtClean="0">
                <a:latin typeface="Arial"/>
                <a:cs typeface="Arial"/>
              </a:rPr>
              <a:t>‘Why’s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3886200"/>
          </a:xfrm>
        </p:spPr>
        <p:txBody>
          <a:bodyPr/>
          <a:lstStyle/>
          <a:p>
            <a:pPr marL="0" indent="0"/>
            <a:r>
              <a:rPr lang="en-US" sz="2600" cap="none" dirty="0" smtClean="0">
                <a:solidFill>
                  <a:srgbClr val="800000"/>
                </a:solidFill>
                <a:latin typeface="Arial"/>
              </a:rPr>
              <a:t>Issue: </a:t>
            </a:r>
            <a:r>
              <a:rPr lang="en-US" sz="2600" b="0" cap="none" dirty="0" smtClean="0">
                <a:solidFill>
                  <a:srgbClr val="800000"/>
                </a:solidFill>
                <a:latin typeface="Arial"/>
              </a:rPr>
              <a:t>The Washington </a:t>
            </a:r>
            <a:r>
              <a:rPr lang="en-US" sz="2600" b="0" cap="none" dirty="0">
                <a:solidFill>
                  <a:srgbClr val="800000"/>
                </a:solidFill>
                <a:latin typeface="Arial"/>
              </a:rPr>
              <a:t>Monument was </a:t>
            </a:r>
            <a:r>
              <a:rPr lang="en-US" sz="2600" b="0" cap="none" dirty="0" smtClean="0">
                <a:solidFill>
                  <a:srgbClr val="800000"/>
                </a:solidFill>
                <a:latin typeface="Arial"/>
              </a:rPr>
              <a:t>disintegrating.</a:t>
            </a:r>
          </a:p>
          <a:p>
            <a:pPr marL="457200" indent="-457200">
              <a:buFont typeface="Arial"/>
              <a:buChar char="•"/>
            </a:pPr>
            <a:r>
              <a:rPr lang="en-US" sz="2600" i="1" cap="none" dirty="0" smtClean="0">
                <a:solidFill>
                  <a:srgbClr val="800000"/>
                </a:solidFill>
                <a:latin typeface="Arial"/>
              </a:rPr>
              <a:t>Why</a:t>
            </a:r>
            <a:r>
              <a:rPr lang="en-US" sz="2600" i="1" cap="none" dirty="0">
                <a:solidFill>
                  <a:srgbClr val="800000"/>
                </a:solidFill>
                <a:latin typeface="Arial"/>
              </a:rPr>
              <a:t>?</a:t>
            </a:r>
            <a:r>
              <a:rPr lang="en-US" sz="2600" b="0" i="1" cap="none" dirty="0">
                <a:solidFill>
                  <a:srgbClr val="800000"/>
                </a:solidFill>
                <a:latin typeface="Arial"/>
              </a:rPr>
              <a:t> </a:t>
            </a:r>
            <a:r>
              <a:rPr lang="en-US" sz="2600" b="0" cap="none" dirty="0">
                <a:solidFill>
                  <a:srgbClr val="800000"/>
                </a:solidFill>
                <a:latin typeface="Arial"/>
              </a:rPr>
              <a:t>Use of harsh </a:t>
            </a:r>
            <a:r>
              <a:rPr lang="en-US" sz="2600" b="0" cap="none" dirty="0" smtClean="0">
                <a:solidFill>
                  <a:srgbClr val="800000"/>
                </a:solidFill>
                <a:latin typeface="Arial"/>
              </a:rPr>
              <a:t>chemicals</a:t>
            </a:r>
          </a:p>
          <a:p>
            <a:pPr marL="457200" indent="-457200">
              <a:buFont typeface="Arial"/>
              <a:buChar char="•"/>
            </a:pPr>
            <a:r>
              <a:rPr lang="en-US" sz="2600" i="1" cap="none" dirty="0" smtClean="0">
                <a:solidFill>
                  <a:srgbClr val="800000"/>
                </a:solidFill>
                <a:latin typeface="Arial"/>
              </a:rPr>
              <a:t>Why</a:t>
            </a:r>
            <a:r>
              <a:rPr lang="en-US" sz="2600" i="1" cap="none" dirty="0">
                <a:solidFill>
                  <a:srgbClr val="800000"/>
                </a:solidFill>
                <a:latin typeface="Arial"/>
              </a:rPr>
              <a:t>?</a:t>
            </a:r>
            <a:r>
              <a:rPr lang="en-US" sz="2600" cap="none" dirty="0">
                <a:solidFill>
                  <a:srgbClr val="800000"/>
                </a:solidFill>
                <a:latin typeface="Arial"/>
              </a:rPr>
              <a:t> </a:t>
            </a:r>
            <a:r>
              <a:rPr lang="en-US" sz="2600" b="0" cap="none" dirty="0">
                <a:solidFill>
                  <a:srgbClr val="800000"/>
                </a:solidFill>
                <a:latin typeface="Arial"/>
              </a:rPr>
              <a:t>To clean pigeon </a:t>
            </a:r>
            <a:r>
              <a:rPr lang="en-US" sz="2600" b="0" cap="none" dirty="0" smtClean="0">
                <a:solidFill>
                  <a:srgbClr val="800000"/>
                </a:solidFill>
                <a:latin typeface="Arial"/>
              </a:rPr>
              <a:t>poop</a:t>
            </a:r>
          </a:p>
          <a:p>
            <a:pPr marL="457200" indent="-457200">
              <a:buFont typeface="Arial"/>
              <a:buChar char="•"/>
            </a:pPr>
            <a:r>
              <a:rPr lang="en-US" sz="2600" i="1" cap="none" dirty="0" smtClean="0">
                <a:solidFill>
                  <a:srgbClr val="800000"/>
                </a:solidFill>
                <a:latin typeface="Arial"/>
              </a:rPr>
              <a:t>Why </a:t>
            </a:r>
            <a:r>
              <a:rPr lang="en-US" sz="2600" i="1" cap="none" dirty="0">
                <a:solidFill>
                  <a:srgbClr val="800000"/>
                </a:solidFill>
                <a:latin typeface="Arial"/>
              </a:rPr>
              <a:t>so many pigeons?</a:t>
            </a:r>
            <a:r>
              <a:rPr lang="en-US" sz="2600" cap="none" dirty="0">
                <a:solidFill>
                  <a:srgbClr val="800000"/>
                </a:solidFill>
                <a:latin typeface="Arial"/>
              </a:rPr>
              <a:t> </a:t>
            </a:r>
            <a:r>
              <a:rPr lang="en-US" sz="2600" b="0" cap="none" dirty="0">
                <a:solidFill>
                  <a:srgbClr val="800000"/>
                </a:solidFill>
                <a:latin typeface="Arial"/>
              </a:rPr>
              <a:t>They eat spiders and there are a lot of spiders at </a:t>
            </a:r>
            <a:r>
              <a:rPr lang="en-US" sz="2600" b="0" cap="none" dirty="0" smtClean="0">
                <a:solidFill>
                  <a:srgbClr val="800000"/>
                </a:solidFill>
                <a:latin typeface="Arial"/>
              </a:rPr>
              <a:t>monument</a:t>
            </a:r>
          </a:p>
          <a:p>
            <a:pPr marL="457200" indent="-457200">
              <a:buFont typeface="Arial"/>
              <a:buChar char="•"/>
            </a:pPr>
            <a:r>
              <a:rPr lang="en-US" sz="2600" i="1" cap="none" dirty="0" smtClean="0">
                <a:solidFill>
                  <a:srgbClr val="800000"/>
                </a:solidFill>
                <a:latin typeface="Arial"/>
              </a:rPr>
              <a:t>Why </a:t>
            </a:r>
            <a:r>
              <a:rPr lang="en-US" sz="2600" i="1" cap="none" dirty="0">
                <a:solidFill>
                  <a:srgbClr val="800000"/>
                </a:solidFill>
                <a:latin typeface="Arial"/>
              </a:rPr>
              <a:t>so many spiders? </a:t>
            </a:r>
            <a:r>
              <a:rPr lang="en-US" sz="2600" b="0" cap="none" dirty="0">
                <a:solidFill>
                  <a:srgbClr val="800000"/>
                </a:solidFill>
                <a:latin typeface="Arial"/>
              </a:rPr>
              <a:t>They eat gnats and lots of gnats at </a:t>
            </a:r>
            <a:r>
              <a:rPr lang="en-US" sz="2600" b="0" cap="none" dirty="0" smtClean="0">
                <a:solidFill>
                  <a:srgbClr val="800000"/>
                </a:solidFill>
                <a:latin typeface="Arial"/>
              </a:rPr>
              <a:t>monument</a:t>
            </a:r>
          </a:p>
          <a:p>
            <a:pPr marL="457200" indent="-457200">
              <a:buFont typeface="Arial"/>
              <a:buChar char="•"/>
            </a:pPr>
            <a:r>
              <a:rPr lang="en-US" sz="2600" i="1" cap="none" dirty="0" smtClean="0">
                <a:solidFill>
                  <a:srgbClr val="800000"/>
                </a:solidFill>
                <a:latin typeface="Arial"/>
              </a:rPr>
              <a:t>Why </a:t>
            </a:r>
            <a:r>
              <a:rPr lang="en-US" sz="2600" i="1" cap="none" dirty="0">
                <a:solidFill>
                  <a:srgbClr val="800000"/>
                </a:solidFill>
                <a:latin typeface="Arial"/>
              </a:rPr>
              <a:t>so many gnats? </a:t>
            </a:r>
            <a:r>
              <a:rPr lang="en-US" sz="2600" b="0" cap="none" dirty="0">
                <a:solidFill>
                  <a:srgbClr val="800000"/>
                </a:solidFill>
                <a:latin typeface="Arial"/>
              </a:rPr>
              <a:t>They are attracted to the light at </a:t>
            </a:r>
            <a:r>
              <a:rPr lang="en-US" sz="2600" b="0" cap="none" dirty="0" smtClean="0">
                <a:solidFill>
                  <a:srgbClr val="800000"/>
                </a:solidFill>
                <a:latin typeface="Arial"/>
              </a:rPr>
              <a:t>dusk.</a:t>
            </a:r>
          </a:p>
          <a:p>
            <a:pPr marL="0" indent="0"/>
            <a:r>
              <a:rPr lang="en-US" sz="2600" cap="none" dirty="0" smtClean="0">
                <a:solidFill>
                  <a:srgbClr val="800000"/>
                </a:solidFill>
                <a:latin typeface="Arial"/>
              </a:rPr>
              <a:t>Solution</a:t>
            </a:r>
            <a:r>
              <a:rPr lang="en-US" sz="2600" cap="none" dirty="0">
                <a:solidFill>
                  <a:srgbClr val="800000"/>
                </a:solidFill>
                <a:latin typeface="Arial"/>
              </a:rPr>
              <a:t>:</a:t>
            </a:r>
            <a:r>
              <a:rPr lang="en-US" sz="2600" b="0" cap="none" dirty="0">
                <a:solidFill>
                  <a:srgbClr val="800000"/>
                </a:solidFill>
                <a:latin typeface="Arial"/>
              </a:rPr>
              <a:t> Turn on the lights at a later time.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A6F4BD1-9EEA-0B45-BD12-548C0D9ED1C3}" type="slidenum">
              <a:rPr lang="en-US" sz="1200" smtClean="0"/>
              <a:pPr algn="r">
                <a:defRPr/>
              </a:pPr>
              <a:t>15</a:t>
            </a:fld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6356350"/>
            <a:ext cx="3254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www.isixsigma.com</a:t>
            </a:r>
            <a:r>
              <a:rPr lang="en-US" sz="1200" dirty="0"/>
              <a:t>/dictionary/5-whys/</a:t>
            </a:r>
          </a:p>
        </p:txBody>
      </p:sp>
    </p:spTree>
    <p:extLst>
      <p:ext uri="{BB962C8B-B14F-4D97-AF65-F5344CB8AC3E}">
        <p14:creationId xmlns:p14="http://schemas.microsoft.com/office/powerpoint/2010/main" val="347629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Root Causes – </a:t>
            </a:r>
            <a:r>
              <a:rPr lang="en-US" sz="4000" dirty="0" smtClean="0">
                <a:latin typeface="Arial"/>
                <a:cs typeface="Arial"/>
              </a:rPr>
              <a:t>Fishbone diagram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A6F4BD1-9EEA-0B45-BD12-548C0D9ED1C3}" type="slidenum">
              <a:rPr lang="en-US" sz="1200" smtClean="0"/>
              <a:pPr algn="r">
                <a:defRPr/>
              </a:pPr>
              <a:t>16</a:t>
            </a:fld>
            <a:endParaRPr lang="en-US" sz="1200"/>
          </a:p>
        </p:txBody>
      </p:sp>
      <p:pic>
        <p:nvPicPr>
          <p:cNvPr id="6" name="Picture 5" descr="image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75" y="1374775"/>
            <a:ext cx="67691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A3 Process?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2" y="76200"/>
            <a:ext cx="9015448" cy="612947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1435" y="6241143"/>
            <a:ext cx="7543800" cy="480332"/>
          </a:xfrm>
        </p:spPr>
        <p:txBody>
          <a:bodyPr/>
          <a:lstStyle/>
          <a:p>
            <a:pPr algn="ctr"/>
            <a:r>
              <a:rPr lang="en-US" sz="25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fits on a single sheet of paper</a:t>
            </a:r>
            <a:endParaRPr lang="en-US" sz="2500" cap="none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17</a:t>
            </a:fld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4767728" y="1752600"/>
            <a:ext cx="2190320" cy="4572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76200"/>
            <a:ext cx="1143000" cy="3810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7728" y="3352800"/>
            <a:ext cx="2928472" cy="4572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67728" y="5739506"/>
            <a:ext cx="1524000" cy="45720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5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Implementation Plan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085789"/>
              </p:ext>
            </p:extLst>
          </p:nvPr>
        </p:nvGraphicFramePr>
        <p:xfrm>
          <a:off x="228600" y="1447800"/>
          <a:ext cx="8686801" cy="437769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859867"/>
                <a:gridCol w="1236133"/>
                <a:gridCol w="1143000"/>
                <a:gridCol w="1447801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What</a:t>
                      </a:r>
                      <a:endParaRPr lang="en-US" sz="2000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Who</a:t>
                      </a:r>
                      <a:endParaRPr lang="en-US" sz="2000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2000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endParaRPr lang="en-US" sz="2000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Change modules to collapsible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NEK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11.2016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Duplicate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CQI assignment folder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NEK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11.2016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Move duplicate to CQI modules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NEK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11.2016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Redesign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modules to include: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Course goals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Learning objectives</a:t>
                      </a:r>
                    </a:p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Learning activities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NEK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11.2016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Make sure links are live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NEK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11.2016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Review for usability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TA/Peer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12.2016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Review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using QM rubric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Tatiana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12.2016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A6F4BD1-9EEA-0B45-BD12-548C0D9ED1C3}" type="slidenum">
              <a:rPr lang="en-US" sz="1200" smtClean="0"/>
              <a:pPr algn="r">
                <a:defRPr/>
              </a:pPr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548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Follow-up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F4BD1-9EEA-0B45-BD12-548C0D9ED1C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394465"/>
              </p:ext>
            </p:extLst>
          </p:nvPr>
        </p:nvGraphicFramePr>
        <p:xfrm>
          <a:off x="228600" y="1524000"/>
          <a:ext cx="8686801" cy="437006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859867"/>
                <a:gridCol w="1236133"/>
                <a:gridCol w="1143000"/>
                <a:gridCol w="1447801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What</a:t>
                      </a:r>
                      <a:endParaRPr lang="en-US" sz="2000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Who</a:t>
                      </a:r>
                      <a:endParaRPr lang="en-US" sz="2000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2000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endParaRPr lang="en-US" sz="2000" dirty="0">
                        <a:solidFill>
                          <a:srgbClr val="8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Monitor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student inquiries re CQI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assgn</a:t>
                      </a:r>
                      <a:endParaRPr lang="en-US" sz="2000" baseline="0" dirty="0" smtClean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sz="2000" i="1" baseline="0" dirty="0" smtClean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Eliminate 99% location queries during 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2000" i="1" baseline="0" dirty="0" smtClean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  course</a:t>
                      </a:r>
                      <a:endParaRPr lang="en-US" sz="2000" i="1" dirty="0">
                        <a:solidFill>
                          <a:srgbClr val="B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NEK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Wingdings" charset="2"/>
                        <a:cs typeface="Wingdings" charset="2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Learning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analytics to c</a:t>
                      </a:r>
                      <a:r>
                        <a:rPr lang="en-US" sz="2000" dirty="0" smtClean="0">
                          <a:latin typeface="Arial"/>
                          <a:cs typeface="Arial"/>
                        </a:rPr>
                        <a:t>ompare module login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time from previous to current course</a:t>
                      </a:r>
                    </a:p>
                    <a:p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sz="2000" i="1" baseline="0" dirty="0" smtClean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Decrease ‘hits’ on assignment folder in </a:t>
                      </a:r>
                    </a:p>
                    <a:p>
                      <a:r>
                        <a:rPr lang="en-US" sz="2000" i="1" baseline="0" dirty="0" smtClean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  course intro material by 50%</a:t>
                      </a:r>
                      <a:endParaRPr lang="en-US" sz="2000" i="1" baseline="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NEK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Post course/instructor </a:t>
                      </a:r>
                      <a:r>
                        <a:rPr lang="en-US" sz="2000" dirty="0" err="1" smtClean="0">
                          <a:latin typeface="Arial"/>
                          <a:cs typeface="Arial"/>
                        </a:rPr>
                        <a:t>eval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sz="2000" i="1" dirty="0" smtClean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Reminders for &gt;70% response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Kelly/ NEK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Analyze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learner </a:t>
                      </a:r>
                      <a:r>
                        <a:rPr lang="en-US" sz="2000" baseline="0" dirty="0" err="1" smtClean="0">
                          <a:latin typeface="Arial"/>
                          <a:cs typeface="Arial"/>
                        </a:rPr>
                        <a:t>eval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comments</a:t>
                      </a:r>
                    </a:p>
                    <a:p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sz="2000" i="1" baseline="0" dirty="0" smtClean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No complaints re scrolling</a:t>
                      </a:r>
                    </a:p>
                    <a:p>
                      <a:r>
                        <a:rPr lang="en-US" sz="2000" i="1" baseline="0" dirty="0" smtClean="0">
                          <a:solidFill>
                            <a:srgbClr val="BF0000"/>
                          </a:solidFill>
                          <a:latin typeface="Arial"/>
                          <a:cs typeface="Arial"/>
                        </a:rPr>
                        <a:t>   No complaints re unable to locate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Faculty/ NEK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47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Purpose of the paper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3200" cap="none" dirty="0">
                <a:solidFill>
                  <a:srgbClr val="800000"/>
                </a:solidFill>
                <a:latin typeface="+mj-lt"/>
              </a:rPr>
              <a:t>This presentation introduces the use of the A3 Lean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method in </a:t>
            </a:r>
            <a:r>
              <a:rPr lang="en-US" sz="3200" cap="none" dirty="0">
                <a:solidFill>
                  <a:srgbClr val="800000"/>
                </a:solidFill>
                <a:latin typeface="+mj-lt"/>
              </a:rPr>
              <a:t>conjunction with QM Standard 8 as a method for continuous quality improvement of online </a:t>
            </a:r>
            <a:r>
              <a:rPr lang="en-US" sz="3200" cap="none" dirty="0" smtClean="0">
                <a:solidFill>
                  <a:srgbClr val="800000"/>
                </a:solidFill>
                <a:latin typeface="+mj-lt"/>
              </a:rPr>
              <a:t>courses</a:t>
            </a:r>
            <a:r>
              <a:rPr lang="en-US" sz="3200" cap="none" dirty="0" smtClean="0">
                <a:solidFill>
                  <a:srgbClr val="800000"/>
                </a:solidFill>
                <a:latin typeface="Calibri"/>
              </a:rPr>
              <a:t>.  </a:t>
            </a:r>
          </a:p>
          <a:p>
            <a:endParaRPr lang="en-US" sz="3200" cap="none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  <p:pic>
        <p:nvPicPr>
          <p:cNvPr id="5" name="Picture 4" descr="sunflowers-used_6789ef447adf6da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999" y="3802423"/>
            <a:ext cx="6172201" cy="2715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549096"/>
            <a:ext cx="545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www.reference.com</a:t>
            </a:r>
            <a:r>
              <a:rPr lang="en-US" sz="1200" dirty="0"/>
              <a:t>/home-garden/sunflowers-used-6789ef447adf6da4</a:t>
            </a:r>
          </a:p>
        </p:txBody>
      </p:sp>
    </p:spTree>
    <p:extLst>
      <p:ext uri="{BB962C8B-B14F-4D97-AF65-F5344CB8AC3E}">
        <p14:creationId xmlns:p14="http://schemas.microsoft.com/office/powerpoint/2010/main" val="196079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20</a:t>
            </a:fld>
            <a:endParaRPr lang="en-US" sz="1200" dirty="0"/>
          </a:p>
        </p:txBody>
      </p:sp>
      <p:pic>
        <p:nvPicPr>
          <p:cNvPr id="5" name="Picture 4" descr="Screen Shot 2016-10-24 at 10.36.43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3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CB22F67-A8E1-0A4B-820E-C7FBB77CB69D}" type="slidenum">
              <a:rPr lang="en-US" sz="1200" smtClean="0"/>
              <a:pPr algn="r">
                <a:defRPr/>
              </a:pPr>
              <a:t>21</a:t>
            </a:fld>
            <a:endParaRPr lang="en-US" sz="1200" dirty="0"/>
          </a:p>
        </p:txBody>
      </p:sp>
      <p:pic>
        <p:nvPicPr>
          <p:cNvPr id="4" name="Picture 3" descr="Screen Shot 2016-10-24 at 10.5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9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CB22F67-A8E1-0A4B-820E-C7FBB77CB69D}" type="slidenum">
              <a:rPr lang="en-US" sz="1200" smtClean="0"/>
              <a:pPr algn="r">
                <a:defRPr/>
              </a:pPr>
              <a:t>22</a:t>
            </a:fld>
            <a:endParaRPr lang="en-US" sz="1200" dirty="0"/>
          </a:p>
        </p:txBody>
      </p:sp>
      <p:pic>
        <p:nvPicPr>
          <p:cNvPr id="4" name="Picture 3" descr="Screen Shot 2016-10-24 at 2.02.15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152400" y="34925"/>
            <a:ext cx="8750300" cy="10922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/>
                <a:cs typeface="Arial"/>
              </a:rPr>
              <a:t>Implications/Key messages 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ubtitle 2"/>
          <p:cNvSpPr txBox="1">
            <a:spLocks/>
          </p:cNvSpPr>
          <p:nvPr/>
        </p:nvSpPr>
        <p:spPr bwMode="auto">
          <a:xfrm>
            <a:off x="457200" y="1447800"/>
            <a:ext cx="853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800000"/>
                </a:solidFill>
                <a:latin typeface="Arial"/>
                <a:cs typeface="Arial"/>
              </a:rPr>
              <a:t>Tool is easy to use.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b="1" dirty="0">
                <a:solidFill>
                  <a:srgbClr val="800000"/>
                </a:solidFill>
                <a:latin typeface="Arial"/>
                <a:cs typeface="Arial"/>
              </a:rPr>
              <a:t>Easy to understand for novice faculty</a:t>
            </a:r>
            <a:r>
              <a:rPr lang="en-US" sz="3000" b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n-US" sz="30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800000"/>
                </a:solidFill>
                <a:latin typeface="Arial"/>
                <a:cs typeface="Arial"/>
              </a:rPr>
              <a:t>Intuitive way of analyzing, then developing an action plan.</a:t>
            </a:r>
            <a:endParaRPr lang="en-US" sz="30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800000"/>
                </a:solidFill>
                <a:latin typeface="Arial"/>
                <a:cs typeface="Arial"/>
              </a:rPr>
              <a:t>Fits on one page.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800000"/>
                </a:solidFill>
                <a:latin typeface="Arial"/>
                <a:cs typeface="Arial"/>
              </a:rPr>
              <a:t>Can target specific elements of Standard 8.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3000" b="1" dirty="0" smtClean="0">
                <a:solidFill>
                  <a:srgbClr val="800000"/>
                </a:solidFill>
                <a:latin typeface="Arial"/>
                <a:cs typeface="Arial"/>
              </a:rPr>
              <a:t>Streamlining the process instead of adding patches to fix it.</a:t>
            </a:r>
          </a:p>
          <a:p>
            <a:pPr>
              <a:defRPr/>
            </a:pPr>
            <a:endParaRPr lang="en-US" sz="3200" b="1" dirty="0" smtClean="0">
              <a:solidFill>
                <a:srgbClr val="800000"/>
              </a:solidFill>
              <a:latin typeface="+mj-lt"/>
              <a:cs typeface="Garamond"/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eaLnBrk="1" hangingPunct="1"/>
              <a:t>23</a:t>
            </a:fld>
            <a:endParaRPr lang="en-US" sz="1200">
              <a:latin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5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152400" y="34925"/>
            <a:ext cx="8750300" cy="1092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(Lagniappe – Design tip)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ubtitle 2"/>
          <p:cNvSpPr txBox="1">
            <a:spLocks/>
          </p:cNvSpPr>
          <p:nvPr/>
        </p:nvSpPr>
        <p:spPr bwMode="auto">
          <a:xfrm>
            <a:off x="457200" y="1447800"/>
            <a:ext cx="868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2700" defTabSz="612775"/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 Design</a:t>
            </a:r>
          </a:p>
          <a:p>
            <a:pPr marL="469900" indent="-457200" defTabSz="612775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– grouping related elements</a:t>
            </a:r>
          </a:p>
          <a:p>
            <a:pPr marL="469900" indent="-457200" defTabSz="612775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– visual connections</a:t>
            </a:r>
          </a:p>
          <a:p>
            <a:pPr marL="469900" indent="-457200" defTabSz="612775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Repetition – reusing elements </a:t>
            </a:r>
          </a:p>
          <a:p>
            <a:pPr marL="469900" indent="-457200" defTabSz="612775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 – difference </a:t>
            </a:r>
          </a:p>
          <a:p>
            <a:pPr marL="469900" indent="-457200" defTabSz="612775">
              <a:buFont typeface="Arial"/>
              <a:buChar char="•"/>
            </a:pPr>
            <a:endParaRPr lang="en-US" sz="32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en-US" sz="32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eaLnBrk="1" hangingPunct="1"/>
              <a:t>24</a:t>
            </a:fld>
            <a:endParaRPr lang="en-US" sz="1200">
              <a:latin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9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622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Resources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847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Hines</a:t>
            </a:r>
            <a:r>
              <a:rPr lang="en-US" sz="2400" cap="none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P., Found, P., Griffiths, G., &amp; Harrison, R. (2008). Staying Lean: Thriving, not just surviving [PDF document]. </a:t>
            </a:r>
            <a:r>
              <a:rPr lang="en-US" sz="24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 from </a:t>
            </a:r>
            <a:r>
              <a:rPr lang="en-US" sz="2400" cap="none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http://www.leanenterprise.org.uk/index.php?option=com_docman&amp;task=doc_download&amp;gid=94&amp;Itemid=3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cap="none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 Design. http://www.presentationzen.com/chapter6_spread.pdf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Pelletier</a:t>
            </a:r>
            <a:r>
              <a:rPr lang="en-US" sz="2400" cap="none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(2011). A3: The basic problem solving tool [PDF document]. Retrieved from http://www.umassmed.edu/uploadedfiles/fmch/faculty_resources/fall11_pelletiera3.pdf </a:t>
            </a:r>
          </a:p>
          <a:p>
            <a:endParaRPr lang="en-US" sz="2400" kern="1200" cap="none" dirty="0" smtClean="0">
              <a:solidFill>
                <a:srgbClr val="8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04222FE-652A-41AC-9736-80F09B151DC8}" type="slidenum">
              <a:rPr lang="en-US" sz="1200" smtClean="0"/>
              <a:pPr algn="r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47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0" descr="Pacu_SpiritLinesWhole.png"/>
          <p:cNvPicPr>
            <a:picLocks noChangeAspect="1"/>
          </p:cNvPicPr>
          <p:nvPr/>
        </p:nvPicPr>
        <p:blipFill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ctrTitle"/>
          </p:nvPr>
        </p:nvSpPr>
        <p:spPr>
          <a:xfrm>
            <a:off x="211138" y="34925"/>
            <a:ext cx="8704262" cy="1092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Comments?  Questions?  </a:t>
            </a:r>
            <a:endParaRPr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0180" name="Picture 4" descr="PacU_Logo_White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Subtitle 2"/>
          <p:cNvSpPr txBox="1">
            <a:spLocks/>
          </p:cNvSpPr>
          <p:nvPr/>
        </p:nvSpPr>
        <p:spPr bwMode="auto">
          <a:xfrm>
            <a:off x="211138" y="1295400"/>
            <a:ext cx="1851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Garamond" charset="0"/>
              <a:cs typeface="Garamond" charset="0"/>
            </a:endParaRPr>
          </a:p>
        </p:txBody>
      </p:sp>
      <p:sp>
        <p:nvSpPr>
          <p:cNvPr id="5018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7D47D1-7F12-A349-B200-FA5D2171C7A5}" type="slidenum">
              <a:rPr lang="en-US" sz="1200">
                <a:latin typeface="Arial Rounded MT Bold" charset="0"/>
                <a:cs typeface="Arial Rounded MT Bold" charset="0"/>
              </a:rPr>
              <a:pPr eaLnBrk="1" hangingPunct="1"/>
              <a:t>26</a:t>
            </a:fld>
            <a:endParaRPr lang="en-US" sz="1200">
              <a:latin typeface="Arial Rounded MT Bold" charset="0"/>
              <a:cs typeface="Arial Rounded MT Bold" charset="0"/>
            </a:endParaRPr>
          </a:p>
        </p:txBody>
      </p:sp>
      <p:sp>
        <p:nvSpPr>
          <p:cNvPr id="50184" name="Subtitle 2"/>
          <p:cNvSpPr>
            <a:spLocks noGrp="1"/>
          </p:cNvSpPr>
          <p:nvPr>
            <p:ph type="subTitle" idx="1"/>
          </p:nvPr>
        </p:nvSpPr>
        <p:spPr>
          <a:xfrm>
            <a:off x="-23404" y="1461847"/>
            <a:ext cx="9144000" cy="1371599"/>
          </a:xfrm>
        </p:spPr>
        <p:txBody>
          <a:bodyPr/>
          <a:lstStyle/>
          <a:p>
            <a:pPr eaLnBrk="1" hangingPunct="1"/>
            <a:r>
              <a:rPr lang="en-US" sz="2600" cap="none" dirty="0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Jennifer Yee Cole, OTD, MHA </a:t>
            </a:r>
            <a:r>
              <a:rPr lang="en-US" sz="2600" cap="none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hlinkClick r:id="rId4"/>
              </a:rPr>
              <a:t>jycole@pacificu.edu</a:t>
            </a:r>
            <a:endParaRPr lang="en-US" sz="2600" cap="none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600" cap="none" dirty="0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Nancy </a:t>
            </a:r>
            <a:r>
              <a:rPr lang="en-US" sz="2600" cap="none" dirty="0">
                <a:solidFill>
                  <a:srgbClr val="40404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E. Krusen, PhD, </a:t>
            </a:r>
            <a:r>
              <a:rPr lang="en-US" sz="2600" cap="none" dirty="0" smtClean="0">
                <a:solidFill>
                  <a:srgbClr val="40404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OTR/L </a:t>
            </a:r>
            <a:r>
              <a:rPr lang="en-US" sz="2600" cap="none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hlinkClick r:id="rId5"/>
              </a:rPr>
              <a:t>nekrusen@pacificu.edu</a:t>
            </a:r>
            <a:endParaRPr lang="en-US" sz="2600" cap="none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/>
            <a:endParaRPr lang="en-US" sz="2600" cap="none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sz="2600" cap="none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9" name="Picture 8" descr="UK 68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163" y="2729118"/>
            <a:ext cx="5253037" cy="380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Pacu_SpiritLinesWhole.png"/>
          <p:cNvPicPr>
            <a:picLocks noChangeAspect="1"/>
          </p:cNvPicPr>
          <p:nvPr/>
        </p:nvPicPr>
        <p:blipFill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ctrTitle"/>
          </p:nvPr>
        </p:nvSpPr>
        <p:spPr>
          <a:xfrm>
            <a:off x="152400" y="34925"/>
            <a:ext cx="7772400" cy="1092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Learning Objectives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8436" name="Picture 4" descr="PacU_Logo_White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ubtitle 2"/>
          <p:cNvSpPr txBox="1">
            <a:spLocks/>
          </p:cNvSpPr>
          <p:nvPr/>
        </p:nvSpPr>
        <p:spPr bwMode="auto">
          <a:xfrm>
            <a:off x="457200" y="1447800"/>
            <a:ext cx="8286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Participants will be able to: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1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. describe the process of an A3 Lean method of continuous quality improvement (CQI)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2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. assess course compliance with QM Standard 8 using an A3 Lean method for CQI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3. seek 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additional resources for information about the A3 Lean method of CQI and </a:t>
            </a:r>
            <a:r>
              <a:rPr lang="en-US" sz="3000" b="1" dirty="0" smtClean="0">
                <a:solidFill>
                  <a:srgbClr val="800000"/>
                </a:solidFill>
                <a:latin typeface="+mj-lt"/>
              </a:rPr>
              <a:t>QM Standard </a:t>
            </a:r>
            <a:r>
              <a:rPr lang="en-US" sz="3000" b="1" dirty="0">
                <a:solidFill>
                  <a:srgbClr val="800000"/>
                </a:solidFill>
                <a:latin typeface="+mj-lt"/>
              </a:rPr>
              <a:t>8</a:t>
            </a:r>
            <a:endParaRPr lang="en-US" sz="3000" b="1" dirty="0">
              <a:solidFill>
                <a:srgbClr val="800000"/>
              </a:solidFill>
              <a:latin typeface="+mj-lt"/>
              <a:cs typeface="Garamond"/>
            </a:endParaRPr>
          </a:p>
          <a:p>
            <a:pPr marL="0" indent="0"/>
            <a:endParaRPr lang="en-US" sz="3200" b="1" dirty="0">
              <a:solidFill>
                <a:srgbClr val="800000"/>
              </a:solidFill>
              <a:latin typeface="+mj-lt"/>
              <a:cs typeface="Garamond"/>
            </a:endParaRPr>
          </a:p>
        </p:txBody>
      </p:sp>
      <p:sp>
        <p:nvSpPr>
          <p:cNvPr id="18440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39281F-9717-C44A-8B97-3856DFD6F6AA}" type="slidenum">
              <a:rPr lang="en-US" sz="1200">
                <a:latin typeface="Arial Rounded MT Bold" charset="0"/>
                <a:cs typeface="Arial Rounded MT Bold" charset="0"/>
              </a:rPr>
              <a:pPr eaLnBrk="1" hangingPunct="1"/>
              <a:t>3</a:t>
            </a:fld>
            <a:endParaRPr lang="en-US" sz="1200">
              <a:latin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152400" y="34925"/>
            <a:ext cx="8750300" cy="1092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What is Standard 8?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ubtitle 2"/>
          <p:cNvSpPr txBox="1">
            <a:spLocks/>
          </p:cNvSpPr>
          <p:nvPr/>
        </p:nvSpPr>
        <p:spPr bwMode="auto">
          <a:xfrm>
            <a:off x="457200" y="1447800"/>
            <a:ext cx="868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12775"/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and Usability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8.1 </a:t>
            </a:r>
            <a:r>
              <a:rPr lang="en-US" b="1" i="1" dirty="0">
                <a:solidFill>
                  <a:srgbClr val="FF0000"/>
                </a:solidFill>
              </a:rPr>
              <a:t>Course navigation </a:t>
            </a:r>
            <a:r>
              <a:rPr lang="en-US" b="1" dirty="0"/>
              <a:t>facilitates ease of use.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8.2 Information is provided about the </a:t>
            </a:r>
            <a:r>
              <a:rPr lang="en-US" b="1" i="1" dirty="0">
                <a:solidFill>
                  <a:srgbClr val="FF0000"/>
                </a:solidFill>
              </a:rPr>
              <a:t>accessibility of all technologies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/>
              <a:t>required in the course.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8.3 The course provides </a:t>
            </a:r>
            <a:r>
              <a:rPr lang="en-US" b="1" i="1" dirty="0">
                <a:solidFill>
                  <a:srgbClr val="FF0000"/>
                </a:solidFill>
              </a:rPr>
              <a:t>alternative means of access </a:t>
            </a:r>
            <a:r>
              <a:rPr lang="en-US" b="1" dirty="0"/>
              <a:t>to </a:t>
            </a:r>
            <a:r>
              <a:rPr lang="en-US" b="1" dirty="0" smtClean="0"/>
              <a:t>course materials </a:t>
            </a:r>
            <a:r>
              <a:rPr lang="en-US" b="1" dirty="0"/>
              <a:t>in formats that meet the needs of diverse learners.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/>
              <a:t>8.4 The </a:t>
            </a:r>
            <a:r>
              <a:rPr lang="en-US" b="1" i="1" dirty="0">
                <a:solidFill>
                  <a:srgbClr val="FF0000"/>
                </a:solidFill>
              </a:rPr>
              <a:t>course design </a:t>
            </a:r>
            <a:r>
              <a:rPr lang="en-US" b="1" dirty="0"/>
              <a:t>facilitates readability</a:t>
            </a:r>
            <a:r>
              <a:rPr lang="en-US" b="1" dirty="0" smtClean="0"/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smtClean="0"/>
              <a:t>8.5 </a:t>
            </a:r>
            <a:r>
              <a:rPr lang="en-US" b="1" dirty="0"/>
              <a:t>Course </a:t>
            </a:r>
            <a:r>
              <a:rPr lang="en-US" b="1" i="1" dirty="0">
                <a:solidFill>
                  <a:srgbClr val="FF0000"/>
                </a:solidFill>
              </a:rPr>
              <a:t>multimedia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/>
              <a:t>facilitate ease of use</a:t>
            </a:r>
            <a:r>
              <a:rPr lang="en-US" b="1" dirty="0" smtClean="0"/>
              <a:t>.</a:t>
            </a:r>
            <a:endParaRPr lang="en-US" sz="32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eaLnBrk="1" hangingPunct="1"/>
              <a:t>4</a:t>
            </a:fld>
            <a:endParaRPr lang="en-US" sz="1200">
              <a:latin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5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acu_SpiritLinesWhole.png"/>
          <p:cNvPicPr>
            <a:picLocks noChangeAspect="1"/>
          </p:cNvPicPr>
          <p:nvPr/>
        </p:nvPicPr>
        <p:blipFill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902" b="-5946"/>
          <a:stretch>
            <a:fillRect/>
          </a:stretch>
        </p:blipFill>
        <p:spPr bwMode="auto">
          <a:xfrm flipH="1">
            <a:off x="3581400" y="152400"/>
            <a:ext cx="556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BF0000"/>
          </a:solidFill>
          <a:ln w="0" cap="flat" cmpd="sng" algn="ctr">
            <a:solidFill>
              <a:srgbClr val="B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ctrTitle"/>
          </p:nvPr>
        </p:nvSpPr>
        <p:spPr>
          <a:xfrm>
            <a:off x="152400" y="34925"/>
            <a:ext cx="8750300" cy="1092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What is Lean?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60" name="Picture 4" descr="PacU_Logo_White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791200"/>
            <a:ext cx="1095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Subtitle 2"/>
          <p:cNvSpPr txBox="1">
            <a:spLocks/>
          </p:cNvSpPr>
          <p:nvPr/>
        </p:nvSpPr>
        <p:spPr bwMode="auto">
          <a:xfrm>
            <a:off x="457200" y="1447800"/>
            <a:ext cx="8686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12775">
              <a:spcBef>
                <a:spcPts val="4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Originated business industry in order to:</a:t>
            </a:r>
          </a:p>
          <a:p>
            <a:pPr marL="457200" indent="-457200" defTabSz="612775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eliminate </a:t>
            </a:r>
            <a:r>
              <a:rPr lang="en-US" sz="3200" b="1" i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waste </a:t>
            </a:r>
          </a:p>
          <a:p>
            <a:pPr marL="457200" indent="-457200" defTabSz="612775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reduce errors </a:t>
            </a:r>
          </a:p>
          <a:p>
            <a:pPr marL="457200" indent="-457200" defTabSz="612775">
              <a:spcBef>
                <a:spcPts val="400"/>
              </a:spcBef>
              <a:spcAft>
                <a:spcPts val="4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improve quality</a:t>
            </a:r>
          </a:p>
          <a:p>
            <a:pPr>
              <a:defRPr/>
            </a:pPr>
            <a:endParaRPr lang="en-US" sz="3200" b="1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3200" b="1" dirty="0" smtClean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46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0F85F1-41EE-294F-AAC8-9DA311254301}" type="slidenum">
              <a:rPr lang="en-US" sz="1200">
                <a:latin typeface="Arial Rounded MT Bold" charset="0"/>
                <a:cs typeface="Arial Rounded MT Bold" charset="0"/>
              </a:rPr>
              <a:pPr eaLnBrk="1" hangingPunct="1"/>
              <a:t>5</a:t>
            </a:fld>
            <a:endParaRPr lang="en-US" sz="1200">
              <a:latin typeface="Arial Rounded MT Bold" charset="0"/>
              <a:cs typeface="Arial Rounded MT Bold" charset="0"/>
            </a:endParaRPr>
          </a:p>
        </p:txBody>
      </p:sp>
      <p:pic>
        <p:nvPicPr>
          <p:cNvPr id="2" name="Picture 1" descr="sunflower-record-heig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984171"/>
            <a:ext cx="4495800" cy="2569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4997" y="6530058"/>
            <a:ext cx="368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www.ftd.com</a:t>
            </a:r>
            <a:r>
              <a:rPr lang="en-US" sz="1200" dirty="0"/>
              <a:t>/blog/celebrate/sunflowers-facts</a:t>
            </a:r>
          </a:p>
        </p:txBody>
      </p:sp>
    </p:spTree>
    <p:extLst>
      <p:ext uri="{BB962C8B-B14F-4D97-AF65-F5344CB8AC3E}">
        <p14:creationId xmlns:p14="http://schemas.microsoft.com/office/powerpoint/2010/main" val="313623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14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A3 Process?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4267200" cy="31242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issue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current state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 cause analysis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Envision future state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Intervention(s)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metrics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plan</a:t>
            </a:r>
            <a:endParaRPr lang="en-US" sz="2600" cap="none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6</a:t>
            </a:fld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063365" y="6567687"/>
            <a:ext cx="5077231" cy="276999"/>
          </a:xfrm>
          <a:prstGeom prst="rect">
            <a:avLst/>
          </a:prstGeom>
          <a:solidFill>
            <a:srgbClr val="FBFCE7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agilitrix.com</a:t>
            </a:r>
            <a:r>
              <a:rPr lang="en-US" sz="1200" dirty="0"/>
              <a:t>/2010/07/use-a3-technique-to-solve-serious-problems/</a:t>
            </a:r>
          </a:p>
        </p:txBody>
      </p:sp>
      <p:pic>
        <p:nvPicPr>
          <p:cNvPr id="6" name="Picture 5" descr="A3-Report-Mindmap-1024x8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383" y="1600201"/>
            <a:ext cx="4706417" cy="38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6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A3 Process?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2" y="76200"/>
            <a:ext cx="9015448" cy="612947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41435" y="6241143"/>
            <a:ext cx="7543800" cy="480332"/>
          </a:xfrm>
        </p:spPr>
        <p:txBody>
          <a:bodyPr/>
          <a:lstStyle/>
          <a:p>
            <a:pPr algn="ctr"/>
            <a:r>
              <a:rPr lang="en-US" sz="2500" cap="none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fits on a single sheet of paper</a:t>
            </a:r>
            <a:endParaRPr lang="en-US" sz="2500" cap="none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E3D7F085-92FA-C845-8C9A-C559949DFEB5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546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F4BD1-9EEA-0B45-BD12-548C0D9ED1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Handwritten-A3-report-768x5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0066" y="6174367"/>
            <a:ext cx="3263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www.allaboutlean.com</a:t>
            </a:r>
            <a:r>
              <a:rPr lang="en-US" sz="1200" dirty="0"/>
              <a:t>/a3-report-part-2/</a:t>
            </a:r>
          </a:p>
        </p:txBody>
      </p:sp>
    </p:spTree>
    <p:extLst>
      <p:ext uri="{BB962C8B-B14F-4D97-AF65-F5344CB8AC3E}">
        <p14:creationId xmlns:p14="http://schemas.microsoft.com/office/powerpoint/2010/main" val="388040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7F085-92FA-C845-8C9A-C559949DFE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" name="Picture 1" descr="Screen Shot 2016-10-24 at 9.14.50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18060</TotalTime>
  <Words>902</Words>
  <Application>Microsoft Macintosh PowerPoint</Application>
  <PresentationFormat>On-screen Show (4:3)</PresentationFormat>
  <Paragraphs>191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Purpose of the paper</vt:lpstr>
      <vt:lpstr>Learning Objectives</vt:lpstr>
      <vt:lpstr>What is Standard 8?</vt:lpstr>
      <vt:lpstr>What is Lean?</vt:lpstr>
      <vt:lpstr>What is the A3 Process? </vt:lpstr>
      <vt:lpstr>What is A3 Process?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A3 Process? </vt:lpstr>
      <vt:lpstr>What is A3 Process? </vt:lpstr>
      <vt:lpstr>Root Causes – 5 ‘Why’s</vt:lpstr>
      <vt:lpstr>Root Causes – Fishbone diagram</vt:lpstr>
      <vt:lpstr>What is A3 Process? </vt:lpstr>
      <vt:lpstr>Implementation Plan</vt:lpstr>
      <vt:lpstr>Follow-up</vt:lpstr>
      <vt:lpstr>PowerPoint Presentation</vt:lpstr>
      <vt:lpstr>PowerPoint Presentation</vt:lpstr>
      <vt:lpstr>PowerPoint Presentation</vt:lpstr>
      <vt:lpstr>Implications/Key messages </vt:lpstr>
      <vt:lpstr>(Lagniappe – Design tip)</vt:lpstr>
      <vt:lpstr>Resources</vt:lpstr>
      <vt:lpstr>Comments?  Questions?  </vt:lpstr>
    </vt:vector>
  </TitlesOfParts>
  <Company>Pacific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King</dc:creator>
  <cp:lastModifiedBy>Nancy E. Krusen</cp:lastModifiedBy>
  <cp:revision>300</cp:revision>
  <cp:lastPrinted>2011-10-06T17:26:51Z</cp:lastPrinted>
  <dcterms:created xsi:type="dcterms:W3CDTF">2010-11-19T23:07:07Z</dcterms:created>
  <dcterms:modified xsi:type="dcterms:W3CDTF">2016-10-30T04:17:53Z</dcterms:modified>
</cp:coreProperties>
</file>