
<file path=[Content_Types].xml><?xml version="1.0" encoding="utf-8"?>
<Types xmlns="http://schemas.openxmlformats.org/package/2006/content-types">
  <Default Extension="xml" ContentType="application/xml"/>
  <Default Extension="jpeg" ContentType="image/jpeg"/>
  <Default Extension="jpg" ContentType="image/jpeg"/>
  <Default Extension="rels" ContentType="application/vnd.openxmlformats-package.relationships+xml"/>
  <Default Extension="xlsx" ContentType="application/vnd.openxmlformats-officedocument.spreadsheetml.sheet"/>
  <Default Extension="gif" ContentType="image/gif"/>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charts/chart1.xml" ContentType="application/vnd.openxmlformats-officedocument.drawingml.chart+xml"/>
  <Override PartName="/ppt/drawings/drawing1.xml" ContentType="application/vnd.openxmlformats-officedocument.drawingml.chartshapes+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26"/>
  </p:notesMasterIdLst>
  <p:sldIdLst>
    <p:sldId id="435" r:id="rId2"/>
    <p:sldId id="383" r:id="rId3"/>
    <p:sldId id="432" r:id="rId4"/>
    <p:sldId id="386" r:id="rId5"/>
    <p:sldId id="381" r:id="rId6"/>
    <p:sldId id="433" r:id="rId7"/>
    <p:sldId id="359" r:id="rId8"/>
    <p:sldId id="439" r:id="rId9"/>
    <p:sldId id="436" r:id="rId10"/>
    <p:sldId id="437" r:id="rId11"/>
    <p:sldId id="438" r:id="rId12"/>
    <p:sldId id="440" r:id="rId13"/>
    <p:sldId id="414" r:id="rId14"/>
    <p:sldId id="445" r:id="rId15"/>
    <p:sldId id="447" r:id="rId16"/>
    <p:sldId id="441" r:id="rId17"/>
    <p:sldId id="442" r:id="rId18"/>
    <p:sldId id="443" r:id="rId19"/>
    <p:sldId id="446" r:id="rId20"/>
    <p:sldId id="444" r:id="rId21"/>
    <p:sldId id="394" r:id="rId22"/>
    <p:sldId id="424" r:id="rId23"/>
    <p:sldId id="431" r:id="rId24"/>
    <p:sldId id="258" r:id="rId25"/>
  </p:sldIdLst>
  <p:sldSz cx="9144000" cy="6858000" type="screen4x3"/>
  <p:notesSz cx="6858000" cy="9313863"/>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Introduction" id="{0B52523E-8371-8B4B-97DF-25B679BA16B5}">
          <p14:sldIdLst>
            <p14:sldId id="435"/>
            <p14:sldId id="383"/>
            <p14:sldId id="432"/>
          </p14:sldIdLst>
        </p14:section>
        <p14:section name="Context" id="{8C60A547-E50B-EB4A-B6AC-1D0F3F7A86AB}">
          <p14:sldIdLst>
            <p14:sldId id="386"/>
            <p14:sldId id="381"/>
            <p14:sldId id="433"/>
            <p14:sldId id="359"/>
            <p14:sldId id="439"/>
            <p14:sldId id="436"/>
            <p14:sldId id="437"/>
            <p14:sldId id="438"/>
          </p14:sldIdLst>
        </p14:section>
        <p14:section name="Outcomes" id="{47E9E329-0A4D-A340-9BEA-94B37678927A}">
          <p14:sldIdLst>
            <p14:sldId id="440"/>
            <p14:sldId id="414"/>
            <p14:sldId id="445"/>
            <p14:sldId id="447"/>
            <p14:sldId id="441"/>
            <p14:sldId id="442"/>
            <p14:sldId id="443"/>
            <p14:sldId id="446"/>
            <p14:sldId id="444"/>
          </p14:sldIdLst>
        </p14:section>
        <p14:section name="Analysis &amp; Discussion" id="{28032693-7B51-5340-A524-3EFE7B0DEBD8}">
          <p14:sldIdLst>
            <p14:sldId id="394"/>
            <p14:sldId id="424"/>
            <p14:sldId id="431"/>
            <p14:sldId id="258"/>
          </p14:sldIdLst>
        </p14:section>
      </p14:section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157" autoAdjust="0"/>
    <p:restoredTop sz="82781" autoAdjust="0"/>
  </p:normalViewPr>
  <p:slideViewPr>
    <p:cSldViewPr snapToGrid="0" snapToObjects="1">
      <p:cViewPr varScale="1">
        <p:scale>
          <a:sx n="47" d="100"/>
          <a:sy n="47" d="100"/>
        </p:scale>
        <p:origin x="-1696" y="-112"/>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notesMaster" Target="notesMasters/notesMaster1.xml"/><Relationship Id="rId27" Type="http://schemas.openxmlformats.org/officeDocument/2006/relationships/printerSettings" Target="printerSettings/printerSettings1.bin"/><Relationship Id="rId28" Type="http://schemas.openxmlformats.org/officeDocument/2006/relationships/presProps" Target="presProps.xml"/><Relationship Id="rId29" Type="http://schemas.openxmlformats.org/officeDocument/2006/relationships/viewProps" Target="viewProps.xml"/><Relationship Id="rId30" Type="http://schemas.openxmlformats.org/officeDocument/2006/relationships/theme" Target="theme/theme1.xml"/><Relationship Id="rId31"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Sheet1.xlsx"/><Relationship Id="rId2" Type="http://schemas.openxmlformats.org/officeDocument/2006/relationships/chartUserShapes" Target="../drawings/drawing1.xm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hart>
    <c:autoTitleDeleted val="0"/>
    <c:plotArea>
      <c:layout/>
      <c:barChart>
        <c:barDir val="bar"/>
        <c:grouping val="stacked"/>
        <c:varyColors val="0"/>
        <c:ser>
          <c:idx val="0"/>
          <c:order val="0"/>
          <c:tx>
            <c:strRef>
              <c:f>Sheet1!$B$1</c:f>
              <c:strCache>
                <c:ptCount val="1"/>
                <c:pt idx="0">
                  <c:v>Series 1</c:v>
                </c:pt>
              </c:strCache>
            </c:strRef>
          </c:tx>
          <c:invertIfNegative val="0"/>
          <c:cat>
            <c:strRef>
              <c:f>Sheet1!$A$2:$A$12</c:f>
              <c:strCache>
                <c:ptCount val="11"/>
                <c:pt idx="0">
                  <c:v>MOOC 1</c:v>
                </c:pt>
                <c:pt idx="1">
                  <c:v>MOOC 2</c:v>
                </c:pt>
                <c:pt idx="2">
                  <c:v>MOOC 3</c:v>
                </c:pt>
                <c:pt idx="3">
                  <c:v>MOOC 4</c:v>
                </c:pt>
                <c:pt idx="4">
                  <c:v>MOOC 5</c:v>
                </c:pt>
                <c:pt idx="5">
                  <c:v>MOOC 6</c:v>
                </c:pt>
                <c:pt idx="6">
                  <c:v>MOOC 7</c:v>
                </c:pt>
                <c:pt idx="7">
                  <c:v>MOOC 8</c:v>
                </c:pt>
                <c:pt idx="8">
                  <c:v>MOOC 9</c:v>
                </c:pt>
                <c:pt idx="9">
                  <c:v>MOOC 10</c:v>
                </c:pt>
                <c:pt idx="10">
                  <c:v>MOOC 11</c:v>
                </c:pt>
              </c:strCache>
            </c:strRef>
          </c:cat>
          <c:val>
            <c:numRef>
              <c:f>Sheet1!$B$2:$B$12</c:f>
              <c:numCache>
                <c:formatCode>General</c:formatCode>
                <c:ptCount val="11"/>
                <c:pt idx="0">
                  <c:v>98.0</c:v>
                </c:pt>
                <c:pt idx="1">
                  <c:v>82.0</c:v>
                </c:pt>
                <c:pt idx="2">
                  <c:v>73.0</c:v>
                </c:pt>
                <c:pt idx="3">
                  <c:v>91.0</c:v>
                </c:pt>
                <c:pt idx="4">
                  <c:v>84.0</c:v>
                </c:pt>
                <c:pt idx="5">
                  <c:v>95.0</c:v>
                </c:pt>
                <c:pt idx="6">
                  <c:v>63.0</c:v>
                </c:pt>
                <c:pt idx="7">
                  <c:v>90.0</c:v>
                </c:pt>
                <c:pt idx="8">
                  <c:v>95.0</c:v>
                </c:pt>
                <c:pt idx="9">
                  <c:v>75.0</c:v>
                </c:pt>
                <c:pt idx="10">
                  <c:v>70.0</c:v>
                </c:pt>
              </c:numCache>
            </c:numRef>
          </c:val>
        </c:ser>
        <c:ser>
          <c:idx val="1"/>
          <c:order val="1"/>
          <c:tx>
            <c:strRef>
              <c:f>Sheet1!$C$1</c:f>
              <c:strCache>
                <c:ptCount val="1"/>
                <c:pt idx="0">
                  <c:v>Series 2</c:v>
                </c:pt>
              </c:strCache>
            </c:strRef>
          </c:tx>
          <c:invertIfNegative val="0"/>
          <c:cat>
            <c:strRef>
              <c:f>Sheet1!$A$2:$A$12</c:f>
              <c:strCache>
                <c:ptCount val="11"/>
                <c:pt idx="0">
                  <c:v>MOOC 1</c:v>
                </c:pt>
                <c:pt idx="1">
                  <c:v>MOOC 2</c:v>
                </c:pt>
                <c:pt idx="2">
                  <c:v>MOOC 3</c:v>
                </c:pt>
                <c:pt idx="3">
                  <c:v>MOOC 4</c:v>
                </c:pt>
                <c:pt idx="4">
                  <c:v>MOOC 5</c:v>
                </c:pt>
                <c:pt idx="5">
                  <c:v>MOOC 6</c:v>
                </c:pt>
                <c:pt idx="6">
                  <c:v>MOOC 7</c:v>
                </c:pt>
                <c:pt idx="7">
                  <c:v>MOOC 8</c:v>
                </c:pt>
                <c:pt idx="8">
                  <c:v>MOOC 9</c:v>
                </c:pt>
                <c:pt idx="9">
                  <c:v>MOOC 10</c:v>
                </c:pt>
                <c:pt idx="10">
                  <c:v>MOOC 11</c:v>
                </c:pt>
              </c:strCache>
            </c:strRef>
          </c:cat>
          <c:val>
            <c:numRef>
              <c:f>Sheet1!$C$2:$C$12</c:f>
              <c:numCache>
                <c:formatCode>General</c:formatCode>
                <c:ptCount val="11"/>
                <c:pt idx="7">
                  <c:v>9.0</c:v>
                </c:pt>
              </c:numCache>
            </c:numRef>
          </c:val>
        </c:ser>
        <c:dLbls>
          <c:showLegendKey val="0"/>
          <c:showVal val="0"/>
          <c:showCatName val="0"/>
          <c:showSerName val="0"/>
          <c:showPercent val="0"/>
          <c:showBubbleSize val="0"/>
        </c:dLbls>
        <c:gapWidth val="150"/>
        <c:overlap val="100"/>
        <c:axId val="2130511976"/>
        <c:axId val="2130514952"/>
      </c:barChart>
      <c:catAx>
        <c:axId val="2130511976"/>
        <c:scaling>
          <c:orientation val="minMax"/>
        </c:scaling>
        <c:delete val="0"/>
        <c:axPos val="l"/>
        <c:majorTickMark val="out"/>
        <c:minorTickMark val="none"/>
        <c:tickLblPos val="nextTo"/>
        <c:crossAx val="2130514952"/>
        <c:crosses val="autoZero"/>
        <c:auto val="0"/>
        <c:lblAlgn val="ctr"/>
        <c:lblOffset val="100"/>
        <c:noMultiLvlLbl val="0"/>
      </c:catAx>
      <c:valAx>
        <c:axId val="2130514952"/>
        <c:scaling>
          <c:orientation val="minMax"/>
        </c:scaling>
        <c:delete val="0"/>
        <c:axPos val="b"/>
        <c:majorGridlines/>
        <c:numFmt formatCode="General" sourceLinked="1"/>
        <c:majorTickMark val="out"/>
        <c:minorTickMark val="none"/>
        <c:tickLblPos val="nextTo"/>
        <c:crossAx val="2130511976"/>
        <c:crosses val="autoZero"/>
        <c:crossBetween val="between"/>
      </c:valAx>
    </c:plotArea>
    <c:legend>
      <c:legendPos val="r"/>
      <c:layout/>
      <c:overlay val="0"/>
    </c:legend>
    <c:plotVisOnly val="1"/>
    <c:dispBlanksAs val="gap"/>
    <c:showDLblsOverMax val="0"/>
  </c:chart>
  <c:txPr>
    <a:bodyPr/>
    <a:lstStyle/>
    <a:p>
      <a:pPr>
        <a:defRPr sz="1800"/>
      </a:pPr>
      <a:endParaRPr lang="en-US"/>
    </a:p>
  </c:txPr>
  <c:externalData r:id="rId1">
    <c:autoUpdate val="0"/>
  </c:externalData>
  <c:userShapes r:id="rId2"/>
</c:chartSpac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D8516FCD-9B8D-B046-B3B5-F7C863F4A4CD}" type="doc">
      <dgm:prSet loTypeId="urn:microsoft.com/office/officeart/2005/8/layout/hProcess11" loCatId="" qsTypeId="urn:microsoft.com/office/officeart/2005/8/quickstyle/simple4" qsCatId="simple" csTypeId="urn:microsoft.com/office/officeart/2005/8/colors/accent1_2" csCatId="accent1" phldr="1"/>
      <dgm:spPr/>
    </dgm:pt>
    <dgm:pt modelId="{A71C7B01-D6C9-8546-B879-BB888ACB43BF}">
      <dgm:prSet phldrT="[Text]" custT="1"/>
      <dgm:spPr/>
      <dgm:t>
        <a:bodyPr/>
        <a:lstStyle/>
        <a:p>
          <a:r>
            <a:rPr lang="en-US" sz="2000" dirty="0" smtClean="0"/>
            <a:t>RFP: Sept 2012</a:t>
          </a:r>
          <a:endParaRPr lang="en-US" sz="2000" dirty="0"/>
        </a:p>
      </dgm:t>
    </dgm:pt>
    <dgm:pt modelId="{9C19E1E4-1563-DB4E-A320-74B0AB443231}" type="parTrans" cxnId="{5EDA19A4-7017-4E45-A280-75AAFA376BCD}">
      <dgm:prSet/>
      <dgm:spPr/>
      <dgm:t>
        <a:bodyPr/>
        <a:lstStyle/>
        <a:p>
          <a:endParaRPr lang="en-US"/>
        </a:p>
      </dgm:t>
    </dgm:pt>
    <dgm:pt modelId="{7F830804-51BA-DA4E-96BC-47B37B9EA359}" type="sibTrans" cxnId="{5EDA19A4-7017-4E45-A280-75AAFA376BCD}">
      <dgm:prSet/>
      <dgm:spPr/>
      <dgm:t>
        <a:bodyPr/>
        <a:lstStyle/>
        <a:p>
          <a:endParaRPr lang="en-US"/>
        </a:p>
      </dgm:t>
    </dgm:pt>
    <dgm:pt modelId="{48026461-ED99-634F-9986-B6CC29740440}">
      <dgm:prSet phldrT="[Text]" custT="1"/>
      <dgm:spPr/>
      <dgm:t>
        <a:bodyPr/>
        <a:lstStyle/>
        <a:p>
          <a:r>
            <a:rPr lang="en-US" sz="2000" dirty="0" smtClean="0"/>
            <a:t>Proposals Due: October 1, 2012</a:t>
          </a:r>
          <a:endParaRPr lang="en-US" sz="2000" dirty="0"/>
        </a:p>
      </dgm:t>
    </dgm:pt>
    <dgm:pt modelId="{89A9D836-339C-B742-8B55-3189F544B4AE}" type="parTrans" cxnId="{0142F746-AE1C-4E4C-A809-6B7729F30273}">
      <dgm:prSet/>
      <dgm:spPr/>
      <dgm:t>
        <a:bodyPr/>
        <a:lstStyle/>
        <a:p>
          <a:endParaRPr lang="en-US"/>
        </a:p>
      </dgm:t>
    </dgm:pt>
    <dgm:pt modelId="{165D2F73-415F-2048-BAF2-F79286523F5C}" type="sibTrans" cxnId="{0142F746-AE1C-4E4C-A809-6B7729F30273}">
      <dgm:prSet/>
      <dgm:spPr/>
      <dgm:t>
        <a:bodyPr/>
        <a:lstStyle/>
        <a:p>
          <a:endParaRPr lang="en-US"/>
        </a:p>
      </dgm:t>
    </dgm:pt>
    <dgm:pt modelId="{10EB5A2B-42A4-5946-98DF-891232B38323}">
      <dgm:prSet phldrT="[Text]" custT="1"/>
      <dgm:spPr/>
      <dgm:t>
        <a:bodyPr/>
        <a:lstStyle/>
        <a:p>
          <a:r>
            <a:rPr lang="en-US" sz="2000" dirty="0" smtClean="0"/>
            <a:t>Grantees Selected: October 19, 2012</a:t>
          </a:r>
          <a:endParaRPr lang="en-US" sz="2000" dirty="0"/>
        </a:p>
      </dgm:t>
    </dgm:pt>
    <dgm:pt modelId="{5CE558E6-CF3C-4B4A-B0A7-519C8D049DFE}" type="parTrans" cxnId="{B06FEA4E-E034-4545-AB8C-CBDBC5E8E73D}">
      <dgm:prSet/>
      <dgm:spPr/>
      <dgm:t>
        <a:bodyPr/>
        <a:lstStyle/>
        <a:p>
          <a:endParaRPr lang="en-US"/>
        </a:p>
      </dgm:t>
    </dgm:pt>
    <dgm:pt modelId="{1A16DD7B-3620-A148-B8C0-5B7F07BA7323}" type="sibTrans" cxnId="{B06FEA4E-E034-4545-AB8C-CBDBC5E8E73D}">
      <dgm:prSet/>
      <dgm:spPr/>
      <dgm:t>
        <a:bodyPr/>
        <a:lstStyle/>
        <a:p>
          <a:endParaRPr lang="en-US"/>
        </a:p>
      </dgm:t>
    </dgm:pt>
    <dgm:pt modelId="{48747BC0-DD99-FA49-9D29-B42CF60B1D1E}">
      <dgm:prSet phldrT="[Text]" custT="1"/>
      <dgm:spPr/>
      <dgm:t>
        <a:bodyPr/>
        <a:lstStyle/>
        <a:p>
          <a:r>
            <a:rPr lang="en-US" sz="2000" dirty="0" smtClean="0"/>
            <a:t>Courses offered &amp; completed, June 2013 </a:t>
          </a:r>
          <a:endParaRPr lang="en-US" sz="2000" dirty="0"/>
        </a:p>
      </dgm:t>
    </dgm:pt>
    <dgm:pt modelId="{CC87C9A5-1860-7C4E-8870-EBCACE31E4E8}" type="parTrans" cxnId="{44B564A5-070A-C049-B6DE-90D9857DC96C}">
      <dgm:prSet/>
      <dgm:spPr/>
      <dgm:t>
        <a:bodyPr/>
        <a:lstStyle/>
        <a:p>
          <a:endParaRPr lang="en-US"/>
        </a:p>
      </dgm:t>
    </dgm:pt>
    <dgm:pt modelId="{9C907908-D1A1-1449-BA3C-C7604E88EB5E}" type="sibTrans" cxnId="{44B564A5-070A-C049-B6DE-90D9857DC96C}">
      <dgm:prSet/>
      <dgm:spPr/>
      <dgm:t>
        <a:bodyPr/>
        <a:lstStyle/>
        <a:p>
          <a:endParaRPr lang="en-US"/>
        </a:p>
      </dgm:t>
    </dgm:pt>
    <dgm:pt modelId="{11CA42CB-F984-4A43-ADE3-A96575E7353E}" type="pres">
      <dgm:prSet presAssocID="{D8516FCD-9B8D-B046-B3B5-F7C863F4A4CD}" presName="Name0" presStyleCnt="0">
        <dgm:presLayoutVars>
          <dgm:dir/>
          <dgm:resizeHandles val="exact"/>
        </dgm:presLayoutVars>
      </dgm:prSet>
      <dgm:spPr/>
    </dgm:pt>
    <dgm:pt modelId="{B5AF3A31-86F3-1D44-AEB1-BACD503F7761}" type="pres">
      <dgm:prSet presAssocID="{D8516FCD-9B8D-B046-B3B5-F7C863F4A4CD}" presName="arrow" presStyleLbl="bgShp" presStyleIdx="0" presStyleCnt="1"/>
      <dgm:spPr/>
    </dgm:pt>
    <dgm:pt modelId="{192CE72D-04B7-1D43-BC91-73C6E8E14D4C}" type="pres">
      <dgm:prSet presAssocID="{D8516FCD-9B8D-B046-B3B5-F7C863F4A4CD}" presName="points" presStyleCnt="0"/>
      <dgm:spPr/>
    </dgm:pt>
    <dgm:pt modelId="{0E736A62-0CC2-7644-BD62-6136B97770FF}" type="pres">
      <dgm:prSet presAssocID="{A71C7B01-D6C9-8546-B879-BB888ACB43BF}" presName="compositeA" presStyleCnt="0"/>
      <dgm:spPr/>
    </dgm:pt>
    <dgm:pt modelId="{7B1193B6-7DAD-DF45-95AF-4861A831E7F9}" type="pres">
      <dgm:prSet presAssocID="{A71C7B01-D6C9-8546-B879-BB888ACB43BF}" presName="textA" presStyleLbl="revTx" presStyleIdx="0" presStyleCnt="4" custScaleX="137055">
        <dgm:presLayoutVars>
          <dgm:bulletEnabled val="1"/>
        </dgm:presLayoutVars>
      </dgm:prSet>
      <dgm:spPr/>
      <dgm:t>
        <a:bodyPr/>
        <a:lstStyle/>
        <a:p>
          <a:endParaRPr lang="en-US"/>
        </a:p>
      </dgm:t>
    </dgm:pt>
    <dgm:pt modelId="{092686DF-651B-C747-8B3D-FF52912EE90D}" type="pres">
      <dgm:prSet presAssocID="{A71C7B01-D6C9-8546-B879-BB888ACB43BF}" presName="circleA" presStyleLbl="node1" presStyleIdx="0" presStyleCnt="4"/>
      <dgm:spPr/>
    </dgm:pt>
    <dgm:pt modelId="{1F99BB47-DCE5-F54E-8E29-40B9935D9125}" type="pres">
      <dgm:prSet presAssocID="{A71C7B01-D6C9-8546-B879-BB888ACB43BF}" presName="spaceA" presStyleCnt="0"/>
      <dgm:spPr/>
    </dgm:pt>
    <dgm:pt modelId="{A729DDE6-24F7-0946-B649-03513F3EF99E}" type="pres">
      <dgm:prSet presAssocID="{7F830804-51BA-DA4E-96BC-47B37B9EA359}" presName="space" presStyleCnt="0"/>
      <dgm:spPr/>
    </dgm:pt>
    <dgm:pt modelId="{EA9DE585-E534-0243-ACD8-ADA422FE3C60}" type="pres">
      <dgm:prSet presAssocID="{48026461-ED99-634F-9986-B6CC29740440}" presName="compositeB" presStyleCnt="0"/>
      <dgm:spPr/>
    </dgm:pt>
    <dgm:pt modelId="{E2283EEB-C918-5542-A929-195B781AC836}" type="pres">
      <dgm:prSet presAssocID="{48026461-ED99-634F-9986-B6CC29740440}" presName="textB" presStyleLbl="revTx" presStyleIdx="1" presStyleCnt="4" custScaleX="240029">
        <dgm:presLayoutVars>
          <dgm:bulletEnabled val="1"/>
        </dgm:presLayoutVars>
      </dgm:prSet>
      <dgm:spPr/>
      <dgm:t>
        <a:bodyPr/>
        <a:lstStyle/>
        <a:p>
          <a:endParaRPr lang="en-US"/>
        </a:p>
      </dgm:t>
    </dgm:pt>
    <dgm:pt modelId="{340A5B82-19ED-024C-B9BD-25C01F8ABB56}" type="pres">
      <dgm:prSet presAssocID="{48026461-ED99-634F-9986-B6CC29740440}" presName="circleB" presStyleLbl="node1" presStyleIdx="1" presStyleCnt="4"/>
      <dgm:spPr/>
    </dgm:pt>
    <dgm:pt modelId="{96D5C44C-2F1E-8141-BE2A-03B285B5774D}" type="pres">
      <dgm:prSet presAssocID="{48026461-ED99-634F-9986-B6CC29740440}" presName="spaceB" presStyleCnt="0"/>
      <dgm:spPr/>
    </dgm:pt>
    <dgm:pt modelId="{D5E789BB-7EFF-B547-B9B1-A87FD0443C21}" type="pres">
      <dgm:prSet presAssocID="{165D2F73-415F-2048-BAF2-F79286523F5C}" presName="space" presStyleCnt="0"/>
      <dgm:spPr/>
    </dgm:pt>
    <dgm:pt modelId="{A5625904-4986-5A4E-8582-3316A1AF2060}" type="pres">
      <dgm:prSet presAssocID="{10EB5A2B-42A4-5946-98DF-891232B38323}" presName="compositeA" presStyleCnt="0"/>
      <dgm:spPr/>
    </dgm:pt>
    <dgm:pt modelId="{D3E0AE08-1B8F-C145-BA58-253FA97F8ECA}" type="pres">
      <dgm:prSet presAssocID="{10EB5A2B-42A4-5946-98DF-891232B38323}" presName="textA" presStyleLbl="revTx" presStyleIdx="2" presStyleCnt="4" custScaleX="310164">
        <dgm:presLayoutVars>
          <dgm:bulletEnabled val="1"/>
        </dgm:presLayoutVars>
      </dgm:prSet>
      <dgm:spPr/>
      <dgm:t>
        <a:bodyPr/>
        <a:lstStyle/>
        <a:p>
          <a:endParaRPr lang="en-US"/>
        </a:p>
      </dgm:t>
    </dgm:pt>
    <dgm:pt modelId="{8DD799FB-77FC-A942-9762-A7668BD430AB}" type="pres">
      <dgm:prSet presAssocID="{10EB5A2B-42A4-5946-98DF-891232B38323}" presName="circleA" presStyleLbl="node1" presStyleIdx="2" presStyleCnt="4"/>
      <dgm:spPr/>
    </dgm:pt>
    <dgm:pt modelId="{ACAB49AF-6B66-514C-BC29-C8F003D4F799}" type="pres">
      <dgm:prSet presAssocID="{10EB5A2B-42A4-5946-98DF-891232B38323}" presName="spaceA" presStyleCnt="0"/>
      <dgm:spPr/>
    </dgm:pt>
    <dgm:pt modelId="{510215B4-A841-0E47-8C7E-0D6B8934F0D6}" type="pres">
      <dgm:prSet presAssocID="{1A16DD7B-3620-A148-B8C0-5B7F07BA7323}" presName="space" presStyleCnt="0"/>
      <dgm:spPr/>
    </dgm:pt>
    <dgm:pt modelId="{38851F29-73D8-3D4C-97E0-D887F983F481}" type="pres">
      <dgm:prSet presAssocID="{48747BC0-DD99-FA49-9D29-B42CF60B1D1E}" presName="compositeB" presStyleCnt="0"/>
      <dgm:spPr/>
    </dgm:pt>
    <dgm:pt modelId="{C8481A43-5405-F443-92AF-C3129A7A367A}" type="pres">
      <dgm:prSet presAssocID="{48747BC0-DD99-FA49-9D29-B42CF60B1D1E}" presName="textB" presStyleLbl="revTx" presStyleIdx="3" presStyleCnt="4" custScaleX="308364">
        <dgm:presLayoutVars>
          <dgm:bulletEnabled val="1"/>
        </dgm:presLayoutVars>
      </dgm:prSet>
      <dgm:spPr/>
      <dgm:t>
        <a:bodyPr/>
        <a:lstStyle/>
        <a:p>
          <a:endParaRPr lang="en-US"/>
        </a:p>
      </dgm:t>
    </dgm:pt>
    <dgm:pt modelId="{EEAD7B5D-74AF-F543-9A92-58DDB1138D56}" type="pres">
      <dgm:prSet presAssocID="{48747BC0-DD99-FA49-9D29-B42CF60B1D1E}" presName="circleB" presStyleLbl="node1" presStyleIdx="3" presStyleCnt="4"/>
      <dgm:spPr/>
    </dgm:pt>
    <dgm:pt modelId="{CD42981D-FF46-8D4B-891B-D027437F06EC}" type="pres">
      <dgm:prSet presAssocID="{48747BC0-DD99-FA49-9D29-B42CF60B1D1E}" presName="spaceB" presStyleCnt="0"/>
      <dgm:spPr/>
    </dgm:pt>
  </dgm:ptLst>
  <dgm:cxnLst>
    <dgm:cxn modelId="{4BD49AFE-21D2-7342-975A-B19DA8BDF423}" type="presOf" srcId="{10EB5A2B-42A4-5946-98DF-891232B38323}" destId="{D3E0AE08-1B8F-C145-BA58-253FA97F8ECA}" srcOrd="0" destOrd="0" presId="urn:microsoft.com/office/officeart/2005/8/layout/hProcess11"/>
    <dgm:cxn modelId="{5EDA19A4-7017-4E45-A280-75AAFA376BCD}" srcId="{D8516FCD-9B8D-B046-B3B5-F7C863F4A4CD}" destId="{A71C7B01-D6C9-8546-B879-BB888ACB43BF}" srcOrd="0" destOrd="0" parTransId="{9C19E1E4-1563-DB4E-A320-74B0AB443231}" sibTransId="{7F830804-51BA-DA4E-96BC-47B37B9EA359}"/>
    <dgm:cxn modelId="{0404307A-71FB-DF44-B795-24F07F2CFEC7}" type="presOf" srcId="{D8516FCD-9B8D-B046-B3B5-F7C863F4A4CD}" destId="{11CA42CB-F984-4A43-ADE3-A96575E7353E}" srcOrd="0" destOrd="0" presId="urn:microsoft.com/office/officeart/2005/8/layout/hProcess11"/>
    <dgm:cxn modelId="{9EAA1015-3CCB-0C4F-BF74-33833EA06E0A}" type="presOf" srcId="{48026461-ED99-634F-9986-B6CC29740440}" destId="{E2283EEB-C918-5542-A929-195B781AC836}" srcOrd="0" destOrd="0" presId="urn:microsoft.com/office/officeart/2005/8/layout/hProcess11"/>
    <dgm:cxn modelId="{44B564A5-070A-C049-B6DE-90D9857DC96C}" srcId="{D8516FCD-9B8D-B046-B3B5-F7C863F4A4CD}" destId="{48747BC0-DD99-FA49-9D29-B42CF60B1D1E}" srcOrd="3" destOrd="0" parTransId="{CC87C9A5-1860-7C4E-8870-EBCACE31E4E8}" sibTransId="{9C907908-D1A1-1449-BA3C-C7604E88EB5E}"/>
    <dgm:cxn modelId="{0142F746-AE1C-4E4C-A809-6B7729F30273}" srcId="{D8516FCD-9B8D-B046-B3B5-F7C863F4A4CD}" destId="{48026461-ED99-634F-9986-B6CC29740440}" srcOrd="1" destOrd="0" parTransId="{89A9D836-339C-B742-8B55-3189F544B4AE}" sibTransId="{165D2F73-415F-2048-BAF2-F79286523F5C}"/>
    <dgm:cxn modelId="{B06FEA4E-E034-4545-AB8C-CBDBC5E8E73D}" srcId="{D8516FCD-9B8D-B046-B3B5-F7C863F4A4CD}" destId="{10EB5A2B-42A4-5946-98DF-891232B38323}" srcOrd="2" destOrd="0" parTransId="{5CE558E6-CF3C-4B4A-B0A7-519C8D049DFE}" sibTransId="{1A16DD7B-3620-A148-B8C0-5B7F07BA7323}"/>
    <dgm:cxn modelId="{031034AC-F9F3-CF46-8382-EA3534A8E245}" type="presOf" srcId="{48747BC0-DD99-FA49-9D29-B42CF60B1D1E}" destId="{C8481A43-5405-F443-92AF-C3129A7A367A}" srcOrd="0" destOrd="0" presId="urn:microsoft.com/office/officeart/2005/8/layout/hProcess11"/>
    <dgm:cxn modelId="{1A554715-B7E5-0044-A121-4490E6EE4C6E}" type="presOf" srcId="{A71C7B01-D6C9-8546-B879-BB888ACB43BF}" destId="{7B1193B6-7DAD-DF45-95AF-4861A831E7F9}" srcOrd="0" destOrd="0" presId="urn:microsoft.com/office/officeart/2005/8/layout/hProcess11"/>
    <dgm:cxn modelId="{0B811944-1E6F-404B-9C7C-E95C9CDBEAF5}" type="presParOf" srcId="{11CA42CB-F984-4A43-ADE3-A96575E7353E}" destId="{B5AF3A31-86F3-1D44-AEB1-BACD503F7761}" srcOrd="0" destOrd="0" presId="urn:microsoft.com/office/officeart/2005/8/layout/hProcess11"/>
    <dgm:cxn modelId="{071905F4-2924-4140-93CF-E204BC1ED7B1}" type="presParOf" srcId="{11CA42CB-F984-4A43-ADE3-A96575E7353E}" destId="{192CE72D-04B7-1D43-BC91-73C6E8E14D4C}" srcOrd="1" destOrd="0" presId="urn:microsoft.com/office/officeart/2005/8/layout/hProcess11"/>
    <dgm:cxn modelId="{903FFA3D-3F4E-B74E-AAB1-17A58BFBD267}" type="presParOf" srcId="{192CE72D-04B7-1D43-BC91-73C6E8E14D4C}" destId="{0E736A62-0CC2-7644-BD62-6136B97770FF}" srcOrd="0" destOrd="0" presId="urn:microsoft.com/office/officeart/2005/8/layout/hProcess11"/>
    <dgm:cxn modelId="{5D101757-1345-5546-97F5-4323F94DAED6}" type="presParOf" srcId="{0E736A62-0CC2-7644-BD62-6136B97770FF}" destId="{7B1193B6-7DAD-DF45-95AF-4861A831E7F9}" srcOrd="0" destOrd="0" presId="urn:microsoft.com/office/officeart/2005/8/layout/hProcess11"/>
    <dgm:cxn modelId="{3183C9AE-C57D-594A-9134-1C3195A01674}" type="presParOf" srcId="{0E736A62-0CC2-7644-BD62-6136B97770FF}" destId="{092686DF-651B-C747-8B3D-FF52912EE90D}" srcOrd="1" destOrd="0" presId="urn:microsoft.com/office/officeart/2005/8/layout/hProcess11"/>
    <dgm:cxn modelId="{F4B4867A-AC27-0F42-852D-ECF7A8634C6A}" type="presParOf" srcId="{0E736A62-0CC2-7644-BD62-6136B97770FF}" destId="{1F99BB47-DCE5-F54E-8E29-40B9935D9125}" srcOrd="2" destOrd="0" presId="urn:microsoft.com/office/officeart/2005/8/layout/hProcess11"/>
    <dgm:cxn modelId="{A2CDA451-F538-9045-A4E7-42AC698BC122}" type="presParOf" srcId="{192CE72D-04B7-1D43-BC91-73C6E8E14D4C}" destId="{A729DDE6-24F7-0946-B649-03513F3EF99E}" srcOrd="1" destOrd="0" presId="urn:microsoft.com/office/officeart/2005/8/layout/hProcess11"/>
    <dgm:cxn modelId="{66C77A84-736F-B447-80E2-BE47D44F889D}" type="presParOf" srcId="{192CE72D-04B7-1D43-BC91-73C6E8E14D4C}" destId="{EA9DE585-E534-0243-ACD8-ADA422FE3C60}" srcOrd="2" destOrd="0" presId="urn:microsoft.com/office/officeart/2005/8/layout/hProcess11"/>
    <dgm:cxn modelId="{83009F20-8E46-7B49-AC56-3F2D2DB60B5C}" type="presParOf" srcId="{EA9DE585-E534-0243-ACD8-ADA422FE3C60}" destId="{E2283EEB-C918-5542-A929-195B781AC836}" srcOrd="0" destOrd="0" presId="urn:microsoft.com/office/officeart/2005/8/layout/hProcess11"/>
    <dgm:cxn modelId="{6657F3C6-288B-6A45-9A79-6045A8452852}" type="presParOf" srcId="{EA9DE585-E534-0243-ACD8-ADA422FE3C60}" destId="{340A5B82-19ED-024C-B9BD-25C01F8ABB56}" srcOrd="1" destOrd="0" presId="urn:microsoft.com/office/officeart/2005/8/layout/hProcess11"/>
    <dgm:cxn modelId="{1A85B471-9E44-E64D-BDCC-DCCD2B5B396A}" type="presParOf" srcId="{EA9DE585-E534-0243-ACD8-ADA422FE3C60}" destId="{96D5C44C-2F1E-8141-BE2A-03B285B5774D}" srcOrd="2" destOrd="0" presId="urn:microsoft.com/office/officeart/2005/8/layout/hProcess11"/>
    <dgm:cxn modelId="{A01C3562-CE56-6F4A-93FF-28C9F2E7595E}" type="presParOf" srcId="{192CE72D-04B7-1D43-BC91-73C6E8E14D4C}" destId="{D5E789BB-7EFF-B547-B9B1-A87FD0443C21}" srcOrd="3" destOrd="0" presId="urn:microsoft.com/office/officeart/2005/8/layout/hProcess11"/>
    <dgm:cxn modelId="{F1CB85D9-7583-ED49-9B02-95505C607F1B}" type="presParOf" srcId="{192CE72D-04B7-1D43-BC91-73C6E8E14D4C}" destId="{A5625904-4986-5A4E-8582-3316A1AF2060}" srcOrd="4" destOrd="0" presId="urn:microsoft.com/office/officeart/2005/8/layout/hProcess11"/>
    <dgm:cxn modelId="{664A366A-39C5-7249-84A3-263A346E93C2}" type="presParOf" srcId="{A5625904-4986-5A4E-8582-3316A1AF2060}" destId="{D3E0AE08-1B8F-C145-BA58-253FA97F8ECA}" srcOrd="0" destOrd="0" presId="urn:microsoft.com/office/officeart/2005/8/layout/hProcess11"/>
    <dgm:cxn modelId="{AC15FD80-0067-5D4E-BBC5-5C3D38412A68}" type="presParOf" srcId="{A5625904-4986-5A4E-8582-3316A1AF2060}" destId="{8DD799FB-77FC-A942-9762-A7668BD430AB}" srcOrd="1" destOrd="0" presId="urn:microsoft.com/office/officeart/2005/8/layout/hProcess11"/>
    <dgm:cxn modelId="{51E01E02-C3C3-CE46-895E-875088F90FD6}" type="presParOf" srcId="{A5625904-4986-5A4E-8582-3316A1AF2060}" destId="{ACAB49AF-6B66-514C-BC29-C8F003D4F799}" srcOrd="2" destOrd="0" presId="urn:microsoft.com/office/officeart/2005/8/layout/hProcess11"/>
    <dgm:cxn modelId="{3B46C15F-D532-6049-8FE9-C739EDA3906D}" type="presParOf" srcId="{192CE72D-04B7-1D43-BC91-73C6E8E14D4C}" destId="{510215B4-A841-0E47-8C7E-0D6B8934F0D6}" srcOrd="5" destOrd="0" presId="urn:microsoft.com/office/officeart/2005/8/layout/hProcess11"/>
    <dgm:cxn modelId="{59EE8AA8-10C0-B746-A41E-0925B2084E50}" type="presParOf" srcId="{192CE72D-04B7-1D43-BC91-73C6E8E14D4C}" destId="{38851F29-73D8-3D4C-97E0-D887F983F481}" srcOrd="6" destOrd="0" presId="urn:microsoft.com/office/officeart/2005/8/layout/hProcess11"/>
    <dgm:cxn modelId="{8A32E04B-0740-BD44-AD7E-B4B00A813C26}" type="presParOf" srcId="{38851F29-73D8-3D4C-97E0-D887F983F481}" destId="{C8481A43-5405-F443-92AF-C3129A7A367A}" srcOrd="0" destOrd="0" presId="urn:microsoft.com/office/officeart/2005/8/layout/hProcess11"/>
    <dgm:cxn modelId="{69D9CDFC-CE00-6D40-94FA-3D522722006B}" type="presParOf" srcId="{38851F29-73D8-3D4C-97E0-D887F983F481}" destId="{EEAD7B5D-74AF-F543-9A92-58DDB1138D56}" srcOrd="1" destOrd="0" presId="urn:microsoft.com/office/officeart/2005/8/layout/hProcess11"/>
    <dgm:cxn modelId="{96254124-8628-D145-8DFB-4548FB1E5378}" type="presParOf" srcId="{38851F29-73D8-3D4C-97E0-D887F983F481}" destId="{CD42981D-FF46-8D4B-891B-D027437F06EC}" srcOrd="2" destOrd="0" presId="urn:microsoft.com/office/officeart/2005/8/layout/hProcess1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5AF3A31-86F3-1D44-AEB1-BACD503F7761}">
      <dsp:nvSpPr>
        <dsp:cNvPr id="0" name=""/>
        <dsp:cNvSpPr/>
      </dsp:nvSpPr>
      <dsp:spPr>
        <a:xfrm>
          <a:off x="0" y="880238"/>
          <a:ext cx="8351024" cy="1173651"/>
        </a:xfrm>
        <a:prstGeom prst="notchedRightArrow">
          <a:avLst/>
        </a:prstGeom>
        <a:solidFill>
          <a:schemeClr val="accent1">
            <a:tint val="40000"/>
            <a:hueOff val="0"/>
            <a:satOff val="0"/>
            <a:lumOff val="0"/>
            <a:alphaOff val="0"/>
          </a:schemeClr>
        </a:solidFill>
        <a:ln>
          <a:noFill/>
        </a:ln>
        <a:effectLst>
          <a:outerShdw blurRad="40000" dist="23000" dir="5400000" rotWithShape="0">
            <a:srgbClr val="000000">
              <a:alpha val="35000"/>
            </a:srgbClr>
          </a:outerShdw>
        </a:effectLst>
      </dsp:spPr>
      <dsp:style>
        <a:lnRef idx="0">
          <a:scrgbClr r="0" g="0" b="0"/>
        </a:lnRef>
        <a:fillRef idx="1">
          <a:scrgbClr r="0" g="0" b="0"/>
        </a:fillRef>
        <a:effectRef idx="2">
          <a:scrgbClr r="0" g="0" b="0"/>
        </a:effectRef>
        <a:fontRef idx="minor"/>
      </dsp:style>
    </dsp:sp>
    <dsp:sp modelId="{7B1193B6-7DAD-DF45-95AF-4861A831E7F9}">
      <dsp:nvSpPr>
        <dsp:cNvPr id="0" name=""/>
        <dsp:cNvSpPr/>
      </dsp:nvSpPr>
      <dsp:spPr>
        <a:xfrm>
          <a:off x="2772" y="0"/>
          <a:ext cx="1018526" cy="117365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2240" tIns="142240" rIns="142240" bIns="142240" numCol="1" spcCol="1270" anchor="b" anchorCtr="0">
          <a:noAutofit/>
        </a:bodyPr>
        <a:lstStyle/>
        <a:p>
          <a:pPr lvl="0" algn="ctr" defTabSz="889000">
            <a:lnSpc>
              <a:spcPct val="90000"/>
            </a:lnSpc>
            <a:spcBef>
              <a:spcPct val="0"/>
            </a:spcBef>
            <a:spcAft>
              <a:spcPct val="35000"/>
            </a:spcAft>
          </a:pPr>
          <a:r>
            <a:rPr lang="en-US" sz="2000" kern="1200" dirty="0" smtClean="0"/>
            <a:t>RFP: Sept 2012</a:t>
          </a:r>
          <a:endParaRPr lang="en-US" sz="2000" kern="1200" dirty="0"/>
        </a:p>
      </dsp:txBody>
      <dsp:txXfrm>
        <a:off x="2772" y="0"/>
        <a:ext cx="1018526" cy="1173651"/>
      </dsp:txXfrm>
    </dsp:sp>
    <dsp:sp modelId="{092686DF-651B-C747-8B3D-FF52912EE90D}">
      <dsp:nvSpPr>
        <dsp:cNvPr id="0" name=""/>
        <dsp:cNvSpPr/>
      </dsp:nvSpPr>
      <dsp:spPr>
        <a:xfrm>
          <a:off x="365328" y="1320357"/>
          <a:ext cx="293412" cy="293412"/>
        </a:xfrm>
        <a:prstGeom prst="ellipse">
          <a:avLst/>
        </a:prstGeom>
        <a:gradFill rotWithShape="0">
          <a:gsLst>
            <a:gs pos="0">
              <a:schemeClr val="accent1">
                <a:hueOff val="0"/>
                <a:satOff val="0"/>
                <a:lumOff val="0"/>
                <a:alphaOff val="0"/>
                <a:tint val="100000"/>
                <a:shade val="100000"/>
                <a:satMod val="130000"/>
              </a:schemeClr>
            </a:gs>
            <a:gs pos="100000">
              <a:schemeClr val="accent1">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sp>
    <dsp:sp modelId="{E2283EEB-C918-5542-A929-195B781AC836}">
      <dsp:nvSpPr>
        <dsp:cNvPr id="0" name=""/>
        <dsp:cNvSpPr/>
      </dsp:nvSpPr>
      <dsp:spPr>
        <a:xfrm>
          <a:off x="1058455" y="1760476"/>
          <a:ext cx="1783778" cy="117365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2240" tIns="142240" rIns="142240" bIns="142240" numCol="1" spcCol="1270" anchor="t" anchorCtr="0">
          <a:noAutofit/>
        </a:bodyPr>
        <a:lstStyle/>
        <a:p>
          <a:pPr lvl="0" algn="ctr" defTabSz="889000">
            <a:lnSpc>
              <a:spcPct val="90000"/>
            </a:lnSpc>
            <a:spcBef>
              <a:spcPct val="0"/>
            </a:spcBef>
            <a:spcAft>
              <a:spcPct val="35000"/>
            </a:spcAft>
          </a:pPr>
          <a:r>
            <a:rPr lang="en-US" sz="2000" kern="1200" dirty="0" smtClean="0"/>
            <a:t>Proposals Due: October 1, 2012</a:t>
          </a:r>
          <a:endParaRPr lang="en-US" sz="2000" kern="1200" dirty="0"/>
        </a:p>
      </dsp:txBody>
      <dsp:txXfrm>
        <a:off x="1058455" y="1760476"/>
        <a:ext cx="1783778" cy="1173651"/>
      </dsp:txXfrm>
    </dsp:sp>
    <dsp:sp modelId="{340A5B82-19ED-024C-B9BD-25C01F8ABB56}">
      <dsp:nvSpPr>
        <dsp:cNvPr id="0" name=""/>
        <dsp:cNvSpPr/>
      </dsp:nvSpPr>
      <dsp:spPr>
        <a:xfrm>
          <a:off x="1803638" y="1320357"/>
          <a:ext cx="293412" cy="293412"/>
        </a:xfrm>
        <a:prstGeom prst="ellipse">
          <a:avLst/>
        </a:prstGeom>
        <a:gradFill rotWithShape="0">
          <a:gsLst>
            <a:gs pos="0">
              <a:schemeClr val="accent1">
                <a:hueOff val="0"/>
                <a:satOff val="0"/>
                <a:lumOff val="0"/>
                <a:alphaOff val="0"/>
                <a:tint val="100000"/>
                <a:shade val="100000"/>
                <a:satMod val="130000"/>
              </a:schemeClr>
            </a:gs>
            <a:gs pos="100000">
              <a:schemeClr val="accent1">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sp>
    <dsp:sp modelId="{D3E0AE08-1B8F-C145-BA58-253FA97F8ECA}">
      <dsp:nvSpPr>
        <dsp:cNvPr id="0" name=""/>
        <dsp:cNvSpPr/>
      </dsp:nvSpPr>
      <dsp:spPr>
        <a:xfrm>
          <a:off x="2879392" y="0"/>
          <a:ext cx="2304988" cy="117365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2240" tIns="142240" rIns="142240" bIns="142240" numCol="1" spcCol="1270" anchor="b" anchorCtr="0">
          <a:noAutofit/>
        </a:bodyPr>
        <a:lstStyle/>
        <a:p>
          <a:pPr lvl="0" algn="ctr" defTabSz="889000">
            <a:lnSpc>
              <a:spcPct val="90000"/>
            </a:lnSpc>
            <a:spcBef>
              <a:spcPct val="0"/>
            </a:spcBef>
            <a:spcAft>
              <a:spcPct val="35000"/>
            </a:spcAft>
          </a:pPr>
          <a:r>
            <a:rPr lang="en-US" sz="2000" kern="1200" dirty="0" smtClean="0"/>
            <a:t>Grantees Selected: October 19, 2012</a:t>
          </a:r>
          <a:endParaRPr lang="en-US" sz="2000" kern="1200" dirty="0"/>
        </a:p>
      </dsp:txBody>
      <dsp:txXfrm>
        <a:off x="2879392" y="0"/>
        <a:ext cx="2304988" cy="1173651"/>
      </dsp:txXfrm>
    </dsp:sp>
    <dsp:sp modelId="{8DD799FB-77FC-A942-9762-A7668BD430AB}">
      <dsp:nvSpPr>
        <dsp:cNvPr id="0" name=""/>
        <dsp:cNvSpPr/>
      </dsp:nvSpPr>
      <dsp:spPr>
        <a:xfrm>
          <a:off x="3885180" y="1320357"/>
          <a:ext cx="293412" cy="293412"/>
        </a:xfrm>
        <a:prstGeom prst="ellipse">
          <a:avLst/>
        </a:prstGeom>
        <a:gradFill rotWithShape="0">
          <a:gsLst>
            <a:gs pos="0">
              <a:schemeClr val="accent1">
                <a:hueOff val="0"/>
                <a:satOff val="0"/>
                <a:lumOff val="0"/>
                <a:alphaOff val="0"/>
                <a:tint val="100000"/>
                <a:shade val="100000"/>
                <a:satMod val="130000"/>
              </a:schemeClr>
            </a:gs>
            <a:gs pos="100000">
              <a:schemeClr val="accent1">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sp>
    <dsp:sp modelId="{C8481A43-5405-F443-92AF-C3129A7A367A}">
      <dsp:nvSpPr>
        <dsp:cNvPr id="0" name=""/>
        <dsp:cNvSpPr/>
      </dsp:nvSpPr>
      <dsp:spPr>
        <a:xfrm>
          <a:off x="5221538" y="1760476"/>
          <a:ext cx="2291611" cy="117365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2240" tIns="142240" rIns="142240" bIns="142240" numCol="1" spcCol="1270" anchor="t" anchorCtr="0">
          <a:noAutofit/>
        </a:bodyPr>
        <a:lstStyle/>
        <a:p>
          <a:pPr lvl="0" algn="ctr" defTabSz="889000">
            <a:lnSpc>
              <a:spcPct val="90000"/>
            </a:lnSpc>
            <a:spcBef>
              <a:spcPct val="0"/>
            </a:spcBef>
            <a:spcAft>
              <a:spcPct val="35000"/>
            </a:spcAft>
          </a:pPr>
          <a:r>
            <a:rPr lang="en-US" sz="2000" kern="1200" dirty="0" smtClean="0"/>
            <a:t>Courses offered &amp; completed, June 2013 </a:t>
          </a:r>
          <a:endParaRPr lang="en-US" sz="2000" kern="1200" dirty="0"/>
        </a:p>
      </dsp:txBody>
      <dsp:txXfrm>
        <a:off x="5221538" y="1760476"/>
        <a:ext cx="2291611" cy="1173651"/>
      </dsp:txXfrm>
    </dsp:sp>
    <dsp:sp modelId="{EEAD7B5D-74AF-F543-9A92-58DDB1138D56}">
      <dsp:nvSpPr>
        <dsp:cNvPr id="0" name=""/>
        <dsp:cNvSpPr/>
      </dsp:nvSpPr>
      <dsp:spPr>
        <a:xfrm>
          <a:off x="6220637" y="1320357"/>
          <a:ext cx="293412" cy="293412"/>
        </a:xfrm>
        <a:prstGeom prst="ellipse">
          <a:avLst/>
        </a:prstGeom>
        <a:gradFill rotWithShape="0">
          <a:gsLst>
            <a:gs pos="0">
              <a:schemeClr val="accent1">
                <a:hueOff val="0"/>
                <a:satOff val="0"/>
                <a:lumOff val="0"/>
                <a:alphaOff val="0"/>
                <a:tint val="100000"/>
                <a:shade val="100000"/>
                <a:satMod val="130000"/>
              </a:schemeClr>
            </a:gs>
            <a:gs pos="100000">
              <a:schemeClr val="accent1">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sp>
  </dsp:spTree>
</dsp:drawing>
</file>

<file path=ppt/diagrams/layout1.xml><?xml version="1.0" encoding="utf-8"?>
<dgm:layoutDef xmlns:dgm="http://schemas.openxmlformats.org/drawingml/2006/diagram" xmlns:a="http://schemas.openxmlformats.org/drawingml/2006/main" uniqueId="urn:microsoft.com/office/officeart/2005/8/layout/hProcess11">
  <dgm:title val=""/>
  <dgm:desc val=""/>
  <dgm:catLst>
    <dgm:cat type="process" pri="8000"/>
    <dgm:cat type="convert" pri="14000"/>
  </dgm:catLst>
  <dgm:sampData useDef="1">
    <dgm:dataModel>
      <dgm:pt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alg type="composite"/>
    <dgm:shape xmlns:r="http://schemas.openxmlformats.org/officeDocument/2006/relationships" r:blip="">
      <dgm:adjLst/>
    </dgm:shape>
    <dgm:presOf/>
    <dgm:choose name="Name1">
      <dgm:if name="Name2" func="var" arg="dir" op="equ" val="norm">
        <dgm:constrLst>
          <dgm:constr type="w" for="ch" forName="arrow" refType="w"/>
          <dgm:constr type="h" for="ch" forName="arrow" refType="h" fact="0.4"/>
          <dgm:constr type="ctrY" for="ch" forName="arrow" refType="h" fact="0.5"/>
          <dgm:constr type="l" for="ch" forName="arrow"/>
          <dgm:constr type="w" for="ch" forName="points" refType="w" fact="0.9"/>
          <dgm:constr type="h" for="ch" forName="points" refType="h"/>
          <dgm:constr type="t" for="ch" forName="points"/>
          <dgm:constr type="l" for="ch" forName="points"/>
        </dgm:constrLst>
      </dgm:if>
      <dgm:else name="Name3">
        <dgm:constrLst>
          <dgm:constr type="w" for="ch" forName="arrow" refType="w"/>
          <dgm:constr type="h" for="ch" forName="arrow" refType="h" fact="0.4"/>
          <dgm:constr type="ctrY" for="ch" forName="arrow" refType="h" fact="0.5"/>
          <dgm:constr type="r" for="ch" forName="arrow" refType="w"/>
          <dgm:constr type="w" for="ch" forName="points" refType="w" fact="0.9"/>
          <dgm:constr type="h" for="ch" forName="points" refType="h"/>
          <dgm:constr type="t" for="ch" forName="points"/>
          <dgm:constr type="r" for="ch" forName="points" refType="w"/>
        </dgm:constrLst>
      </dgm:else>
    </dgm:choose>
    <dgm:ruleLst/>
    <dgm:layoutNode name="arrow" styleLbl="bgShp">
      <dgm:alg type="sp"/>
      <dgm:choose name="Name4">
        <dgm:if name="Name5" func="var" arg="dir" op="equ" val="norm">
          <dgm:shape xmlns:r="http://schemas.openxmlformats.org/officeDocument/2006/relationships" type="notchedRightArrow" r:blip="">
            <dgm:adjLst/>
          </dgm:shape>
        </dgm:if>
        <dgm:else name="Name6">
          <dgm:shape xmlns:r="http://schemas.openxmlformats.org/officeDocument/2006/relationships" rot="180" type="notchedRightArrow" r:blip="">
            <dgm:adjLst/>
          </dgm:shape>
        </dgm:else>
      </dgm:choose>
      <dgm:presOf/>
      <dgm:constrLst/>
      <dgm:ruleLst/>
    </dgm:layoutNode>
    <dgm:layoutNode name="points">
      <dgm:choose name="Name7">
        <dgm:if name="Name8" func="var" arg="dir" op="equ" val="norm">
          <dgm:alg type="lin">
            <dgm:param type="linDir" val="fromL"/>
          </dgm:alg>
        </dgm:if>
        <dgm:else name="Name9">
          <dgm:alg type="lin">
            <dgm:param type="linDir" val="fromR"/>
          </dgm:alg>
        </dgm:else>
      </dgm:choose>
      <dgm:shape xmlns:r="http://schemas.openxmlformats.org/officeDocument/2006/relationships" r:blip="">
        <dgm:adjLst/>
      </dgm:shape>
      <dgm:presOf/>
      <dgm:constrLst>
        <dgm:constr type="w" for="ch" forName="compositeA" refType="w"/>
        <dgm:constr type="h" for="ch" forName="compositeA" refType="h"/>
        <dgm:constr type="w" for="ch" forName="compositeB" refType="w" refFor="ch" refForName="compositeA" op="equ"/>
        <dgm:constr type="h" for="ch" forName="compositeB" refType="h" refFor="ch" refForName="compositeA" op="equ"/>
        <dgm:constr type="primFontSz" for="des" ptType="node" op="equ" val="65"/>
        <dgm:constr type="w" for="ch" forName="space" refType="w" refFor="ch" refForName="compositeA" op="equ" fact="0.05"/>
      </dgm:constrLst>
      <dgm:ruleLst/>
      <dgm:forEach name="Name10" axis="ch" ptType="node">
        <dgm:choose name="Name11">
          <dgm:if name="Name12" axis="self" ptType="node" func="posOdd" op="equ" val="1">
            <dgm:layoutNode name="compositeA">
              <dgm:alg type="composite"/>
              <dgm:shape xmlns:r="http://schemas.openxmlformats.org/officeDocument/2006/relationships" r:blip="">
                <dgm:adjLst/>
              </dgm:shape>
              <dgm:presOf/>
              <dgm:constrLst>
                <dgm:constr type="w" for="ch" forName="textA" refType="w"/>
                <dgm:constr type="h" for="ch" forName="textA" refType="h" fact="0.4"/>
                <dgm:constr type="t" for="ch" forName="textA"/>
                <dgm:constr type="l" for="ch" forName="textA"/>
                <dgm:constr type="h" for="ch" forName="circleA" refType="h" fact="0.1"/>
                <dgm:constr type="h" for="ch" forName="circleA" refType="w" op="lte"/>
                <dgm:constr type="w" for="ch" forName="circleA" refType="h" refFor="ch" refForName="circleA" op="equ"/>
                <dgm:constr type="ctrY" for="ch" forName="circleA" refType="h" fact="0.5"/>
                <dgm:constr type="ctrX" for="ch" forName="circleA" refType="w" refFor="ch" refForName="textA" fact="0.5"/>
                <dgm:constr type="w" for="ch" forName="spaceA" refType="w"/>
                <dgm:constr type="h" for="ch" forName="spaceA" refType="h" fact="0.4"/>
                <dgm:constr type="b" for="ch" forName="spaceA" refType="h"/>
                <dgm:constr type="l" for="ch" forName="spaceA"/>
              </dgm:constrLst>
              <dgm:ruleLst/>
              <dgm:layoutNode name="textA" styleLbl="revTx">
                <dgm:varLst>
                  <dgm:bulletEnabled val="1"/>
                </dgm:varLst>
                <dgm:alg type="tx">
                  <dgm:param type="txAnchorVert" val="b"/>
                  <dgm:param type="txAnchorVertCh" val="b"/>
                  <dgm:param type="txAnchorHorzCh" val="ctr"/>
                </dgm:alg>
                <dgm:shape xmlns:r="http://schemas.openxmlformats.org/officeDocument/2006/relationships" type="rect" r:blip="">
                  <dgm:adjLst/>
                </dgm:shape>
                <dgm:presOf axis="desOrSelf" ptType="node"/>
                <dgm:constrLst/>
                <dgm:ruleLst>
                  <dgm:rule type="primFontSz" val="5" fact="NaN" max="NaN"/>
                </dgm:ruleLst>
              </dgm:layoutNode>
              <dgm:layoutNode name="circleA">
                <dgm:alg type="sp"/>
                <dgm:shape xmlns:r="http://schemas.openxmlformats.org/officeDocument/2006/relationships" type="ellipse" r:blip="">
                  <dgm:adjLst/>
                </dgm:shape>
                <dgm:presOf/>
                <dgm:constrLst/>
                <dgm:ruleLst/>
              </dgm:layoutNode>
              <dgm:layoutNode name="spaceA">
                <dgm:alg type="sp"/>
                <dgm:shape xmlns:r="http://schemas.openxmlformats.org/officeDocument/2006/relationships" r:blip="">
                  <dgm:adjLst/>
                </dgm:shape>
                <dgm:presOf/>
                <dgm:constrLst/>
                <dgm:ruleLst/>
              </dgm:layoutNode>
            </dgm:layoutNode>
          </dgm:if>
          <dgm:else name="Name13">
            <dgm:layoutNode name="compositeB">
              <dgm:alg type="composite"/>
              <dgm:shape xmlns:r="http://schemas.openxmlformats.org/officeDocument/2006/relationships" r:blip="">
                <dgm:adjLst/>
              </dgm:shape>
              <dgm:presOf/>
              <dgm:constrLst>
                <dgm:constr type="w" for="ch" forName="textB" refType="w"/>
                <dgm:constr type="h" for="ch" forName="textB" refType="h" fact="0.4"/>
                <dgm:constr type="b" for="ch" forName="textB" refType="h"/>
                <dgm:constr type="l" for="ch" forName="textB"/>
                <dgm:constr type="h" for="ch" forName="circleB" refType="h" fact="0.1"/>
                <dgm:constr type="w" for="ch" forName="circleB" refType="h" refFor="ch" refForName="circleB" op="equ"/>
                <dgm:constr type="h" for="ch" forName="circleB" refType="w" op="lte"/>
                <dgm:constr type="ctrY" for="ch" forName="circleB" refType="h" fact="0.5"/>
                <dgm:constr type="ctrX" for="ch" forName="circleB" refType="w" refFor="ch" refForName="textB" fact="0.5"/>
                <dgm:constr type="w" for="ch" forName="spaceB" refType="w"/>
                <dgm:constr type="h" for="ch" forName="spaceB" refType="h" fact="0.4"/>
                <dgm:constr type="t" for="ch" forName="spaceB"/>
                <dgm:constr type="l" for="ch" forName="spaceB"/>
              </dgm:constrLst>
              <dgm:ruleLst/>
              <dgm:layoutNode name="textB" styleLbl="revTx">
                <dgm:varLst>
                  <dgm:bulletEnabled val="1"/>
                </dgm:varLst>
                <dgm:alg type="tx">
                  <dgm:param type="txAnchorVert" val="t"/>
                  <dgm:param type="txAnchorVertCh" val="t"/>
                  <dgm:param type="txAnchorHorzCh" val="ctr"/>
                </dgm:alg>
                <dgm:shape xmlns:r="http://schemas.openxmlformats.org/officeDocument/2006/relationships" type="rect" r:blip="">
                  <dgm:adjLst/>
                </dgm:shape>
                <dgm:presOf axis="desOrSelf" ptType="node"/>
                <dgm:constrLst/>
                <dgm:ruleLst>
                  <dgm:rule type="primFontSz" val="5" fact="NaN" max="NaN"/>
                </dgm:ruleLst>
              </dgm:layoutNode>
              <dgm:layoutNode name="circleB">
                <dgm:alg type="sp"/>
                <dgm:shape xmlns:r="http://schemas.openxmlformats.org/officeDocument/2006/relationships" type="ellipse" r:blip="">
                  <dgm:adjLst/>
                </dgm:shape>
                <dgm:presOf/>
                <dgm:constrLst/>
                <dgm:ruleLst/>
              </dgm:layoutNode>
              <dgm:layoutNode name="spaceB">
                <dgm:alg type="sp"/>
                <dgm:shape xmlns:r="http://schemas.openxmlformats.org/officeDocument/2006/relationships" r:blip="">
                  <dgm:adjLst/>
                </dgm:shape>
                <dgm:presOf/>
                <dgm:constrLst/>
                <dgm:ruleLst/>
              </dgm:layoutNode>
            </dgm:layoutNode>
          </dgm:else>
        </dgm:choose>
        <dgm:forEach name="Name14" axis="followSib" ptType="sibTrans" cnt="1">
          <dgm:layoutNode name="space">
            <dgm:alg type="sp"/>
            <dgm:shape xmlns:r="http://schemas.openxmlformats.org/officeDocument/2006/relationships" r:blip="">
              <dgm:adjLst/>
            </dgm:shape>
            <dgm:presOf/>
            <dgm:constrLst/>
            <dgm:ruleLst/>
          </dgm:layoutNode>
        </dgm:forEach>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drawing1.xml.rels><?xml version="1.0" encoding="UTF-8" standalone="yes"?>
<Relationships xmlns="http://schemas.openxmlformats.org/package/2006/relationships"><Relationship Id="rId1" Type="http://schemas.openxmlformats.org/officeDocument/2006/relationships/image" Target="../media/image10.jpeg"/></Relationships>
</file>

<file path=ppt/drawings/drawing1.xml><?xml version="1.0" encoding="utf-8"?>
<c:userShapes xmlns:c="http://schemas.openxmlformats.org/drawingml/2006/chart">
  <cdr:relSizeAnchor xmlns:cdr="http://schemas.openxmlformats.org/drawingml/2006/chartDrawing">
    <cdr:from>
      <cdr:x>0.72924</cdr:x>
      <cdr:y>0.11708</cdr:y>
    </cdr:from>
    <cdr:to>
      <cdr:x>0.83504</cdr:x>
      <cdr:y>0.33717</cdr:y>
    </cdr:to>
    <cdr:pic>
      <cdr:nvPicPr>
        <cdr:cNvPr id="6" name="Picture 5" descr="C:\Users\QM\Pictures\QMLogo_2010Rec.jpg"/>
        <cdr:cNvPicPr>
          <a:picLocks xmlns:a="http://schemas.openxmlformats.org/drawingml/2006/main" noChangeAspect="1" noChangeArrowheads="1"/>
        </cdr:cNvPicPr>
      </cdr:nvPicPr>
      <cdr:blipFill>
        <a:blip xmlns:a="http://schemas.openxmlformats.org/drawingml/2006/main" xmlns:r="http://schemas.openxmlformats.org/officeDocument/2006/relationships" r:embed="rId1">
          <a:extLst>
            <a:ext uri="{28A0092B-C50C-407E-A947-70E740481C1C}">
              <a14:useLocalDpi xmlns:a14="http://schemas.microsoft.com/office/drawing/2010/main" val="0"/>
            </a:ext>
          </a:extLst>
        </a:blip>
        <a:srcRect xmlns:a="http://schemas.openxmlformats.org/drawingml/2006/main"/>
        <a:stretch xmlns:a="http://schemas.openxmlformats.org/drawingml/2006/main">
          <a:fillRect/>
        </a:stretch>
      </cdr:blipFill>
      <cdr:spPr bwMode="auto">
        <a:xfrm xmlns:a="http://schemas.openxmlformats.org/drawingml/2006/main">
          <a:off x="6001362" y="529896"/>
          <a:ext cx="870656" cy="996115"/>
        </a:xfrm>
        <a:prstGeom xmlns:a="http://schemas.openxmlformats.org/drawingml/2006/main" prst="rect">
          <a:avLst/>
        </a:prstGeom>
        <a:noFill xmlns:a="http://schemas.openxmlformats.org/drawingml/2006/main"/>
        <a:ln xmlns:a="http://schemas.openxmlformats.org/drawingml/2006/main">
          <a:noFill/>
        </a:ln>
        <a:extLst xmlns:a="http://schemas.openxmlformats.org/drawingml/2006/main">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cdr:spPr>
    </cdr:pic>
  </cdr:relSizeAnchor>
  <cdr:relSizeAnchor xmlns:cdr="http://schemas.openxmlformats.org/drawingml/2006/chartDrawing">
    <cdr:from>
      <cdr:x>0.78214</cdr:x>
      <cdr:y>0.23054</cdr:y>
    </cdr:from>
    <cdr:to>
      <cdr:x>0.88793</cdr:x>
      <cdr:y>0.45063</cdr:y>
    </cdr:to>
    <cdr:pic>
      <cdr:nvPicPr>
        <cdr:cNvPr id="7" name="Picture 6" descr="C:\Users\QM\Pictures\QMLogo_2010Rec.jpg"/>
        <cdr:cNvPicPr>
          <a:picLocks xmlns:a="http://schemas.openxmlformats.org/drawingml/2006/main" noChangeAspect="1" noChangeArrowheads="1"/>
        </cdr:cNvPicPr>
      </cdr:nvPicPr>
      <cdr:blipFill>
        <a:blip xmlns:a="http://schemas.openxmlformats.org/drawingml/2006/main" xmlns:r="http://schemas.openxmlformats.org/officeDocument/2006/relationships" r:embed="rId1">
          <a:extLst>
            <a:ext uri="{28A0092B-C50C-407E-A947-70E740481C1C}">
              <a14:useLocalDpi xmlns:a14="http://schemas.microsoft.com/office/drawing/2010/main" val="0"/>
            </a:ext>
          </a:extLst>
        </a:blip>
        <a:srcRect xmlns:a="http://schemas.openxmlformats.org/drawingml/2006/main"/>
        <a:stretch xmlns:a="http://schemas.openxmlformats.org/drawingml/2006/main">
          <a:fillRect/>
        </a:stretch>
      </cdr:blipFill>
      <cdr:spPr bwMode="auto">
        <a:xfrm xmlns:a="http://schemas.openxmlformats.org/drawingml/2006/main">
          <a:off x="6436690" y="1043402"/>
          <a:ext cx="870656" cy="996115"/>
        </a:xfrm>
        <a:prstGeom xmlns:a="http://schemas.openxmlformats.org/drawingml/2006/main" prst="rect">
          <a:avLst/>
        </a:prstGeom>
        <a:noFill xmlns:a="http://schemas.openxmlformats.org/drawingml/2006/main"/>
        <a:ln xmlns:a="http://schemas.openxmlformats.org/drawingml/2006/main">
          <a:noFill/>
        </a:ln>
        <a:extLst xmlns:a="http://schemas.openxmlformats.org/drawingml/2006/main">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cdr:spPr>
    </cdr:pic>
  </cdr:relSizeAnchor>
  <cdr:relSizeAnchor xmlns:cdr="http://schemas.openxmlformats.org/drawingml/2006/chartDrawing">
    <cdr:from>
      <cdr:x>0.67634</cdr:x>
      <cdr:y>0.35594</cdr:y>
    </cdr:from>
    <cdr:to>
      <cdr:x>0.78214</cdr:x>
      <cdr:y>0.57603</cdr:y>
    </cdr:to>
    <cdr:pic>
      <cdr:nvPicPr>
        <cdr:cNvPr id="8" name="Picture 7" descr="C:\Users\QM\Pictures\QMLogo_2010Rec.jpg"/>
        <cdr:cNvPicPr>
          <a:picLocks xmlns:a="http://schemas.openxmlformats.org/drawingml/2006/main" noChangeAspect="1" noChangeArrowheads="1"/>
        </cdr:cNvPicPr>
      </cdr:nvPicPr>
      <cdr:blipFill>
        <a:blip xmlns:a="http://schemas.openxmlformats.org/drawingml/2006/main" xmlns:r="http://schemas.openxmlformats.org/officeDocument/2006/relationships" r:embed="rId1">
          <a:extLst>
            <a:ext uri="{28A0092B-C50C-407E-A947-70E740481C1C}">
              <a14:useLocalDpi xmlns:a14="http://schemas.microsoft.com/office/drawing/2010/main" val="0"/>
            </a:ext>
          </a:extLst>
        </a:blip>
        <a:srcRect xmlns:a="http://schemas.openxmlformats.org/drawingml/2006/main"/>
        <a:stretch xmlns:a="http://schemas.openxmlformats.org/drawingml/2006/main">
          <a:fillRect/>
        </a:stretch>
      </cdr:blipFill>
      <cdr:spPr bwMode="auto">
        <a:xfrm xmlns:a="http://schemas.openxmlformats.org/drawingml/2006/main">
          <a:off x="5566034" y="1610959"/>
          <a:ext cx="870656" cy="996115"/>
        </a:xfrm>
        <a:prstGeom xmlns:a="http://schemas.openxmlformats.org/drawingml/2006/main" prst="rect">
          <a:avLst/>
        </a:prstGeom>
        <a:noFill xmlns:a="http://schemas.openxmlformats.org/drawingml/2006/main"/>
        <a:ln xmlns:a="http://schemas.openxmlformats.org/drawingml/2006/main">
          <a:noFill/>
        </a:ln>
        <a:extLst xmlns:a="http://schemas.openxmlformats.org/drawingml/2006/main">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cdr:spPr>
    </cdr:pic>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65693"/>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65693"/>
          </a:xfrm>
          <a:prstGeom prst="rect">
            <a:avLst/>
          </a:prstGeom>
        </p:spPr>
        <p:txBody>
          <a:bodyPr vert="horz" lIns="91440" tIns="45720" rIns="91440" bIns="45720" rtlCol="0"/>
          <a:lstStyle>
            <a:lvl1pPr algn="r">
              <a:defRPr sz="1200"/>
            </a:lvl1pPr>
          </a:lstStyle>
          <a:p>
            <a:fld id="{BE905F39-EECA-44BD-8906-A5DEE5F0D83D}" type="datetimeFigureOut">
              <a:rPr lang="en-US" smtClean="0"/>
              <a:t>9/25/13</a:t>
            </a:fld>
            <a:endParaRPr lang="en-US"/>
          </a:p>
        </p:txBody>
      </p:sp>
      <p:sp>
        <p:nvSpPr>
          <p:cNvPr id="4" name="Slide Image Placeholder 3"/>
          <p:cNvSpPr>
            <a:spLocks noGrp="1" noRot="1" noChangeAspect="1"/>
          </p:cNvSpPr>
          <p:nvPr>
            <p:ph type="sldImg" idx="2"/>
          </p:nvPr>
        </p:nvSpPr>
        <p:spPr>
          <a:xfrm>
            <a:off x="1101725" y="698500"/>
            <a:ext cx="4654550" cy="34925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24085"/>
            <a:ext cx="5486400" cy="4191238"/>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46553"/>
            <a:ext cx="2971800" cy="465693"/>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846553"/>
            <a:ext cx="2971800" cy="465693"/>
          </a:xfrm>
          <a:prstGeom prst="rect">
            <a:avLst/>
          </a:prstGeom>
        </p:spPr>
        <p:txBody>
          <a:bodyPr vert="horz" lIns="91440" tIns="45720" rIns="91440" bIns="45720" rtlCol="0" anchor="b"/>
          <a:lstStyle>
            <a:lvl1pPr algn="r">
              <a:defRPr sz="1200"/>
            </a:lvl1pPr>
          </a:lstStyle>
          <a:p>
            <a:fld id="{84BA1755-D094-43BA-BB66-F93304757BC1}" type="slidenum">
              <a:rPr lang="en-US" smtClean="0"/>
              <a:t>‹#›</a:t>
            </a:fld>
            <a:endParaRPr lang="en-US"/>
          </a:p>
        </p:txBody>
      </p:sp>
    </p:spTree>
    <p:extLst>
      <p:ext uri="{BB962C8B-B14F-4D97-AF65-F5344CB8AC3E}">
        <p14:creationId xmlns:p14="http://schemas.microsoft.com/office/powerpoint/2010/main" val="2755134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62EA47A-F392-4073-BA77-364ED2462FE1}" type="slidenum">
              <a:rPr lang="en-US" smtClean="0"/>
              <a:t>5</a:t>
            </a:fld>
            <a:endParaRPr lang="en-US" dirty="0"/>
          </a:p>
        </p:txBody>
      </p:sp>
    </p:spTree>
    <p:extLst>
      <p:ext uri="{BB962C8B-B14F-4D97-AF65-F5344CB8AC3E}">
        <p14:creationId xmlns:p14="http://schemas.microsoft.com/office/powerpoint/2010/main" val="274004093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4BA1755-D094-43BA-BB66-F93304757BC1}" type="slidenum">
              <a:rPr lang="en-US" smtClean="0"/>
              <a:t>7</a:t>
            </a:fld>
            <a:endParaRPr lang="en-US"/>
          </a:p>
        </p:txBody>
      </p:sp>
    </p:spTree>
    <p:extLst>
      <p:ext uri="{BB962C8B-B14F-4D97-AF65-F5344CB8AC3E}">
        <p14:creationId xmlns:p14="http://schemas.microsoft.com/office/powerpoint/2010/main" val="13757138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397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lnSpc>
                <a:spcPct val="90000"/>
              </a:lnSpc>
              <a:spcBef>
                <a:spcPct val="0"/>
              </a:spcBef>
            </a:pPr>
            <a:r>
              <a:rPr lang="en-US" dirty="0" smtClean="0">
                <a:latin typeface="Arial" pitchFamily="34" charset="0"/>
              </a:rPr>
              <a:t>Note that the detailed explanations of the 41 review standards is contained in the annotations to each standard.  The annotations are quite extensive and deal with the nuances in each standard, issues of interpretation and examples of good and poor practice.</a:t>
            </a:r>
          </a:p>
          <a:p>
            <a:pPr eaLnBrk="1" hangingPunct="1">
              <a:lnSpc>
                <a:spcPct val="90000"/>
              </a:lnSpc>
              <a:spcBef>
                <a:spcPct val="0"/>
              </a:spcBef>
            </a:pPr>
            <a:endParaRPr lang="en-US" dirty="0" smtClean="0">
              <a:latin typeface="Arial" pitchFamily="34" charset="0"/>
            </a:endParaRPr>
          </a:p>
          <a:p>
            <a:pPr eaLnBrk="1" hangingPunct="1">
              <a:lnSpc>
                <a:spcPct val="90000"/>
              </a:lnSpc>
              <a:spcBef>
                <a:spcPct val="0"/>
              </a:spcBef>
            </a:pPr>
            <a:r>
              <a:rPr lang="en-US" dirty="0" smtClean="0">
                <a:latin typeface="Arial" pitchFamily="34" charset="0"/>
              </a:rPr>
              <a:t>QM has a </a:t>
            </a:r>
            <a:r>
              <a:rPr lang="en-US" dirty="0" err="1" smtClean="0">
                <a:latin typeface="Arial" pitchFamily="34" charset="0"/>
              </a:rPr>
              <a:t>pdf</a:t>
            </a:r>
            <a:r>
              <a:rPr lang="en-US" dirty="0" smtClean="0">
                <a:latin typeface="Arial" pitchFamily="34" charset="0"/>
              </a:rPr>
              <a:t> on our website of the rubric standards for public view.  The fully annotated version of the rubric cannot be distributed outside your subscribing institution, but may be published on your password protected intranet.</a:t>
            </a:r>
          </a:p>
        </p:txBody>
      </p:sp>
      <p:sp>
        <p:nvSpPr>
          <p:cNvPr id="83972" name="Slide Number Placeholder 3"/>
          <p:cNvSpPr txBox="1">
            <a:spLocks noGrp="1"/>
          </p:cNvSpPr>
          <p:nvPr/>
        </p:nvSpPr>
        <p:spPr bwMode="auto">
          <a:xfrm>
            <a:off x="3884613" y="8847138"/>
            <a:ext cx="2971800" cy="465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algn="r" eaLnBrk="1" hangingPunct="1"/>
            <a:fld id="{C51A24F5-61B6-4052-8EAE-0520744D0D02}" type="slidenum">
              <a:rPr lang="en-US" sz="1200"/>
              <a:pPr algn="r" eaLnBrk="1" hangingPunct="1"/>
              <a:t>8</a:t>
            </a:fld>
            <a:endParaRPr lang="en-US" sz="120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4BA1755-D094-43BA-BB66-F93304757BC1}" type="slidenum">
              <a:rPr lang="en-US" smtClean="0"/>
              <a:t>13</a:t>
            </a:fld>
            <a:endParaRPr lang="en-US"/>
          </a:p>
        </p:txBody>
      </p:sp>
    </p:spTree>
    <p:extLst>
      <p:ext uri="{BB962C8B-B14F-4D97-AF65-F5344CB8AC3E}">
        <p14:creationId xmlns:p14="http://schemas.microsoft.com/office/powerpoint/2010/main" val="181683329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Score Range:63-98  (one was 99 after amendment)</a:t>
            </a:r>
          </a:p>
          <a:p>
            <a:r>
              <a:rPr lang="en-US" dirty="0" smtClean="0"/>
              <a:t>3 met</a:t>
            </a:r>
            <a:r>
              <a:rPr lang="en-US" baseline="0" dirty="0" smtClean="0"/>
              <a:t> in first review, one additional later</a:t>
            </a:r>
          </a:p>
          <a:p>
            <a:r>
              <a:rPr lang="en-US" dirty="0" smtClean="0"/>
              <a:t> </a:t>
            </a:r>
            <a:endParaRPr lang="en-US" dirty="0"/>
          </a:p>
        </p:txBody>
      </p:sp>
      <p:sp>
        <p:nvSpPr>
          <p:cNvPr id="4" name="Slide Number Placeholder 3"/>
          <p:cNvSpPr>
            <a:spLocks noGrp="1"/>
          </p:cNvSpPr>
          <p:nvPr>
            <p:ph type="sldNum" sz="quarter" idx="10"/>
          </p:nvPr>
        </p:nvSpPr>
        <p:spPr/>
        <p:txBody>
          <a:bodyPr/>
          <a:lstStyle/>
          <a:p>
            <a:fld id="{84BA1755-D094-43BA-BB66-F93304757BC1}" type="slidenum">
              <a:rPr lang="en-US" smtClean="0"/>
              <a:t>15</a:t>
            </a:fld>
            <a:endParaRPr lang="en-US"/>
          </a:p>
        </p:txBody>
      </p:sp>
    </p:spTree>
    <p:extLst>
      <p:ext uri="{BB962C8B-B14F-4D97-AF65-F5344CB8AC3E}">
        <p14:creationId xmlns:p14="http://schemas.microsoft.com/office/powerpoint/2010/main" val="242844339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marR="0" indent="-228600" algn="l" defTabSz="914400" rtl="0" eaLnBrk="1" fontAlgn="auto" latinLnBrk="0" hangingPunct="1">
              <a:lnSpc>
                <a:spcPct val="100000"/>
              </a:lnSpc>
              <a:spcBef>
                <a:spcPts val="0"/>
              </a:spcBef>
              <a:spcAft>
                <a:spcPts val="0"/>
              </a:spcAft>
              <a:buClrTx/>
              <a:buSzTx/>
              <a:buFontTx/>
              <a:buAutoNum type="arabicParenR"/>
              <a:tabLst/>
              <a:defRPr/>
            </a:pPr>
            <a:r>
              <a:rPr lang="en-US" dirty="0" smtClean="0"/>
              <a:t>63%: - the course was ready to be reviewed.  Comments indicated that</a:t>
            </a:r>
            <a:r>
              <a:rPr lang="en-US" baseline="0" dirty="0" smtClean="0"/>
              <a:t> those who said it was NOT ready still felt the course was fully developed but that attention to specific areas like learning objectives and policies would have made a significance difference in the review outcome</a:t>
            </a:r>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smtClean="0"/>
          </a:p>
          <a:p>
            <a:endParaRPr lang="en-US" dirty="0"/>
          </a:p>
        </p:txBody>
      </p:sp>
      <p:sp>
        <p:nvSpPr>
          <p:cNvPr id="4" name="Slide Number Placeholder 3"/>
          <p:cNvSpPr>
            <a:spLocks noGrp="1"/>
          </p:cNvSpPr>
          <p:nvPr>
            <p:ph type="sldNum" sz="quarter" idx="10"/>
          </p:nvPr>
        </p:nvSpPr>
        <p:spPr/>
        <p:txBody>
          <a:bodyPr/>
          <a:lstStyle/>
          <a:p>
            <a:fld id="{84BA1755-D094-43BA-BB66-F93304757BC1}" type="slidenum">
              <a:rPr lang="en-US" smtClean="0"/>
              <a:t>19</a:t>
            </a:fld>
            <a:endParaRPr lang="en-US"/>
          </a:p>
        </p:txBody>
      </p:sp>
    </p:spTree>
    <p:extLst>
      <p:ext uri="{BB962C8B-B14F-4D97-AF65-F5344CB8AC3E}">
        <p14:creationId xmlns:p14="http://schemas.microsoft.com/office/powerpoint/2010/main" val="70051083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Do</a:t>
            </a:r>
            <a:r>
              <a:rPr lang="en-US" baseline="0" dirty="0" smtClean="0"/>
              <a:t> </a:t>
            </a:r>
            <a:r>
              <a:rPr lang="en-US" baseline="0" dirty="0" smtClean="0"/>
              <a:t>institutions </a:t>
            </a:r>
            <a:r>
              <a:rPr lang="en-US" baseline="0" dirty="0" smtClean="0"/>
              <a:t>offering MOOC have greater responsibility for supporting learners  - in offering or pointing out support resources – than they are currently taking on?</a:t>
            </a:r>
          </a:p>
          <a:p>
            <a:endParaRPr lang="en-US" baseline="0" dirty="0" smtClean="0"/>
          </a:p>
          <a:p>
            <a:r>
              <a:rPr lang="en-US" baseline="0" dirty="0" smtClean="0"/>
              <a:t>What happens if MOOC participants are enrolled students, but taking non-credit.  What about for-credit?  How do you manage both in same MOOC?</a:t>
            </a:r>
            <a:endParaRPr lang="en-US" dirty="0"/>
          </a:p>
        </p:txBody>
      </p:sp>
      <p:sp>
        <p:nvSpPr>
          <p:cNvPr id="4" name="Slide Number Placeholder 3"/>
          <p:cNvSpPr>
            <a:spLocks noGrp="1"/>
          </p:cNvSpPr>
          <p:nvPr>
            <p:ph type="sldNum" sz="quarter" idx="10"/>
          </p:nvPr>
        </p:nvSpPr>
        <p:spPr/>
        <p:txBody>
          <a:bodyPr/>
          <a:lstStyle/>
          <a:p>
            <a:fld id="{84BA1755-D094-43BA-BB66-F93304757BC1}" type="slidenum">
              <a:rPr lang="en-US" smtClean="0"/>
              <a:t>23</a:t>
            </a:fld>
            <a:endParaRPr lang="en-US"/>
          </a:p>
        </p:txBody>
      </p:sp>
    </p:spTree>
    <p:extLst>
      <p:ext uri="{BB962C8B-B14F-4D97-AF65-F5344CB8AC3E}">
        <p14:creationId xmlns:p14="http://schemas.microsoft.com/office/powerpoint/2010/main" val="72882554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4BA1755-D094-43BA-BB66-F93304757BC1}" type="slidenum">
              <a:rPr lang="en-US" smtClean="0"/>
              <a:t>24</a:t>
            </a:fld>
            <a:endParaRPr lang="en-US"/>
          </a:p>
        </p:txBody>
      </p:sp>
    </p:spTree>
    <p:extLst>
      <p:ext uri="{BB962C8B-B14F-4D97-AF65-F5344CB8AC3E}">
        <p14:creationId xmlns:p14="http://schemas.microsoft.com/office/powerpoint/2010/main" val="313419901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jpe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jpe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jpe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Interior Title slide">
    <p:spTree>
      <p:nvGrpSpPr>
        <p:cNvPr id="1" name=""/>
        <p:cNvGrpSpPr/>
        <p:nvPr/>
      </p:nvGrpSpPr>
      <p:grpSpPr>
        <a:xfrm>
          <a:off x="0" y="0"/>
          <a:ext cx="0" cy="0"/>
          <a:chOff x="0" y="0"/>
          <a:chExt cx="0" cy="0"/>
        </a:xfrm>
      </p:grpSpPr>
      <p:pic>
        <p:nvPicPr>
          <p:cNvPr id="7" name="Picture 6" descr="QM_masterinsidetemplate3title.jpg"/>
          <p:cNvPicPr>
            <a:picLocks noChangeAspect="1"/>
          </p:cNvPicPr>
          <p:nvPr userDrawn="1"/>
        </p:nvPicPr>
        <p:blipFill>
          <a:blip r:embed="rId2"/>
          <a:stretch>
            <a:fillRect/>
          </a:stretch>
        </p:blipFill>
        <p:spPr>
          <a:xfrm>
            <a:off x="0" y="0"/>
            <a:ext cx="9144000" cy="6858000"/>
          </a:xfrm>
          <a:prstGeom prst="rect">
            <a:avLst/>
          </a:prstGeom>
        </p:spPr>
      </p:pic>
      <p:sp>
        <p:nvSpPr>
          <p:cNvPr id="2" name="Title 1"/>
          <p:cNvSpPr>
            <a:spLocks noGrp="1"/>
          </p:cNvSpPr>
          <p:nvPr>
            <p:ph type="ctrTitle"/>
          </p:nvPr>
        </p:nvSpPr>
        <p:spPr>
          <a:xfrm>
            <a:off x="685800" y="2130425"/>
            <a:ext cx="7772400" cy="1470025"/>
          </a:xfrm>
        </p:spPr>
        <p:txBody>
          <a:bodyPr anchor="ctr">
            <a:normAutofit/>
          </a:bodyPr>
          <a:lstStyle>
            <a:lvl1pPr algn="ctr">
              <a:defRPr sz="4200"/>
            </a:lvl1pPr>
          </a:lstStyle>
          <a:p>
            <a:r>
              <a:rPr lang="en-US" smtClean="0"/>
              <a:t>Click to edit Master title style</a:t>
            </a:r>
            <a:endParaRPr lang="en-US"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B866B271-857B-4362-8986-698ACA83DE34}" type="datetime1">
              <a:rPr lang="en-US" smtClean="0"/>
              <a:t>9/25/13</a:t>
            </a:fld>
            <a:endParaRPr lang="en-US"/>
          </a:p>
        </p:txBody>
      </p:sp>
      <p:sp>
        <p:nvSpPr>
          <p:cNvPr id="5" name="Footer Placeholder 4"/>
          <p:cNvSpPr>
            <a:spLocks noGrp="1"/>
          </p:cNvSpPr>
          <p:nvPr>
            <p:ph type="ftr" sz="quarter" idx="11"/>
          </p:nvPr>
        </p:nvSpPr>
        <p:spPr/>
        <p:txBody>
          <a:bodyPr/>
          <a:lstStyle/>
          <a:p>
            <a:r>
              <a:rPr lang="en-US" smtClean="0"/>
              <a:t>©MarylandOnline, Inc.  2013.  All rights reserved </a:t>
            </a:r>
            <a:endParaRPr lang="en-US" dirty="0"/>
          </a:p>
        </p:txBody>
      </p:sp>
      <p:sp>
        <p:nvSpPr>
          <p:cNvPr id="6" name="Slide Number Placeholder 5"/>
          <p:cNvSpPr>
            <a:spLocks noGrp="1"/>
          </p:cNvSpPr>
          <p:nvPr>
            <p:ph type="sldNum" sz="quarter" idx="12"/>
          </p:nvPr>
        </p:nvSpPr>
        <p:spPr/>
        <p:txBody>
          <a:bodyPr/>
          <a:lstStyle/>
          <a:p>
            <a:fld id="{DA7BE24E-2BFF-1B46-9F7C-6242F335E554}"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C24353F-57D2-4CB0-96AA-72B6B1CE5722}" type="datetime1">
              <a:rPr lang="en-US" smtClean="0"/>
              <a:t>9/25/13</a:t>
            </a:fld>
            <a:endParaRPr lang="en-US"/>
          </a:p>
        </p:txBody>
      </p:sp>
      <p:sp>
        <p:nvSpPr>
          <p:cNvPr id="6" name="Footer Placeholder 5"/>
          <p:cNvSpPr>
            <a:spLocks noGrp="1"/>
          </p:cNvSpPr>
          <p:nvPr>
            <p:ph type="ftr" sz="quarter" idx="11"/>
          </p:nvPr>
        </p:nvSpPr>
        <p:spPr/>
        <p:txBody>
          <a:bodyPr/>
          <a:lstStyle/>
          <a:p>
            <a:r>
              <a:rPr lang="en-US" smtClean="0"/>
              <a:t>©MarylandOnline, Inc.  2013.  All rights reserved </a:t>
            </a:r>
            <a:endParaRPr lang="en-US" dirty="0"/>
          </a:p>
        </p:txBody>
      </p:sp>
      <p:sp>
        <p:nvSpPr>
          <p:cNvPr id="7" name="Slide Number Placeholder 6"/>
          <p:cNvSpPr>
            <a:spLocks noGrp="1"/>
          </p:cNvSpPr>
          <p:nvPr>
            <p:ph type="sldNum" sz="quarter" idx="12"/>
          </p:nvPr>
        </p:nvSpPr>
        <p:spPr/>
        <p:txBody>
          <a:bodyPr/>
          <a:lstStyle/>
          <a:p>
            <a:fld id="{DA7BE24E-2BFF-1B46-9F7C-6242F335E554}"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D100E44-2506-449B-9E85-7A45F51E8A30}" type="datetime1">
              <a:rPr lang="en-US" smtClean="0"/>
              <a:t>9/25/13</a:t>
            </a:fld>
            <a:endParaRPr lang="en-US"/>
          </a:p>
        </p:txBody>
      </p:sp>
      <p:sp>
        <p:nvSpPr>
          <p:cNvPr id="5" name="Footer Placeholder 4"/>
          <p:cNvSpPr>
            <a:spLocks noGrp="1"/>
          </p:cNvSpPr>
          <p:nvPr>
            <p:ph type="ftr" sz="quarter" idx="11"/>
          </p:nvPr>
        </p:nvSpPr>
        <p:spPr/>
        <p:txBody>
          <a:bodyPr/>
          <a:lstStyle/>
          <a:p>
            <a:r>
              <a:rPr lang="en-US" smtClean="0"/>
              <a:t>©MarylandOnline, Inc.  2013.  All rights reserved </a:t>
            </a:r>
            <a:endParaRPr lang="en-US" dirty="0"/>
          </a:p>
        </p:txBody>
      </p:sp>
      <p:sp>
        <p:nvSpPr>
          <p:cNvPr id="6" name="Slide Number Placeholder 5"/>
          <p:cNvSpPr>
            <a:spLocks noGrp="1"/>
          </p:cNvSpPr>
          <p:nvPr>
            <p:ph type="sldNum" sz="quarter" idx="12"/>
          </p:nvPr>
        </p:nvSpPr>
        <p:spPr/>
        <p:txBody>
          <a:bodyPr/>
          <a:lstStyle/>
          <a:p>
            <a:fld id="{DA7BE24E-2BFF-1B46-9F7C-6242F335E554}" type="slidenum">
              <a:rPr lang="en-US" smtClean="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B6D3088-8657-4EC7-9282-539C40F4460B}" type="datetime1">
              <a:rPr lang="en-US" smtClean="0"/>
              <a:t>9/25/13</a:t>
            </a:fld>
            <a:endParaRPr lang="en-US"/>
          </a:p>
        </p:txBody>
      </p:sp>
      <p:sp>
        <p:nvSpPr>
          <p:cNvPr id="5" name="Footer Placeholder 4"/>
          <p:cNvSpPr>
            <a:spLocks noGrp="1"/>
          </p:cNvSpPr>
          <p:nvPr>
            <p:ph type="ftr" sz="quarter" idx="11"/>
          </p:nvPr>
        </p:nvSpPr>
        <p:spPr/>
        <p:txBody>
          <a:bodyPr/>
          <a:lstStyle/>
          <a:p>
            <a:r>
              <a:rPr lang="en-US" smtClean="0"/>
              <a:t>©MarylandOnline, Inc.  2013.  All rights reserved </a:t>
            </a:r>
            <a:endParaRPr lang="en-US" dirty="0"/>
          </a:p>
        </p:txBody>
      </p:sp>
      <p:sp>
        <p:nvSpPr>
          <p:cNvPr id="6" name="Slide Number Placeholder 5"/>
          <p:cNvSpPr>
            <a:spLocks noGrp="1"/>
          </p:cNvSpPr>
          <p:nvPr>
            <p:ph type="sldNum" sz="quarter" idx="12"/>
          </p:nvPr>
        </p:nvSpPr>
        <p:spPr/>
        <p:txBody>
          <a:bodyPr/>
          <a:lstStyle/>
          <a:p>
            <a:fld id="{DA7BE24E-2BFF-1B46-9F7C-6242F335E554}" type="slidenum">
              <a:rPr lang="en-US" smtClean="0"/>
              <a:pPr/>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2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13"/>
          <p:cNvSpPr>
            <a:spLocks noGrp="1"/>
          </p:cNvSpPr>
          <p:nvPr>
            <p:ph type="dt" sz="half" idx="10"/>
          </p:nvPr>
        </p:nvSpPr>
        <p:spPr/>
        <p:txBody>
          <a:bodyPr/>
          <a:lstStyle>
            <a:lvl1pPr>
              <a:defRPr/>
            </a:lvl1pPr>
          </a:lstStyle>
          <a:p>
            <a:pPr>
              <a:defRPr/>
            </a:pPr>
            <a:fld id="{E656D22B-99ED-4402-969F-2A31EC38ABC8}" type="datetime1">
              <a:rPr lang="en-US" smtClean="0"/>
              <a:t>9/25/13</a:t>
            </a:fld>
            <a:endParaRPr lang="en-US"/>
          </a:p>
        </p:txBody>
      </p:sp>
      <p:sp>
        <p:nvSpPr>
          <p:cNvPr id="4" name="Footer Placeholder 2"/>
          <p:cNvSpPr>
            <a:spLocks noGrp="1"/>
          </p:cNvSpPr>
          <p:nvPr>
            <p:ph type="ftr" sz="quarter" idx="11"/>
          </p:nvPr>
        </p:nvSpPr>
        <p:spPr/>
        <p:txBody>
          <a:bodyPr/>
          <a:lstStyle>
            <a:lvl1pPr>
              <a:defRPr/>
            </a:lvl1pPr>
          </a:lstStyle>
          <a:p>
            <a:pPr>
              <a:defRPr/>
            </a:pPr>
            <a:r>
              <a:rPr lang="en-US" smtClean="0"/>
              <a:t>©MarylandOnline, Inc.  2013.  All rights reserved </a:t>
            </a:r>
            <a:endParaRPr lang="en-US" dirty="0"/>
          </a:p>
        </p:txBody>
      </p:sp>
      <p:sp>
        <p:nvSpPr>
          <p:cNvPr id="5" name="Slide Number Placeholder 22"/>
          <p:cNvSpPr>
            <a:spLocks noGrp="1"/>
          </p:cNvSpPr>
          <p:nvPr>
            <p:ph type="sldNum" sz="quarter" idx="12"/>
          </p:nvPr>
        </p:nvSpPr>
        <p:spPr/>
        <p:txBody>
          <a:bodyPr/>
          <a:lstStyle>
            <a:lvl1pPr>
              <a:defRPr/>
            </a:lvl1pPr>
          </a:lstStyle>
          <a:p>
            <a:pPr>
              <a:defRPr/>
            </a:pPr>
            <a:fld id="{ADEC0579-D4F7-4B33-ACB3-D324C978E692}" type="slidenum">
              <a:rPr lang="en-US"/>
              <a:pPr>
                <a:defRPr/>
              </a:pPr>
              <a:t>‹#›</a:t>
            </a:fld>
            <a:endParaRPr lang="en-US"/>
          </a:p>
        </p:txBody>
      </p:sp>
    </p:spTree>
    <p:extLst>
      <p:ext uri="{BB962C8B-B14F-4D97-AF65-F5344CB8AC3E}">
        <p14:creationId xmlns:p14="http://schemas.microsoft.com/office/powerpoint/2010/main" val="55128759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6" name="Rectangle 3"/>
          <p:cNvSpPr>
            <a:spLocks noGrp="1" noChangeArrowheads="1"/>
          </p:cNvSpPr>
          <p:nvPr>
            <p:ph type="body" idx="1"/>
          </p:nvPr>
        </p:nvSpPr>
        <p:spPr>
          <a:xfrm>
            <a:off x="1524000" y="1600200"/>
            <a:ext cx="6781800" cy="4343400"/>
          </a:xfrm>
        </p:spPr>
        <p:txBody>
          <a:bodyPr/>
          <a:lstStyle/>
          <a:p>
            <a:r>
              <a:rPr lang="en-US" dirty="0" smtClean="0"/>
              <a:t>Share name, institution, job, and best distance learning practice.</a:t>
            </a:r>
            <a:br>
              <a:rPr lang="en-US" dirty="0" smtClean="0"/>
            </a:br>
            <a:r>
              <a:rPr lang="en-US" dirty="0" smtClean="0"/>
              <a:t> </a:t>
            </a:r>
          </a:p>
          <a:p>
            <a:r>
              <a:rPr lang="en-US" dirty="0" smtClean="0"/>
              <a:t>Briefly (in one sentence) describe your best distance learning practice.</a:t>
            </a:r>
          </a:p>
        </p:txBody>
      </p:sp>
      <p:sp>
        <p:nvSpPr>
          <p:cNvPr id="4" name="Date Placeholder 13"/>
          <p:cNvSpPr>
            <a:spLocks noGrp="1"/>
          </p:cNvSpPr>
          <p:nvPr>
            <p:ph type="dt" sz="half" idx="10"/>
          </p:nvPr>
        </p:nvSpPr>
        <p:spPr/>
        <p:txBody>
          <a:bodyPr/>
          <a:lstStyle>
            <a:lvl1pPr>
              <a:defRPr/>
            </a:lvl1pPr>
          </a:lstStyle>
          <a:p>
            <a:pPr>
              <a:defRPr/>
            </a:pPr>
            <a:fld id="{E52DC783-A222-4302-A940-6379F8E6C676}" type="datetime1">
              <a:rPr lang="en-US" smtClean="0">
                <a:solidFill>
                  <a:prstClr val="black">
                    <a:tint val="75000"/>
                  </a:prstClr>
                </a:solidFill>
                <a:latin typeface="Calibri"/>
              </a:rPr>
              <a:pPr>
                <a:defRPr/>
              </a:pPr>
              <a:t>9/25/13</a:t>
            </a:fld>
            <a:endParaRPr lang="en-US">
              <a:solidFill>
                <a:prstClr val="black">
                  <a:tint val="75000"/>
                </a:prstClr>
              </a:solidFill>
              <a:latin typeface="Calibri"/>
            </a:endParaRPr>
          </a:p>
        </p:txBody>
      </p:sp>
      <p:sp>
        <p:nvSpPr>
          <p:cNvPr id="5" name="Footer Placeholder 2"/>
          <p:cNvSpPr>
            <a:spLocks noGrp="1"/>
          </p:cNvSpPr>
          <p:nvPr>
            <p:ph type="ftr" sz="quarter" idx="11"/>
          </p:nvPr>
        </p:nvSpPr>
        <p:spPr/>
        <p:txBody>
          <a:bodyPr/>
          <a:lstStyle>
            <a:lvl1pPr>
              <a:defRPr/>
            </a:lvl1pPr>
          </a:lstStyle>
          <a:p>
            <a:pPr>
              <a:defRPr/>
            </a:pPr>
            <a:r>
              <a:rPr lang="en-US" dirty="0" smtClean="0">
                <a:solidFill>
                  <a:prstClr val="black">
                    <a:tint val="75000"/>
                  </a:prstClr>
                </a:solidFill>
                <a:latin typeface="Calibri"/>
              </a:rPr>
              <a:t>©MarylandOnline, Inc.  2011.  All rights reserved </a:t>
            </a:r>
            <a:endParaRPr lang="en-US" dirty="0">
              <a:solidFill>
                <a:prstClr val="black">
                  <a:tint val="75000"/>
                </a:prstClr>
              </a:solidFill>
              <a:latin typeface="Calibri"/>
            </a:endParaRPr>
          </a:p>
        </p:txBody>
      </p:sp>
      <p:sp>
        <p:nvSpPr>
          <p:cNvPr id="7" name="Slide Number Placeholder 22"/>
          <p:cNvSpPr>
            <a:spLocks noGrp="1"/>
          </p:cNvSpPr>
          <p:nvPr>
            <p:ph type="sldNum" sz="quarter" idx="12"/>
          </p:nvPr>
        </p:nvSpPr>
        <p:spPr/>
        <p:txBody>
          <a:bodyPr/>
          <a:lstStyle>
            <a:lvl1pPr>
              <a:defRPr/>
            </a:lvl1pPr>
          </a:lstStyle>
          <a:p>
            <a:pPr>
              <a:defRPr/>
            </a:pPr>
            <a:fld id="{304A9601-0F89-40A4-B051-8DCAD9335B4B}" type="slidenum">
              <a:rPr lang="en-US">
                <a:solidFill>
                  <a:prstClr val="black">
                    <a:tint val="75000"/>
                  </a:prstClr>
                </a:solidFill>
                <a:latin typeface="Calibri"/>
              </a:rPr>
              <a:pPr>
                <a:def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3059476258"/>
      </p:ext>
    </p:extLst>
  </p:cSld>
  <p:clrMapOvr>
    <a:masterClrMapping/>
  </p:clrMapOvr>
  <mc:AlternateContent xmlns:mc="http://schemas.openxmlformats.org/markup-compatibility/2006" xmlns:p14="http://schemas.microsoft.com/office/powerpoint/2010/main">
    <mc:Choice Requires="p14">
      <p:transition p14:dur="0" advTm="4208"/>
    </mc:Choice>
    <mc:Fallback xmlns:mv="urn:schemas-microsoft-com:mac:vml" xmlns="">
      <p:transition advTm="4208"/>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Blank">
    <p:spTree>
      <p:nvGrpSpPr>
        <p:cNvPr id="1" name=""/>
        <p:cNvGrpSpPr/>
        <p:nvPr/>
      </p:nvGrpSpPr>
      <p:grpSpPr>
        <a:xfrm>
          <a:off x="0" y="0"/>
          <a:ext cx="0" cy="0"/>
          <a:chOff x="0" y="0"/>
          <a:chExt cx="0" cy="0"/>
        </a:xfrm>
      </p:grpSpPr>
      <p:sp>
        <p:nvSpPr>
          <p:cNvPr id="5" name="Rectangle 2"/>
          <p:cNvSpPr>
            <a:spLocks noGrp="1" noChangeArrowheads="1"/>
          </p:cNvSpPr>
          <p:nvPr>
            <p:ph type="title"/>
          </p:nvPr>
        </p:nvSpPr>
        <p:spPr>
          <a:xfrm>
            <a:off x="990600" y="457200"/>
            <a:ext cx="6934200" cy="762000"/>
          </a:xfrm>
        </p:spPr>
        <p:txBody>
          <a:bodyPr/>
          <a:lstStyle/>
          <a:p>
            <a:r>
              <a:rPr lang="en-US" dirty="0" smtClean="0"/>
              <a:t>Trying it out with Standard 1.2 </a:t>
            </a:r>
          </a:p>
        </p:txBody>
      </p:sp>
      <p:sp>
        <p:nvSpPr>
          <p:cNvPr id="6" name="Rectangle 3"/>
          <p:cNvSpPr>
            <a:spLocks noGrp="1" noChangeArrowheads="1"/>
          </p:cNvSpPr>
          <p:nvPr>
            <p:ph type="body" idx="1"/>
          </p:nvPr>
        </p:nvSpPr>
        <p:spPr>
          <a:xfrm>
            <a:off x="990600" y="1371600"/>
            <a:ext cx="7467600" cy="4953000"/>
          </a:xfrm>
        </p:spPr>
        <p:txBody>
          <a:bodyPr/>
          <a:lstStyle>
            <a:lvl1pPr>
              <a:spcBef>
                <a:spcPts val="0"/>
              </a:spcBef>
              <a:defRPr sz="3600"/>
            </a:lvl1pPr>
          </a:lstStyle>
          <a:p>
            <a:r>
              <a:rPr lang="en-US" dirty="0" smtClean="0"/>
              <a:t>A statement introduces the student to</a:t>
            </a:r>
          </a:p>
          <a:p>
            <a:r>
              <a:rPr lang="en-US" dirty="0" smtClean="0"/>
              <a:t>the purpose of the course and to its </a:t>
            </a:r>
          </a:p>
          <a:p>
            <a:r>
              <a:rPr lang="en-US" dirty="0" smtClean="0"/>
              <a:t>components; in the case of a hybrid </a:t>
            </a:r>
          </a:p>
          <a:p>
            <a:r>
              <a:rPr lang="en-US" dirty="0" smtClean="0"/>
              <a:t>course, the statement clarifies the</a:t>
            </a:r>
          </a:p>
          <a:p>
            <a:r>
              <a:rPr lang="en-US" dirty="0" smtClean="0"/>
              <a:t>relationship between the face-to-face </a:t>
            </a:r>
          </a:p>
          <a:p>
            <a:r>
              <a:rPr lang="en-US" dirty="0" smtClean="0"/>
              <a:t>and online components. </a:t>
            </a:r>
          </a:p>
          <a:p>
            <a:endParaRPr lang="en-US" dirty="0" smtClean="0"/>
          </a:p>
        </p:txBody>
      </p:sp>
      <p:sp>
        <p:nvSpPr>
          <p:cNvPr id="4" name="Date Placeholder 1"/>
          <p:cNvSpPr>
            <a:spLocks noGrp="1"/>
          </p:cNvSpPr>
          <p:nvPr>
            <p:ph type="dt" sz="half" idx="10"/>
          </p:nvPr>
        </p:nvSpPr>
        <p:spPr/>
        <p:txBody>
          <a:bodyPr/>
          <a:lstStyle>
            <a:lvl1pPr>
              <a:defRPr/>
            </a:lvl1pPr>
          </a:lstStyle>
          <a:p>
            <a:pPr>
              <a:defRPr/>
            </a:pPr>
            <a:fld id="{47FF6B15-8F1F-4D7C-A0C1-689EEF3CB898}" type="datetime1">
              <a:rPr lang="en-US" smtClean="0"/>
              <a:t>9/25/13</a:t>
            </a:fld>
            <a:endParaRPr lang="en-US"/>
          </a:p>
        </p:txBody>
      </p:sp>
      <p:sp>
        <p:nvSpPr>
          <p:cNvPr id="7" name="Footer Placeholder 2"/>
          <p:cNvSpPr>
            <a:spLocks noGrp="1"/>
          </p:cNvSpPr>
          <p:nvPr>
            <p:ph type="ftr" sz="quarter" idx="11"/>
          </p:nvPr>
        </p:nvSpPr>
        <p:spPr/>
        <p:txBody>
          <a:bodyPr/>
          <a:lstStyle>
            <a:lvl1pPr>
              <a:defRPr/>
            </a:lvl1pPr>
          </a:lstStyle>
          <a:p>
            <a:pPr>
              <a:defRPr/>
            </a:pPr>
            <a:r>
              <a:rPr lang="en-US" smtClean="0"/>
              <a:t>©MarylandOnline, Inc.  2013.  All rights reserved </a:t>
            </a:r>
            <a:endParaRPr lang="en-US"/>
          </a:p>
        </p:txBody>
      </p:sp>
      <p:sp>
        <p:nvSpPr>
          <p:cNvPr id="8" name="Slide Number Placeholder 3"/>
          <p:cNvSpPr>
            <a:spLocks noGrp="1"/>
          </p:cNvSpPr>
          <p:nvPr>
            <p:ph type="sldNum" sz="quarter" idx="12"/>
          </p:nvPr>
        </p:nvSpPr>
        <p:spPr/>
        <p:txBody>
          <a:bodyPr/>
          <a:lstStyle>
            <a:lvl1pPr>
              <a:defRPr>
                <a:solidFill>
                  <a:schemeClr val="tx2"/>
                </a:solidFill>
              </a:defRPr>
            </a:lvl1pPr>
          </a:lstStyle>
          <a:p>
            <a:pPr>
              <a:defRPr/>
            </a:pPr>
            <a:fld id="{56F20D74-6E7B-405D-B642-7BB9CAACC5AB}" type="slidenum">
              <a:rPr lang="en-US"/>
              <a:pPr>
                <a:defRPr/>
              </a:pPr>
              <a:t>‹#›</a:t>
            </a:fld>
            <a:endParaRPr lang="en-US"/>
          </a:p>
        </p:txBody>
      </p:sp>
    </p:spTree>
    <p:extLst>
      <p:ext uri="{BB962C8B-B14F-4D97-AF65-F5344CB8AC3E}">
        <p14:creationId xmlns:p14="http://schemas.microsoft.com/office/powerpoint/2010/main" val="163197732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3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13"/>
          <p:cNvSpPr>
            <a:spLocks noGrp="1"/>
          </p:cNvSpPr>
          <p:nvPr>
            <p:ph type="dt" sz="half" idx="10"/>
          </p:nvPr>
        </p:nvSpPr>
        <p:spPr/>
        <p:txBody>
          <a:bodyPr/>
          <a:lstStyle>
            <a:lvl1pPr>
              <a:defRPr/>
            </a:lvl1pPr>
          </a:lstStyle>
          <a:p>
            <a:pPr>
              <a:defRPr/>
            </a:pPr>
            <a:fld id="{A7C7FE6A-7A27-4C6D-83AB-7C70D2B5160B}" type="datetime1">
              <a:rPr lang="en-US" smtClean="0"/>
              <a:t>9/25/13</a:t>
            </a:fld>
            <a:endParaRPr lang="en-US"/>
          </a:p>
        </p:txBody>
      </p:sp>
      <p:sp>
        <p:nvSpPr>
          <p:cNvPr id="4" name="Footer Placeholder 2"/>
          <p:cNvSpPr>
            <a:spLocks noGrp="1"/>
          </p:cNvSpPr>
          <p:nvPr>
            <p:ph type="ftr" sz="quarter" idx="11"/>
          </p:nvPr>
        </p:nvSpPr>
        <p:spPr/>
        <p:txBody>
          <a:bodyPr/>
          <a:lstStyle>
            <a:lvl1pPr>
              <a:defRPr/>
            </a:lvl1pPr>
          </a:lstStyle>
          <a:p>
            <a:pPr>
              <a:defRPr/>
            </a:pPr>
            <a:r>
              <a:rPr lang="en-US" smtClean="0"/>
              <a:t>©MarylandOnline, Inc.  2013.  All rights reserved </a:t>
            </a:r>
            <a:endParaRPr lang="en-US"/>
          </a:p>
        </p:txBody>
      </p:sp>
      <p:sp>
        <p:nvSpPr>
          <p:cNvPr id="5" name="Slide Number Placeholder 22"/>
          <p:cNvSpPr>
            <a:spLocks noGrp="1"/>
          </p:cNvSpPr>
          <p:nvPr>
            <p:ph type="sldNum" sz="quarter" idx="12"/>
          </p:nvPr>
        </p:nvSpPr>
        <p:spPr/>
        <p:txBody>
          <a:bodyPr/>
          <a:lstStyle>
            <a:lvl1pPr>
              <a:defRPr/>
            </a:lvl1pPr>
          </a:lstStyle>
          <a:p>
            <a:pPr>
              <a:defRPr/>
            </a:pPr>
            <a:fld id="{6C66FDA2-0836-484C-94BE-FAE64E984E8B}" type="slidenum">
              <a:rPr lang="en-US"/>
              <a:pPr>
                <a:defRPr/>
              </a:pPr>
              <a:t>‹#›</a:t>
            </a:fld>
            <a:endParaRPr lang="en-US"/>
          </a:p>
        </p:txBody>
      </p:sp>
    </p:spTree>
    <p:extLst>
      <p:ext uri="{BB962C8B-B14F-4D97-AF65-F5344CB8AC3E}">
        <p14:creationId xmlns:p14="http://schemas.microsoft.com/office/powerpoint/2010/main" val="339947426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Interior Slide">
    <p:spTree>
      <p:nvGrpSpPr>
        <p:cNvPr id="1" name=""/>
        <p:cNvGrpSpPr/>
        <p:nvPr/>
      </p:nvGrpSpPr>
      <p:grpSpPr>
        <a:xfrm>
          <a:off x="0" y="0"/>
          <a:ext cx="0" cy="0"/>
          <a:chOff x="0" y="0"/>
          <a:chExt cx="0" cy="0"/>
        </a:xfrm>
      </p:grpSpPr>
      <p:sp>
        <p:nvSpPr>
          <p:cNvPr id="2" name="Title 1"/>
          <p:cNvSpPr>
            <a:spLocks noGrp="1"/>
          </p:cNvSpPr>
          <p:nvPr>
            <p:ph type="title"/>
          </p:nvPr>
        </p:nvSpPr>
        <p:spPr>
          <a:xfrm>
            <a:off x="1612811" y="176188"/>
            <a:ext cx="7347813" cy="906715"/>
          </a:xfrm>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457200" y="1600200"/>
            <a:ext cx="8229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6548338A-8C17-4486-A63B-05D4F7B16E99}" type="datetime1">
              <a:rPr lang="en-US" smtClean="0"/>
              <a:t>9/25/13</a:t>
            </a:fld>
            <a:endParaRPr lang="en-US"/>
          </a:p>
        </p:txBody>
      </p:sp>
      <p:sp>
        <p:nvSpPr>
          <p:cNvPr id="6" name="Footer Placeholder 5"/>
          <p:cNvSpPr>
            <a:spLocks noGrp="1"/>
          </p:cNvSpPr>
          <p:nvPr>
            <p:ph type="ftr" sz="quarter" idx="11"/>
          </p:nvPr>
        </p:nvSpPr>
        <p:spPr/>
        <p:txBody>
          <a:bodyPr/>
          <a:lstStyle/>
          <a:p>
            <a:r>
              <a:rPr lang="en-US" smtClean="0"/>
              <a:t>©MarylandOnline, Inc.  2013.  All rights reserved </a:t>
            </a:r>
            <a:endParaRPr lang="en-US" dirty="0"/>
          </a:p>
        </p:txBody>
      </p:sp>
      <p:sp>
        <p:nvSpPr>
          <p:cNvPr id="7" name="Slide Number Placeholder 6"/>
          <p:cNvSpPr>
            <a:spLocks noGrp="1"/>
          </p:cNvSpPr>
          <p:nvPr>
            <p:ph type="sldNum" sz="quarter" idx="12"/>
          </p:nvPr>
        </p:nvSpPr>
        <p:spPr/>
        <p:txBody>
          <a:bodyPr/>
          <a:lstStyle/>
          <a:p>
            <a:fld id="{DA7BE24E-2BFF-1B46-9F7C-6242F335E554}"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beginning slide">
    <p:spTree>
      <p:nvGrpSpPr>
        <p:cNvPr id="1" name=""/>
        <p:cNvGrpSpPr/>
        <p:nvPr/>
      </p:nvGrpSpPr>
      <p:grpSpPr>
        <a:xfrm>
          <a:off x="0" y="0"/>
          <a:ext cx="0" cy="0"/>
          <a:chOff x="0" y="0"/>
          <a:chExt cx="0" cy="0"/>
        </a:xfrm>
      </p:grpSpPr>
      <p:pic>
        <p:nvPicPr>
          <p:cNvPr id="7" name="Picture 6" descr="QM_pptcover2.jpg"/>
          <p:cNvPicPr>
            <a:picLocks noChangeAspect="1"/>
          </p:cNvPicPr>
          <p:nvPr userDrawn="1"/>
        </p:nvPicPr>
        <p:blipFill>
          <a:blip r:embed="rId2"/>
          <a:stretch>
            <a:fillRect/>
          </a:stretch>
        </p:blipFill>
        <p:spPr>
          <a:xfrm>
            <a:off x="0" y="0"/>
            <a:ext cx="9144000" cy="6858000"/>
          </a:xfrm>
          <a:prstGeom prst="rect">
            <a:avLst/>
          </a:prstGeom>
        </p:spPr>
      </p:pic>
      <p:sp>
        <p:nvSpPr>
          <p:cNvPr id="2" name="Title 1"/>
          <p:cNvSpPr>
            <a:spLocks noGrp="1"/>
          </p:cNvSpPr>
          <p:nvPr>
            <p:ph type="title"/>
          </p:nvPr>
        </p:nvSpPr>
        <p:spPr>
          <a:xfrm>
            <a:off x="2106934" y="590676"/>
            <a:ext cx="6744163" cy="4410385"/>
          </a:xfrm>
        </p:spPr>
        <p:txBody>
          <a:bodyPr anchor="ctr"/>
          <a:lstStyle>
            <a:lvl1pPr algn="ctr">
              <a:defRPr sz="4000" b="0" cap="none">
                <a:latin typeface="+mn-lt"/>
              </a:defRPr>
            </a:lvl1pPr>
          </a:lstStyle>
          <a:p>
            <a:r>
              <a:rPr lang="en-US" smtClean="0"/>
              <a:t>Click to edit Master title style</a:t>
            </a:r>
            <a:endParaRPr lang="en-US" dirty="0"/>
          </a:p>
        </p:txBody>
      </p:sp>
      <p:sp>
        <p:nvSpPr>
          <p:cNvPr id="4" name="Date Placeholder 3"/>
          <p:cNvSpPr>
            <a:spLocks noGrp="1"/>
          </p:cNvSpPr>
          <p:nvPr>
            <p:ph type="dt" sz="half" idx="10"/>
          </p:nvPr>
        </p:nvSpPr>
        <p:spPr/>
        <p:txBody>
          <a:bodyPr/>
          <a:lstStyle/>
          <a:p>
            <a:fld id="{70FF105F-952D-4D3F-8505-7E75468F5D6C}" type="datetime1">
              <a:rPr lang="en-US" smtClean="0"/>
              <a:t>9/25/13</a:t>
            </a:fld>
            <a:endParaRPr lang="en-US"/>
          </a:p>
        </p:txBody>
      </p:sp>
      <p:sp>
        <p:nvSpPr>
          <p:cNvPr id="5" name="Footer Placeholder 4"/>
          <p:cNvSpPr>
            <a:spLocks noGrp="1"/>
          </p:cNvSpPr>
          <p:nvPr>
            <p:ph type="ftr" sz="quarter" idx="11"/>
          </p:nvPr>
        </p:nvSpPr>
        <p:spPr/>
        <p:txBody>
          <a:bodyPr/>
          <a:lstStyle/>
          <a:p>
            <a:r>
              <a:rPr lang="en-US" smtClean="0"/>
              <a:t>©MarylandOnline, Inc.  2013.  All rights reserved </a:t>
            </a:r>
            <a:endParaRPr lang="en-US" dirty="0"/>
          </a:p>
        </p:txBody>
      </p:sp>
      <p:sp>
        <p:nvSpPr>
          <p:cNvPr id="6" name="Slide Number Placeholder 5"/>
          <p:cNvSpPr>
            <a:spLocks noGrp="1"/>
          </p:cNvSpPr>
          <p:nvPr>
            <p:ph type="sldNum" sz="quarter" idx="12"/>
          </p:nvPr>
        </p:nvSpPr>
        <p:spPr/>
        <p:txBody>
          <a:bodyPr/>
          <a:lstStyle/>
          <a:p>
            <a:fld id="{DA7BE24E-2BFF-1B46-9F7C-6242F335E554}"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losing Slide">
    <p:spTree>
      <p:nvGrpSpPr>
        <p:cNvPr id="1" name=""/>
        <p:cNvGrpSpPr/>
        <p:nvPr/>
      </p:nvGrpSpPr>
      <p:grpSpPr>
        <a:xfrm>
          <a:off x="0" y="0"/>
          <a:ext cx="0" cy="0"/>
          <a:chOff x="0" y="0"/>
          <a:chExt cx="0" cy="0"/>
        </a:xfrm>
      </p:grpSpPr>
      <p:pic>
        <p:nvPicPr>
          <p:cNvPr id="7" name="Picture 6" descr="QM_pptBackcover.jpg"/>
          <p:cNvPicPr>
            <a:picLocks noChangeAspect="1"/>
          </p:cNvPicPr>
          <p:nvPr userDrawn="1"/>
        </p:nvPicPr>
        <p:blipFill>
          <a:blip r:embed="rId2"/>
          <a:stretch>
            <a:fillRect/>
          </a:stretch>
        </p:blipFill>
        <p:spPr>
          <a:xfrm>
            <a:off x="0" y="0"/>
            <a:ext cx="9144000" cy="6858000"/>
          </a:xfrm>
          <a:prstGeom prst="rect">
            <a:avLst/>
          </a:prstGeom>
        </p:spPr>
      </p:pic>
      <p:sp>
        <p:nvSpPr>
          <p:cNvPr id="4" name="Date Placeholder 3"/>
          <p:cNvSpPr>
            <a:spLocks noGrp="1"/>
          </p:cNvSpPr>
          <p:nvPr>
            <p:ph type="dt" sz="half" idx="10"/>
          </p:nvPr>
        </p:nvSpPr>
        <p:spPr/>
        <p:txBody>
          <a:bodyPr/>
          <a:lstStyle/>
          <a:p>
            <a:fld id="{0B7D0CA9-B0D5-4A5D-8F02-4EA8702FB97B}" type="datetime1">
              <a:rPr lang="en-US" smtClean="0"/>
              <a:t>9/25/13</a:t>
            </a:fld>
            <a:endParaRPr lang="en-US"/>
          </a:p>
        </p:txBody>
      </p:sp>
      <p:sp>
        <p:nvSpPr>
          <p:cNvPr id="5" name="Footer Placeholder 4"/>
          <p:cNvSpPr>
            <a:spLocks noGrp="1"/>
          </p:cNvSpPr>
          <p:nvPr>
            <p:ph type="ftr" sz="quarter" idx="11"/>
          </p:nvPr>
        </p:nvSpPr>
        <p:spPr/>
        <p:txBody>
          <a:bodyPr/>
          <a:lstStyle/>
          <a:p>
            <a:r>
              <a:rPr lang="en-US" smtClean="0"/>
              <a:t>©MarylandOnline, Inc.  2013.  All rights reserved </a:t>
            </a:r>
            <a:endParaRPr lang="en-US" dirty="0"/>
          </a:p>
        </p:txBody>
      </p:sp>
      <p:sp>
        <p:nvSpPr>
          <p:cNvPr id="6" name="Slide Number Placeholder 5"/>
          <p:cNvSpPr>
            <a:spLocks noGrp="1"/>
          </p:cNvSpPr>
          <p:nvPr>
            <p:ph type="sldNum" sz="quarter" idx="12"/>
          </p:nvPr>
        </p:nvSpPr>
        <p:spPr/>
        <p:txBody>
          <a:bodyPr/>
          <a:lstStyle/>
          <a:p>
            <a:fld id="{DA7BE24E-2BFF-1B46-9F7C-6242F335E554}"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1_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91DCD43C-7393-483A-9192-A0F6B86FC3AB}" type="datetime1">
              <a:rPr lang="en-US" smtClean="0"/>
              <a:t>9/25/13</a:t>
            </a:fld>
            <a:endParaRPr lang="en-US"/>
          </a:p>
        </p:txBody>
      </p:sp>
      <p:sp>
        <p:nvSpPr>
          <p:cNvPr id="6" name="Footer Placeholder 5"/>
          <p:cNvSpPr>
            <a:spLocks noGrp="1"/>
          </p:cNvSpPr>
          <p:nvPr>
            <p:ph type="ftr" sz="quarter" idx="11"/>
          </p:nvPr>
        </p:nvSpPr>
        <p:spPr/>
        <p:txBody>
          <a:bodyPr/>
          <a:lstStyle/>
          <a:p>
            <a:r>
              <a:rPr lang="en-US" smtClean="0"/>
              <a:t>©MarylandOnline, Inc.  2013.  All rights reserved </a:t>
            </a:r>
            <a:endParaRPr lang="en-US" dirty="0"/>
          </a:p>
        </p:txBody>
      </p:sp>
      <p:sp>
        <p:nvSpPr>
          <p:cNvPr id="7" name="Slide Number Placeholder 6"/>
          <p:cNvSpPr>
            <a:spLocks noGrp="1"/>
          </p:cNvSpPr>
          <p:nvPr>
            <p:ph type="sldNum" sz="quarter" idx="12"/>
          </p:nvPr>
        </p:nvSpPr>
        <p:spPr/>
        <p:txBody>
          <a:bodyPr/>
          <a:lstStyle/>
          <a:p>
            <a:fld id="{DA7BE24E-2BFF-1B46-9F7C-6242F335E554}"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C5050199-3C47-4954-BF21-BCEF8FDB8082}" type="datetime1">
              <a:rPr lang="en-US" smtClean="0"/>
              <a:t>9/25/13</a:t>
            </a:fld>
            <a:endParaRPr lang="en-US"/>
          </a:p>
        </p:txBody>
      </p:sp>
      <p:sp>
        <p:nvSpPr>
          <p:cNvPr id="8" name="Footer Placeholder 7"/>
          <p:cNvSpPr>
            <a:spLocks noGrp="1"/>
          </p:cNvSpPr>
          <p:nvPr>
            <p:ph type="ftr" sz="quarter" idx="11"/>
          </p:nvPr>
        </p:nvSpPr>
        <p:spPr/>
        <p:txBody>
          <a:bodyPr/>
          <a:lstStyle/>
          <a:p>
            <a:r>
              <a:rPr lang="en-US" smtClean="0"/>
              <a:t>©MarylandOnline, Inc.  2013.  All rights reserved </a:t>
            </a:r>
            <a:endParaRPr lang="en-US" dirty="0"/>
          </a:p>
        </p:txBody>
      </p:sp>
      <p:sp>
        <p:nvSpPr>
          <p:cNvPr id="9" name="Slide Number Placeholder 8"/>
          <p:cNvSpPr>
            <a:spLocks noGrp="1"/>
          </p:cNvSpPr>
          <p:nvPr>
            <p:ph type="sldNum" sz="quarter" idx="12"/>
          </p:nvPr>
        </p:nvSpPr>
        <p:spPr/>
        <p:txBody>
          <a:bodyPr/>
          <a:lstStyle/>
          <a:p>
            <a:fld id="{DA7BE24E-2BFF-1B46-9F7C-6242F335E554}"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F3BB7E96-3D1B-4131-BE13-E7BBECAEA1C6}" type="datetime1">
              <a:rPr lang="en-US" smtClean="0"/>
              <a:t>9/25/13</a:t>
            </a:fld>
            <a:endParaRPr lang="en-US"/>
          </a:p>
        </p:txBody>
      </p:sp>
      <p:sp>
        <p:nvSpPr>
          <p:cNvPr id="4" name="Footer Placeholder 3"/>
          <p:cNvSpPr>
            <a:spLocks noGrp="1"/>
          </p:cNvSpPr>
          <p:nvPr>
            <p:ph type="ftr" sz="quarter" idx="11"/>
          </p:nvPr>
        </p:nvSpPr>
        <p:spPr/>
        <p:txBody>
          <a:bodyPr/>
          <a:lstStyle/>
          <a:p>
            <a:r>
              <a:rPr lang="en-US" smtClean="0"/>
              <a:t>©MarylandOnline, Inc.  2013.  All rights reserved </a:t>
            </a:r>
            <a:endParaRPr lang="en-US" dirty="0"/>
          </a:p>
        </p:txBody>
      </p:sp>
      <p:sp>
        <p:nvSpPr>
          <p:cNvPr id="5" name="Slide Number Placeholder 4"/>
          <p:cNvSpPr>
            <a:spLocks noGrp="1"/>
          </p:cNvSpPr>
          <p:nvPr>
            <p:ph type="sldNum" sz="quarter" idx="12"/>
          </p:nvPr>
        </p:nvSpPr>
        <p:spPr/>
        <p:txBody>
          <a:bodyPr/>
          <a:lstStyle/>
          <a:p>
            <a:fld id="{DA7BE24E-2BFF-1B46-9F7C-6242F335E554}"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CA19F1B-F7CB-40D0-AAA0-550A245D4E1D}" type="datetime1">
              <a:rPr lang="en-US" smtClean="0"/>
              <a:t>9/25/13</a:t>
            </a:fld>
            <a:endParaRPr lang="en-US"/>
          </a:p>
        </p:txBody>
      </p:sp>
      <p:sp>
        <p:nvSpPr>
          <p:cNvPr id="3" name="Footer Placeholder 2"/>
          <p:cNvSpPr>
            <a:spLocks noGrp="1"/>
          </p:cNvSpPr>
          <p:nvPr>
            <p:ph type="ftr" sz="quarter" idx="11"/>
          </p:nvPr>
        </p:nvSpPr>
        <p:spPr/>
        <p:txBody>
          <a:bodyPr/>
          <a:lstStyle/>
          <a:p>
            <a:r>
              <a:rPr lang="en-US" smtClean="0"/>
              <a:t>©MarylandOnline, Inc.  2013.  All rights reserved </a:t>
            </a:r>
            <a:endParaRPr lang="en-US" dirty="0"/>
          </a:p>
        </p:txBody>
      </p:sp>
      <p:sp>
        <p:nvSpPr>
          <p:cNvPr id="4" name="Slide Number Placeholder 3"/>
          <p:cNvSpPr>
            <a:spLocks noGrp="1"/>
          </p:cNvSpPr>
          <p:nvPr>
            <p:ph type="sldNum" sz="quarter" idx="12"/>
          </p:nvPr>
        </p:nvSpPr>
        <p:spPr/>
        <p:txBody>
          <a:bodyPr/>
          <a:lstStyle/>
          <a:p>
            <a:fld id="{DA7BE24E-2BFF-1B46-9F7C-6242F335E554}"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CAAA26D-419F-44C2-A545-FEF524B28910}" type="datetime1">
              <a:rPr lang="en-US" smtClean="0"/>
              <a:t>9/25/13</a:t>
            </a:fld>
            <a:endParaRPr lang="en-US"/>
          </a:p>
        </p:txBody>
      </p:sp>
      <p:sp>
        <p:nvSpPr>
          <p:cNvPr id="6" name="Footer Placeholder 5"/>
          <p:cNvSpPr>
            <a:spLocks noGrp="1"/>
          </p:cNvSpPr>
          <p:nvPr>
            <p:ph type="ftr" sz="quarter" idx="11"/>
          </p:nvPr>
        </p:nvSpPr>
        <p:spPr/>
        <p:txBody>
          <a:bodyPr/>
          <a:lstStyle/>
          <a:p>
            <a:r>
              <a:rPr lang="en-US" smtClean="0"/>
              <a:t>©MarylandOnline, Inc.  2013.  All rights reserved </a:t>
            </a:r>
            <a:endParaRPr lang="en-US" dirty="0"/>
          </a:p>
        </p:txBody>
      </p:sp>
      <p:sp>
        <p:nvSpPr>
          <p:cNvPr id="7" name="Slide Number Placeholder 6"/>
          <p:cNvSpPr>
            <a:spLocks noGrp="1"/>
          </p:cNvSpPr>
          <p:nvPr>
            <p:ph type="sldNum" sz="quarter" idx="12"/>
          </p:nvPr>
        </p:nvSpPr>
        <p:spPr/>
        <p:txBody>
          <a:bodyPr/>
          <a:lstStyle/>
          <a:p>
            <a:fld id="{DA7BE24E-2BFF-1B46-9F7C-6242F335E554}"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slideLayout" Target="../slideLayouts/slideLayout13.xml"/><Relationship Id="rId14" Type="http://schemas.openxmlformats.org/officeDocument/2006/relationships/slideLayout" Target="../slideLayouts/slideLayout14.xml"/><Relationship Id="rId15" Type="http://schemas.openxmlformats.org/officeDocument/2006/relationships/slideLayout" Target="../slideLayouts/slideLayout15.xml"/><Relationship Id="rId16" Type="http://schemas.openxmlformats.org/officeDocument/2006/relationships/slideLayout" Target="../slideLayouts/slideLayout16.xml"/><Relationship Id="rId17" Type="http://schemas.openxmlformats.org/officeDocument/2006/relationships/theme" Target="../theme/theme1.xml"/><Relationship Id="rId18" Type="http://schemas.openxmlformats.org/officeDocument/2006/relationships/image" Target="../media/image1.jpe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8" name="Picture 7" descr="QM_masterinsidetemplate3.jpg"/>
          <p:cNvPicPr>
            <a:picLocks noChangeAspect="1"/>
          </p:cNvPicPr>
          <p:nvPr/>
        </p:nvPicPr>
        <p:blipFill>
          <a:blip r:embed="rId18"/>
          <a:stretch>
            <a:fillRect/>
          </a:stretch>
        </p:blipFill>
        <p:spPr>
          <a:xfrm>
            <a:off x="0" y="0"/>
            <a:ext cx="9144000" cy="6858000"/>
          </a:xfrm>
          <a:prstGeom prst="rect">
            <a:avLst/>
          </a:prstGeom>
        </p:spPr>
      </p:pic>
      <p:sp>
        <p:nvSpPr>
          <p:cNvPr id="2" name="Title Placeholder 1"/>
          <p:cNvSpPr>
            <a:spLocks noGrp="1"/>
          </p:cNvSpPr>
          <p:nvPr>
            <p:ph type="title"/>
          </p:nvPr>
        </p:nvSpPr>
        <p:spPr>
          <a:xfrm>
            <a:off x="1612811" y="176188"/>
            <a:ext cx="7347813" cy="906715"/>
          </a:xfrm>
          <a:prstGeom prst="rect">
            <a:avLst/>
          </a:prstGeom>
        </p:spPr>
        <p:txBody>
          <a:bodyPr vert="horz" lIns="91440" tIns="45720" rIns="91440" bIns="45720" rtlCol="0" anchor="b">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73339C3-711D-40C9-B39B-798B9B4A876B}" type="datetime1">
              <a:rPr lang="en-US" smtClean="0"/>
              <a:t>9/25/13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smtClean="0"/>
              <a:t>©MarylandOnline, Inc.  2013.  All rights reserved </a:t>
            </a:r>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A7BE24E-2BFF-1B46-9F7C-6242F335E554}"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60" r:id="rId1"/>
    <p:sldLayoutId id="2147483652" r:id="rId2"/>
    <p:sldLayoutId id="2147483651" r:id="rId3"/>
    <p:sldLayoutId id="2147483650" r:id="rId4"/>
    <p:sldLayoutId id="2147483661" r:id="rId5"/>
    <p:sldLayoutId id="2147483653" r:id="rId6"/>
    <p:sldLayoutId id="2147483654" r:id="rId7"/>
    <p:sldLayoutId id="2147483655" r:id="rId8"/>
    <p:sldLayoutId id="2147483656" r:id="rId9"/>
    <p:sldLayoutId id="2147483657" r:id="rId10"/>
    <p:sldLayoutId id="2147483658" r:id="rId11"/>
    <p:sldLayoutId id="2147483659" r:id="rId12"/>
    <p:sldLayoutId id="2147483662" r:id="rId13"/>
    <p:sldLayoutId id="2147483663" r:id="rId14"/>
    <p:sldLayoutId id="2147483664" r:id="rId15"/>
    <p:sldLayoutId id="2147483665" r:id="rId16"/>
  </p:sldLayoutIdLst>
  <p:hf sldNum="0" hdr="0" dt="0"/>
  <p:txStyles>
    <p:titleStyle>
      <a:lvl1pPr algn="l" defTabSz="457200" rtl="0" eaLnBrk="1" latinLnBrk="0" hangingPunct="1">
        <a:spcBef>
          <a:spcPct val="0"/>
        </a:spcBef>
        <a:buNone/>
        <a:defRPr sz="40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5.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chart" Target="../charts/chart1.xml"/><Relationship Id="rId4" Type="http://schemas.openxmlformats.org/officeDocument/2006/relationships/image" Target="../media/image10.jpeg"/><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1.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2.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8.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diagramData" Target="../diagrams/data1.xml"/><Relationship Id="rId4" Type="http://schemas.openxmlformats.org/officeDocument/2006/relationships/diagramLayout" Target="../diagrams/layout1.xml"/><Relationship Id="rId5" Type="http://schemas.openxmlformats.org/officeDocument/2006/relationships/diagramQuickStyle" Target="../diagrams/quickStyle1.xml"/><Relationship Id="rId6" Type="http://schemas.openxmlformats.org/officeDocument/2006/relationships/diagramColors" Target="../diagrams/colors1.xml"/><Relationship Id="rId7" Type="http://schemas.microsoft.com/office/2007/relationships/diagramDrawing" Target="../diagrams/drawing1.xml"/><Relationship Id="rId1" Type="http://schemas.openxmlformats.org/officeDocument/2006/relationships/slideLayout" Target="../slideLayouts/slideLayout2.xml"/><Relationship Id="rId2" Type="http://schemas.openxmlformats.org/officeDocument/2006/relationships/notesSlide" Target="../notesSlides/notesSlide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6.jpg"/></Relationships>
</file>

<file path=ppt/slides/_rels/slide7.xml.rels><?xml version="1.0" encoding="UTF-8" standalone="yes"?>
<Relationships xmlns="http://schemas.openxmlformats.org/package/2006/relationships"><Relationship Id="rId3" Type="http://schemas.openxmlformats.org/officeDocument/2006/relationships/image" Target="../media/image7.jpg"/><Relationship Id="rId4" Type="http://schemas.openxmlformats.org/officeDocument/2006/relationships/image" Target="../media/image8.gif"/><Relationship Id="rId1" Type="http://schemas.openxmlformats.org/officeDocument/2006/relationships/slideLayout" Target="../slideLayouts/slideLayout6.xml"/><Relationship Id="rId2" Type="http://schemas.openxmlformats.org/officeDocument/2006/relationships/notesSlide" Target="../notesSlides/notesSlide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3.xml"/><Relationship Id="rId3" Type="http://schemas.openxmlformats.org/officeDocument/2006/relationships/image" Target="../media/image9.jp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602160"/>
            <a:ext cx="7772400" cy="1834131"/>
          </a:xfrm>
        </p:spPr>
        <p:txBody>
          <a:bodyPr>
            <a:normAutofit fontScale="90000"/>
          </a:bodyPr>
          <a:lstStyle/>
          <a:p>
            <a:r>
              <a:rPr lang="en-US" dirty="0" smtClean="0">
                <a:solidFill>
                  <a:srgbClr val="000000"/>
                </a:solidFill>
                <a:latin typeface="Lucida Grande"/>
                <a:ea typeface="Lucida Grande"/>
                <a:cs typeface="Lucida Grande"/>
              </a:rPr>
              <a:t>QM </a:t>
            </a:r>
            <a:r>
              <a:rPr lang="en-US" dirty="0">
                <a:solidFill>
                  <a:srgbClr val="000000"/>
                </a:solidFill>
                <a:latin typeface="Lucida Grande"/>
                <a:ea typeface="Lucida Grande"/>
                <a:cs typeface="Lucida Grande"/>
              </a:rPr>
              <a:t>for MOOCs: </a:t>
            </a:r>
            <a:br>
              <a:rPr lang="en-US" dirty="0">
                <a:solidFill>
                  <a:srgbClr val="000000"/>
                </a:solidFill>
                <a:latin typeface="Lucida Grande"/>
                <a:ea typeface="Lucida Grande"/>
                <a:cs typeface="Lucida Grande"/>
              </a:rPr>
            </a:br>
            <a:r>
              <a:rPr lang="en-US" dirty="0">
                <a:solidFill>
                  <a:srgbClr val="000000"/>
                </a:solidFill>
                <a:latin typeface="Lucida Grande"/>
                <a:ea typeface="Lucida Grande"/>
                <a:cs typeface="Lucida Grande"/>
              </a:rPr>
              <a:t>Results of QM Reviews of Gates Foundation-Funded </a:t>
            </a:r>
            <a:r>
              <a:rPr lang="en-US" dirty="0" smtClean="0">
                <a:solidFill>
                  <a:srgbClr val="000000"/>
                </a:solidFill>
                <a:latin typeface="Lucida Grande"/>
                <a:ea typeface="Lucida Grande"/>
                <a:cs typeface="Lucida Grande"/>
              </a:rPr>
              <a:t>MOOCs</a:t>
            </a:r>
            <a:r>
              <a:rPr lang="en-US" dirty="0"/>
              <a:t/>
            </a:r>
            <a:br>
              <a:rPr lang="en-US" dirty="0"/>
            </a:br>
            <a:endParaRPr lang="en-US" dirty="0"/>
          </a:p>
        </p:txBody>
      </p:sp>
      <p:sp>
        <p:nvSpPr>
          <p:cNvPr id="3" name="Subtitle 2"/>
          <p:cNvSpPr>
            <a:spLocks noGrp="1"/>
          </p:cNvSpPr>
          <p:nvPr>
            <p:ph type="subTitle" idx="1"/>
          </p:nvPr>
        </p:nvSpPr>
        <p:spPr>
          <a:xfrm>
            <a:off x="5600700" y="3695700"/>
            <a:ext cx="3175000" cy="1752600"/>
          </a:xfrm>
        </p:spPr>
        <p:txBody>
          <a:bodyPr>
            <a:normAutofit fontScale="85000" lnSpcReduction="20000"/>
          </a:bodyPr>
          <a:lstStyle/>
          <a:p>
            <a:r>
              <a:rPr lang="en-US" b="1" dirty="0" smtClean="0"/>
              <a:t>5th Annual </a:t>
            </a:r>
          </a:p>
          <a:p>
            <a:r>
              <a:rPr lang="en-US" b="1" dirty="0" smtClean="0"/>
              <a:t>QM Conference  </a:t>
            </a:r>
          </a:p>
          <a:p>
            <a:r>
              <a:rPr lang="en-US" b="1" dirty="0" smtClean="0"/>
              <a:t>October 1-4, 2013 </a:t>
            </a:r>
          </a:p>
          <a:p>
            <a:r>
              <a:rPr lang="en-US" b="1" dirty="0" smtClean="0"/>
              <a:t>Nashville, TN </a:t>
            </a:r>
          </a:p>
          <a:p>
            <a:endParaRPr lang="en-US" dirty="0"/>
          </a:p>
        </p:txBody>
      </p:sp>
      <p:sp>
        <p:nvSpPr>
          <p:cNvPr id="4" name="TextBox 3"/>
          <p:cNvSpPr txBox="1"/>
          <p:nvPr/>
        </p:nvSpPr>
        <p:spPr>
          <a:xfrm>
            <a:off x="1041400" y="5963166"/>
            <a:ext cx="7239000" cy="400110"/>
          </a:xfrm>
          <a:prstGeom prst="rect">
            <a:avLst/>
          </a:prstGeom>
          <a:noFill/>
        </p:spPr>
        <p:txBody>
          <a:bodyPr wrap="square" rtlCol="0">
            <a:spAutoFit/>
          </a:bodyPr>
          <a:lstStyle/>
          <a:p>
            <a:r>
              <a:rPr lang="en-US" sz="2000" b="1" dirty="0" smtClean="0"/>
              <a:t>Deb Adair, QM Managing Director and Chief Planning Officer</a:t>
            </a:r>
            <a:endParaRPr lang="en-US" sz="2000" b="1" dirty="0"/>
          </a:p>
        </p:txBody>
      </p:sp>
      <p:pic>
        <p:nvPicPr>
          <p:cNvPr id="5"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87230" y="3582486"/>
            <a:ext cx="3401575" cy="207496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88987416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normAutofit/>
          </a:bodyPr>
          <a:lstStyle/>
          <a:p>
            <a:r>
              <a:rPr lang="en-US" dirty="0"/>
              <a:t>Modified Standards for CPE</a:t>
            </a:r>
          </a:p>
        </p:txBody>
      </p:sp>
      <p:sp>
        <p:nvSpPr>
          <p:cNvPr id="8" name="Content Placeholder 7"/>
          <p:cNvSpPr>
            <a:spLocks noGrp="1"/>
          </p:cNvSpPr>
          <p:nvPr>
            <p:ph sz="half" idx="1"/>
          </p:nvPr>
        </p:nvSpPr>
        <p:spPr>
          <a:xfrm>
            <a:off x="457200" y="1600200"/>
            <a:ext cx="8229600" cy="5019675"/>
          </a:xfrm>
        </p:spPr>
        <p:txBody>
          <a:bodyPr>
            <a:normAutofit/>
          </a:bodyPr>
          <a:lstStyle/>
          <a:p>
            <a:pPr marL="0" indent="0">
              <a:buNone/>
            </a:pPr>
            <a:r>
              <a:rPr lang="en-US" dirty="0" smtClean="0"/>
              <a:t>Reduced expectations of institutional support</a:t>
            </a:r>
          </a:p>
          <a:p>
            <a:pPr lvl="1">
              <a:buFont typeface="Arial"/>
              <a:buChar char="•"/>
            </a:pPr>
            <a:r>
              <a:rPr lang="en-US" dirty="0" smtClean="0"/>
              <a:t>Technical Support</a:t>
            </a:r>
          </a:p>
          <a:p>
            <a:pPr lvl="1">
              <a:buFont typeface="Arial"/>
              <a:buChar char="•"/>
            </a:pPr>
            <a:r>
              <a:rPr lang="en-US" dirty="0" smtClean="0"/>
              <a:t>Academic Support</a:t>
            </a:r>
          </a:p>
          <a:p>
            <a:pPr lvl="1">
              <a:buFont typeface="Arial"/>
              <a:buChar char="•"/>
            </a:pPr>
            <a:r>
              <a:rPr lang="en-US" dirty="0" smtClean="0"/>
              <a:t>Disability Support</a:t>
            </a:r>
          </a:p>
          <a:p>
            <a:pPr lvl="1">
              <a:buFont typeface="Arial"/>
              <a:buChar char="•"/>
            </a:pPr>
            <a:r>
              <a:rPr lang="en-US" dirty="0" smtClean="0"/>
              <a:t>And no Student Support Services (Counseling, etc.)</a:t>
            </a:r>
            <a:endParaRPr lang="en-US" dirty="0"/>
          </a:p>
        </p:txBody>
      </p:sp>
    </p:spTree>
    <p:extLst>
      <p:ext uri="{BB962C8B-B14F-4D97-AF65-F5344CB8AC3E}">
        <p14:creationId xmlns:p14="http://schemas.microsoft.com/office/powerpoint/2010/main" val="3466457412"/>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normAutofit/>
          </a:bodyPr>
          <a:lstStyle/>
          <a:p>
            <a:r>
              <a:rPr lang="en-US" dirty="0" smtClean="0"/>
              <a:t>Compensating Expectations </a:t>
            </a:r>
            <a:endParaRPr lang="en-US" dirty="0"/>
          </a:p>
        </p:txBody>
      </p:sp>
      <p:sp>
        <p:nvSpPr>
          <p:cNvPr id="8" name="Content Placeholder 7"/>
          <p:cNvSpPr>
            <a:spLocks noGrp="1"/>
          </p:cNvSpPr>
          <p:nvPr>
            <p:ph sz="half" idx="1"/>
          </p:nvPr>
        </p:nvSpPr>
        <p:spPr>
          <a:xfrm>
            <a:off x="457200" y="1600200"/>
            <a:ext cx="8229600" cy="5051425"/>
          </a:xfrm>
        </p:spPr>
        <p:txBody>
          <a:bodyPr>
            <a:normAutofit lnSpcReduction="10000"/>
          </a:bodyPr>
          <a:lstStyle/>
          <a:p>
            <a:pPr marL="0" indent="0">
              <a:buNone/>
            </a:pPr>
            <a:r>
              <a:rPr lang="en-US" dirty="0" smtClean="0"/>
              <a:t>Enriched student to content interaction</a:t>
            </a:r>
          </a:p>
          <a:p>
            <a:pPr lvl="1">
              <a:buFont typeface="Arial"/>
              <a:buChar char="•"/>
            </a:pPr>
            <a:r>
              <a:rPr lang="en-US" dirty="0" smtClean="0"/>
              <a:t>Student engagement through creative assignments and technology</a:t>
            </a:r>
          </a:p>
          <a:p>
            <a:pPr lvl="1">
              <a:buFont typeface="Arial"/>
              <a:buChar char="•"/>
            </a:pPr>
            <a:r>
              <a:rPr lang="en-US" dirty="0" smtClean="0"/>
              <a:t>Expanded opportunities for student self-assessment</a:t>
            </a:r>
          </a:p>
          <a:p>
            <a:pPr lvl="1">
              <a:buFont typeface="Arial"/>
              <a:buChar char="•"/>
            </a:pPr>
            <a:r>
              <a:rPr lang="en-US" dirty="0" smtClean="0"/>
              <a:t>Automated feedback to students on activities and assessments</a:t>
            </a:r>
          </a:p>
          <a:p>
            <a:pPr marL="0" indent="0">
              <a:buNone/>
            </a:pPr>
            <a:r>
              <a:rPr lang="en-US" dirty="0" smtClean="0"/>
              <a:t>Clear descriptions of resources available to the continuing education student</a:t>
            </a:r>
          </a:p>
          <a:p>
            <a:pPr lvl="1">
              <a:buFont typeface="Arial"/>
              <a:buChar char="•"/>
            </a:pPr>
            <a:r>
              <a:rPr lang="en-US" dirty="0" smtClean="0"/>
              <a:t>In course introduction, orientation materials, and provider website</a:t>
            </a:r>
          </a:p>
          <a:p>
            <a:pPr lvl="1">
              <a:buFont typeface="Arial"/>
              <a:buChar char="•"/>
            </a:pPr>
            <a:r>
              <a:rPr lang="en-US" dirty="0" smtClean="0"/>
              <a:t>Explanation of forms of recognition available to successful students (in lieu of academic credit)</a:t>
            </a:r>
            <a:endParaRPr lang="en-US" dirty="0"/>
          </a:p>
        </p:txBody>
      </p:sp>
    </p:spTree>
    <p:extLst>
      <p:ext uri="{BB962C8B-B14F-4D97-AF65-F5344CB8AC3E}">
        <p14:creationId xmlns:p14="http://schemas.microsoft.com/office/powerpoint/2010/main" val="799437123"/>
      </p:ext>
    </p:extLst>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ctrTitle"/>
          </p:nvPr>
        </p:nvSpPr>
        <p:spPr/>
        <p:txBody>
          <a:bodyPr/>
          <a:lstStyle/>
          <a:p>
            <a:r>
              <a:rPr lang="en-US" dirty="0" smtClean="0"/>
              <a:t>MOOC Review Outcomes</a:t>
            </a:r>
            <a:endParaRPr lang="en-US" dirty="0"/>
          </a:p>
        </p:txBody>
      </p:sp>
      <p:sp>
        <p:nvSpPr>
          <p:cNvPr id="8" name="Subtitle 7"/>
          <p:cNvSpPr>
            <a:spLocks noGrp="1"/>
          </p:cNvSpPr>
          <p:nvPr>
            <p:ph type="subTitle" idx="1"/>
          </p:nvPr>
        </p:nvSpPr>
        <p:spPr/>
        <p:txBody>
          <a:bodyPr/>
          <a:lstStyle/>
          <a:p>
            <a:endParaRPr lang="en-US"/>
          </a:p>
        </p:txBody>
      </p:sp>
      <p:sp>
        <p:nvSpPr>
          <p:cNvPr id="4" name="Footer Placeholder 3"/>
          <p:cNvSpPr>
            <a:spLocks noGrp="1"/>
          </p:cNvSpPr>
          <p:nvPr>
            <p:ph type="ftr" sz="quarter" idx="11"/>
          </p:nvPr>
        </p:nvSpPr>
        <p:spPr/>
        <p:txBody>
          <a:bodyPr/>
          <a:lstStyle/>
          <a:p>
            <a:r>
              <a:rPr lang="en-US" smtClean="0"/>
              <a:t>©MarylandOnline, Inc.  2013.  All rights reserved </a:t>
            </a:r>
            <a:endParaRPr lang="en-US" dirty="0"/>
          </a:p>
        </p:txBody>
      </p:sp>
    </p:spTree>
    <p:extLst>
      <p:ext uri="{BB962C8B-B14F-4D97-AF65-F5344CB8AC3E}">
        <p14:creationId xmlns:p14="http://schemas.microsoft.com/office/powerpoint/2010/main" val="227810866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Reviewer Profiles</a:t>
            </a:r>
            <a:endParaRPr lang="en-US" dirty="0"/>
          </a:p>
        </p:txBody>
      </p:sp>
      <p:sp>
        <p:nvSpPr>
          <p:cNvPr id="5" name="Content Placeholder 4"/>
          <p:cNvSpPr>
            <a:spLocks noGrp="1"/>
          </p:cNvSpPr>
          <p:nvPr>
            <p:ph sz="half" idx="1"/>
          </p:nvPr>
        </p:nvSpPr>
        <p:spPr/>
        <p:txBody>
          <a:bodyPr>
            <a:normAutofit fontScale="92500"/>
          </a:bodyPr>
          <a:lstStyle/>
          <a:p>
            <a:pPr marL="0" indent="0">
              <a:buNone/>
            </a:pPr>
            <a:r>
              <a:rPr lang="en-US" sz="3600" dirty="0" smtClean="0"/>
              <a:t>34 Reviewers Total</a:t>
            </a:r>
          </a:p>
          <a:p>
            <a:pPr lvl="1">
              <a:buFont typeface="Arial"/>
              <a:buChar char="•"/>
            </a:pPr>
            <a:r>
              <a:rPr lang="en-US" sz="3200" dirty="0" smtClean="0"/>
              <a:t>31 Master Reviewers</a:t>
            </a:r>
          </a:p>
          <a:p>
            <a:pPr lvl="1">
              <a:buFont typeface="Arial"/>
              <a:buChar char="•"/>
            </a:pPr>
            <a:r>
              <a:rPr lang="en-US" sz="3200" dirty="0" smtClean="0"/>
              <a:t>17 participated as MOOC application reviewers</a:t>
            </a:r>
          </a:p>
          <a:p>
            <a:pPr lvl="1">
              <a:buFont typeface="Arial"/>
              <a:buChar char="•"/>
            </a:pPr>
            <a:r>
              <a:rPr lang="en-US" sz="3200" dirty="0"/>
              <a:t>All hold multiple QM roles </a:t>
            </a:r>
            <a:r>
              <a:rPr lang="en-US" sz="3200" dirty="0" smtClean="0"/>
              <a:t>across rubrics</a:t>
            </a:r>
          </a:p>
          <a:p>
            <a:pPr marL="914400" lvl="2" indent="0">
              <a:buNone/>
            </a:pPr>
            <a:r>
              <a:rPr lang="en-US" sz="2800" dirty="0" smtClean="0"/>
              <a:t>(e.g. PR</a:t>
            </a:r>
            <a:r>
              <a:rPr lang="en-US" sz="2800" dirty="0"/>
              <a:t>, MR, IR, </a:t>
            </a:r>
            <a:r>
              <a:rPr lang="en-US" sz="2800" dirty="0" smtClean="0"/>
              <a:t>Facilitator)</a:t>
            </a:r>
          </a:p>
          <a:p>
            <a:pPr lvl="1">
              <a:buFont typeface="Arial"/>
              <a:buChar char="•"/>
            </a:pPr>
            <a:r>
              <a:rPr lang="en-US" sz="3200" dirty="0" smtClean="0"/>
              <a:t>Review Experience:</a:t>
            </a:r>
          </a:p>
          <a:p>
            <a:pPr marL="0" indent="0">
              <a:buNone/>
            </a:pPr>
            <a:r>
              <a:rPr lang="en-US" dirty="0"/>
              <a:t>	</a:t>
            </a:r>
            <a:r>
              <a:rPr lang="en-US" dirty="0" smtClean="0"/>
              <a:t>	Aggregate total: 811</a:t>
            </a:r>
          </a:p>
          <a:p>
            <a:pPr marL="0" indent="0">
              <a:buNone/>
            </a:pPr>
            <a:r>
              <a:rPr lang="en-US" dirty="0"/>
              <a:t>	</a:t>
            </a:r>
            <a:r>
              <a:rPr lang="en-US" dirty="0" smtClean="0"/>
              <a:t>	</a:t>
            </a:r>
            <a:r>
              <a:rPr lang="en-US" dirty="0" err="1" smtClean="0"/>
              <a:t>Avg</a:t>
            </a:r>
            <a:r>
              <a:rPr lang="en-US" dirty="0" smtClean="0"/>
              <a:t>: 18 (excluding outliers) </a:t>
            </a:r>
            <a:endParaRPr lang="en-US" dirty="0"/>
          </a:p>
        </p:txBody>
      </p:sp>
      <p:sp>
        <p:nvSpPr>
          <p:cNvPr id="3" name="Footer Placeholder 2"/>
          <p:cNvSpPr>
            <a:spLocks noGrp="1"/>
          </p:cNvSpPr>
          <p:nvPr>
            <p:ph type="ftr" sz="quarter" idx="11"/>
          </p:nvPr>
        </p:nvSpPr>
        <p:spPr/>
        <p:txBody>
          <a:bodyPr/>
          <a:lstStyle/>
          <a:p>
            <a:pPr>
              <a:defRPr/>
            </a:pPr>
            <a:r>
              <a:rPr lang="en-US" smtClean="0"/>
              <a:t>©MarylandOnline, Inc.  2013.  All rights reserved </a:t>
            </a:r>
            <a:endParaRPr lang="en-US" dirty="0"/>
          </a:p>
        </p:txBody>
      </p:sp>
    </p:spTree>
    <p:extLst>
      <p:ext uri="{BB962C8B-B14F-4D97-AF65-F5344CB8AC3E}">
        <p14:creationId xmlns:p14="http://schemas.microsoft.com/office/powerpoint/2010/main" val="57258702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Review Results</a:t>
            </a:r>
            <a:endParaRPr lang="en-US" dirty="0"/>
          </a:p>
        </p:txBody>
      </p:sp>
      <p:sp>
        <p:nvSpPr>
          <p:cNvPr id="3" name="Content Placeholder 2"/>
          <p:cNvSpPr>
            <a:spLocks noGrp="1"/>
          </p:cNvSpPr>
          <p:nvPr>
            <p:ph sz="half" idx="1"/>
          </p:nvPr>
        </p:nvSpPr>
        <p:spPr/>
        <p:txBody>
          <a:bodyPr>
            <a:normAutofit lnSpcReduction="10000"/>
          </a:bodyPr>
          <a:lstStyle/>
          <a:p>
            <a:r>
              <a:rPr lang="en-US" dirty="0" smtClean="0"/>
              <a:t>14 MOOCs received funding, 13 submitted for review, 11 completed</a:t>
            </a:r>
          </a:p>
          <a:p>
            <a:r>
              <a:rPr lang="en-US" dirty="0" smtClean="0"/>
              <a:t>Representative sample</a:t>
            </a:r>
          </a:p>
          <a:p>
            <a:pPr lvl="1"/>
            <a:r>
              <a:rPr lang="en-US" dirty="0" smtClean="0"/>
              <a:t>Institution diversity: 2- and 4-year institutions</a:t>
            </a:r>
          </a:p>
          <a:p>
            <a:pPr lvl="1"/>
            <a:r>
              <a:rPr lang="en-US" dirty="0" smtClean="0"/>
              <a:t>Discipline diversity: math, </a:t>
            </a:r>
            <a:r>
              <a:rPr lang="en-US" dirty="0" err="1" smtClean="0"/>
              <a:t>english</a:t>
            </a:r>
            <a:r>
              <a:rPr lang="en-US" dirty="0" smtClean="0"/>
              <a:t>, science, statistics</a:t>
            </a:r>
          </a:p>
          <a:p>
            <a:pPr lvl="1"/>
            <a:r>
              <a:rPr lang="en-US" dirty="0" smtClean="0"/>
              <a:t>Platform diversity: BB, </a:t>
            </a:r>
            <a:r>
              <a:rPr lang="en-US" dirty="0" err="1" smtClean="0"/>
              <a:t>Udacity</a:t>
            </a:r>
            <a:r>
              <a:rPr lang="en-US" dirty="0" smtClean="0"/>
              <a:t>, </a:t>
            </a:r>
            <a:r>
              <a:rPr lang="en-US" dirty="0" err="1" smtClean="0"/>
              <a:t>Coursera</a:t>
            </a:r>
            <a:r>
              <a:rPr lang="en-US" dirty="0" smtClean="0"/>
              <a:t>, D2L</a:t>
            </a:r>
          </a:p>
          <a:p>
            <a:r>
              <a:rPr lang="en-US" dirty="0" smtClean="0"/>
              <a:t>Of 11 reviewed, </a:t>
            </a:r>
          </a:p>
          <a:p>
            <a:pPr lvl="1"/>
            <a:r>
              <a:rPr lang="en-US" dirty="0" smtClean="0"/>
              <a:t>3 met standards in first review</a:t>
            </a:r>
          </a:p>
          <a:p>
            <a:pPr lvl="1"/>
            <a:r>
              <a:rPr lang="en-US" dirty="0" smtClean="0"/>
              <a:t>1 met after amendment (receiving full points)</a:t>
            </a:r>
          </a:p>
          <a:p>
            <a:pPr lvl="1"/>
            <a:r>
              <a:rPr lang="en-US" dirty="0" smtClean="0"/>
              <a:t>1 </a:t>
            </a:r>
            <a:r>
              <a:rPr lang="en-US" smtClean="0"/>
              <a:t>other plans to </a:t>
            </a:r>
            <a:r>
              <a:rPr lang="en-US" dirty="0" smtClean="0"/>
              <a:t>make amendments</a:t>
            </a:r>
          </a:p>
          <a:p>
            <a:pPr lvl="1"/>
            <a:endParaRPr lang="en-US" dirty="0"/>
          </a:p>
        </p:txBody>
      </p:sp>
      <p:sp>
        <p:nvSpPr>
          <p:cNvPr id="4" name="Footer Placeholder 3"/>
          <p:cNvSpPr>
            <a:spLocks noGrp="1"/>
          </p:cNvSpPr>
          <p:nvPr>
            <p:ph type="ftr" sz="quarter" idx="11"/>
          </p:nvPr>
        </p:nvSpPr>
        <p:spPr/>
        <p:txBody>
          <a:bodyPr/>
          <a:lstStyle/>
          <a:p>
            <a:r>
              <a:rPr lang="en-US" smtClean="0"/>
              <a:t>©MarylandOnline, Inc.  2013.  All rights reserved </a:t>
            </a:r>
            <a:endParaRPr lang="en-US" dirty="0"/>
          </a:p>
        </p:txBody>
      </p:sp>
    </p:spTree>
    <p:extLst>
      <p:ext uri="{BB962C8B-B14F-4D97-AF65-F5344CB8AC3E}">
        <p14:creationId xmlns:p14="http://schemas.microsoft.com/office/powerpoint/2010/main" val="427847205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Review Scores</a:t>
            </a:r>
            <a:endParaRPr lang="en-US" dirty="0"/>
          </a:p>
        </p:txBody>
      </p:sp>
      <p:graphicFrame>
        <p:nvGraphicFramePr>
          <p:cNvPr id="5" name="Content Placeholder 4"/>
          <p:cNvGraphicFramePr>
            <a:graphicFrameLocks noGrp="1"/>
          </p:cNvGraphicFramePr>
          <p:nvPr>
            <p:ph sz="half" idx="1"/>
            <p:extLst>
              <p:ext uri="{D42A27DB-BD31-4B8C-83A1-F6EECF244321}">
                <p14:modId xmlns:p14="http://schemas.microsoft.com/office/powerpoint/2010/main" val="1527396418"/>
              </p:ext>
            </p:extLst>
          </p:nvPr>
        </p:nvGraphicFramePr>
        <p:xfrm>
          <a:off x="457200" y="1600200"/>
          <a:ext cx="8229600" cy="4525963"/>
        </p:xfrm>
        <a:graphic>
          <a:graphicData uri="http://schemas.openxmlformats.org/drawingml/2006/chart">
            <c:chart xmlns:c="http://schemas.openxmlformats.org/drawingml/2006/chart" xmlns:r="http://schemas.openxmlformats.org/officeDocument/2006/relationships" r:id="rId3"/>
          </a:graphicData>
        </a:graphic>
      </p:graphicFrame>
      <p:sp>
        <p:nvSpPr>
          <p:cNvPr id="4" name="Footer Placeholder 3"/>
          <p:cNvSpPr>
            <a:spLocks noGrp="1"/>
          </p:cNvSpPr>
          <p:nvPr>
            <p:ph type="ftr" sz="quarter" idx="11"/>
          </p:nvPr>
        </p:nvSpPr>
        <p:spPr/>
        <p:txBody>
          <a:bodyPr/>
          <a:lstStyle/>
          <a:p>
            <a:r>
              <a:rPr lang="en-US" smtClean="0"/>
              <a:t>©MarylandOnline, Inc.  2013.  All rights reserved </a:t>
            </a:r>
            <a:endParaRPr lang="en-US" dirty="0"/>
          </a:p>
        </p:txBody>
      </p:sp>
      <p:cxnSp>
        <p:nvCxnSpPr>
          <p:cNvPr id="6" name="Straight Connector 5"/>
          <p:cNvCxnSpPr/>
          <p:nvPr/>
        </p:nvCxnSpPr>
        <p:spPr>
          <a:xfrm flipV="1">
            <a:off x="5566794" y="1600200"/>
            <a:ext cx="0" cy="3967280"/>
          </a:xfrm>
          <a:prstGeom prst="line">
            <a:avLst/>
          </a:prstGeom>
          <a:ln>
            <a:solidFill>
              <a:srgbClr val="008000"/>
            </a:solidFill>
          </a:ln>
        </p:spPr>
        <p:style>
          <a:lnRef idx="2">
            <a:schemeClr val="accent1"/>
          </a:lnRef>
          <a:fillRef idx="0">
            <a:schemeClr val="accent1"/>
          </a:fillRef>
          <a:effectRef idx="1">
            <a:schemeClr val="accent1"/>
          </a:effectRef>
          <a:fontRef idx="minor">
            <a:schemeClr val="tx1"/>
          </a:fontRef>
        </p:style>
      </p:cxnSp>
      <p:pic>
        <p:nvPicPr>
          <p:cNvPr id="18" name="Picture 5" descr="C:\Users\QM\Pictures\QMLogo_2010Rec.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458562" y="5069422"/>
            <a:ext cx="870656" cy="9961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90750222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Standards Not Met: 1-4</a:t>
            </a:r>
            <a:endParaRPr lang="en-US" dirty="0"/>
          </a:p>
        </p:txBody>
      </p:sp>
      <p:sp>
        <p:nvSpPr>
          <p:cNvPr id="4" name="Footer Placeholder 3"/>
          <p:cNvSpPr>
            <a:spLocks noGrp="1"/>
          </p:cNvSpPr>
          <p:nvPr>
            <p:ph type="ftr" sz="quarter" idx="11"/>
          </p:nvPr>
        </p:nvSpPr>
        <p:spPr/>
        <p:txBody>
          <a:bodyPr/>
          <a:lstStyle/>
          <a:p>
            <a:r>
              <a:rPr lang="en-US" smtClean="0"/>
              <a:t>©MarylandOnline, Inc.  2013.  All rights reserved </a:t>
            </a:r>
            <a:endParaRPr lang="en-US" dirty="0"/>
          </a:p>
        </p:txBody>
      </p:sp>
      <p:pic>
        <p:nvPicPr>
          <p:cNvPr id="7" name="Picture 6"/>
          <p:cNvPicPr>
            <a:picLocks noChangeAspect="1"/>
          </p:cNvPicPr>
          <p:nvPr/>
        </p:nvPicPr>
        <p:blipFill rotWithShape="1">
          <a:blip r:embed="rId2"/>
          <a:srcRect l="-703" r="35493"/>
          <a:stretch/>
        </p:blipFill>
        <p:spPr>
          <a:xfrm>
            <a:off x="512486" y="1782747"/>
            <a:ext cx="8088389" cy="4350760"/>
          </a:xfrm>
          <a:prstGeom prst="rect">
            <a:avLst/>
          </a:prstGeom>
        </p:spPr>
      </p:pic>
    </p:spTree>
    <p:extLst>
      <p:ext uri="{BB962C8B-B14F-4D97-AF65-F5344CB8AC3E}">
        <p14:creationId xmlns:p14="http://schemas.microsoft.com/office/powerpoint/2010/main" val="51650355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Standards Not Met: 5-8</a:t>
            </a:r>
            <a:endParaRPr lang="en-US" dirty="0"/>
          </a:p>
        </p:txBody>
      </p:sp>
      <p:sp>
        <p:nvSpPr>
          <p:cNvPr id="4" name="Footer Placeholder 3"/>
          <p:cNvSpPr>
            <a:spLocks noGrp="1"/>
          </p:cNvSpPr>
          <p:nvPr>
            <p:ph type="ftr" sz="quarter" idx="11"/>
          </p:nvPr>
        </p:nvSpPr>
        <p:spPr/>
        <p:txBody>
          <a:bodyPr/>
          <a:lstStyle/>
          <a:p>
            <a:r>
              <a:rPr lang="en-US" smtClean="0"/>
              <a:t>©MarylandOnline, Inc.  2013.  All rights reserved </a:t>
            </a:r>
            <a:endParaRPr lang="en-US" dirty="0"/>
          </a:p>
        </p:txBody>
      </p:sp>
      <p:pic>
        <p:nvPicPr>
          <p:cNvPr id="5" name="Picture 4"/>
          <p:cNvPicPr/>
          <p:nvPr/>
        </p:nvPicPr>
        <p:blipFill rotWithShape="1">
          <a:blip r:embed="rId2">
            <a:extLst>
              <a:ext uri="{28A0092B-C50C-407E-A947-70E740481C1C}">
                <a14:useLocalDpi xmlns:a14="http://schemas.microsoft.com/office/drawing/2010/main" val="0"/>
              </a:ext>
            </a:extLst>
          </a:blip>
          <a:srcRect r="40119"/>
          <a:stretch/>
        </p:blipFill>
        <p:spPr bwMode="auto">
          <a:xfrm>
            <a:off x="802153" y="1724106"/>
            <a:ext cx="7709593" cy="4699097"/>
          </a:xfrm>
          <a:prstGeom prst="rect">
            <a:avLst/>
          </a:prstGeom>
          <a:noFill/>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251650587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Most Frequently </a:t>
            </a:r>
            <a:r>
              <a:rPr lang="en-US" dirty="0" smtClean="0"/>
              <a:t>Missed Standards</a:t>
            </a:r>
            <a:endParaRPr lang="en-US" dirty="0"/>
          </a:p>
        </p:txBody>
      </p:sp>
      <p:sp>
        <p:nvSpPr>
          <p:cNvPr id="3" name="Content Placeholder 2"/>
          <p:cNvSpPr>
            <a:spLocks noGrp="1"/>
          </p:cNvSpPr>
          <p:nvPr>
            <p:ph sz="half" idx="1"/>
          </p:nvPr>
        </p:nvSpPr>
        <p:spPr/>
        <p:txBody>
          <a:bodyPr/>
          <a:lstStyle/>
          <a:p>
            <a:r>
              <a:rPr lang="en-US" dirty="0" smtClean="0">
                <a:solidFill>
                  <a:srgbClr val="FF0000"/>
                </a:solidFill>
              </a:rPr>
              <a:t>1.6  (55%) </a:t>
            </a:r>
            <a:r>
              <a:rPr lang="en-US" dirty="0"/>
              <a:t> </a:t>
            </a:r>
            <a:r>
              <a:rPr lang="en-US" dirty="0" smtClean="0"/>
              <a:t>- Tech skills expectations clearly stated</a:t>
            </a:r>
          </a:p>
          <a:p>
            <a:r>
              <a:rPr lang="en-US" dirty="0" smtClean="0"/>
              <a:t>2.1 (36%)  -  Course learning objectives measurable</a:t>
            </a:r>
          </a:p>
          <a:p>
            <a:r>
              <a:rPr lang="en-US" dirty="0" smtClean="0"/>
              <a:t>2.2 (45%)  -  Module learning objectives measurable</a:t>
            </a:r>
          </a:p>
          <a:p>
            <a:r>
              <a:rPr lang="en-US" dirty="0" smtClean="0"/>
              <a:t>2.3 (45%)  -  Learning objectives clearly stated</a:t>
            </a:r>
          </a:p>
          <a:p>
            <a:r>
              <a:rPr lang="en-US" dirty="0" smtClean="0"/>
              <a:t>7.2 (45%) -  articulate accessibility policies</a:t>
            </a:r>
          </a:p>
          <a:p>
            <a:r>
              <a:rPr lang="en-US" dirty="0" smtClean="0">
                <a:solidFill>
                  <a:srgbClr val="FF0000"/>
                </a:solidFill>
              </a:rPr>
              <a:t>7.3 (55%) </a:t>
            </a:r>
            <a:r>
              <a:rPr lang="en-US" dirty="0" smtClean="0">
                <a:solidFill>
                  <a:srgbClr val="000000"/>
                </a:solidFill>
              </a:rPr>
              <a:t>– articulate course support services</a:t>
            </a:r>
            <a:endParaRPr lang="en-US" dirty="0" smtClean="0">
              <a:solidFill>
                <a:srgbClr val="FF0000"/>
              </a:solidFill>
            </a:endParaRPr>
          </a:p>
          <a:p>
            <a:r>
              <a:rPr lang="en-US" dirty="0" smtClean="0"/>
              <a:t>8.1 (45%) – uses accessible technologies</a:t>
            </a:r>
          </a:p>
        </p:txBody>
      </p:sp>
      <p:sp>
        <p:nvSpPr>
          <p:cNvPr id="4" name="Footer Placeholder 3"/>
          <p:cNvSpPr>
            <a:spLocks noGrp="1"/>
          </p:cNvSpPr>
          <p:nvPr>
            <p:ph type="ftr" sz="quarter" idx="11"/>
          </p:nvPr>
        </p:nvSpPr>
        <p:spPr/>
        <p:txBody>
          <a:bodyPr/>
          <a:lstStyle/>
          <a:p>
            <a:r>
              <a:rPr lang="en-US" smtClean="0"/>
              <a:t>©MarylandOnline, Inc.  2013.  All rights reserved </a:t>
            </a:r>
            <a:endParaRPr lang="en-US" dirty="0"/>
          </a:p>
        </p:txBody>
      </p:sp>
    </p:spTree>
    <p:extLst>
      <p:ext uri="{BB962C8B-B14F-4D97-AF65-F5344CB8AC3E}">
        <p14:creationId xmlns:p14="http://schemas.microsoft.com/office/powerpoint/2010/main" val="124661159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Reviewer Survey Results</a:t>
            </a:r>
            <a:endParaRPr lang="en-US" dirty="0"/>
          </a:p>
        </p:txBody>
      </p:sp>
      <p:sp>
        <p:nvSpPr>
          <p:cNvPr id="3" name="Content Placeholder 2"/>
          <p:cNvSpPr>
            <a:spLocks noGrp="1"/>
          </p:cNvSpPr>
          <p:nvPr>
            <p:ph sz="half" idx="1"/>
          </p:nvPr>
        </p:nvSpPr>
        <p:spPr/>
        <p:txBody>
          <a:bodyPr>
            <a:normAutofit lnSpcReduction="10000"/>
          </a:bodyPr>
          <a:lstStyle/>
          <a:p>
            <a:pPr marL="0" indent="0">
              <a:buNone/>
            </a:pPr>
            <a:r>
              <a:rPr lang="en-US" dirty="0" smtClean="0"/>
              <a:t>27 (79%) reviewers responded to post-review survey:</a:t>
            </a:r>
          </a:p>
          <a:p>
            <a:r>
              <a:rPr lang="en-US" dirty="0" smtClean="0"/>
              <a:t>63%: - the course was ready to be reviewed </a:t>
            </a:r>
          </a:p>
          <a:p>
            <a:r>
              <a:rPr lang="en-US" dirty="0" smtClean="0"/>
              <a:t>100% - course could meet standards (before or after amendment)</a:t>
            </a:r>
          </a:p>
          <a:p>
            <a:r>
              <a:rPr lang="en-US" dirty="0" smtClean="0"/>
              <a:t>96% - review was appropriate reflection of quality of the MOOC’s design</a:t>
            </a:r>
          </a:p>
          <a:p>
            <a:r>
              <a:rPr lang="en-US" dirty="0" smtClean="0"/>
              <a:t>67% - fully online MOOC can be effective for students in general/developmental MOOCs</a:t>
            </a:r>
          </a:p>
          <a:p>
            <a:pPr lvl="1"/>
            <a:r>
              <a:rPr lang="en-US" dirty="0" smtClean="0"/>
              <a:t>Some qualified this as not-for-credit option</a:t>
            </a:r>
          </a:p>
          <a:p>
            <a:pPr lvl="1"/>
            <a:r>
              <a:rPr lang="en-US" dirty="0" smtClean="0"/>
              <a:t>Those responding “no” identified poor fit for target learner </a:t>
            </a:r>
          </a:p>
          <a:p>
            <a:pPr lvl="1"/>
            <a:endParaRPr lang="en-US" dirty="0" smtClean="0"/>
          </a:p>
          <a:p>
            <a:endParaRPr lang="en-US" dirty="0" smtClean="0"/>
          </a:p>
          <a:p>
            <a:pPr marL="0" indent="0">
              <a:buNone/>
            </a:pPr>
            <a:endParaRPr lang="en-US" dirty="0"/>
          </a:p>
        </p:txBody>
      </p:sp>
      <p:sp>
        <p:nvSpPr>
          <p:cNvPr id="4" name="Footer Placeholder 3"/>
          <p:cNvSpPr>
            <a:spLocks noGrp="1"/>
          </p:cNvSpPr>
          <p:nvPr>
            <p:ph type="ftr" sz="quarter" idx="11"/>
          </p:nvPr>
        </p:nvSpPr>
        <p:spPr/>
        <p:txBody>
          <a:bodyPr/>
          <a:lstStyle/>
          <a:p>
            <a:r>
              <a:rPr lang="en-US" smtClean="0"/>
              <a:t>©MarylandOnline, Inc.  2013.  All rights reserved </a:t>
            </a:r>
            <a:endParaRPr lang="en-US" dirty="0"/>
          </a:p>
        </p:txBody>
      </p:sp>
    </p:spTree>
    <p:extLst>
      <p:ext uri="{BB962C8B-B14F-4D97-AF65-F5344CB8AC3E}">
        <p14:creationId xmlns:p14="http://schemas.microsoft.com/office/powerpoint/2010/main" val="305072753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Learning Objectives</a:t>
            </a:r>
            <a:endParaRPr lang="en-US" dirty="0"/>
          </a:p>
        </p:txBody>
      </p:sp>
      <p:sp>
        <p:nvSpPr>
          <p:cNvPr id="8" name="Content Placeholder 7"/>
          <p:cNvSpPr>
            <a:spLocks noGrp="1"/>
          </p:cNvSpPr>
          <p:nvPr>
            <p:ph sz="half" idx="1"/>
          </p:nvPr>
        </p:nvSpPr>
        <p:spPr>
          <a:xfrm>
            <a:off x="457200" y="1600200"/>
            <a:ext cx="8229600" cy="4869996"/>
          </a:xfrm>
        </p:spPr>
        <p:txBody>
          <a:bodyPr>
            <a:normAutofit/>
          </a:bodyPr>
          <a:lstStyle/>
          <a:p>
            <a:r>
              <a:rPr lang="en-US" dirty="0" smtClean="0"/>
              <a:t>Relate the purpose of the Gates MOOC project and QM’s role</a:t>
            </a:r>
          </a:p>
          <a:p>
            <a:r>
              <a:rPr lang="en-US" dirty="0" smtClean="0"/>
              <a:t>Explain the aggregate outcomes of the QM reviews</a:t>
            </a:r>
          </a:p>
          <a:p>
            <a:r>
              <a:rPr lang="en-US" dirty="0" smtClean="0"/>
              <a:t>Discuss the implications of these outcomes for non-credit and for-credit MOOCs</a:t>
            </a:r>
          </a:p>
          <a:p>
            <a:endParaRPr lang="en-US" dirty="0"/>
          </a:p>
        </p:txBody>
      </p:sp>
      <p:sp>
        <p:nvSpPr>
          <p:cNvPr id="5" name="Footer Placeholder 1"/>
          <p:cNvSpPr>
            <a:spLocks noGrp="1"/>
          </p:cNvSpPr>
          <p:nvPr>
            <p:ph type="ftr" sz="quarter" idx="11"/>
          </p:nvPr>
        </p:nvSpPr>
        <p:spPr>
          <a:xfrm>
            <a:off x="2565821" y="6470196"/>
            <a:ext cx="3722914" cy="365125"/>
          </a:xfrm>
        </p:spPr>
        <p:txBody>
          <a:bodyPr/>
          <a:lstStyle/>
          <a:p>
            <a:r>
              <a:rPr lang="en-US" dirty="0" smtClean="0"/>
              <a:t>©2013 MarylandOnline, Inc.   All rights reserved </a:t>
            </a:r>
            <a:endParaRPr lang="en-US" dirty="0"/>
          </a:p>
        </p:txBody>
      </p:sp>
    </p:spTree>
    <p:extLst>
      <p:ext uri="{BB962C8B-B14F-4D97-AF65-F5344CB8AC3E}">
        <p14:creationId xmlns:p14="http://schemas.microsoft.com/office/powerpoint/2010/main" val="286551209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Reviewer Survey </a:t>
            </a:r>
            <a:r>
              <a:rPr lang="en-US" dirty="0" smtClean="0"/>
              <a:t>Feedback</a:t>
            </a:r>
            <a:endParaRPr lang="en-US" dirty="0"/>
          </a:p>
        </p:txBody>
      </p:sp>
      <p:sp>
        <p:nvSpPr>
          <p:cNvPr id="3" name="Content Placeholder 2"/>
          <p:cNvSpPr>
            <a:spLocks noGrp="1"/>
          </p:cNvSpPr>
          <p:nvPr>
            <p:ph sz="half" idx="1"/>
          </p:nvPr>
        </p:nvSpPr>
        <p:spPr/>
        <p:txBody>
          <a:bodyPr>
            <a:normAutofit lnSpcReduction="10000"/>
          </a:bodyPr>
          <a:lstStyle/>
          <a:p>
            <a:r>
              <a:rPr lang="en-US" dirty="0" smtClean="0"/>
              <a:t>Where were most deficiencies?</a:t>
            </a:r>
          </a:p>
          <a:p>
            <a:pPr lvl="1"/>
            <a:r>
              <a:rPr lang="en-US" dirty="0" smtClean="0"/>
              <a:t>LOs, communication, policy statements, accessibility</a:t>
            </a:r>
          </a:p>
          <a:p>
            <a:r>
              <a:rPr lang="en-US" dirty="0" smtClean="0"/>
              <a:t>What difficulties did reviewers have?</a:t>
            </a:r>
          </a:p>
          <a:p>
            <a:pPr lvl="1"/>
            <a:r>
              <a:rPr lang="en-US" dirty="0" smtClean="0"/>
              <a:t>For-credit &amp; non-credit learners in MOOCs</a:t>
            </a:r>
          </a:p>
          <a:p>
            <a:r>
              <a:rPr lang="en-US" dirty="0" smtClean="0"/>
              <a:t>Did the CPE Rubric &amp; worksheet work? Yes</a:t>
            </a:r>
          </a:p>
          <a:p>
            <a:r>
              <a:rPr lang="en-US" dirty="0" smtClean="0"/>
              <a:t>Reviewer reflections</a:t>
            </a:r>
          </a:p>
          <a:p>
            <a:pPr lvl="1"/>
            <a:r>
              <a:rPr lang="en-US" dirty="0" smtClean="0"/>
              <a:t>Course content and pedagogy praised </a:t>
            </a:r>
          </a:p>
          <a:p>
            <a:pPr lvl="1"/>
            <a:r>
              <a:rPr lang="en-US" dirty="0" smtClean="0"/>
              <a:t>Institution policies &amp; responsibilities different in MOOCs</a:t>
            </a:r>
          </a:p>
          <a:p>
            <a:pPr lvl="1"/>
            <a:r>
              <a:rPr lang="en-US" dirty="0" smtClean="0"/>
              <a:t>Accessibility an issue with platform rather than MOOC</a:t>
            </a:r>
          </a:p>
          <a:p>
            <a:pPr lvl="1"/>
            <a:r>
              <a:rPr lang="en-US" dirty="0" smtClean="0"/>
              <a:t>Establishing learning communities problematic</a:t>
            </a:r>
          </a:p>
          <a:p>
            <a:pPr lvl="1"/>
            <a:endParaRPr lang="en-US" dirty="0" smtClean="0"/>
          </a:p>
        </p:txBody>
      </p:sp>
      <p:sp>
        <p:nvSpPr>
          <p:cNvPr id="4" name="Footer Placeholder 3"/>
          <p:cNvSpPr>
            <a:spLocks noGrp="1"/>
          </p:cNvSpPr>
          <p:nvPr>
            <p:ph type="ftr" sz="quarter" idx="11"/>
          </p:nvPr>
        </p:nvSpPr>
        <p:spPr/>
        <p:txBody>
          <a:bodyPr/>
          <a:lstStyle/>
          <a:p>
            <a:r>
              <a:rPr lang="en-US" smtClean="0"/>
              <a:t>©MarylandOnline, Inc.  2013.  All rights reserved </a:t>
            </a:r>
            <a:endParaRPr lang="en-US" dirty="0"/>
          </a:p>
        </p:txBody>
      </p:sp>
    </p:spTree>
    <p:extLst>
      <p:ext uri="{BB962C8B-B14F-4D97-AF65-F5344CB8AC3E}">
        <p14:creationId xmlns:p14="http://schemas.microsoft.com/office/powerpoint/2010/main" val="161128185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Analysis &amp; Discussion</a:t>
            </a:r>
            <a:endParaRPr lang="en-US" dirty="0"/>
          </a:p>
        </p:txBody>
      </p:sp>
      <p:sp>
        <p:nvSpPr>
          <p:cNvPr id="4" name="Content Placeholder 3"/>
          <p:cNvSpPr>
            <a:spLocks noGrp="1"/>
          </p:cNvSpPr>
          <p:nvPr>
            <p:ph type="subTitle" idx="1"/>
          </p:nvPr>
        </p:nvSpPr>
        <p:spPr/>
        <p:txBody>
          <a:bodyPr>
            <a:normAutofit/>
          </a:bodyPr>
          <a:lstStyle/>
          <a:p>
            <a:r>
              <a:rPr lang="en-US" dirty="0" smtClean="0"/>
              <a:t>What are your thoughts to the questions raised by this first attempt to review MOOCs?</a:t>
            </a:r>
            <a:endParaRPr lang="en-US" dirty="0"/>
          </a:p>
        </p:txBody>
      </p:sp>
      <p:sp>
        <p:nvSpPr>
          <p:cNvPr id="3" name="Footer Placeholder 2"/>
          <p:cNvSpPr>
            <a:spLocks noGrp="1"/>
          </p:cNvSpPr>
          <p:nvPr>
            <p:ph type="ftr" sz="quarter" idx="11"/>
          </p:nvPr>
        </p:nvSpPr>
        <p:spPr/>
        <p:txBody>
          <a:bodyPr/>
          <a:lstStyle/>
          <a:p>
            <a:pPr>
              <a:defRPr/>
            </a:pPr>
            <a:r>
              <a:rPr lang="en-US" smtClean="0"/>
              <a:t>©MarylandOnline, Inc.  2013.  All rights reserved </a:t>
            </a:r>
            <a:endParaRPr lang="en-US" dirty="0"/>
          </a:p>
        </p:txBody>
      </p:sp>
    </p:spTree>
    <p:extLst>
      <p:ext uri="{BB962C8B-B14F-4D97-AF65-F5344CB8AC3E}">
        <p14:creationId xmlns:p14="http://schemas.microsoft.com/office/powerpoint/2010/main" val="419946242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Summary Analysis</a:t>
            </a:r>
            <a:endParaRPr lang="en-US" dirty="0"/>
          </a:p>
        </p:txBody>
      </p:sp>
      <p:sp>
        <p:nvSpPr>
          <p:cNvPr id="3" name="Content Placeholder 2"/>
          <p:cNvSpPr>
            <a:spLocks noGrp="1"/>
          </p:cNvSpPr>
          <p:nvPr>
            <p:ph sz="half" idx="1"/>
          </p:nvPr>
        </p:nvSpPr>
        <p:spPr/>
        <p:txBody>
          <a:bodyPr>
            <a:normAutofit fontScale="92500" lnSpcReduction="10000"/>
          </a:bodyPr>
          <a:lstStyle/>
          <a:p>
            <a:pPr marL="0" indent="0">
              <a:buNone/>
            </a:pPr>
            <a:r>
              <a:rPr lang="en-US" sz="3600" dirty="0" smtClean="0"/>
              <a:t>MOOCS fared well, but</a:t>
            </a:r>
          </a:p>
          <a:p>
            <a:r>
              <a:rPr lang="en-US" sz="3600" dirty="0" smtClean="0"/>
              <a:t>Deficiencies in essential standards</a:t>
            </a:r>
          </a:p>
          <a:p>
            <a:pPr lvl="1"/>
            <a:r>
              <a:rPr lang="en-US" sz="3000" dirty="0" smtClean="0"/>
              <a:t>Of 4 major deficiency areas, 3 are  LO’s,  communicating learner support, and accessibility</a:t>
            </a:r>
            <a:endParaRPr lang="en-US" sz="3000" dirty="0"/>
          </a:p>
          <a:p>
            <a:pPr lvl="1"/>
            <a:r>
              <a:rPr lang="en-US" sz="3000" dirty="0" smtClean="0"/>
              <a:t>CPE </a:t>
            </a:r>
            <a:r>
              <a:rPr lang="en-US" sz="3000" dirty="0"/>
              <a:t>(</a:t>
            </a:r>
            <a:r>
              <a:rPr lang="en-US" sz="3000" dirty="0" smtClean="0"/>
              <a:t>non-credit) reduced expectations for support</a:t>
            </a:r>
          </a:p>
          <a:p>
            <a:r>
              <a:rPr lang="en-US" sz="3600" dirty="0" smtClean="0"/>
              <a:t>All standards in GS 3 &amp; 4 met by most</a:t>
            </a:r>
          </a:p>
          <a:p>
            <a:pPr lvl="1"/>
            <a:r>
              <a:rPr lang="en-US" sz="3200" dirty="0"/>
              <a:t>C</a:t>
            </a:r>
            <a:r>
              <a:rPr lang="en-US" sz="3200" dirty="0" smtClean="0"/>
              <a:t>ontent and pedagogy strengths</a:t>
            </a:r>
          </a:p>
          <a:p>
            <a:r>
              <a:rPr lang="en-US" sz="3600" dirty="0" smtClean="0"/>
              <a:t>Reviewers question MOOC responsibility for support and  achieving learning outcomes</a:t>
            </a:r>
          </a:p>
          <a:p>
            <a:pPr marL="0" indent="0">
              <a:buNone/>
            </a:pPr>
            <a:endParaRPr lang="en-US" sz="3600" dirty="0" smtClean="0"/>
          </a:p>
        </p:txBody>
      </p:sp>
      <p:sp>
        <p:nvSpPr>
          <p:cNvPr id="4" name="Footer Placeholder 3"/>
          <p:cNvSpPr>
            <a:spLocks noGrp="1"/>
          </p:cNvSpPr>
          <p:nvPr>
            <p:ph type="ftr" sz="quarter" idx="11"/>
          </p:nvPr>
        </p:nvSpPr>
        <p:spPr/>
        <p:txBody>
          <a:bodyPr/>
          <a:lstStyle/>
          <a:p>
            <a:r>
              <a:rPr lang="en-US" smtClean="0"/>
              <a:t>©MarylandOnline, Inc.  2013.  All rights reserved </a:t>
            </a:r>
            <a:endParaRPr lang="en-US" dirty="0"/>
          </a:p>
        </p:txBody>
      </p:sp>
    </p:spTree>
    <p:extLst>
      <p:ext uri="{BB962C8B-B14F-4D97-AF65-F5344CB8AC3E}">
        <p14:creationId xmlns:p14="http://schemas.microsoft.com/office/powerpoint/2010/main" val="242032970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Discussion &amp; Implications</a:t>
            </a:r>
            <a:endParaRPr lang="en-US" dirty="0"/>
          </a:p>
        </p:txBody>
      </p:sp>
      <p:sp>
        <p:nvSpPr>
          <p:cNvPr id="3" name="Content Placeholder 2"/>
          <p:cNvSpPr>
            <a:spLocks noGrp="1"/>
          </p:cNvSpPr>
          <p:nvPr>
            <p:ph sz="half" idx="1"/>
          </p:nvPr>
        </p:nvSpPr>
        <p:spPr/>
        <p:txBody>
          <a:bodyPr>
            <a:normAutofit lnSpcReduction="10000"/>
          </a:bodyPr>
          <a:lstStyle/>
          <a:p>
            <a:r>
              <a:rPr lang="en-US" dirty="0" smtClean="0"/>
              <a:t>MOOCs can meet QM CPE standards</a:t>
            </a:r>
          </a:p>
          <a:p>
            <a:pPr lvl="1"/>
            <a:r>
              <a:rPr lang="en-US" dirty="0" smtClean="0"/>
              <a:t>Easy to fix</a:t>
            </a:r>
          </a:p>
          <a:p>
            <a:pPr lvl="1"/>
            <a:r>
              <a:rPr lang="en-US" dirty="0" smtClean="0"/>
              <a:t>Imperative to fix for  a global &amp; diverse audience?</a:t>
            </a:r>
          </a:p>
          <a:p>
            <a:r>
              <a:rPr lang="en-US" dirty="0" smtClean="0"/>
              <a:t>Learning materials a strength of the MOOCs</a:t>
            </a:r>
          </a:p>
          <a:p>
            <a:r>
              <a:rPr lang="en-US" dirty="0" smtClean="0"/>
              <a:t>Assessment standards met</a:t>
            </a:r>
          </a:p>
          <a:p>
            <a:pPr lvl="1"/>
            <a:r>
              <a:rPr lang="en-US" dirty="0" smtClean="0"/>
              <a:t> but expectations reduced in CPE V HE (for-credit) Rubric</a:t>
            </a:r>
          </a:p>
          <a:p>
            <a:r>
              <a:rPr lang="en-US" dirty="0" smtClean="0"/>
              <a:t>What is responsibility for learner support?</a:t>
            </a:r>
          </a:p>
          <a:p>
            <a:pPr lvl="1"/>
            <a:r>
              <a:rPr lang="en-US" dirty="0"/>
              <a:t>H</a:t>
            </a:r>
            <a:r>
              <a:rPr lang="en-US" dirty="0" smtClean="0"/>
              <a:t>ow to handle credit and non-credit in same MOOC </a:t>
            </a:r>
          </a:p>
          <a:p>
            <a:r>
              <a:rPr lang="en-US" dirty="0" smtClean="0"/>
              <a:t>How do we DESIGN effective learning communities in MOOCs?</a:t>
            </a:r>
          </a:p>
          <a:p>
            <a:endParaRPr lang="en-US" dirty="0" smtClean="0"/>
          </a:p>
          <a:p>
            <a:endParaRPr lang="en-US" dirty="0"/>
          </a:p>
        </p:txBody>
      </p:sp>
      <p:sp>
        <p:nvSpPr>
          <p:cNvPr id="4" name="Footer Placeholder 3"/>
          <p:cNvSpPr>
            <a:spLocks noGrp="1"/>
          </p:cNvSpPr>
          <p:nvPr>
            <p:ph type="ftr" sz="quarter" idx="11"/>
          </p:nvPr>
        </p:nvSpPr>
        <p:spPr/>
        <p:txBody>
          <a:bodyPr/>
          <a:lstStyle/>
          <a:p>
            <a:r>
              <a:rPr lang="en-US" smtClean="0"/>
              <a:t>©MarylandOnline, Inc.  2013.  All rights reserved </a:t>
            </a:r>
            <a:endParaRPr lang="en-US" dirty="0"/>
          </a:p>
        </p:txBody>
      </p:sp>
    </p:spTree>
    <p:extLst>
      <p:ext uri="{BB962C8B-B14F-4D97-AF65-F5344CB8AC3E}">
        <p14:creationId xmlns:p14="http://schemas.microsoft.com/office/powerpoint/2010/main" val="84449043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a:xfrm>
            <a:off x="2569029" y="6356350"/>
            <a:ext cx="4027714" cy="365125"/>
          </a:xfrm>
        </p:spPr>
        <p:txBody>
          <a:bodyPr/>
          <a:lstStyle/>
          <a:p>
            <a:r>
              <a:rPr lang="en-US" smtClean="0"/>
              <a:t>©MarylandOnline, Inc.  2013.  All rights reserved </a:t>
            </a:r>
            <a:endParaRPr lang="en-US" dirty="0"/>
          </a:p>
        </p:txBody>
      </p:sp>
    </p:spTree>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Your Experience with MOOCs?</a:t>
            </a:r>
            <a:endParaRPr lang="en-US" dirty="0"/>
          </a:p>
        </p:txBody>
      </p:sp>
      <p:sp>
        <p:nvSpPr>
          <p:cNvPr id="3" name="Content Placeholder 2"/>
          <p:cNvSpPr>
            <a:spLocks noGrp="1"/>
          </p:cNvSpPr>
          <p:nvPr>
            <p:ph sz="half" idx="1"/>
          </p:nvPr>
        </p:nvSpPr>
        <p:spPr/>
        <p:txBody>
          <a:bodyPr/>
          <a:lstStyle/>
          <a:p>
            <a:r>
              <a:rPr lang="en-US" dirty="0" smtClean="0"/>
              <a:t>How many have taken a MOOC?</a:t>
            </a:r>
          </a:p>
          <a:p>
            <a:endParaRPr lang="en-US" dirty="0"/>
          </a:p>
          <a:p>
            <a:r>
              <a:rPr lang="en-US" dirty="0" smtClean="0"/>
              <a:t>Anyone served as a reviewer for the applications for the Gates MOOC RFP?</a:t>
            </a:r>
          </a:p>
          <a:p>
            <a:endParaRPr lang="en-US" dirty="0"/>
          </a:p>
          <a:p>
            <a:r>
              <a:rPr lang="en-US" dirty="0" smtClean="0"/>
              <a:t>Anyone served as a QM reviewer for one of the Gates-funded MOOCs?</a:t>
            </a:r>
            <a:endParaRPr lang="en-US" dirty="0"/>
          </a:p>
        </p:txBody>
      </p:sp>
      <p:sp>
        <p:nvSpPr>
          <p:cNvPr id="4" name="Footer Placeholder 3"/>
          <p:cNvSpPr>
            <a:spLocks noGrp="1"/>
          </p:cNvSpPr>
          <p:nvPr>
            <p:ph type="ftr" sz="quarter" idx="11"/>
          </p:nvPr>
        </p:nvSpPr>
        <p:spPr/>
        <p:txBody>
          <a:bodyPr/>
          <a:lstStyle/>
          <a:p>
            <a:r>
              <a:rPr lang="en-US" smtClean="0"/>
              <a:t>©MarylandOnline, Inc.  2013.  All rights reserved </a:t>
            </a:r>
            <a:endParaRPr lang="en-US" dirty="0"/>
          </a:p>
        </p:txBody>
      </p:sp>
    </p:spTree>
    <p:extLst>
      <p:ext uri="{BB962C8B-B14F-4D97-AF65-F5344CB8AC3E}">
        <p14:creationId xmlns:p14="http://schemas.microsoft.com/office/powerpoint/2010/main" val="64519838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ctrTitle"/>
          </p:nvPr>
        </p:nvSpPr>
        <p:spPr/>
        <p:txBody>
          <a:bodyPr/>
          <a:lstStyle/>
          <a:p>
            <a:r>
              <a:rPr lang="en-US" dirty="0" smtClean="0"/>
              <a:t>The Context</a:t>
            </a:r>
            <a:endParaRPr lang="en-US" dirty="0"/>
          </a:p>
        </p:txBody>
      </p:sp>
      <p:sp>
        <p:nvSpPr>
          <p:cNvPr id="6" name="Subtitle 5"/>
          <p:cNvSpPr>
            <a:spLocks noGrp="1"/>
          </p:cNvSpPr>
          <p:nvPr>
            <p:ph type="subTitle" idx="1"/>
          </p:nvPr>
        </p:nvSpPr>
        <p:spPr/>
        <p:txBody>
          <a:bodyPr/>
          <a:lstStyle/>
          <a:p>
            <a:r>
              <a:rPr lang="en-US" dirty="0" smtClean="0"/>
              <a:t>What, Why, and How</a:t>
            </a:r>
            <a:endParaRPr lang="en-US" dirty="0"/>
          </a:p>
        </p:txBody>
      </p:sp>
      <p:sp>
        <p:nvSpPr>
          <p:cNvPr id="4" name="Footer Placeholder 3"/>
          <p:cNvSpPr>
            <a:spLocks noGrp="1"/>
          </p:cNvSpPr>
          <p:nvPr>
            <p:ph type="ftr" sz="quarter" idx="11"/>
          </p:nvPr>
        </p:nvSpPr>
        <p:spPr/>
        <p:txBody>
          <a:bodyPr/>
          <a:lstStyle/>
          <a:p>
            <a:r>
              <a:rPr lang="en-US" smtClean="0"/>
              <a:t>©MarylandOnline, Inc.  2013.  All rights reserved </a:t>
            </a:r>
            <a:endParaRPr lang="en-US" dirty="0"/>
          </a:p>
        </p:txBody>
      </p:sp>
    </p:spTree>
    <p:extLst>
      <p:ext uri="{BB962C8B-B14F-4D97-AF65-F5344CB8AC3E}">
        <p14:creationId xmlns:p14="http://schemas.microsoft.com/office/powerpoint/2010/main" val="169319688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smtClean="0"/>
              <a:t>Project Purpose and Timing </a:t>
            </a:r>
            <a:endParaRPr lang="en-US" dirty="0"/>
          </a:p>
        </p:txBody>
      </p:sp>
      <p:sp>
        <p:nvSpPr>
          <p:cNvPr id="8" name="Content Placeholder 7"/>
          <p:cNvSpPr>
            <a:spLocks noGrp="1"/>
          </p:cNvSpPr>
          <p:nvPr>
            <p:ph sz="half" idx="1"/>
          </p:nvPr>
        </p:nvSpPr>
        <p:spPr/>
        <p:txBody>
          <a:bodyPr>
            <a:normAutofit/>
          </a:bodyPr>
          <a:lstStyle/>
          <a:p>
            <a:pPr>
              <a:buSzPct val="100000"/>
              <a:buFont typeface="Arial" pitchFamily="34" charset="0"/>
              <a:buChar char="•"/>
            </a:pPr>
            <a:r>
              <a:rPr lang="en-US" dirty="0" smtClean="0"/>
              <a:t>Gates Foundation RFP: </a:t>
            </a:r>
          </a:p>
          <a:p>
            <a:pPr lvl="1">
              <a:buSzPct val="100000"/>
              <a:buFont typeface="Arial" pitchFamily="34" charset="0"/>
              <a:buChar char="•"/>
            </a:pPr>
            <a:r>
              <a:rPr lang="en-US" dirty="0" smtClean="0"/>
              <a:t>To stimulate the development of (14) high quality </a:t>
            </a:r>
            <a:r>
              <a:rPr lang="en-US" b="1" i="1" dirty="0" smtClean="0"/>
              <a:t>introductory and remedial MOOCs</a:t>
            </a:r>
          </a:p>
          <a:p>
            <a:pPr lvl="1">
              <a:buSzPct val="100000"/>
              <a:buFont typeface="Arial" pitchFamily="34" charset="0"/>
              <a:buChar char="•"/>
            </a:pPr>
            <a:r>
              <a:rPr lang="en-US" dirty="0" smtClean="0"/>
              <a:t>To </a:t>
            </a:r>
            <a:r>
              <a:rPr lang="en-US" dirty="0"/>
              <a:t>encourage rigorous research on important questions </a:t>
            </a:r>
            <a:r>
              <a:rPr lang="en-US" dirty="0" smtClean="0"/>
              <a:t> </a:t>
            </a:r>
            <a:r>
              <a:rPr lang="en-US" dirty="0"/>
              <a:t>	</a:t>
            </a:r>
          </a:p>
          <a:p>
            <a:pPr>
              <a:buSzPct val="100000"/>
              <a:buFont typeface="Arial" pitchFamily="34" charset="0"/>
              <a:buChar char="•"/>
            </a:pPr>
            <a:endParaRPr lang="en-US" dirty="0"/>
          </a:p>
        </p:txBody>
      </p:sp>
      <p:sp>
        <p:nvSpPr>
          <p:cNvPr id="5" name="Footer Placeholder 2"/>
          <p:cNvSpPr>
            <a:spLocks noGrp="1" noChangeAspect="1"/>
          </p:cNvSpPr>
          <p:nvPr>
            <p:ph type="ftr" sz="quarter" idx="11"/>
          </p:nvPr>
        </p:nvSpPr>
        <p:spPr>
          <a:xfrm>
            <a:off x="2443811" y="6356363"/>
            <a:ext cx="4384250" cy="497471"/>
          </a:xfrm>
        </p:spPr>
        <p:txBody>
          <a:bodyPr/>
          <a:lstStyle/>
          <a:p>
            <a:r>
              <a:rPr lang="en-US" dirty="0" smtClean="0">
                <a:solidFill>
                  <a:prstClr val="black">
                    <a:tint val="75000"/>
                  </a:prstClr>
                </a:solidFill>
                <a:latin typeface="Calibri"/>
              </a:rPr>
              <a:t>©MarylandOnline, Inc.  2013  All rights reserved </a:t>
            </a:r>
            <a:endParaRPr lang="en-US" dirty="0">
              <a:solidFill>
                <a:prstClr val="black">
                  <a:tint val="75000"/>
                </a:prstClr>
              </a:solidFill>
              <a:latin typeface="Calibri"/>
            </a:endParaRPr>
          </a:p>
        </p:txBody>
      </p:sp>
      <p:graphicFrame>
        <p:nvGraphicFramePr>
          <p:cNvPr id="6" name="Content Placeholder 4"/>
          <p:cNvGraphicFramePr>
            <a:graphicFrameLocks/>
          </p:cNvGraphicFramePr>
          <p:nvPr>
            <p:extLst>
              <p:ext uri="{D42A27DB-BD31-4B8C-83A1-F6EECF244321}">
                <p14:modId xmlns:p14="http://schemas.microsoft.com/office/powerpoint/2010/main" val="1469992455"/>
              </p:ext>
            </p:extLst>
          </p:nvPr>
        </p:nvGraphicFramePr>
        <p:xfrm>
          <a:off x="609600" y="3422235"/>
          <a:ext cx="8351024" cy="293412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354374866"/>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QM’s Role in Gates Project</a:t>
            </a:r>
            <a:endParaRPr lang="en-US" dirty="0"/>
          </a:p>
        </p:txBody>
      </p:sp>
      <p:sp>
        <p:nvSpPr>
          <p:cNvPr id="3" name="Content Placeholder 2"/>
          <p:cNvSpPr>
            <a:spLocks noGrp="1"/>
          </p:cNvSpPr>
          <p:nvPr>
            <p:ph sz="half" idx="1"/>
          </p:nvPr>
        </p:nvSpPr>
        <p:spPr/>
        <p:txBody>
          <a:bodyPr/>
          <a:lstStyle/>
          <a:p>
            <a:r>
              <a:rPr lang="en-US" dirty="0" smtClean="0"/>
              <a:t>Consulting on grant application review tool</a:t>
            </a:r>
          </a:p>
          <a:p>
            <a:r>
              <a:rPr lang="en-US" dirty="0" smtClean="0"/>
              <a:t>Providing two MRs to review each </a:t>
            </a:r>
            <a:r>
              <a:rPr lang="en-US" b="1" i="1" dirty="0" smtClean="0"/>
              <a:t>application</a:t>
            </a:r>
            <a:endParaRPr lang="en-US" b="1" i="1" dirty="0"/>
          </a:p>
          <a:p>
            <a:r>
              <a:rPr lang="en-US" dirty="0" smtClean="0"/>
              <a:t>Managing the external </a:t>
            </a:r>
            <a:r>
              <a:rPr lang="en-US" b="1" i="1" dirty="0" smtClean="0"/>
              <a:t>application </a:t>
            </a:r>
            <a:r>
              <a:rPr lang="en-US" dirty="0" smtClean="0"/>
              <a:t>review process</a:t>
            </a:r>
          </a:p>
          <a:p>
            <a:r>
              <a:rPr lang="en-US" dirty="0" smtClean="0"/>
              <a:t> Providing QM-Managed course reviews for all MOOCs</a:t>
            </a:r>
          </a:p>
          <a:p>
            <a:r>
              <a:rPr lang="en-US" dirty="0" smtClean="0"/>
              <a:t>Analyzing and reporting findings from course reviews </a:t>
            </a:r>
            <a:endParaRPr lang="en-US" dirty="0"/>
          </a:p>
        </p:txBody>
      </p:sp>
      <p:sp>
        <p:nvSpPr>
          <p:cNvPr id="4" name="Footer Placeholder 3"/>
          <p:cNvSpPr>
            <a:spLocks noGrp="1"/>
          </p:cNvSpPr>
          <p:nvPr>
            <p:ph type="ftr" sz="quarter" idx="11"/>
          </p:nvPr>
        </p:nvSpPr>
        <p:spPr/>
        <p:txBody>
          <a:bodyPr/>
          <a:lstStyle/>
          <a:p>
            <a:r>
              <a:rPr lang="en-US" smtClean="0"/>
              <a:t>©MarylandOnline, Inc.  2013.  All rights reserved </a:t>
            </a:r>
            <a:endParaRPr lang="en-US" dirty="0"/>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056120" y="4756150"/>
            <a:ext cx="1524000" cy="1676400"/>
          </a:xfrm>
          <a:prstGeom prst="rect">
            <a:avLst/>
          </a:prstGeom>
        </p:spPr>
      </p:pic>
    </p:spTree>
    <p:extLst>
      <p:ext uri="{BB962C8B-B14F-4D97-AF65-F5344CB8AC3E}">
        <p14:creationId xmlns:p14="http://schemas.microsoft.com/office/powerpoint/2010/main" val="397788716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MOOC Course Reviews for Gates</a:t>
            </a:r>
            <a:endParaRPr lang="en-US" dirty="0"/>
          </a:p>
        </p:txBody>
      </p:sp>
      <p:sp>
        <p:nvSpPr>
          <p:cNvPr id="9" name="Text Placeholder 8"/>
          <p:cNvSpPr>
            <a:spLocks noGrp="1"/>
          </p:cNvSpPr>
          <p:nvPr>
            <p:ph type="body" idx="1"/>
          </p:nvPr>
        </p:nvSpPr>
        <p:spPr/>
        <p:txBody>
          <a:bodyPr/>
          <a:lstStyle/>
          <a:p>
            <a:r>
              <a:rPr lang="en-US" dirty="0" smtClean="0"/>
              <a:t>QM Reviews</a:t>
            </a:r>
            <a:endParaRPr lang="en-US" dirty="0"/>
          </a:p>
        </p:txBody>
      </p:sp>
      <p:sp>
        <p:nvSpPr>
          <p:cNvPr id="5" name="Footer Placeholder 4"/>
          <p:cNvSpPr>
            <a:spLocks noGrp="1"/>
          </p:cNvSpPr>
          <p:nvPr>
            <p:ph type="ftr" sz="quarter" idx="11"/>
          </p:nvPr>
        </p:nvSpPr>
        <p:spPr/>
        <p:txBody>
          <a:bodyPr/>
          <a:lstStyle/>
          <a:p>
            <a:r>
              <a:rPr lang="en-US" dirty="0" smtClean="0"/>
              <a:t>©</a:t>
            </a:r>
            <a:r>
              <a:rPr lang="en-US" dirty="0" err="1" smtClean="0"/>
              <a:t>MarylandOnline</a:t>
            </a:r>
            <a:r>
              <a:rPr lang="en-US" dirty="0" smtClean="0"/>
              <a:t>, Inc.  2013.  All rights reserved </a:t>
            </a:r>
            <a:endParaRPr lang="en-US" dirty="0"/>
          </a:p>
        </p:txBody>
      </p:sp>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708765" y="2338647"/>
            <a:ext cx="1524000" cy="1524000"/>
          </a:xfrm>
          <a:prstGeom prst="rect">
            <a:avLst/>
          </a:prstGeom>
        </p:spPr>
      </p:pic>
      <p:sp>
        <p:nvSpPr>
          <p:cNvPr id="6" name="Left Arrow 5"/>
          <p:cNvSpPr/>
          <p:nvPr/>
        </p:nvSpPr>
        <p:spPr>
          <a:xfrm>
            <a:off x="8089706" y="2979489"/>
            <a:ext cx="535082" cy="242316"/>
          </a:xfrm>
          <a:prstGeom prst="leftArrow">
            <a:avLst/>
          </a:prstGeom>
          <a:solidFill>
            <a:srgbClr val="FFFF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 name="Left Arrow 11"/>
          <p:cNvSpPr/>
          <p:nvPr/>
        </p:nvSpPr>
        <p:spPr>
          <a:xfrm>
            <a:off x="8310723" y="3386139"/>
            <a:ext cx="535082" cy="242316"/>
          </a:xfrm>
          <a:prstGeom prst="leftArrow">
            <a:avLst/>
          </a:prstGeom>
          <a:solidFill>
            <a:srgbClr val="FFFF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 name="Left Arrow 12"/>
          <p:cNvSpPr/>
          <p:nvPr/>
        </p:nvSpPr>
        <p:spPr>
          <a:xfrm>
            <a:off x="8123983" y="4029896"/>
            <a:ext cx="535082" cy="242316"/>
          </a:xfrm>
          <a:prstGeom prst="leftArrow">
            <a:avLst/>
          </a:prstGeom>
          <a:solidFill>
            <a:srgbClr val="FFFF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11" name="Content Placeholder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368028" y="1535113"/>
            <a:ext cx="5775972" cy="4408487"/>
          </a:xfrm>
          <a:prstGeom prst="rect">
            <a:avLst/>
          </a:prstGeom>
        </p:spPr>
      </p:pic>
      <p:sp>
        <p:nvSpPr>
          <p:cNvPr id="3" name="Content Placeholder 2"/>
          <p:cNvSpPr>
            <a:spLocks noGrp="1"/>
          </p:cNvSpPr>
          <p:nvPr>
            <p:ph sz="half" idx="2"/>
          </p:nvPr>
        </p:nvSpPr>
        <p:spPr/>
        <p:txBody>
          <a:bodyPr/>
          <a:lstStyle/>
          <a:p>
            <a:pPr>
              <a:buFont typeface="Arial" panose="020B0604020202020204" pitchFamily="34" charset="0"/>
              <a:buChar char="•"/>
            </a:pPr>
            <a:r>
              <a:rPr lang="en-US" dirty="0" smtClean="0"/>
              <a:t>Followed the official QM review process</a:t>
            </a:r>
          </a:p>
          <a:p>
            <a:pPr>
              <a:buFont typeface="Arial" panose="020B0604020202020204" pitchFamily="34" charset="0"/>
              <a:buChar char="•"/>
            </a:pPr>
            <a:r>
              <a:rPr lang="en-US" dirty="0" smtClean="0"/>
              <a:t>Courses had to be fully developed before review began</a:t>
            </a:r>
          </a:p>
          <a:p>
            <a:pPr>
              <a:buFont typeface="Arial" panose="020B0604020202020204" pitchFamily="34" charset="0"/>
              <a:buChar char="•"/>
            </a:pPr>
            <a:r>
              <a:rPr lang="en-US" dirty="0" smtClean="0"/>
              <a:t>Used the QM CPE Rubric</a:t>
            </a:r>
          </a:p>
        </p:txBody>
      </p:sp>
    </p:spTree>
    <p:extLst>
      <p:ext uri="{BB962C8B-B14F-4D97-AF65-F5344CB8AC3E}">
        <p14:creationId xmlns:p14="http://schemas.microsoft.com/office/powerpoint/2010/main" val="12350976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3"/>
          <p:cNvSpPr txBox="1">
            <a:spLocks noChangeArrowheads="1"/>
          </p:cNvSpPr>
          <p:nvPr/>
        </p:nvSpPr>
        <p:spPr bwMode="auto">
          <a:xfrm>
            <a:off x="762000" y="1726725"/>
            <a:ext cx="7620000" cy="3200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19088" indent="-319088"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marL="0" indent="0">
              <a:spcBef>
                <a:spcPts val="700"/>
              </a:spcBef>
              <a:buClr>
                <a:schemeClr val="accent2"/>
              </a:buClr>
              <a:buSzPct val="60000"/>
            </a:pPr>
            <a:r>
              <a:rPr lang="en-US" sz="2800" dirty="0">
                <a:latin typeface="Calibri" pitchFamily="34" charset="0"/>
                <a:cs typeface="Calibri" pitchFamily="34" charset="0"/>
              </a:rPr>
              <a:t>Consisting of:</a:t>
            </a:r>
          </a:p>
          <a:p>
            <a:pPr marL="800100" lvl="1" indent="-342900">
              <a:spcBef>
                <a:spcPts val="550"/>
              </a:spcBef>
              <a:buSzPct val="100000"/>
              <a:buFont typeface="Arial" pitchFamily="34" charset="0"/>
              <a:buChar char="•"/>
            </a:pPr>
            <a:r>
              <a:rPr lang="en-US" sz="2800" dirty="0">
                <a:latin typeface="Calibri" pitchFamily="34" charset="0"/>
                <a:cs typeface="Calibri" pitchFamily="34" charset="0"/>
              </a:rPr>
              <a:t>8 key areas (general standards) of course quality </a:t>
            </a:r>
          </a:p>
          <a:p>
            <a:pPr marL="800100" lvl="1" indent="-342900">
              <a:spcBef>
                <a:spcPts val="550"/>
              </a:spcBef>
              <a:buSzPct val="100000"/>
              <a:buFont typeface="Arial" pitchFamily="34" charset="0"/>
              <a:buChar char="•"/>
            </a:pPr>
            <a:r>
              <a:rPr lang="en-US" sz="2800" dirty="0" smtClean="0">
                <a:latin typeface="Calibri" pitchFamily="34" charset="0"/>
                <a:cs typeface="Calibri" pitchFamily="34" charset="0"/>
              </a:rPr>
              <a:t>41 </a:t>
            </a:r>
            <a:r>
              <a:rPr lang="en-US" sz="2800" dirty="0">
                <a:latin typeface="Calibri" pitchFamily="34" charset="0"/>
                <a:cs typeface="Calibri" pitchFamily="34" charset="0"/>
              </a:rPr>
              <a:t>specific review </a:t>
            </a:r>
            <a:r>
              <a:rPr lang="en-US" sz="2800" dirty="0" smtClean="0">
                <a:latin typeface="Calibri" pitchFamily="34" charset="0"/>
                <a:cs typeface="Calibri" pitchFamily="34" charset="0"/>
              </a:rPr>
              <a:t>standards</a:t>
            </a:r>
          </a:p>
          <a:p>
            <a:pPr marL="800100" lvl="1" indent="-342900">
              <a:spcBef>
                <a:spcPts val="550"/>
              </a:spcBef>
              <a:buSzPct val="100000"/>
              <a:buFont typeface="Arial" pitchFamily="34" charset="0"/>
              <a:buChar char="•"/>
            </a:pPr>
            <a:r>
              <a:rPr lang="en-US" sz="2800" dirty="0" smtClean="0">
                <a:latin typeface="Calibri" pitchFamily="34" charset="0"/>
                <a:cs typeface="Calibri" pitchFamily="34" charset="0"/>
              </a:rPr>
              <a:t>99 points</a:t>
            </a:r>
          </a:p>
          <a:p>
            <a:pPr marL="800100" lvl="1" indent="-342900">
              <a:spcBef>
                <a:spcPts val="550"/>
              </a:spcBef>
              <a:buSzPct val="100000"/>
              <a:buFont typeface="Arial" pitchFamily="34" charset="0"/>
              <a:buChar char="•"/>
            </a:pPr>
            <a:r>
              <a:rPr lang="en-US" sz="2800" dirty="0" smtClean="0">
                <a:latin typeface="Calibri" pitchFamily="34" charset="0"/>
                <a:cs typeface="Calibri" pitchFamily="34" charset="0"/>
              </a:rPr>
              <a:t>85 points to meet standards, plus all essential</a:t>
            </a:r>
            <a:endParaRPr lang="en-US" sz="2800" dirty="0">
              <a:latin typeface="Calibri" pitchFamily="34" charset="0"/>
              <a:cs typeface="Calibri" pitchFamily="34" charset="0"/>
            </a:endParaRPr>
          </a:p>
          <a:p>
            <a:pPr lvl="1">
              <a:spcBef>
                <a:spcPts val="550"/>
              </a:spcBef>
              <a:buClr>
                <a:schemeClr val="accent1"/>
              </a:buClr>
              <a:buSzPct val="70000"/>
              <a:buFont typeface="Wingdings 2" pitchFamily="18" charset="2"/>
              <a:buChar char=""/>
            </a:pPr>
            <a:endParaRPr lang="en-US" sz="2600" dirty="0">
              <a:latin typeface="Tw Cen MT" pitchFamily="34" charset="0"/>
            </a:endParaRPr>
          </a:p>
          <a:p>
            <a:pPr lvl="1">
              <a:spcBef>
                <a:spcPts val="550"/>
              </a:spcBef>
              <a:buClr>
                <a:schemeClr val="accent1"/>
              </a:buClr>
              <a:buSzPct val="70000"/>
              <a:buFont typeface="Wingdings 2" pitchFamily="18" charset="2"/>
              <a:buChar char=""/>
            </a:pPr>
            <a:endParaRPr lang="en-US" sz="3200" dirty="0">
              <a:latin typeface="Tw Cen MT" pitchFamily="34" charset="0"/>
            </a:endParaRPr>
          </a:p>
          <a:p>
            <a:pPr eaLnBrk="1" hangingPunct="1">
              <a:spcBef>
                <a:spcPts val="700"/>
              </a:spcBef>
              <a:buClr>
                <a:schemeClr val="accent2"/>
              </a:buClr>
              <a:buSzPct val="60000"/>
            </a:pPr>
            <a:endParaRPr lang="en-US" sz="2900" dirty="0">
              <a:latin typeface="Tw Cen MT" pitchFamily="34" charset="0"/>
            </a:endParaRPr>
          </a:p>
        </p:txBody>
      </p:sp>
      <p:sp>
        <p:nvSpPr>
          <p:cNvPr id="45059" name="Rectangle 2"/>
          <p:cNvSpPr>
            <a:spLocks noGrp="1" noChangeArrowheads="1"/>
          </p:cNvSpPr>
          <p:nvPr>
            <p:ph type="title" idx="4294967295"/>
          </p:nvPr>
        </p:nvSpPr>
        <p:spPr>
          <a:xfrm>
            <a:off x="1577236" y="103340"/>
            <a:ext cx="7162800" cy="990600"/>
          </a:xfrm>
        </p:spPr>
        <p:txBody>
          <a:bodyPr/>
          <a:lstStyle/>
          <a:p>
            <a:pPr eaLnBrk="1" hangingPunct="1"/>
            <a:r>
              <a:rPr lang="en-US" dirty="0" smtClean="0"/>
              <a:t>Reviews Used QM CPE Rubric</a:t>
            </a:r>
          </a:p>
        </p:txBody>
      </p:sp>
      <p:sp>
        <p:nvSpPr>
          <p:cNvPr id="7" name="Footer Placeholder 2"/>
          <p:cNvSpPr>
            <a:spLocks noGrp="1" noChangeAspect="1"/>
          </p:cNvSpPr>
          <p:nvPr>
            <p:ph type="ftr" sz="quarter" idx="11"/>
          </p:nvPr>
        </p:nvSpPr>
        <p:spPr>
          <a:xfrm>
            <a:off x="2443811" y="6356363"/>
            <a:ext cx="4384250" cy="497471"/>
          </a:xfrm>
        </p:spPr>
        <p:txBody>
          <a:bodyPr/>
          <a:lstStyle/>
          <a:p>
            <a:r>
              <a:rPr lang="en-US" dirty="0" smtClean="0">
                <a:solidFill>
                  <a:prstClr val="black">
                    <a:tint val="75000"/>
                  </a:prstClr>
                </a:solidFill>
                <a:latin typeface="Calibri"/>
              </a:rPr>
              <a:t>©MarylandOnline, Inc.  2013  All rights reserved </a:t>
            </a:r>
            <a:endParaRPr lang="en-US" dirty="0">
              <a:solidFill>
                <a:prstClr val="black">
                  <a:tint val="75000"/>
                </a:prstClr>
              </a:solidFill>
              <a:latin typeface="Calibri"/>
            </a:endParaRP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474720" y="4768863"/>
            <a:ext cx="1524000" cy="1587500"/>
          </a:xfrm>
          <a:prstGeom prst="rect">
            <a:avLst/>
          </a:prstGeom>
        </p:spPr>
      </p:pic>
    </p:spTree>
    <p:extLst>
      <p:ext uri="{BB962C8B-B14F-4D97-AF65-F5344CB8AC3E}">
        <p14:creationId xmlns:p14="http://schemas.microsoft.com/office/powerpoint/2010/main" val="874576171"/>
      </p:ext>
    </p:extLst>
  </p:cSld>
  <p:clrMapOvr>
    <a:masterClrMapping/>
  </p:clrMapOvr>
  <p:transition xmlns:p14="http://schemas.microsoft.com/office/powerpoint/2010/main">
    <p:pull dir="r"/>
  </p:transition>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normAutofit/>
          </a:bodyPr>
          <a:lstStyle/>
          <a:p>
            <a:r>
              <a:rPr lang="en-US" dirty="0" smtClean="0"/>
              <a:t>Modified Standards for CPE</a:t>
            </a:r>
            <a:endParaRPr lang="en-US" dirty="0"/>
          </a:p>
        </p:txBody>
      </p:sp>
      <p:sp>
        <p:nvSpPr>
          <p:cNvPr id="8" name="Content Placeholder 7"/>
          <p:cNvSpPr>
            <a:spLocks noGrp="1"/>
          </p:cNvSpPr>
          <p:nvPr>
            <p:ph sz="half" idx="1"/>
          </p:nvPr>
        </p:nvSpPr>
        <p:spPr>
          <a:xfrm>
            <a:off x="457200" y="1600200"/>
            <a:ext cx="8229600" cy="5019675"/>
          </a:xfrm>
        </p:spPr>
        <p:txBody>
          <a:bodyPr>
            <a:normAutofit/>
          </a:bodyPr>
          <a:lstStyle/>
          <a:p>
            <a:pPr marL="0" indent="0">
              <a:buNone/>
            </a:pPr>
            <a:r>
              <a:rPr lang="en-US" dirty="0" smtClean="0"/>
              <a:t>Courses can meet standards without active instructor facilitation, e.g.,</a:t>
            </a:r>
          </a:p>
          <a:p>
            <a:pPr lvl="1">
              <a:buFont typeface="Arial"/>
              <a:buChar char="•"/>
            </a:pPr>
            <a:r>
              <a:rPr lang="en-US" dirty="0" smtClean="0"/>
              <a:t>No direct student to instructor communication</a:t>
            </a:r>
          </a:p>
          <a:p>
            <a:pPr lvl="1">
              <a:buFont typeface="Arial"/>
              <a:buChar char="•"/>
            </a:pPr>
            <a:r>
              <a:rPr lang="en-US" dirty="0" smtClean="0"/>
              <a:t>No personalized instructor self-introduction</a:t>
            </a:r>
          </a:p>
          <a:p>
            <a:pPr lvl="1">
              <a:buFont typeface="Arial"/>
              <a:buChar char="•"/>
            </a:pPr>
            <a:r>
              <a:rPr lang="en-US" dirty="0" smtClean="0"/>
              <a:t>No ready student access to an instructor</a:t>
            </a:r>
          </a:p>
          <a:p>
            <a:pPr lvl="1">
              <a:buFont typeface="Arial"/>
              <a:buChar char="•"/>
            </a:pPr>
            <a:r>
              <a:rPr lang="en-US" dirty="0" smtClean="0"/>
              <a:t>Exclusively machine graded assessment</a:t>
            </a:r>
          </a:p>
          <a:p>
            <a:pPr marL="0" indent="0">
              <a:buNone/>
            </a:pPr>
            <a:r>
              <a:rPr lang="en-US" dirty="0" smtClean="0"/>
              <a:t>Courses can meet standards without direct student to student contact, e.g.,</a:t>
            </a:r>
          </a:p>
          <a:p>
            <a:pPr lvl="1">
              <a:buFont typeface="Arial"/>
              <a:buChar char="•"/>
            </a:pPr>
            <a:r>
              <a:rPr lang="en-US" dirty="0" smtClean="0"/>
              <a:t>No student self-introductions</a:t>
            </a:r>
          </a:p>
          <a:p>
            <a:pPr lvl="1">
              <a:buFont typeface="Arial"/>
              <a:buChar char="•"/>
            </a:pPr>
            <a:r>
              <a:rPr lang="en-US" dirty="0" smtClean="0"/>
              <a:t>No student to student discussion boards</a:t>
            </a:r>
          </a:p>
          <a:p>
            <a:pPr lvl="1">
              <a:buFont typeface="Arial"/>
              <a:buChar char="•"/>
            </a:pPr>
            <a:r>
              <a:rPr lang="en-US" dirty="0" smtClean="0"/>
              <a:t>No group activities</a:t>
            </a:r>
            <a:endParaRPr lang="en-US" dirty="0"/>
          </a:p>
        </p:txBody>
      </p:sp>
    </p:spTree>
    <p:extLst>
      <p:ext uri="{BB962C8B-B14F-4D97-AF65-F5344CB8AC3E}">
        <p14:creationId xmlns:p14="http://schemas.microsoft.com/office/powerpoint/2010/main" val="142500072"/>
      </p:ext>
    </p:extLst>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QM_SlideTemplat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QM_SlideTemplate</Template>
  <TotalTime>17697</TotalTime>
  <Words>1352</Words>
  <Application>Microsoft Macintosh PowerPoint</Application>
  <PresentationFormat>On-screen Show (4:3)</PresentationFormat>
  <Paragraphs>177</Paragraphs>
  <Slides>24</Slides>
  <Notes>8</Notes>
  <HiddenSlides>0</HiddenSlides>
  <MMClips>0</MMClips>
  <ScaleCrop>false</ScaleCrop>
  <HeadingPairs>
    <vt:vector size="4" baseType="variant">
      <vt:variant>
        <vt:lpstr>Theme</vt:lpstr>
      </vt:variant>
      <vt:variant>
        <vt:i4>1</vt:i4>
      </vt:variant>
      <vt:variant>
        <vt:lpstr>Slide Titles</vt:lpstr>
      </vt:variant>
      <vt:variant>
        <vt:i4>24</vt:i4>
      </vt:variant>
    </vt:vector>
  </HeadingPairs>
  <TitlesOfParts>
    <vt:vector size="25" baseType="lpstr">
      <vt:lpstr>QM_SlideTemplate</vt:lpstr>
      <vt:lpstr>QM for MOOCs:  Results of QM Reviews of Gates Foundation-Funded MOOCs </vt:lpstr>
      <vt:lpstr>Learning Objectives</vt:lpstr>
      <vt:lpstr>Your Experience with MOOCs?</vt:lpstr>
      <vt:lpstr>The Context</vt:lpstr>
      <vt:lpstr>Project Purpose and Timing </vt:lpstr>
      <vt:lpstr>QM’s Role in Gates Project</vt:lpstr>
      <vt:lpstr>MOOC Course Reviews for Gates</vt:lpstr>
      <vt:lpstr>Reviews Used QM CPE Rubric</vt:lpstr>
      <vt:lpstr>Modified Standards for CPE</vt:lpstr>
      <vt:lpstr>Modified Standards for CPE</vt:lpstr>
      <vt:lpstr>Compensating Expectations </vt:lpstr>
      <vt:lpstr>MOOC Review Outcomes</vt:lpstr>
      <vt:lpstr>Reviewer Profiles</vt:lpstr>
      <vt:lpstr>Review Results</vt:lpstr>
      <vt:lpstr>Review Scores</vt:lpstr>
      <vt:lpstr>Standards Not Met: 1-4</vt:lpstr>
      <vt:lpstr>Standards Not Met: 5-8</vt:lpstr>
      <vt:lpstr>Most Frequently Missed Standards</vt:lpstr>
      <vt:lpstr>Reviewer Survey Results</vt:lpstr>
      <vt:lpstr>Reviewer Survey Feedback</vt:lpstr>
      <vt:lpstr>Analysis &amp; Discussion</vt:lpstr>
      <vt:lpstr>Summary Analysis</vt:lpstr>
      <vt:lpstr>Discussion &amp; Implications</vt:lpstr>
      <vt:lpstr>PowerPoint Presentation</vt:lpstr>
    </vt:vector>
  </TitlesOfParts>
  <Company>Microsoft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Applying the  QM Rubric</dc:title>
  <dc:creator>Deb</dc:creator>
  <cp:lastModifiedBy>Deb Adair</cp:lastModifiedBy>
  <cp:revision>199</cp:revision>
  <cp:lastPrinted>2012-06-22T16:09:53Z</cp:lastPrinted>
  <dcterms:created xsi:type="dcterms:W3CDTF">2011-08-11T19:03:15Z</dcterms:created>
  <dcterms:modified xsi:type="dcterms:W3CDTF">2013-09-26T02:00:24Z</dcterms:modified>
</cp:coreProperties>
</file>