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notesSlides/notesSlide19.xml" ContentType="application/vnd.openxmlformats-officedocument.presentationml.notesSlide+xml"/>
  <Override PartName="/ppt/charts/chart2.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 id="2147483694" r:id="rId2"/>
  </p:sldMasterIdLst>
  <p:notesMasterIdLst>
    <p:notesMasterId r:id="rId37"/>
  </p:notesMasterIdLst>
  <p:handoutMasterIdLst>
    <p:handoutMasterId r:id="rId38"/>
  </p:handoutMasterIdLst>
  <p:sldIdLst>
    <p:sldId id="256" r:id="rId3"/>
    <p:sldId id="328" r:id="rId4"/>
    <p:sldId id="325" r:id="rId5"/>
    <p:sldId id="266" r:id="rId6"/>
    <p:sldId id="270" r:id="rId7"/>
    <p:sldId id="312" r:id="rId8"/>
    <p:sldId id="298" r:id="rId9"/>
    <p:sldId id="327" r:id="rId10"/>
    <p:sldId id="308" r:id="rId11"/>
    <p:sldId id="319" r:id="rId12"/>
    <p:sldId id="315" r:id="rId13"/>
    <p:sldId id="316" r:id="rId14"/>
    <p:sldId id="317" r:id="rId15"/>
    <p:sldId id="274" r:id="rId16"/>
    <p:sldId id="290" r:id="rId17"/>
    <p:sldId id="291" r:id="rId18"/>
    <p:sldId id="292" r:id="rId19"/>
    <p:sldId id="300" r:id="rId20"/>
    <p:sldId id="299" r:id="rId21"/>
    <p:sldId id="334" r:id="rId22"/>
    <p:sldId id="326" r:id="rId23"/>
    <p:sldId id="309" r:id="rId24"/>
    <p:sldId id="331" r:id="rId25"/>
    <p:sldId id="329" r:id="rId26"/>
    <p:sldId id="332" r:id="rId27"/>
    <p:sldId id="333" r:id="rId28"/>
    <p:sldId id="324" r:id="rId29"/>
    <p:sldId id="293" r:id="rId30"/>
    <p:sldId id="301" r:id="rId31"/>
    <p:sldId id="259" r:id="rId32"/>
    <p:sldId id="305" r:id="rId33"/>
    <p:sldId id="306" r:id="rId34"/>
    <p:sldId id="307" r:id="rId35"/>
    <p:sldId id="302"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929"/>
    <a:srgbClr val="FFD44F"/>
    <a:srgbClr val="596BC5"/>
    <a:srgbClr val="4F6BC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63" autoAdjust="0"/>
    <p:restoredTop sz="94660"/>
  </p:normalViewPr>
  <p:slideViewPr>
    <p:cSldViewPr snapToGrid="0" snapToObjects="1">
      <p:cViewPr varScale="1">
        <p:scale>
          <a:sx n="70" d="100"/>
          <a:sy n="70" d="100"/>
        </p:scale>
        <p:origin x="1320"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0"/>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Course Review</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Single Review</c:v>
                </c:pt>
              </c:strCache>
            </c:strRef>
          </c:cat>
          <c:val>
            <c:numRef>
              <c:f>Sheet1!$B$2</c:f>
              <c:numCache>
                <c:formatCode>General</c:formatCode>
                <c:ptCount val="1"/>
                <c:pt idx="0">
                  <c:v>1</c:v>
                </c:pt>
              </c:numCache>
            </c:numRef>
          </c:val>
        </c:ser>
        <c:ser>
          <c:idx val="1"/>
          <c:order val="1"/>
          <c:tx>
            <c:strRef>
              <c:f>Sheet1!$C$1</c:f>
              <c:strCache>
                <c:ptCount val="1"/>
                <c:pt idx="0">
                  <c:v>x 4 Instructors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Single Review</c:v>
                </c:pt>
              </c:strCache>
            </c:strRef>
          </c:cat>
          <c:val>
            <c:numRef>
              <c:f>Sheet1!$C$2</c:f>
              <c:numCache>
                <c:formatCode>General</c:formatCode>
                <c:ptCount val="1"/>
                <c:pt idx="0">
                  <c:v>4</c:v>
                </c:pt>
              </c:numCache>
            </c:numRef>
          </c:val>
        </c:ser>
        <c:ser>
          <c:idx val="2"/>
          <c:order val="2"/>
          <c:tx>
            <c:strRef>
              <c:f>Sheet1!$D$1</c:f>
              <c:strCache>
                <c:ptCount val="1"/>
                <c:pt idx="0">
                  <c:v>x 3 Courses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Single Review</c:v>
                </c:pt>
              </c:strCache>
            </c:strRef>
          </c:cat>
          <c:val>
            <c:numRef>
              <c:f>Sheet1!$D$2</c:f>
              <c:numCache>
                <c:formatCode>General</c:formatCode>
                <c:ptCount val="1"/>
                <c:pt idx="0">
                  <c:v>12</c:v>
                </c:pt>
              </c:numCache>
            </c:numRef>
          </c:val>
        </c:ser>
        <c:ser>
          <c:idx val="3"/>
          <c:order val="3"/>
          <c:tx>
            <c:strRef>
              <c:f>Sheet1!$E$1</c:f>
              <c:strCache>
                <c:ptCount val="1"/>
                <c:pt idx="0">
                  <c:v>x 30 Students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Single Review</c:v>
                </c:pt>
              </c:strCache>
            </c:strRef>
          </c:cat>
          <c:val>
            <c:numRef>
              <c:f>Sheet1!$E$2</c:f>
              <c:numCache>
                <c:formatCode>General</c:formatCode>
                <c:ptCount val="1"/>
                <c:pt idx="0">
                  <c:v>360</c:v>
                </c:pt>
              </c:numCache>
            </c:numRef>
          </c:val>
        </c:ser>
        <c:dLbls>
          <c:showLegendKey val="0"/>
          <c:showVal val="1"/>
          <c:showCatName val="0"/>
          <c:showSerName val="0"/>
          <c:showPercent val="0"/>
          <c:showBubbleSize val="0"/>
        </c:dLbls>
        <c:gapWidth val="150"/>
        <c:shape val="cone"/>
        <c:axId val="352772304"/>
        <c:axId val="398923816"/>
        <c:axId val="0"/>
      </c:bar3DChart>
      <c:catAx>
        <c:axId val="352772304"/>
        <c:scaling>
          <c:orientation val="minMax"/>
        </c:scaling>
        <c:delete val="0"/>
        <c:axPos val="b"/>
        <c:numFmt formatCode="General" sourceLinked="0"/>
        <c:majorTickMark val="out"/>
        <c:minorTickMark val="none"/>
        <c:tickLblPos val="nextTo"/>
        <c:crossAx val="398923816"/>
        <c:crosses val="autoZero"/>
        <c:auto val="1"/>
        <c:lblAlgn val="ctr"/>
        <c:lblOffset val="100"/>
        <c:noMultiLvlLbl val="0"/>
      </c:catAx>
      <c:valAx>
        <c:axId val="398923816"/>
        <c:scaling>
          <c:orientation val="minMax"/>
        </c:scaling>
        <c:delete val="0"/>
        <c:axPos val="l"/>
        <c:majorGridlines/>
        <c:title>
          <c:tx>
            <c:rich>
              <a:bodyPr rot="0" vert="horz"/>
              <a:lstStyle/>
              <a:p>
                <a:pPr>
                  <a:defRPr/>
                </a:pPr>
                <a:r>
                  <a:rPr lang="en-US" dirty="0" smtClean="0"/>
                  <a:t>Students</a:t>
                </a:r>
              </a:p>
              <a:p>
                <a:pPr>
                  <a:defRPr/>
                </a:pPr>
                <a:r>
                  <a:rPr lang="en-US" dirty="0" smtClean="0"/>
                  <a:t>Per Semester</a:t>
                </a:r>
                <a:endParaRPr lang="en-US" dirty="0"/>
              </a:p>
            </c:rich>
          </c:tx>
          <c:overlay val="0"/>
        </c:title>
        <c:numFmt formatCode="General" sourceLinked="1"/>
        <c:majorTickMark val="out"/>
        <c:minorTickMark val="none"/>
        <c:tickLblPos val="nextTo"/>
        <c:crossAx val="352772304"/>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Course Review</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5000 Certified Courses</c:v>
                </c:pt>
              </c:strCache>
            </c:strRef>
          </c:cat>
          <c:val>
            <c:numRef>
              <c:f>Sheet1!$B$2</c:f>
              <c:numCache>
                <c:formatCode>General</c:formatCode>
                <c:ptCount val="1"/>
                <c:pt idx="0">
                  <c:v>5000</c:v>
                </c:pt>
              </c:numCache>
            </c:numRef>
          </c:val>
        </c:ser>
        <c:ser>
          <c:idx val="1"/>
          <c:order val="1"/>
          <c:tx>
            <c:strRef>
              <c:f>Sheet1!$C$1</c:f>
              <c:strCache>
                <c:ptCount val="1"/>
                <c:pt idx="0">
                  <c:v>x 4 Instructors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5000 Certified Courses</c:v>
                </c:pt>
              </c:strCache>
            </c:strRef>
          </c:cat>
          <c:val>
            <c:numRef>
              <c:f>Sheet1!$C$2</c:f>
              <c:numCache>
                <c:formatCode>#,##0</c:formatCode>
                <c:ptCount val="1"/>
                <c:pt idx="0">
                  <c:v>20000</c:v>
                </c:pt>
              </c:numCache>
            </c:numRef>
          </c:val>
        </c:ser>
        <c:ser>
          <c:idx val="2"/>
          <c:order val="2"/>
          <c:tx>
            <c:strRef>
              <c:f>Sheet1!$D$1</c:f>
              <c:strCache>
                <c:ptCount val="1"/>
                <c:pt idx="0">
                  <c:v>x 3 Courses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5000 Certified Courses</c:v>
                </c:pt>
              </c:strCache>
            </c:strRef>
          </c:cat>
          <c:val>
            <c:numRef>
              <c:f>Sheet1!$D$2</c:f>
              <c:numCache>
                <c:formatCode>General</c:formatCode>
                <c:ptCount val="1"/>
                <c:pt idx="0">
                  <c:v>60000</c:v>
                </c:pt>
              </c:numCache>
            </c:numRef>
          </c:val>
        </c:ser>
        <c:ser>
          <c:idx val="3"/>
          <c:order val="3"/>
          <c:tx>
            <c:strRef>
              <c:f>Sheet1!$E$1</c:f>
              <c:strCache>
                <c:ptCount val="1"/>
                <c:pt idx="0">
                  <c:v>x 30 Students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5000 Certified Courses</c:v>
                </c:pt>
              </c:strCache>
            </c:strRef>
          </c:cat>
          <c:val>
            <c:numRef>
              <c:f>Sheet1!$E$2</c:f>
              <c:numCache>
                <c:formatCode>General</c:formatCode>
                <c:ptCount val="1"/>
                <c:pt idx="0">
                  <c:v>1800000</c:v>
                </c:pt>
              </c:numCache>
            </c:numRef>
          </c:val>
        </c:ser>
        <c:dLbls>
          <c:showLegendKey val="0"/>
          <c:showVal val="1"/>
          <c:showCatName val="0"/>
          <c:showSerName val="0"/>
          <c:showPercent val="0"/>
          <c:showBubbleSize val="0"/>
        </c:dLbls>
        <c:gapWidth val="150"/>
        <c:shape val="cone"/>
        <c:axId val="398924600"/>
        <c:axId val="398924992"/>
        <c:axId val="0"/>
      </c:bar3DChart>
      <c:catAx>
        <c:axId val="398924600"/>
        <c:scaling>
          <c:orientation val="minMax"/>
        </c:scaling>
        <c:delete val="0"/>
        <c:axPos val="b"/>
        <c:numFmt formatCode="General" sourceLinked="0"/>
        <c:majorTickMark val="out"/>
        <c:minorTickMark val="none"/>
        <c:tickLblPos val="nextTo"/>
        <c:crossAx val="398924992"/>
        <c:crosses val="autoZero"/>
        <c:auto val="1"/>
        <c:lblAlgn val="ctr"/>
        <c:lblOffset val="100"/>
        <c:noMultiLvlLbl val="0"/>
      </c:catAx>
      <c:valAx>
        <c:axId val="398924992"/>
        <c:scaling>
          <c:orientation val="minMax"/>
        </c:scaling>
        <c:delete val="0"/>
        <c:axPos val="l"/>
        <c:majorGridlines/>
        <c:title>
          <c:tx>
            <c:rich>
              <a:bodyPr rot="0" vert="horz"/>
              <a:lstStyle/>
              <a:p>
                <a:pPr>
                  <a:defRPr/>
                </a:pPr>
                <a:r>
                  <a:rPr lang="en-US" dirty="0" smtClean="0"/>
                  <a:t>Students Impacted </a:t>
                </a:r>
              </a:p>
              <a:p>
                <a:pPr>
                  <a:defRPr/>
                </a:pPr>
                <a:r>
                  <a:rPr lang="en-US" dirty="0" smtClean="0"/>
                  <a:t>By 5000</a:t>
                </a:r>
                <a:r>
                  <a:rPr lang="en-US" baseline="0" dirty="0" smtClean="0"/>
                  <a:t> Certified Courses</a:t>
                </a:r>
                <a:endParaRPr lang="en-US" dirty="0" smtClean="0"/>
              </a:p>
            </c:rich>
          </c:tx>
          <c:layout>
            <c:manualLayout>
              <c:xMode val="edge"/>
              <c:yMode val="edge"/>
              <c:x val="2.2176047438514501E-4"/>
              <c:y val="0.35413383020636302"/>
            </c:manualLayout>
          </c:layout>
          <c:overlay val="0"/>
        </c:title>
        <c:numFmt formatCode="General" sourceLinked="1"/>
        <c:majorTickMark val="out"/>
        <c:minorTickMark val="none"/>
        <c:tickLblPos val="nextTo"/>
        <c:crossAx val="398924600"/>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C0B6D7-A741-4A83-8940-528C6D6A96AB}"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ED09EBC6-A2FC-41DB-B4D0-D2311CBE7078}">
      <dgm:prSet phldrT="[Text]"/>
      <dgm:spPr>
        <a:solidFill>
          <a:srgbClr val="0070C0">
            <a:alpha val="90000"/>
          </a:srgbClr>
        </a:solidFill>
        <a:scene3d>
          <a:camera prst="orthographicFront"/>
          <a:lightRig rig="threePt" dir="t"/>
        </a:scene3d>
        <a:sp3d>
          <a:bevelT/>
        </a:sp3d>
      </dgm:spPr>
      <dgm:t>
        <a:bodyPr/>
        <a:lstStyle/>
        <a:p>
          <a:r>
            <a:rPr lang="en-US" dirty="0" smtClean="0">
              <a:solidFill>
                <a:schemeClr val="bg1"/>
              </a:solidFill>
            </a:rPr>
            <a:t>QM Rubric</a:t>
          </a:r>
          <a:endParaRPr lang="en-US" dirty="0">
            <a:solidFill>
              <a:schemeClr val="bg1"/>
            </a:solidFill>
          </a:endParaRPr>
        </a:p>
      </dgm:t>
    </dgm:pt>
    <dgm:pt modelId="{39207CD4-4E45-43AB-8100-80CBC36BED8A}" type="parTrans" cxnId="{69C6FED8-406A-49D8-BF22-D61EA151922F}">
      <dgm:prSet/>
      <dgm:spPr/>
      <dgm:t>
        <a:bodyPr/>
        <a:lstStyle/>
        <a:p>
          <a:endParaRPr lang="en-US"/>
        </a:p>
      </dgm:t>
    </dgm:pt>
    <dgm:pt modelId="{F1C71C18-7D06-4FBA-9647-AAEBCBBD8914}" type="sibTrans" cxnId="{69C6FED8-406A-49D8-BF22-D61EA151922F}">
      <dgm:prSet/>
      <dgm:spPr/>
      <dgm:t>
        <a:bodyPr/>
        <a:lstStyle/>
        <a:p>
          <a:endParaRPr lang="en-US"/>
        </a:p>
      </dgm:t>
    </dgm:pt>
    <dgm:pt modelId="{0230830A-194C-4E84-AF29-1AA8912D0953}">
      <dgm:prSet phldrT="[Text]"/>
      <dgm:spPr>
        <a:solidFill>
          <a:srgbClr val="002060">
            <a:alpha val="84000"/>
          </a:srgbClr>
        </a:solidFill>
        <a:scene3d>
          <a:camera prst="orthographicFront"/>
          <a:lightRig rig="threePt" dir="t"/>
        </a:scene3d>
        <a:sp3d>
          <a:bevelT/>
        </a:sp3d>
      </dgm:spPr>
      <dgm:t>
        <a:bodyPr/>
        <a:lstStyle/>
        <a:p>
          <a:r>
            <a:rPr lang="en-US" dirty="0" smtClean="0">
              <a:solidFill>
                <a:schemeClr val="bg1"/>
              </a:solidFill>
            </a:rPr>
            <a:t>Professional Development</a:t>
          </a:r>
          <a:endParaRPr lang="en-US" dirty="0">
            <a:solidFill>
              <a:schemeClr val="bg1"/>
            </a:solidFill>
          </a:endParaRPr>
        </a:p>
      </dgm:t>
    </dgm:pt>
    <dgm:pt modelId="{15B7288B-1AE6-437D-AD8E-DFE523C74FB7}" type="parTrans" cxnId="{F03589F0-947A-4ACA-868C-D7B99796C5C7}">
      <dgm:prSet/>
      <dgm:spPr/>
      <dgm:t>
        <a:bodyPr/>
        <a:lstStyle/>
        <a:p>
          <a:endParaRPr lang="en-US"/>
        </a:p>
      </dgm:t>
    </dgm:pt>
    <dgm:pt modelId="{80165B57-CEB5-4017-B525-18771AD55323}" type="sibTrans" cxnId="{F03589F0-947A-4ACA-868C-D7B99796C5C7}">
      <dgm:prSet/>
      <dgm:spPr/>
      <dgm:t>
        <a:bodyPr/>
        <a:lstStyle/>
        <a:p>
          <a:endParaRPr lang="en-US"/>
        </a:p>
      </dgm:t>
    </dgm:pt>
    <dgm:pt modelId="{995AF58A-D224-4DBA-B6F2-706A10D2B1B3}">
      <dgm:prSet phldrT="[Text]"/>
      <dgm:spPr>
        <a:solidFill>
          <a:srgbClr val="C00000">
            <a:alpha val="90000"/>
          </a:srgbClr>
        </a:solidFill>
        <a:scene3d>
          <a:camera prst="orthographicFront"/>
          <a:lightRig rig="threePt" dir="t"/>
        </a:scene3d>
        <a:sp3d>
          <a:bevelT/>
        </a:sp3d>
      </dgm:spPr>
      <dgm:t>
        <a:bodyPr/>
        <a:lstStyle/>
        <a:p>
          <a:r>
            <a:rPr lang="en-US" dirty="0" smtClean="0">
              <a:solidFill>
                <a:schemeClr val="bg1"/>
              </a:solidFill>
            </a:rPr>
            <a:t>Peer Course Reviews</a:t>
          </a:r>
          <a:endParaRPr lang="en-US" dirty="0">
            <a:solidFill>
              <a:schemeClr val="bg1"/>
            </a:solidFill>
          </a:endParaRPr>
        </a:p>
      </dgm:t>
    </dgm:pt>
    <dgm:pt modelId="{703F8976-F220-4CE8-8FD0-CC9914012CCF}" type="parTrans" cxnId="{A400D1B4-262F-4ED6-B439-8912751A1D32}">
      <dgm:prSet/>
      <dgm:spPr/>
      <dgm:t>
        <a:bodyPr/>
        <a:lstStyle/>
        <a:p>
          <a:endParaRPr lang="en-US"/>
        </a:p>
      </dgm:t>
    </dgm:pt>
    <dgm:pt modelId="{AFE2F116-D2D3-4F0F-B3B4-982B0EA05882}" type="sibTrans" cxnId="{A400D1B4-262F-4ED6-B439-8912751A1D32}">
      <dgm:prSet/>
      <dgm:spPr/>
      <dgm:t>
        <a:bodyPr/>
        <a:lstStyle/>
        <a:p>
          <a:endParaRPr lang="en-US"/>
        </a:p>
      </dgm:t>
    </dgm:pt>
    <dgm:pt modelId="{E141961D-907C-48D2-A1B4-5C6E44009475}" type="pres">
      <dgm:prSet presAssocID="{0AC0B6D7-A741-4A83-8940-528C6D6A96AB}" presName="compositeShape" presStyleCnt="0">
        <dgm:presLayoutVars>
          <dgm:chMax val="7"/>
          <dgm:dir/>
          <dgm:resizeHandles val="exact"/>
        </dgm:presLayoutVars>
      </dgm:prSet>
      <dgm:spPr/>
      <dgm:t>
        <a:bodyPr/>
        <a:lstStyle/>
        <a:p>
          <a:endParaRPr lang="en-US"/>
        </a:p>
      </dgm:t>
    </dgm:pt>
    <dgm:pt modelId="{844F78DB-6BC0-4736-9B2F-D78FD0B118A4}" type="pres">
      <dgm:prSet presAssocID="{ED09EBC6-A2FC-41DB-B4D0-D2311CBE7078}" presName="circ1" presStyleLbl="vennNode1" presStyleIdx="0" presStyleCnt="3"/>
      <dgm:spPr/>
      <dgm:t>
        <a:bodyPr/>
        <a:lstStyle/>
        <a:p>
          <a:endParaRPr lang="en-US"/>
        </a:p>
      </dgm:t>
    </dgm:pt>
    <dgm:pt modelId="{B1A374F0-B0FA-4937-A725-2B07B9027A20}" type="pres">
      <dgm:prSet presAssocID="{ED09EBC6-A2FC-41DB-B4D0-D2311CBE7078}" presName="circ1Tx" presStyleLbl="revTx" presStyleIdx="0" presStyleCnt="0">
        <dgm:presLayoutVars>
          <dgm:chMax val="0"/>
          <dgm:chPref val="0"/>
          <dgm:bulletEnabled val="1"/>
        </dgm:presLayoutVars>
      </dgm:prSet>
      <dgm:spPr/>
      <dgm:t>
        <a:bodyPr/>
        <a:lstStyle/>
        <a:p>
          <a:endParaRPr lang="en-US"/>
        </a:p>
      </dgm:t>
    </dgm:pt>
    <dgm:pt modelId="{A6A0C9D4-B43E-4CF7-A7FD-E437D41814C3}" type="pres">
      <dgm:prSet presAssocID="{0230830A-194C-4E84-AF29-1AA8912D0953}" presName="circ2" presStyleLbl="vennNode1" presStyleIdx="1" presStyleCnt="3"/>
      <dgm:spPr/>
      <dgm:t>
        <a:bodyPr/>
        <a:lstStyle/>
        <a:p>
          <a:endParaRPr lang="en-US"/>
        </a:p>
      </dgm:t>
    </dgm:pt>
    <dgm:pt modelId="{18459A9D-392D-44A2-A704-70022F2205C5}" type="pres">
      <dgm:prSet presAssocID="{0230830A-194C-4E84-AF29-1AA8912D0953}" presName="circ2Tx" presStyleLbl="revTx" presStyleIdx="0" presStyleCnt="0">
        <dgm:presLayoutVars>
          <dgm:chMax val="0"/>
          <dgm:chPref val="0"/>
          <dgm:bulletEnabled val="1"/>
        </dgm:presLayoutVars>
      </dgm:prSet>
      <dgm:spPr/>
      <dgm:t>
        <a:bodyPr/>
        <a:lstStyle/>
        <a:p>
          <a:endParaRPr lang="en-US"/>
        </a:p>
      </dgm:t>
    </dgm:pt>
    <dgm:pt modelId="{9D77FF9B-6901-4860-A634-BF5F983E560A}" type="pres">
      <dgm:prSet presAssocID="{995AF58A-D224-4DBA-B6F2-706A10D2B1B3}" presName="circ3" presStyleLbl="vennNode1" presStyleIdx="2" presStyleCnt="3"/>
      <dgm:spPr/>
      <dgm:t>
        <a:bodyPr/>
        <a:lstStyle/>
        <a:p>
          <a:endParaRPr lang="en-US"/>
        </a:p>
      </dgm:t>
    </dgm:pt>
    <dgm:pt modelId="{E22CA9A8-DE20-4135-A6EA-95582C34747D}" type="pres">
      <dgm:prSet presAssocID="{995AF58A-D224-4DBA-B6F2-706A10D2B1B3}" presName="circ3Tx" presStyleLbl="revTx" presStyleIdx="0" presStyleCnt="0">
        <dgm:presLayoutVars>
          <dgm:chMax val="0"/>
          <dgm:chPref val="0"/>
          <dgm:bulletEnabled val="1"/>
        </dgm:presLayoutVars>
      </dgm:prSet>
      <dgm:spPr/>
      <dgm:t>
        <a:bodyPr/>
        <a:lstStyle/>
        <a:p>
          <a:endParaRPr lang="en-US"/>
        </a:p>
      </dgm:t>
    </dgm:pt>
  </dgm:ptLst>
  <dgm:cxnLst>
    <dgm:cxn modelId="{B8396BA3-A399-704D-A323-7E534F2773A8}" type="presOf" srcId="{ED09EBC6-A2FC-41DB-B4D0-D2311CBE7078}" destId="{B1A374F0-B0FA-4937-A725-2B07B9027A20}" srcOrd="1" destOrd="0" presId="urn:microsoft.com/office/officeart/2005/8/layout/venn1"/>
    <dgm:cxn modelId="{0DE0D13F-118C-D14B-8FC1-4D31530DCE5A}" type="presOf" srcId="{0230830A-194C-4E84-AF29-1AA8912D0953}" destId="{18459A9D-392D-44A2-A704-70022F2205C5}" srcOrd="1" destOrd="0" presId="urn:microsoft.com/office/officeart/2005/8/layout/venn1"/>
    <dgm:cxn modelId="{A400D1B4-262F-4ED6-B439-8912751A1D32}" srcId="{0AC0B6D7-A741-4A83-8940-528C6D6A96AB}" destId="{995AF58A-D224-4DBA-B6F2-706A10D2B1B3}" srcOrd="2" destOrd="0" parTransId="{703F8976-F220-4CE8-8FD0-CC9914012CCF}" sibTransId="{AFE2F116-D2D3-4F0F-B3B4-982B0EA05882}"/>
    <dgm:cxn modelId="{63550654-D137-DC49-85F8-81575C8B1F2B}" type="presOf" srcId="{ED09EBC6-A2FC-41DB-B4D0-D2311CBE7078}" destId="{844F78DB-6BC0-4736-9B2F-D78FD0B118A4}" srcOrd="0" destOrd="0" presId="urn:microsoft.com/office/officeart/2005/8/layout/venn1"/>
    <dgm:cxn modelId="{7857BD7F-042C-A541-B9EA-B33C98967542}" type="presOf" srcId="{0AC0B6D7-A741-4A83-8940-528C6D6A96AB}" destId="{E141961D-907C-48D2-A1B4-5C6E44009475}" srcOrd="0" destOrd="0" presId="urn:microsoft.com/office/officeart/2005/8/layout/venn1"/>
    <dgm:cxn modelId="{EDCCD660-506B-754B-9D0D-F02424D0581D}" type="presOf" srcId="{995AF58A-D224-4DBA-B6F2-706A10D2B1B3}" destId="{9D77FF9B-6901-4860-A634-BF5F983E560A}" srcOrd="0" destOrd="0" presId="urn:microsoft.com/office/officeart/2005/8/layout/venn1"/>
    <dgm:cxn modelId="{5888C2EF-2946-4B41-AB8F-74CE92516DD6}" type="presOf" srcId="{995AF58A-D224-4DBA-B6F2-706A10D2B1B3}" destId="{E22CA9A8-DE20-4135-A6EA-95582C34747D}" srcOrd="1" destOrd="0" presId="urn:microsoft.com/office/officeart/2005/8/layout/venn1"/>
    <dgm:cxn modelId="{8E0CC47C-F4F5-EB4E-ADDC-E3E8881A56E3}" type="presOf" srcId="{0230830A-194C-4E84-AF29-1AA8912D0953}" destId="{A6A0C9D4-B43E-4CF7-A7FD-E437D41814C3}" srcOrd="0" destOrd="0" presId="urn:microsoft.com/office/officeart/2005/8/layout/venn1"/>
    <dgm:cxn modelId="{69C6FED8-406A-49D8-BF22-D61EA151922F}" srcId="{0AC0B6D7-A741-4A83-8940-528C6D6A96AB}" destId="{ED09EBC6-A2FC-41DB-B4D0-D2311CBE7078}" srcOrd="0" destOrd="0" parTransId="{39207CD4-4E45-43AB-8100-80CBC36BED8A}" sibTransId="{F1C71C18-7D06-4FBA-9647-AAEBCBBD8914}"/>
    <dgm:cxn modelId="{F03589F0-947A-4ACA-868C-D7B99796C5C7}" srcId="{0AC0B6D7-A741-4A83-8940-528C6D6A96AB}" destId="{0230830A-194C-4E84-AF29-1AA8912D0953}" srcOrd="1" destOrd="0" parTransId="{15B7288B-1AE6-437D-AD8E-DFE523C74FB7}" sibTransId="{80165B57-CEB5-4017-B525-18771AD55323}"/>
    <dgm:cxn modelId="{6ED659F9-4379-D846-B2E8-2E80AAD97DAC}" type="presParOf" srcId="{E141961D-907C-48D2-A1B4-5C6E44009475}" destId="{844F78DB-6BC0-4736-9B2F-D78FD0B118A4}" srcOrd="0" destOrd="0" presId="urn:microsoft.com/office/officeart/2005/8/layout/venn1"/>
    <dgm:cxn modelId="{6879C8E8-35A8-A245-B2CE-D8C257CFB87B}" type="presParOf" srcId="{E141961D-907C-48D2-A1B4-5C6E44009475}" destId="{B1A374F0-B0FA-4937-A725-2B07B9027A20}" srcOrd="1" destOrd="0" presId="urn:microsoft.com/office/officeart/2005/8/layout/venn1"/>
    <dgm:cxn modelId="{6231132B-1F0C-D448-A67B-CC8D9D026A80}" type="presParOf" srcId="{E141961D-907C-48D2-A1B4-5C6E44009475}" destId="{A6A0C9D4-B43E-4CF7-A7FD-E437D41814C3}" srcOrd="2" destOrd="0" presId="urn:microsoft.com/office/officeart/2005/8/layout/venn1"/>
    <dgm:cxn modelId="{49F5B048-4E55-F947-BDF8-6C2764CCC6DD}" type="presParOf" srcId="{E141961D-907C-48D2-A1B4-5C6E44009475}" destId="{18459A9D-392D-44A2-A704-70022F2205C5}" srcOrd="3" destOrd="0" presId="urn:microsoft.com/office/officeart/2005/8/layout/venn1"/>
    <dgm:cxn modelId="{5EF1EF57-4808-D041-817C-878BFBE6A76F}" type="presParOf" srcId="{E141961D-907C-48D2-A1B4-5C6E44009475}" destId="{9D77FF9B-6901-4860-A634-BF5F983E560A}" srcOrd="4" destOrd="0" presId="urn:microsoft.com/office/officeart/2005/8/layout/venn1"/>
    <dgm:cxn modelId="{F62CCEAA-633D-3243-A9C2-3062524F9AE9}" type="presParOf" srcId="{E141961D-907C-48D2-A1B4-5C6E44009475}" destId="{E22CA9A8-DE20-4135-A6EA-95582C34747D}"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D2387A-7DE6-194C-9E68-AE4BCC7BD1CA}" type="doc">
      <dgm:prSet loTypeId="urn:microsoft.com/office/officeart/2005/8/layout/gear1" loCatId="" qsTypeId="urn:microsoft.com/office/officeart/2005/8/quickstyle/simple4" qsCatId="simple" csTypeId="urn:microsoft.com/office/officeart/2005/8/colors/accent1_2" csCatId="accent1" phldr="1"/>
      <dgm:spPr/>
      <dgm:t>
        <a:bodyPr/>
        <a:lstStyle/>
        <a:p>
          <a:endParaRPr lang="en-US"/>
        </a:p>
      </dgm:t>
    </dgm:pt>
    <dgm:pt modelId="{48B38F19-D764-AA40-93CF-AA505941F163}">
      <dgm:prSet phldrT="[Text]"/>
      <dgm:spPr>
        <a:solidFill>
          <a:srgbClr val="FF0000"/>
        </a:solidFill>
      </dgm:spPr>
      <dgm:t>
        <a:bodyPr/>
        <a:lstStyle/>
        <a:p>
          <a:r>
            <a:rPr lang="en-US" dirty="0" smtClean="0"/>
            <a:t>Value of Ed?</a:t>
          </a:r>
          <a:endParaRPr lang="en-US" dirty="0"/>
        </a:p>
      </dgm:t>
    </dgm:pt>
    <dgm:pt modelId="{FE2FBCF2-B43B-4141-BD70-43005055C24F}" type="parTrans" cxnId="{DCEA0E92-F06E-244B-BC73-C053720FA7D0}">
      <dgm:prSet/>
      <dgm:spPr/>
      <dgm:t>
        <a:bodyPr/>
        <a:lstStyle/>
        <a:p>
          <a:endParaRPr lang="en-US"/>
        </a:p>
      </dgm:t>
    </dgm:pt>
    <dgm:pt modelId="{F3B84E19-B334-3243-9D7E-E53F47E48FFF}" type="sibTrans" cxnId="{DCEA0E92-F06E-244B-BC73-C053720FA7D0}">
      <dgm:prSet/>
      <dgm:spPr/>
      <dgm:t>
        <a:bodyPr/>
        <a:lstStyle/>
        <a:p>
          <a:endParaRPr lang="en-US"/>
        </a:p>
      </dgm:t>
    </dgm:pt>
    <dgm:pt modelId="{482F8761-32E8-3842-8CC9-0F39E276CEA0}">
      <dgm:prSet phldrT="[Text]"/>
      <dgm:spPr>
        <a:solidFill>
          <a:srgbClr val="FF0000"/>
        </a:solidFill>
      </dgm:spPr>
      <dgm:t>
        <a:bodyPr/>
        <a:lstStyle/>
        <a:p>
          <a:r>
            <a:rPr lang="en-US" dirty="0" smtClean="0"/>
            <a:t>Innovation</a:t>
          </a:r>
          <a:endParaRPr lang="en-US" dirty="0"/>
        </a:p>
      </dgm:t>
    </dgm:pt>
    <dgm:pt modelId="{5BF4E37A-CEC5-BD40-A682-D24C41CEF4A8}" type="sibTrans" cxnId="{6E060CE3-C032-1C46-BEDE-CC71825312A2}">
      <dgm:prSet/>
      <dgm:spPr/>
      <dgm:t>
        <a:bodyPr/>
        <a:lstStyle/>
        <a:p>
          <a:endParaRPr lang="en-US"/>
        </a:p>
      </dgm:t>
    </dgm:pt>
    <dgm:pt modelId="{E087F2E4-7373-A947-9658-9E5F1A85C822}" type="parTrans" cxnId="{6E060CE3-C032-1C46-BEDE-CC71825312A2}">
      <dgm:prSet/>
      <dgm:spPr/>
      <dgm:t>
        <a:bodyPr/>
        <a:lstStyle/>
        <a:p>
          <a:endParaRPr lang="en-US"/>
        </a:p>
      </dgm:t>
    </dgm:pt>
    <dgm:pt modelId="{949A6240-23FC-114D-9BEE-B42FF58B3FA6}">
      <dgm:prSet phldrT="[Text]"/>
      <dgm:spPr>
        <a:solidFill>
          <a:srgbClr val="FF0000"/>
        </a:solidFill>
      </dgm:spPr>
      <dgm:t>
        <a:bodyPr/>
        <a:lstStyle/>
        <a:p>
          <a:r>
            <a:rPr lang="en-US" dirty="0" smtClean="0"/>
            <a:t>Outputs Focus</a:t>
          </a:r>
          <a:endParaRPr lang="en-US" dirty="0"/>
        </a:p>
      </dgm:t>
    </dgm:pt>
    <dgm:pt modelId="{A379E9FC-99A6-E843-8A46-F63516980CD0}" type="sibTrans" cxnId="{283B6D32-97A1-1444-BF17-2E386A575337}">
      <dgm:prSet/>
      <dgm:spPr/>
      <dgm:t>
        <a:bodyPr/>
        <a:lstStyle/>
        <a:p>
          <a:endParaRPr lang="en-US"/>
        </a:p>
      </dgm:t>
    </dgm:pt>
    <dgm:pt modelId="{CD11DD1C-5738-614D-B396-3341C84C380B}" type="parTrans" cxnId="{283B6D32-97A1-1444-BF17-2E386A575337}">
      <dgm:prSet/>
      <dgm:spPr/>
      <dgm:t>
        <a:bodyPr/>
        <a:lstStyle/>
        <a:p>
          <a:endParaRPr lang="en-US"/>
        </a:p>
      </dgm:t>
    </dgm:pt>
    <dgm:pt modelId="{12D38FAA-84B2-0543-BA32-5678DCB0BE2B}" type="pres">
      <dgm:prSet presAssocID="{A6D2387A-7DE6-194C-9E68-AE4BCC7BD1CA}" presName="composite" presStyleCnt="0">
        <dgm:presLayoutVars>
          <dgm:chMax val="3"/>
          <dgm:animLvl val="lvl"/>
          <dgm:resizeHandles val="exact"/>
        </dgm:presLayoutVars>
      </dgm:prSet>
      <dgm:spPr/>
      <dgm:t>
        <a:bodyPr/>
        <a:lstStyle/>
        <a:p>
          <a:endParaRPr lang="en-US"/>
        </a:p>
      </dgm:t>
    </dgm:pt>
    <dgm:pt modelId="{A9754453-D5B7-F54C-9F63-E1318708656F}" type="pres">
      <dgm:prSet presAssocID="{949A6240-23FC-114D-9BEE-B42FF58B3FA6}" presName="gear1" presStyleLbl="node1" presStyleIdx="0" presStyleCnt="3">
        <dgm:presLayoutVars>
          <dgm:chMax val="1"/>
          <dgm:bulletEnabled val="1"/>
        </dgm:presLayoutVars>
      </dgm:prSet>
      <dgm:spPr/>
      <dgm:t>
        <a:bodyPr/>
        <a:lstStyle/>
        <a:p>
          <a:endParaRPr lang="en-US"/>
        </a:p>
      </dgm:t>
    </dgm:pt>
    <dgm:pt modelId="{73C7DC90-038B-E047-A597-8810860B7CC8}" type="pres">
      <dgm:prSet presAssocID="{949A6240-23FC-114D-9BEE-B42FF58B3FA6}" presName="gear1srcNode" presStyleLbl="node1" presStyleIdx="0" presStyleCnt="3"/>
      <dgm:spPr/>
      <dgm:t>
        <a:bodyPr/>
        <a:lstStyle/>
        <a:p>
          <a:endParaRPr lang="en-US"/>
        </a:p>
      </dgm:t>
    </dgm:pt>
    <dgm:pt modelId="{B12C6E56-F247-6946-A863-F7F32E865A71}" type="pres">
      <dgm:prSet presAssocID="{949A6240-23FC-114D-9BEE-B42FF58B3FA6}" presName="gear1dstNode" presStyleLbl="node1" presStyleIdx="0" presStyleCnt="3"/>
      <dgm:spPr/>
      <dgm:t>
        <a:bodyPr/>
        <a:lstStyle/>
        <a:p>
          <a:endParaRPr lang="en-US"/>
        </a:p>
      </dgm:t>
    </dgm:pt>
    <dgm:pt modelId="{36EA4A2A-B8AF-674D-91B9-5AF7789603B4}" type="pres">
      <dgm:prSet presAssocID="{482F8761-32E8-3842-8CC9-0F39E276CEA0}" presName="gear2" presStyleLbl="node1" presStyleIdx="1" presStyleCnt="3">
        <dgm:presLayoutVars>
          <dgm:chMax val="1"/>
          <dgm:bulletEnabled val="1"/>
        </dgm:presLayoutVars>
      </dgm:prSet>
      <dgm:spPr/>
      <dgm:t>
        <a:bodyPr/>
        <a:lstStyle/>
        <a:p>
          <a:endParaRPr lang="en-US"/>
        </a:p>
      </dgm:t>
    </dgm:pt>
    <dgm:pt modelId="{40354BA0-FE3A-EB42-AF27-488F58A446DF}" type="pres">
      <dgm:prSet presAssocID="{482F8761-32E8-3842-8CC9-0F39E276CEA0}" presName="gear2srcNode" presStyleLbl="node1" presStyleIdx="1" presStyleCnt="3"/>
      <dgm:spPr/>
      <dgm:t>
        <a:bodyPr/>
        <a:lstStyle/>
        <a:p>
          <a:endParaRPr lang="en-US"/>
        </a:p>
      </dgm:t>
    </dgm:pt>
    <dgm:pt modelId="{72860662-E526-4645-86C2-E2BDB33C8D2C}" type="pres">
      <dgm:prSet presAssocID="{482F8761-32E8-3842-8CC9-0F39E276CEA0}" presName="gear2dstNode" presStyleLbl="node1" presStyleIdx="1" presStyleCnt="3"/>
      <dgm:spPr/>
      <dgm:t>
        <a:bodyPr/>
        <a:lstStyle/>
        <a:p>
          <a:endParaRPr lang="en-US"/>
        </a:p>
      </dgm:t>
    </dgm:pt>
    <dgm:pt modelId="{7E5E548F-ABDC-684D-BD34-F7098F81731B}" type="pres">
      <dgm:prSet presAssocID="{48B38F19-D764-AA40-93CF-AA505941F163}" presName="gear3" presStyleLbl="node1" presStyleIdx="2" presStyleCnt="3"/>
      <dgm:spPr/>
      <dgm:t>
        <a:bodyPr/>
        <a:lstStyle/>
        <a:p>
          <a:endParaRPr lang="en-US"/>
        </a:p>
      </dgm:t>
    </dgm:pt>
    <dgm:pt modelId="{B2688F44-0ED3-DE4F-86D3-15DEA1A11B73}" type="pres">
      <dgm:prSet presAssocID="{48B38F19-D764-AA40-93CF-AA505941F163}" presName="gear3tx" presStyleLbl="node1" presStyleIdx="2" presStyleCnt="3">
        <dgm:presLayoutVars>
          <dgm:chMax val="1"/>
          <dgm:bulletEnabled val="1"/>
        </dgm:presLayoutVars>
      </dgm:prSet>
      <dgm:spPr/>
      <dgm:t>
        <a:bodyPr/>
        <a:lstStyle/>
        <a:p>
          <a:endParaRPr lang="en-US"/>
        </a:p>
      </dgm:t>
    </dgm:pt>
    <dgm:pt modelId="{1056C8A6-E489-EF47-9915-58BF81979373}" type="pres">
      <dgm:prSet presAssocID="{48B38F19-D764-AA40-93CF-AA505941F163}" presName="gear3srcNode" presStyleLbl="node1" presStyleIdx="2" presStyleCnt="3"/>
      <dgm:spPr/>
      <dgm:t>
        <a:bodyPr/>
        <a:lstStyle/>
        <a:p>
          <a:endParaRPr lang="en-US"/>
        </a:p>
      </dgm:t>
    </dgm:pt>
    <dgm:pt modelId="{AF3AFA6A-24D4-714F-8932-0A3F0B558D5F}" type="pres">
      <dgm:prSet presAssocID="{48B38F19-D764-AA40-93CF-AA505941F163}" presName="gear3dstNode" presStyleLbl="node1" presStyleIdx="2" presStyleCnt="3"/>
      <dgm:spPr/>
      <dgm:t>
        <a:bodyPr/>
        <a:lstStyle/>
        <a:p>
          <a:endParaRPr lang="en-US"/>
        </a:p>
      </dgm:t>
    </dgm:pt>
    <dgm:pt modelId="{DECAB48C-33AC-2341-B035-AEC9AA8D14A2}" type="pres">
      <dgm:prSet presAssocID="{A379E9FC-99A6-E843-8A46-F63516980CD0}" presName="connector1" presStyleLbl="sibTrans2D1" presStyleIdx="0" presStyleCnt="3"/>
      <dgm:spPr/>
      <dgm:t>
        <a:bodyPr/>
        <a:lstStyle/>
        <a:p>
          <a:endParaRPr lang="en-US"/>
        </a:p>
      </dgm:t>
    </dgm:pt>
    <dgm:pt modelId="{3159A265-C230-544A-AC06-A2213FF830F1}" type="pres">
      <dgm:prSet presAssocID="{5BF4E37A-CEC5-BD40-A682-D24C41CEF4A8}" presName="connector2" presStyleLbl="sibTrans2D1" presStyleIdx="1" presStyleCnt="3"/>
      <dgm:spPr/>
      <dgm:t>
        <a:bodyPr/>
        <a:lstStyle/>
        <a:p>
          <a:endParaRPr lang="en-US"/>
        </a:p>
      </dgm:t>
    </dgm:pt>
    <dgm:pt modelId="{A85E085E-86DF-8749-8F80-30D3C975A49A}" type="pres">
      <dgm:prSet presAssocID="{F3B84E19-B334-3243-9D7E-E53F47E48FFF}" presName="connector3" presStyleLbl="sibTrans2D1" presStyleIdx="2" presStyleCnt="3"/>
      <dgm:spPr/>
      <dgm:t>
        <a:bodyPr/>
        <a:lstStyle/>
        <a:p>
          <a:endParaRPr lang="en-US"/>
        </a:p>
      </dgm:t>
    </dgm:pt>
  </dgm:ptLst>
  <dgm:cxnLst>
    <dgm:cxn modelId="{669AFD56-8A62-C047-90B6-F39D615448C4}" type="presOf" srcId="{5BF4E37A-CEC5-BD40-A682-D24C41CEF4A8}" destId="{3159A265-C230-544A-AC06-A2213FF830F1}" srcOrd="0" destOrd="0" presId="urn:microsoft.com/office/officeart/2005/8/layout/gear1"/>
    <dgm:cxn modelId="{DB357BEA-F384-F646-B1B4-AEB9903C1DE6}" type="presOf" srcId="{48B38F19-D764-AA40-93CF-AA505941F163}" destId="{7E5E548F-ABDC-684D-BD34-F7098F81731B}" srcOrd="0" destOrd="0" presId="urn:microsoft.com/office/officeart/2005/8/layout/gear1"/>
    <dgm:cxn modelId="{68031A53-22C1-D742-9C58-1EBDB756519E}" type="presOf" srcId="{482F8761-32E8-3842-8CC9-0F39E276CEA0}" destId="{72860662-E526-4645-86C2-E2BDB33C8D2C}" srcOrd="2" destOrd="0" presId="urn:microsoft.com/office/officeart/2005/8/layout/gear1"/>
    <dgm:cxn modelId="{43CA6D90-646D-3B45-9DBE-24B962642B5A}" type="presOf" srcId="{A379E9FC-99A6-E843-8A46-F63516980CD0}" destId="{DECAB48C-33AC-2341-B035-AEC9AA8D14A2}" srcOrd="0" destOrd="0" presId="urn:microsoft.com/office/officeart/2005/8/layout/gear1"/>
    <dgm:cxn modelId="{6E060CE3-C032-1C46-BEDE-CC71825312A2}" srcId="{A6D2387A-7DE6-194C-9E68-AE4BCC7BD1CA}" destId="{482F8761-32E8-3842-8CC9-0F39E276CEA0}" srcOrd="1" destOrd="0" parTransId="{E087F2E4-7373-A947-9658-9E5F1A85C822}" sibTransId="{5BF4E37A-CEC5-BD40-A682-D24C41CEF4A8}"/>
    <dgm:cxn modelId="{283B6D32-97A1-1444-BF17-2E386A575337}" srcId="{A6D2387A-7DE6-194C-9E68-AE4BCC7BD1CA}" destId="{949A6240-23FC-114D-9BEE-B42FF58B3FA6}" srcOrd="0" destOrd="0" parTransId="{CD11DD1C-5738-614D-B396-3341C84C380B}" sibTransId="{A379E9FC-99A6-E843-8A46-F63516980CD0}"/>
    <dgm:cxn modelId="{084DC6E9-CFC5-9644-A4FA-585E6BA0369B}" type="presOf" srcId="{48B38F19-D764-AA40-93CF-AA505941F163}" destId="{1056C8A6-E489-EF47-9915-58BF81979373}" srcOrd="2" destOrd="0" presId="urn:microsoft.com/office/officeart/2005/8/layout/gear1"/>
    <dgm:cxn modelId="{8E13326D-7F2C-7441-8BBE-084774432DD3}" type="presOf" srcId="{482F8761-32E8-3842-8CC9-0F39E276CEA0}" destId="{36EA4A2A-B8AF-674D-91B9-5AF7789603B4}" srcOrd="0" destOrd="0" presId="urn:microsoft.com/office/officeart/2005/8/layout/gear1"/>
    <dgm:cxn modelId="{56AE45DB-B010-374C-A3CC-69F1B9AE36BA}" type="presOf" srcId="{949A6240-23FC-114D-9BEE-B42FF58B3FA6}" destId="{73C7DC90-038B-E047-A597-8810860B7CC8}" srcOrd="1" destOrd="0" presId="urn:microsoft.com/office/officeart/2005/8/layout/gear1"/>
    <dgm:cxn modelId="{88F6738F-EBA0-0349-AC93-75D2B2A4D4F5}" type="presOf" srcId="{48B38F19-D764-AA40-93CF-AA505941F163}" destId="{B2688F44-0ED3-DE4F-86D3-15DEA1A11B73}" srcOrd="1" destOrd="0" presId="urn:microsoft.com/office/officeart/2005/8/layout/gear1"/>
    <dgm:cxn modelId="{B6E59649-7704-874B-8392-B806A39989D3}" type="presOf" srcId="{A6D2387A-7DE6-194C-9E68-AE4BCC7BD1CA}" destId="{12D38FAA-84B2-0543-BA32-5678DCB0BE2B}" srcOrd="0" destOrd="0" presId="urn:microsoft.com/office/officeart/2005/8/layout/gear1"/>
    <dgm:cxn modelId="{A7815036-B39E-644B-962D-3C3A9C74B66A}" type="presOf" srcId="{949A6240-23FC-114D-9BEE-B42FF58B3FA6}" destId="{B12C6E56-F247-6946-A863-F7F32E865A71}" srcOrd="2" destOrd="0" presId="urn:microsoft.com/office/officeart/2005/8/layout/gear1"/>
    <dgm:cxn modelId="{9CD4DD2D-51A4-C240-9331-D46665116550}" type="presOf" srcId="{949A6240-23FC-114D-9BEE-B42FF58B3FA6}" destId="{A9754453-D5B7-F54C-9F63-E1318708656F}" srcOrd="0" destOrd="0" presId="urn:microsoft.com/office/officeart/2005/8/layout/gear1"/>
    <dgm:cxn modelId="{C9D07203-7331-094B-A7F4-3452CA35B3F2}" type="presOf" srcId="{48B38F19-D764-AA40-93CF-AA505941F163}" destId="{AF3AFA6A-24D4-714F-8932-0A3F0B558D5F}" srcOrd="3" destOrd="0" presId="urn:microsoft.com/office/officeart/2005/8/layout/gear1"/>
    <dgm:cxn modelId="{B1F38B5B-6B64-164B-9A46-A91B50E52742}" type="presOf" srcId="{F3B84E19-B334-3243-9D7E-E53F47E48FFF}" destId="{A85E085E-86DF-8749-8F80-30D3C975A49A}" srcOrd="0" destOrd="0" presId="urn:microsoft.com/office/officeart/2005/8/layout/gear1"/>
    <dgm:cxn modelId="{8EC72967-8C95-ED40-9E4A-7BA1B3A1AAF1}" type="presOf" srcId="{482F8761-32E8-3842-8CC9-0F39E276CEA0}" destId="{40354BA0-FE3A-EB42-AF27-488F58A446DF}" srcOrd="1" destOrd="0" presId="urn:microsoft.com/office/officeart/2005/8/layout/gear1"/>
    <dgm:cxn modelId="{DCEA0E92-F06E-244B-BC73-C053720FA7D0}" srcId="{A6D2387A-7DE6-194C-9E68-AE4BCC7BD1CA}" destId="{48B38F19-D764-AA40-93CF-AA505941F163}" srcOrd="2" destOrd="0" parTransId="{FE2FBCF2-B43B-4141-BD70-43005055C24F}" sibTransId="{F3B84E19-B334-3243-9D7E-E53F47E48FFF}"/>
    <dgm:cxn modelId="{000C27E5-A378-A447-A573-171AAF41AACD}" type="presParOf" srcId="{12D38FAA-84B2-0543-BA32-5678DCB0BE2B}" destId="{A9754453-D5B7-F54C-9F63-E1318708656F}" srcOrd="0" destOrd="0" presId="urn:microsoft.com/office/officeart/2005/8/layout/gear1"/>
    <dgm:cxn modelId="{4C6A1AA2-FFDC-8146-8964-3132F3630955}" type="presParOf" srcId="{12D38FAA-84B2-0543-BA32-5678DCB0BE2B}" destId="{73C7DC90-038B-E047-A597-8810860B7CC8}" srcOrd="1" destOrd="0" presId="urn:microsoft.com/office/officeart/2005/8/layout/gear1"/>
    <dgm:cxn modelId="{2CFE801A-3312-A746-8CB3-5442F10E185B}" type="presParOf" srcId="{12D38FAA-84B2-0543-BA32-5678DCB0BE2B}" destId="{B12C6E56-F247-6946-A863-F7F32E865A71}" srcOrd="2" destOrd="0" presId="urn:microsoft.com/office/officeart/2005/8/layout/gear1"/>
    <dgm:cxn modelId="{ADE72117-100D-534F-9777-9A9BBE53EEAB}" type="presParOf" srcId="{12D38FAA-84B2-0543-BA32-5678DCB0BE2B}" destId="{36EA4A2A-B8AF-674D-91B9-5AF7789603B4}" srcOrd="3" destOrd="0" presId="urn:microsoft.com/office/officeart/2005/8/layout/gear1"/>
    <dgm:cxn modelId="{ED44DEA3-940C-074F-9F8A-25B051C8C9FB}" type="presParOf" srcId="{12D38FAA-84B2-0543-BA32-5678DCB0BE2B}" destId="{40354BA0-FE3A-EB42-AF27-488F58A446DF}" srcOrd="4" destOrd="0" presId="urn:microsoft.com/office/officeart/2005/8/layout/gear1"/>
    <dgm:cxn modelId="{F68DB77C-1EC9-EF48-9991-C4D3878E32C2}" type="presParOf" srcId="{12D38FAA-84B2-0543-BA32-5678DCB0BE2B}" destId="{72860662-E526-4645-86C2-E2BDB33C8D2C}" srcOrd="5" destOrd="0" presId="urn:microsoft.com/office/officeart/2005/8/layout/gear1"/>
    <dgm:cxn modelId="{FFA71A0D-5505-224D-802B-890363917ECF}" type="presParOf" srcId="{12D38FAA-84B2-0543-BA32-5678DCB0BE2B}" destId="{7E5E548F-ABDC-684D-BD34-F7098F81731B}" srcOrd="6" destOrd="0" presId="urn:microsoft.com/office/officeart/2005/8/layout/gear1"/>
    <dgm:cxn modelId="{F499E466-83EB-1D47-A474-1C8232CCF113}" type="presParOf" srcId="{12D38FAA-84B2-0543-BA32-5678DCB0BE2B}" destId="{B2688F44-0ED3-DE4F-86D3-15DEA1A11B73}" srcOrd="7" destOrd="0" presId="urn:microsoft.com/office/officeart/2005/8/layout/gear1"/>
    <dgm:cxn modelId="{570FD6C4-F611-BC4A-94C0-81A1741BEE3B}" type="presParOf" srcId="{12D38FAA-84B2-0543-BA32-5678DCB0BE2B}" destId="{1056C8A6-E489-EF47-9915-58BF81979373}" srcOrd="8" destOrd="0" presId="urn:microsoft.com/office/officeart/2005/8/layout/gear1"/>
    <dgm:cxn modelId="{4B700E88-590B-B849-BA02-58D9A6D31662}" type="presParOf" srcId="{12D38FAA-84B2-0543-BA32-5678DCB0BE2B}" destId="{AF3AFA6A-24D4-714F-8932-0A3F0B558D5F}" srcOrd="9" destOrd="0" presId="urn:microsoft.com/office/officeart/2005/8/layout/gear1"/>
    <dgm:cxn modelId="{202354DE-3774-6E43-A1DA-B122A747D7A4}" type="presParOf" srcId="{12D38FAA-84B2-0543-BA32-5678DCB0BE2B}" destId="{DECAB48C-33AC-2341-B035-AEC9AA8D14A2}" srcOrd="10" destOrd="0" presId="urn:microsoft.com/office/officeart/2005/8/layout/gear1"/>
    <dgm:cxn modelId="{3EB697A5-044D-C646-8E45-EF2FC166D46E}" type="presParOf" srcId="{12D38FAA-84B2-0543-BA32-5678DCB0BE2B}" destId="{3159A265-C230-544A-AC06-A2213FF830F1}" srcOrd="11" destOrd="0" presId="urn:microsoft.com/office/officeart/2005/8/layout/gear1"/>
    <dgm:cxn modelId="{A199D58D-28C8-424A-8CF8-477EC7EF1A14}" type="presParOf" srcId="{12D38FAA-84B2-0543-BA32-5678DCB0BE2B}" destId="{A85E085E-86DF-8749-8F80-30D3C975A49A}"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454B2ED-BFA7-B540-8A69-638D81F5C008}" type="datetimeFigureOut">
              <a:rPr lang="en-US" smtClean="0"/>
              <a:t>3/18/2016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48F4338-32D1-A044-8140-FB958C999003}" type="slidenum">
              <a:rPr lang="en-US" smtClean="0"/>
              <a:t>‹#›</a:t>
            </a:fld>
            <a:endParaRPr lang="en-US"/>
          </a:p>
        </p:txBody>
      </p:sp>
    </p:spTree>
    <p:extLst>
      <p:ext uri="{BB962C8B-B14F-4D97-AF65-F5344CB8AC3E}">
        <p14:creationId xmlns:p14="http://schemas.microsoft.com/office/powerpoint/2010/main" val="41527750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5969CB-4820-4F43-BA6F-2DDB855B1BB3}" type="datetimeFigureOut">
              <a:rPr lang="en-US" smtClean="0"/>
              <a:t>3/18/2016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5423A4-6815-D04C-903A-4CB4CEEC13CF}" type="slidenum">
              <a:rPr lang="en-US" smtClean="0"/>
              <a:t>‹#›</a:t>
            </a:fld>
            <a:endParaRPr lang="en-US"/>
          </a:p>
        </p:txBody>
      </p:sp>
    </p:spTree>
    <p:extLst>
      <p:ext uri="{BB962C8B-B14F-4D97-AF65-F5344CB8AC3E}">
        <p14:creationId xmlns:p14="http://schemas.microsoft.com/office/powerpoint/2010/main" val="190792510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5423A4-6815-D04C-903A-4CB4CEEC13CF}" type="slidenum">
              <a:rPr lang="en-US" smtClean="0"/>
              <a:t>1</a:t>
            </a:fld>
            <a:endParaRPr lang="en-US"/>
          </a:p>
        </p:txBody>
      </p:sp>
    </p:spTree>
    <p:extLst>
      <p:ext uri="{BB962C8B-B14F-4D97-AF65-F5344CB8AC3E}">
        <p14:creationId xmlns:p14="http://schemas.microsoft.com/office/powerpoint/2010/main" val="976250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 like to think that QM and its community has had an impact on the last three points.</a:t>
            </a:r>
            <a:endParaRPr lang="en-US" dirty="0"/>
          </a:p>
        </p:txBody>
      </p:sp>
      <p:sp>
        <p:nvSpPr>
          <p:cNvPr id="4" name="Slide Number Placeholder 3"/>
          <p:cNvSpPr>
            <a:spLocks noGrp="1"/>
          </p:cNvSpPr>
          <p:nvPr>
            <p:ph type="sldNum" sz="quarter" idx="10"/>
          </p:nvPr>
        </p:nvSpPr>
        <p:spPr/>
        <p:txBody>
          <a:bodyPr/>
          <a:lstStyle/>
          <a:p>
            <a:fld id="{185423A4-6815-D04C-903A-4CB4CEEC13CF}" type="slidenum">
              <a:rPr lang="en-US" smtClean="0"/>
              <a:t>10</a:t>
            </a:fld>
            <a:endParaRPr lang="en-US"/>
          </a:p>
        </p:txBody>
      </p:sp>
    </p:spTree>
    <p:extLst>
      <p:ext uri="{BB962C8B-B14F-4D97-AF65-F5344CB8AC3E}">
        <p14:creationId xmlns:p14="http://schemas.microsoft.com/office/powerpoint/2010/main" val="1225561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Zapf Dingbats"/>
                <a:ea typeface="Zapf Dingbats"/>
                <a:cs typeface="Zapf Dingbats"/>
                <a:sym typeface="Zapf Dingbats"/>
              </a:rPr>
              <a:t>QM</a:t>
            </a:r>
            <a:r>
              <a:rPr lang="en-US" baseline="0" dirty="0" smtClean="0">
                <a:latin typeface="Zapf Dingbats"/>
                <a:ea typeface="Zapf Dingbats"/>
                <a:cs typeface="Zapf Dingbats"/>
                <a:sym typeface="Zapf Dingbats"/>
              </a:rPr>
              <a:t> course reviews consist of an initial review by three trained and certified reviewers, report with feedback/recommendations to developer, and then an amendment period where the developer is given an opportunity to implement recommendations as desired.</a:t>
            </a:r>
            <a:endParaRPr lang="en-US" dirty="0"/>
          </a:p>
        </p:txBody>
      </p:sp>
      <p:sp>
        <p:nvSpPr>
          <p:cNvPr id="4" name="Slide Number Placeholder 3"/>
          <p:cNvSpPr>
            <a:spLocks noGrp="1"/>
          </p:cNvSpPr>
          <p:nvPr>
            <p:ph type="sldNum" sz="quarter" idx="10"/>
          </p:nvPr>
        </p:nvSpPr>
        <p:spPr/>
        <p:txBody>
          <a:bodyPr/>
          <a:lstStyle/>
          <a:p>
            <a:fld id="{185423A4-6815-D04C-903A-4CB4CEEC13CF}" type="slidenum">
              <a:rPr lang="en-US" smtClean="0"/>
              <a:t>11</a:t>
            </a:fld>
            <a:endParaRPr lang="en-US"/>
          </a:p>
        </p:txBody>
      </p:sp>
    </p:spTree>
    <p:extLst>
      <p:ext uri="{BB962C8B-B14F-4D97-AF65-F5344CB8AC3E}">
        <p14:creationId xmlns:p14="http://schemas.microsoft.com/office/powerpoint/2010/main" val="822295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5423A4-6815-D04C-903A-4CB4CEEC13CF}" type="slidenum">
              <a:rPr lang="en-US" smtClean="0"/>
              <a:t>12</a:t>
            </a:fld>
            <a:endParaRPr lang="en-US"/>
          </a:p>
        </p:txBody>
      </p:sp>
    </p:spTree>
    <p:extLst>
      <p:ext uri="{BB962C8B-B14F-4D97-AF65-F5344CB8AC3E}">
        <p14:creationId xmlns:p14="http://schemas.microsoft.com/office/powerpoint/2010/main" val="3877080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5423A4-6815-D04C-903A-4CB4CEEC13CF}" type="slidenum">
              <a:rPr lang="en-US" smtClean="0"/>
              <a:t>13</a:t>
            </a:fld>
            <a:endParaRPr lang="en-US"/>
          </a:p>
        </p:txBody>
      </p:sp>
    </p:spTree>
    <p:extLst>
      <p:ext uri="{BB962C8B-B14F-4D97-AF65-F5344CB8AC3E}">
        <p14:creationId xmlns:p14="http://schemas.microsoft.com/office/powerpoint/2010/main" val="3568748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latin typeface="Times New Roman" pitchFamily="18" charset="0"/>
              </a:rPr>
              <a:t>Quality Matters has become a widely adopted program of quality assurance.  It currently has more than 900 institutional subscribers across 48 states + District</a:t>
            </a:r>
            <a:r>
              <a:rPr lang="en-US" baseline="0" dirty="0" smtClean="0">
                <a:latin typeface="Times New Roman" pitchFamily="18" charset="0"/>
              </a:rPr>
              <a:t> of Columbia, Guam and Puerto Rico</a:t>
            </a:r>
            <a:r>
              <a:rPr lang="en-US" dirty="0" smtClean="0">
                <a:latin typeface="Times New Roman" pitchFamily="18" charset="0"/>
              </a:rPr>
              <a:t>, as well as subscribers in Canada, Saudi</a:t>
            </a:r>
            <a:r>
              <a:rPr lang="en-US" baseline="0" dirty="0" smtClean="0">
                <a:latin typeface="Times New Roman" pitchFamily="18" charset="0"/>
              </a:rPr>
              <a:t> Arabia, China, </a:t>
            </a:r>
            <a:r>
              <a:rPr lang="en-US" dirty="0" smtClean="0">
                <a:latin typeface="Times New Roman" pitchFamily="18" charset="0"/>
              </a:rPr>
              <a:t>Australia,</a:t>
            </a:r>
            <a:r>
              <a:rPr lang="en-US" baseline="0" dirty="0" smtClean="0">
                <a:latin typeface="Times New Roman" pitchFamily="18" charset="0"/>
              </a:rPr>
              <a:t> </a:t>
            </a:r>
            <a:r>
              <a:rPr lang="en-US" baseline="0" dirty="0" err="1" smtClean="0">
                <a:latin typeface="Times New Roman" pitchFamily="18" charset="0"/>
              </a:rPr>
              <a:t>Figi</a:t>
            </a:r>
            <a:r>
              <a:rPr lang="en-US" baseline="0" dirty="0" smtClean="0">
                <a:latin typeface="Times New Roman" pitchFamily="18" charset="0"/>
              </a:rPr>
              <a:t> and Greece</a:t>
            </a:r>
            <a:r>
              <a:rPr lang="en-US" dirty="0" smtClean="0">
                <a:latin typeface="Times New Roman" pitchFamily="18" charset="0"/>
              </a:rPr>
              <a:t>).  Statewide systems also subscribe to provide coordination and more economical access to QM tools for their member institutions.  Please visit our website for a list of current subscribers. http://www.qualitymatters.org/Documents/Subscriber%20List%20for%20Publication.</a:t>
            </a:r>
          </a:p>
          <a:p>
            <a:pPr eaLnBrk="1" hangingPunct="1"/>
            <a:endParaRPr lang="en-US" dirty="0" smtClean="0">
              <a:latin typeface="Times New Roman" pitchFamily="18" charset="0"/>
            </a:endParaRPr>
          </a:p>
          <a:p>
            <a:pPr eaLnBrk="1" hangingPunct="1"/>
            <a:r>
              <a:rPr lang="en-US" dirty="0" smtClean="0">
                <a:latin typeface="Times New Roman" pitchFamily="18" charset="0"/>
              </a:rPr>
              <a:t>Quality Matters has trained well over 30,000 faculty and instructional design staff and has been recently recognized by both  the Sloan Consortium and USDLA for excellence.</a:t>
            </a:r>
          </a:p>
          <a:p>
            <a:endParaRPr lang="en-US" dirty="0"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997F625-469D-4A9D-91C5-F2C50460670E}" type="slidenum">
              <a:rPr lang="en-US" smtClean="0"/>
              <a:pPr eaLnBrk="1" hangingPunct="1"/>
              <a:t>14</a:t>
            </a:fld>
            <a:endParaRPr lang="en-US" smtClean="0"/>
          </a:p>
        </p:txBody>
      </p:sp>
    </p:spTree>
    <p:extLst>
      <p:ext uri="{BB962C8B-B14F-4D97-AF65-F5344CB8AC3E}">
        <p14:creationId xmlns:p14="http://schemas.microsoft.com/office/powerpoint/2010/main" val="1493900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QM</a:t>
            </a:r>
            <a:r>
              <a:rPr lang="en-US" baseline="0" dirty="0" smtClean="0"/>
              <a:t> becomes scalable at the national level when you look at the </a:t>
            </a:r>
            <a:r>
              <a:rPr lang="en-US" dirty="0" smtClean="0"/>
              <a:t>exponential influence of QM course review.  Once course review can actually impact all of the students in all of the courses offered by the course developer AND the reviewers.  It starts with a single course review. The three reviewers (from different institutions across the country) consult with the faculty course developer to improve the course.  The course is taught, and the (say 20) students are positively impacted.  But that course developer teaches other courses – and 30 students in each of the other courses are impacted.  And the three reviewers are also faculty.  And 30 students in each of their courses are impacted, etc.</a:t>
            </a:r>
            <a:endParaRPr lang="en-US" dirty="0"/>
          </a:p>
        </p:txBody>
      </p:sp>
      <p:sp>
        <p:nvSpPr>
          <p:cNvPr id="4" name="Slide Number Placeholder 3"/>
          <p:cNvSpPr>
            <a:spLocks noGrp="1"/>
          </p:cNvSpPr>
          <p:nvPr>
            <p:ph type="sldNum" sz="quarter" idx="10"/>
          </p:nvPr>
        </p:nvSpPr>
        <p:spPr/>
        <p:txBody>
          <a:bodyPr/>
          <a:lstStyle/>
          <a:p>
            <a:fld id="{185423A4-6815-D04C-903A-4CB4CEEC13CF}" type="slidenum">
              <a:rPr lang="en-US" smtClean="0"/>
              <a:t>15</a:t>
            </a:fld>
            <a:endParaRPr lang="en-US"/>
          </a:p>
        </p:txBody>
      </p:sp>
    </p:spTree>
    <p:extLst>
      <p:ext uri="{BB962C8B-B14F-4D97-AF65-F5344CB8AC3E}">
        <p14:creationId xmlns:p14="http://schemas.microsoft.com/office/powerpoint/2010/main" val="4228413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5423A4-6815-D04C-903A-4CB4CEEC13CF}" type="slidenum">
              <a:rPr lang="en-US" smtClean="0"/>
              <a:t>16</a:t>
            </a:fld>
            <a:endParaRPr lang="en-US"/>
          </a:p>
        </p:txBody>
      </p:sp>
    </p:spTree>
    <p:extLst>
      <p:ext uri="{BB962C8B-B14F-4D97-AF65-F5344CB8AC3E}">
        <p14:creationId xmlns:p14="http://schemas.microsoft.com/office/powerpoint/2010/main" val="1013694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5423A4-6815-D04C-903A-4CB4CEEC13CF}" type="slidenum">
              <a:rPr lang="en-US" smtClean="0"/>
              <a:t>17</a:t>
            </a:fld>
            <a:endParaRPr lang="en-US"/>
          </a:p>
        </p:txBody>
      </p:sp>
    </p:spTree>
    <p:extLst>
      <p:ext uri="{BB962C8B-B14F-4D97-AF65-F5344CB8AC3E}">
        <p14:creationId xmlns:p14="http://schemas.microsoft.com/office/powerpoint/2010/main" val="3385598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5423A4-6815-D04C-903A-4CB4CEEC13CF}" type="slidenum">
              <a:rPr lang="en-US" smtClean="0"/>
              <a:t>18</a:t>
            </a:fld>
            <a:endParaRPr lang="en-US"/>
          </a:p>
        </p:txBody>
      </p:sp>
    </p:spTree>
    <p:extLst>
      <p:ext uri="{BB962C8B-B14F-4D97-AF65-F5344CB8AC3E}">
        <p14:creationId xmlns:p14="http://schemas.microsoft.com/office/powerpoint/2010/main" val="1133925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5423A4-6815-D04C-903A-4CB4CEEC13CF}" type="slidenum">
              <a:rPr lang="en-US" smtClean="0"/>
              <a:t>19</a:t>
            </a:fld>
            <a:endParaRPr lang="en-US"/>
          </a:p>
        </p:txBody>
      </p:sp>
    </p:spTree>
    <p:extLst>
      <p:ext uri="{BB962C8B-B14F-4D97-AF65-F5344CB8AC3E}">
        <p14:creationId xmlns:p14="http://schemas.microsoft.com/office/powerpoint/2010/main" val="1906703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This is our challenge at Quality Matters and a challenge,</a:t>
            </a:r>
            <a:r>
              <a:rPr lang="en-US" baseline="0" dirty="0" smtClean="0"/>
              <a:t> I believe, for anyone involved in quality assurance.  We have to evaluate performance that has already occurred to identify how to make improvement.  The timelines of most education research, and the requirements for robust, replicable research that yields usable evidence, means that we have to rely on lessons from the past to help interpret the present and guide the future. </a:t>
            </a:r>
            <a:endParaRPr lang="en-US" dirty="0"/>
          </a:p>
        </p:txBody>
      </p:sp>
      <p:sp>
        <p:nvSpPr>
          <p:cNvPr id="4" name="Slide Number Placeholder 3"/>
          <p:cNvSpPr>
            <a:spLocks noGrp="1"/>
          </p:cNvSpPr>
          <p:nvPr>
            <p:ph type="sldNum" sz="quarter" idx="10"/>
          </p:nvPr>
        </p:nvSpPr>
        <p:spPr/>
        <p:txBody>
          <a:bodyPr/>
          <a:lstStyle/>
          <a:p>
            <a:fld id="{185423A4-6815-D04C-903A-4CB4CEEC13CF}" type="slidenum">
              <a:rPr lang="en-US" smtClean="0"/>
              <a:t>2</a:t>
            </a:fld>
            <a:endParaRPr lang="en-US"/>
          </a:p>
        </p:txBody>
      </p:sp>
    </p:spTree>
    <p:extLst>
      <p:ext uri="{BB962C8B-B14F-4D97-AF65-F5344CB8AC3E}">
        <p14:creationId xmlns:p14="http://schemas.microsoft.com/office/powerpoint/2010/main" val="2119118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Impact of the Quality Matters Professional Development</a:t>
            </a:r>
          </a:p>
          <a:p>
            <a:r>
              <a:rPr lang="en-US" sz="1200" b="0" i="0" u="none" strike="noStrike" kern="1200" baseline="0" dirty="0" smtClean="0">
                <a:solidFill>
                  <a:schemeClr val="tx1"/>
                </a:solidFill>
                <a:latin typeface="+mn-lt"/>
                <a:ea typeface="+mn-ea"/>
                <a:cs typeface="+mn-cs"/>
              </a:rPr>
              <a:t>on Teaching across Delivery Formats</a:t>
            </a:r>
          </a:p>
          <a:p>
            <a:r>
              <a:rPr lang="en-US" sz="1200" b="0" i="0" u="none" strike="noStrike" kern="1200" baseline="0" dirty="0" smtClean="0">
                <a:solidFill>
                  <a:schemeClr val="tx1"/>
                </a:solidFill>
                <a:latin typeface="+mn-lt"/>
                <a:ea typeface="+mn-ea"/>
                <a:cs typeface="+mn-cs"/>
              </a:rPr>
              <a:t>Lorna R. Kearns and Rae </a:t>
            </a:r>
            <a:r>
              <a:rPr lang="en-US" sz="1200" b="0" i="0" u="none" strike="noStrike" kern="1200" baseline="0" dirty="0" err="1" smtClean="0">
                <a:solidFill>
                  <a:schemeClr val="tx1"/>
                </a:solidFill>
                <a:latin typeface="+mn-lt"/>
                <a:ea typeface="+mn-ea"/>
                <a:cs typeface="+mn-cs"/>
              </a:rPr>
              <a:t>Mancilla</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University of Pittsburgh</a:t>
            </a:r>
            <a:endParaRPr lang="en-US" dirty="0"/>
          </a:p>
        </p:txBody>
      </p:sp>
      <p:sp>
        <p:nvSpPr>
          <p:cNvPr id="4" name="Slide Number Placeholder 3"/>
          <p:cNvSpPr>
            <a:spLocks noGrp="1"/>
          </p:cNvSpPr>
          <p:nvPr>
            <p:ph type="sldNum" sz="quarter" idx="10"/>
          </p:nvPr>
        </p:nvSpPr>
        <p:spPr/>
        <p:txBody>
          <a:bodyPr/>
          <a:lstStyle/>
          <a:p>
            <a:fld id="{185423A4-6815-D04C-903A-4CB4CEEC13CF}" type="slidenum">
              <a:rPr lang="en-US" smtClean="0"/>
              <a:t>20</a:t>
            </a:fld>
            <a:endParaRPr lang="en-US"/>
          </a:p>
        </p:txBody>
      </p:sp>
    </p:spTree>
    <p:extLst>
      <p:ext uri="{BB962C8B-B14F-4D97-AF65-F5344CB8AC3E}">
        <p14:creationId xmlns:p14="http://schemas.microsoft.com/office/powerpoint/2010/main" val="3233079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5423A4-6815-D04C-903A-4CB4CEEC13CF}" type="slidenum">
              <a:rPr lang="en-US" smtClean="0"/>
              <a:t>21</a:t>
            </a:fld>
            <a:endParaRPr lang="en-US"/>
          </a:p>
        </p:txBody>
      </p:sp>
    </p:spTree>
    <p:extLst>
      <p:ext uri="{BB962C8B-B14F-4D97-AF65-F5344CB8AC3E}">
        <p14:creationId xmlns:p14="http://schemas.microsoft.com/office/powerpoint/2010/main" val="23678752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 major drivers</a:t>
            </a:r>
            <a:r>
              <a:rPr lang="en-US" baseline="0" dirty="0" smtClean="0"/>
              <a:t> for change in higher education include increasingly articulated concerns about the value and ROI of education – from the public and legislators – and the DOE is listening.  These concerns, and the genuine interest from many corners, have spurred much innovation and experimentation.  There are many innovations and trends that could have appeared on this slide.  But all of this is driving a focus on outputs in a way, and with a consistency of message, that we simply can’t ignore.</a:t>
            </a:r>
            <a:endParaRPr lang="en-US" dirty="0"/>
          </a:p>
        </p:txBody>
      </p:sp>
      <p:sp>
        <p:nvSpPr>
          <p:cNvPr id="4" name="Slide Number Placeholder 3"/>
          <p:cNvSpPr>
            <a:spLocks noGrp="1"/>
          </p:cNvSpPr>
          <p:nvPr>
            <p:ph type="sldNum" sz="quarter" idx="10"/>
          </p:nvPr>
        </p:nvSpPr>
        <p:spPr/>
        <p:txBody>
          <a:bodyPr/>
          <a:lstStyle/>
          <a:p>
            <a:fld id="{185423A4-6815-D04C-903A-4CB4CEEC13CF}" type="slidenum">
              <a:rPr lang="en-US" smtClean="0"/>
              <a:t>22</a:t>
            </a:fld>
            <a:endParaRPr lang="en-US"/>
          </a:p>
        </p:txBody>
      </p:sp>
    </p:spTree>
    <p:extLst>
      <p:ext uri="{BB962C8B-B14F-4D97-AF65-F5344CB8AC3E}">
        <p14:creationId xmlns:p14="http://schemas.microsoft.com/office/powerpoint/2010/main" val="1850816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I’ve selected these 4 as trends</a:t>
            </a:r>
            <a:r>
              <a:rPr lang="en-US" baseline="0" dirty="0" smtClean="0"/>
              <a:t> that may go mainstream in the relatively near future.  Not necessarily in all of the “cutting-edge” forms we see experimented with now, but it terms of the general principles and the potential they bring to enhance learning. </a:t>
            </a:r>
            <a:r>
              <a:rPr lang="en-US" b="1" baseline="0" dirty="0" smtClean="0"/>
              <a:t>What connects these 4 is the focus on customizing or personalizing to meet learner needs.</a:t>
            </a:r>
            <a:r>
              <a:rPr lang="en-US" baseline="0" dirty="0" smtClean="0"/>
              <a:t> In my opinion, the more these innovations can keep the faculty role at their center and the gold-standard of faculty-student interaction, the more successful they will be in wide-spread adoption. </a:t>
            </a:r>
            <a:r>
              <a:rPr lang="en-US" b="1" baseline="0" dirty="0" smtClean="0"/>
              <a:t>This is what it takes for learning to be “personable.”</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 </a:t>
            </a:r>
            <a:r>
              <a:rPr lang="en-US" baseline="0" dirty="0" smtClean="0"/>
              <a:t>It’s not technology for technology’s sake.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What I note in the boundary spanning roles I play is that the mainstream does not see an urgency for why we need to change, does not understand what technology can really do, does not value what it thinks technology does, and distrusts what it might be used to do. If we could have a shared understanding that these technology-enabled</a:t>
            </a:r>
            <a:r>
              <a:rPr lang="en-US" sz="1200" kern="1200" baseline="0" dirty="0" smtClean="0">
                <a:solidFill>
                  <a:schemeClr val="tx1"/>
                </a:solidFill>
                <a:effectLst/>
                <a:latin typeface="+mn-lt"/>
                <a:ea typeface="+mn-ea"/>
                <a:cs typeface="+mn-cs"/>
              </a:rPr>
              <a:t> innovations are critical for making learning more personal and personalized, we could see the trends broadly embraced.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85423A4-6815-D04C-903A-4CB4CEEC13CF}" type="slidenum">
              <a:rPr lang="en-US" smtClean="0"/>
              <a:t>23</a:t>
            </a:fld>
            <a:endParaRPr lang="en-US"/>
          </a:p>
        </p:txBody>
      </p:sp>
    </p:spTree>
    <p:extLst>
      <p:ext uri="{BB962C8B-B14F-4D97-AF65-F5344CB8AC3E}">
        <p14:creationId xmlns:p14="http://schemas.microsoft.com/office/powerpoint/2010/main" val="2121187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5423A4-6815-D04C-903A-4CB4CEEC13CF}" type="slidenum">
              <a:rPr lang="en-US" smtClean="0"/>
              <a:t>24</a:t>
            </a:fld>
            <a:endParaRPr lang="en-US"/>
          </a:p>
        </p:txBody>
      </p:sp>
    </p:spTree>
    <p:extLst>
      <p:ext uri="{BB962C8B-B14F-4D97-AF65-F5344CB8AC3E}">
        <p14:creationId xmlns:p14="http://schemas.microsoft.com/office/powerpoint/2010/main" val="1725348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5423A4-6815-D04C-903A-4CB4CEEC13CF}" type="slidenum">
              <a:rPr lang="en-US" smtClean="0"/>
              <a:t>25</a:t>
            </a:fld>
            <a:endParaRPr lang="en-US"/>
          </a:p>
        </p:txBody>
      </p:sp>
    </p:spTree>
    <p:extLst>
      <p:ext uri="{BB962C8B-B14F-4D97-AF65-F5344CB8AC3E}">
        <p14:creationId xmlns:p14="http://schemas.microsoft.com/office/powerpoint/2010/main" val="2287278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baseline="0" dirty="0" smtClean="0"/>
              <a:t>QM’s perspective on the Shared Design Elements is that these elements are well supported by QM’s research-based standards for design to enhance student learning.  Standards have been annotated to specifically support CBE.  The mapping isn’t directly one-to-one, but all of the design elements support evidence-based practice in the design of learning.</a:t>
            </a:r>
            <a:endParaRPr lang="en-US" dirty="0"/>
          </a:p>
        </p:txBody>
      </p:sp>
      <p:sp>
        <p:nvSpPr>
          <p:cNvPr id="4" name="Slide Number Placeholder 3"/>
          <p:cNvSpPr>
            <a:spLocks noGrp="1"/>
          </p:cNvSpPr>
          <p:nvPr>
            <p:ph type="sldNum" sz="quarter" idx="10"/>
          </p:nvPr>
        </p:nvSpPr>
        <p:spPr/>
        <p:txBody>
          <a:bodyPr/>
          <a:lstStyle/>
          <a:p>
            <a:fld id="{1DDF3D7E-3B35-4228-B8F6-ADD7A76DFE8D}" type="slidenum">
              <a:rPr lang="en-US" smtClean="0"/>
              <a:t>26</a:t>
            </a:fld>
            <a:endParaRPr lang="en-US"/>
          </a:p>
        </p:txBody>
      </p:sp>
    </p:spTree>
    <p:extLst>
      <p:ext uri="{BB962C8B-B14F-4D97-AF65-F5344CB8AC3E}">
        <p14:creationId xmlns:p14="http://schemas.microsoft.com/office/powerpoint/2010/main" val="42651063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9763" lvl="1" indent="-273050">
              <a:spcBef>
                <a:spcPts val="550"/>
              </a:spcBef>
              <a:buClr>
                <a:srgbClr val="C00000"/>
              </a:buClr>
              <a:buSzPct val="100000"/>
              <a:buFont typeface="Wingdings" pitchFamily="2" charset="2"/>
              <a:buChar char="§"/>
              <a:defRPr/>
            </a:pPr>
            <a:r>
              <a:rPr lang="en-US" sz="2800" dirty="0" smtClean="0"/>
              <a:t>July 1, 2014 QM became</a:t>
            </a:r>
            <a:r>
              <a:rPr lang="en-US" sz="2800" baseline="0" dirty="0" smtClean="0"/>
              <a:t> a standalone 501©3</a:t>
            </a:r>
            <a:endParaRPr lang="en-US" sz="2800" dirty="0" smtClean="0">
              <a:latin typeface="+mn-lt"/>
              <a:ea typeface="+mn-ea"/>
            </a:endParaRPr>
          </a:p>
          <a:p>
            <a:pPr marL="639763" lvl="1" indent="-273050">
              <a:spcBef>
                <a:spcPts val="550"/>
              </a:spcBef>
              <a:buClr>
                <a:srgbClr val="C00000"/>
              </a:buClr>
              <a:buSzPct val="100000"/>
              <a:buFont typeface="Wingdings" pitchFamily="2" charset="2"/>
              <a:buChar char="§"/>
              <a:defRPr/>
            </a:pPr>
            <a:r>
              <a:rPr lang="en-US" sz="2800" dirty="0" smtClean="0">
                <a:latin typeface="+mn-lt"/>
                <a:ea typeface="+mn-ea"/>
              </a:rPr>
              <a:t>QM</a:t>
            </a:r>
            <a:r>
              <a:rPr lang="en-US" sz="2800" baseline="0" dirty="0" smtClean="0">
                <a:latin typeface="+mn-lt"/>
                <a:ea typeface="+mn-ea"/>
              </a:rPr>
              <a:t> conducts research on its own data, has a set of research colleagues that conduct an ongoing literature review, and is looking ahead to embark on a national survey that will be announced later this year </a:t>
            </a:r>
            <a:r>
              <a:rPr lang="en-US" sz="2800" dirty="0" smtClean="0">
                <a:latin typeface="+mn-lt"/>
                <a:ea typeface="+mn-ea"/>
              </a:rPr>
              <a:t> </a:t>
            </a:r>
          </a:p>
          <a:p>
            <a:pPr marL="639763" lvl="1" indent="-273050">
              <a:spcBef>
                <a:spcPts val="550"/>
              </a:spcBef>
              <a:buClr>
                <a:srgbClr val="C00000"/>
              </a:buClr>
              <a:buSzPct val="100000"/>
              <a:buFont typeface="Wingdings" pitchFamily="2" charset="2"/>
              <a:buChar char="§"/>
              <a:defRPr/>
            </a:pPr>
            <a:r>
              <a:rPr lang="en-US" sz="2800" dirty="0" smtClean="0">
                <a:latin typeface="+mn-lt"/>
                <a:ea typeface="+mn-ea"/>
              </a:rPr>
              <a:t>QM</a:t>
            </a:r>
            <a:r>
              <a:rPr lang="en-US" sz="2800" baseline="0" dirty="0" smtClean="0">
                <a:latin typeface="+mn-lt"/>
                <a:ea typeface="+mn-ea"/>
              </a:rPr>
              <a:t> has participated in validation research on a rubric for online faculty competencies around which we are building an online teaching certificate program</a:t>
            </a:r>
          </a:p>
          <a:p>
            <a:pPr marL="639763" lvl="1" indent="-273050">
              <a:spcBef>
                <a:spcPts val="550"/>
              </a:spcBef>
              <a:buClr>
                <a:srgbClr val="C00000"/>
              </a:buClr>
              <a:buSzPct val="100000"/>
              <a:buFont typeface="Wingdings" pitchFamily="2" charset="2"/>
              <a:buChar char="§"/>
              <a:defRPr/>
            </a:pPr>
            <a:r>
              <a:rPr lang="en-US" sz="2800" baseline="0" dirty="0" smtClean="0">
                <a:latin typeface="+mn-lt"/>
                <a:ea typeface="+mn-ea"/>
              </a:rPr>
              <a:t>QM has active subscribers in a number of countries, </a:t>
            </a:r>
            <a:r>
              <a:rPr lang="en-US" sz="2800" dirty="0" smtClean="0">
                <a:latin typeface="+mn-lt"/>
                <a:ea typeface="+mn-ea"/>
              </a:rPr>
              <a:t> including</a:t>
            </a:r>
            <a:r>
              <a:rPr lang="en-US" sz="2800" baseline="0" dirty="0" smtClean="0">
                <a:latin typeface="+mn-lt"/>
                <a:ea typeface="+mn-ea"/>
              </a:rPr>
              <a:t> 36 in Canada alone.  But we are in conversations with a number of other countries who are inquiring about how to bring QM to their institutions and in their native languages. Mexico, Chili, Sri Lanka, We are further along in these conversations with China. We now have a partnership with </a:t>
            </a:r>
            <a:r>
              <a:rPr lang="en-US" sz="2800" baseline="0" dirty="0" err="1" smtClean="0">
                <a:latin typeface="+mn-lt"/>
                <a:ea typeface="+mn-ea"/>
              </a:rPr>
              <a:t>Fudan</a:t>
            </a:r>
            <a:r>
              <a:rPr lang="en-US" sz="2800" baseline="0" dirty="0" smtClean="0">
                <a:latin typeface="+mn-lt"/>
                <a:ea typeface="+mn-ea"/>
              </a:rPr>
              <a:t> University in China to develop a translated and culturally appropriate version of the Rubric for dissemination in China.</a:t>
            </a:r>
            <a:endParaRPr lang="en-US" dirty="0"/>
          </a:p>
        </p:txBody>
      </p:sp>
      <p:sp>
        <p:nvSpPr>
          <p:cNvPr id="4" name="Slide Number Placeholder 3"/>
          <p:cNvSpPr>
            <a:spLocks noGrp="1"/>
          </p:cNvSpPr>
          <p:nvPr>
            <p:ph type="sldNum" sz="quarter" idx="10"/>
          </p:nvPr>
        </p:nvSpPr>
        <p:spPr/>
        <p:txBody>
          <a:bodyPr/>
          <a:lstStyle/>
          <a:p>
            <a:fld id="{162EA47A-F392-4073-BA77-364ED2462FE1}"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2653493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marL="228600" indent="-228600">
              <a:defRPr/>
            </a:pPr>
            <a:r>
              <a:rPr lang="en-US" dirty="0" smtClean="0">
                <a:latin typeface="Arial" charset="0"/>
              </a:rPr>
              <a:t>There are many factors that affect the quality of an online course.  QM will</a:t>
            </a:r>
            <a:r>
              <a:rPr lang="en-US" baseline="0" dirty="0" smtClean="0">
                <a:latin typeface="Arial" charset="0"/>
              </a:rPr>
              <a:t> be considering quality and quality assurance issues with many of these areas.</a:t>
            </a:r>
            <a:r>
              <a:rPr lang="en-US" dirty="0" smtClean="0">
                <a:latin typeface="Arial" charset="0"/>
              </a:rPr>
              <a:t/>
            </a:r>
            <a:br>
              <a:rPr lang="en-US" dirty="0" smtClean="0">
                <a:latin typeface="Arial" charset="0"/>
              </a:rPr>
            </a:br>
            <a:endParaRPr lang="en-US" dirty="0" smtClean="0">
              <a:latin typeface="Arial" charset="0"/>
            </a:endParaRPr>
          </a:p>
          <a:p>
            <a:pPr marL="228600" indent="-228600">
              <a:buFontTx/>
              <a:buAutoNum type="arabicPeriod"/>
              <a:defRPr/>
            </a:pPr>
            <a:r>
              <a:rPr lang="en-US" dirty="0" smtClean="0">
                <a:latin typeface="Arial" charset="0"/>
              </a:rPr>
              <a:t>the course design (the forethought and planning that goes into an online course,) </a:t>
            </a:r>
          </a:p>
          <a:p>
            <a:pPr marL="228600" indent="-228600">
              <a:buFontTx/>
              <a:buAutoNum type="arabicPeriod"/>
              <a:defRPr/>
            </a:pPr>
            <a:r>
              <a:rPr lang="en-US" dirty="0" smtClean="0">
                <a:latin typeface="Arial" charset="0"/>
              </a:rPr>
              <a:t>the course delivery (i.e. the way the course is taught, also known as faculty performance), </a:t>
            </a:r>
          </a:p>
          <a:p>
            <a:pPr marL="228600" indent="-228600">
              <a:buFontTx/>
              <a:buAutoNum type="arabicPeriod"/>
              <a:defRPr/>
            </a:pPr>
            <a:r>
              <a:rPr lang="en-US" dirty="0" smtClean="0">
                <a:latin typeface="Arial" charset="0"/>
              </a:rPr>
              <a:t>the course content, </a:t>
            </a:r>
          </a:p>
          <a:p>
            <a:pPr marL="228600" indent="-228600">
              <a:buFontTx/>
              <a:buAutoNum type="arabicPeriod"/>
              <a:defRPr/>
            </a:pPr>
            <a:r>
              <a:rPr lang="en-US" dirty="0" smtClean="0">
                <a:latin typeface="Arial" charset="0"/>
              </a:rPr>
              <a:t>the learning management system and its functionality; technical support </a:t>
            </a:r>
          </a:p>
          <a:p>
            <a:pPr marL="228600" indent="-228600">
              <a:buFontTx/>
              <a:buAutoNum type="arabicPeriod"/>
              <a:defRPr/>
            </a:pPr>
            <a:r>
              <a:rPr lang="en-US" dirty="0" smtClean="0">
                <a:latin typeface="Arial" charset="0"/>
              </a:rPr>
              <a:t>the institutional infrastructure (help desk, online library access, online tutoring access, </a:t>
            </a:r>
            <a:r>
              <a:rPr lang="en-US" dirty="0" err="1" smtClean="0">
                <a:latin typeface="Arial" charset="0"/>
              </a:rPr>
              <a:t>etc</a:t>
            </a:r>
            <a:r>
              <a:rPr lang="en-US" dirty="0" smtClean="0">
                <a:latin typeface="Arial" charset="0"/>
              </a:rPr>
              <a:t>), </a:t>
            </a:r>
          </a:p>
          <a:p>
            <a:pPr marL="228600" indent="-228600">
              <a:buFontTx/>
              <a:buAutoNum type="arabicPeriod"/>
              <a:defRPr/>
            </a:pPr>
            <a:r>
              <a:rPr lang="en-US" dirty="0" smtClean="0">
                <a:latin typeface="Arial" charset="0"/>
              </a:rPr>
              <a:t>a faculty member</a:t>
            </a:r>
            <a:r>
              <a:rPr lang="en-US" dirty="0" smtClean="0"/>
              <a:t>’</a:t>
            </a:r>
            <a:r>
              <a:rPr lang="en-US" dirty="0" smtClean="0">
                <a:latin typeface="Arial" charset="0"/>
              </a:rPr>
              <a:t>s training and readiness for online teaching, </a:t>
            </a:r>
          </a:p>
          <a:p>
            <a:pPr marL="228600" indent="-228600">
              <a:buFontTx/>
              <a:buAutoNum type="arabicPeriod"/>
              <a:defRPr/>
            </a:pPr>
            <a:r>
              <a:rPr lang="en-US" dirty="0" smtClean="0">
                <a:latin typeface="Arial" charset="0"/>
              </a:rPr>
              <a:t>and the students</a:t>
            </a:r>
            <a:r>
              <a:rPr lang="en-US" dirty="0" smtClean="0"/>
              <a:t>’</a:t>
            </a:r>
            <a:r>
              <a:rPr lang="en-US" dirty="0" smtClean="0">
                <a:latin typeface="Arial" charset="0"/>
              </a:rPr>
              <a:t> role with respect to engagement and readiness for an online course.  </a:t>
            </a:r>
            <a:br>
              <a:rPr lang="en-US" dirty="0" smtClean="0">
                <a:latin typeface="Arial" charset="0"/>
              </a:rPr>
            </a:br>
            <a:endParaRPr lang="en-US" dirty="0" smtClean="0">
              <a:latin typeface="Arial" charset="0"/>
            </a:endParaRPr>
          </a:p>
          <a:p>
            <a:pPr marL="228600" indent="-228600">
              <a:defRPr/>
            </a:pPr>
            <a:r>
              <a:rPr lang="en-US" dirty="0" smtClean="0">
                <a:latin typeface="Arial" charset="0"/>
              </a:rPr>
              <a:t>QM reviews just one aspect of online course quality </a:t>
            </a:r>
            <a:r>
              <a:rPr lang="en-US" dirty="0" smtClean="0"/>
              <a:t>–</a:t>
            </a:r>
            <a:r>
              <a:rPr lang="en-US" dirty="0" smtClean="0">
                <a:latin typeface="Arial" charset="0"/>
              </a:rPr>
              <a:t> Course Design</a:t>
            </a:r>
            <a:r>
              <a:rPr lang="en-US" dirty="0" smtClean="0"/>
              <a:t>.</a:t>
            </a:r>
          </a:p>
          <a:p>
            <a:pPr>
              <a:defRPr/>
            </a:pPr>
            <a:endParaRPr lang="en-US" dirty="0"/>
          </a:p>
        </p:txBody>
      </p:sp>
      <p:sp>
        <p:nvSpPr>
          <p:cNvPr id="4" name="Slide Number Placeholder 3"/>
          <p:cNvSpPr>
            <a:spLocks noGrp="1"/>
          </p:cNvSpPr>
          <p:nvPr>
            <p:ph type="sldNum" sz="quarter" idx="5"/>
          </p:nvPr>
        </p:nvSpPr>
        <p:spPr/>
        <p:txBody>
          <a:bodyPr/>
          <a:lstStyle/>
          <a:p>
            <a:pPr>
              <a:defRPr/>
            </a:pPr>
            <a:fld id="{45335586-94E0-4A43-AE92-0C2EDC0012D6}" type="slidenum">
              <a:rPr lang="en-US" smtClean="0">
                <a:solidFill>
                  <a:prstClr val="black"/>
                </a:solidFill>
                <a:latin typeface="Calibri"/>
              </a:rPr>
              <a:pPr>
                <a:defRPr/>
              </a:pPr>
              <a:t>28</a:t>
            </a:fld>
            <a:endParaRPr lang="en-US">
              <a:solidFill>
                <a:prstClr val="black"/>
              </a:solidFill>
              <a:latin typeface="Calibri"/>
            </a:endParaRPr>
          </a:p>
        </p:txBody>
      </p:sp>
    </p:spTree>
    <p:extLst>
      <p:ext uri="{BB962C8B-B14F-4D97-AF65-F5344CB8AC3E}">
        <p14:creationId xmlns:p14="http://schemas.microsoft.com/office/powerpoint/2010/main" val="1049718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5423A4-6815-D04C-903A-4CB4CEEC13CF}" type="slidenum">
              <a:rPr lang="en-US" smtClean="0"/>
              <a:t>29</a:t>
            </a:fld>
            <a:endParaRPr lang="en-US"/>
          </a:p>
        </p:txBody>
      </p:sp>
    </p:spTree>
    <p:extLst>
      <p:ext uri="{BB962C8B-B14F-4D97-AF65-F5344CB8AC3E}">
        <p14:creationId xmlns:p14="http://schemas.microsoft.com/office/powerpoint/2010/main" val="2966669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a:t>
            </a:r>
          </a:p>
          <a:p>
            <a:pPr lvl="1"/>
            <a:r>
              <a:rPr lang="en-US" dirty="0" smtClean="0"/>
              <a:t>3.5 Million students taking at least 1 online course</a:t>
            </a:r>
          </a:p>
          <a:p>
            <a:r>
              <a:rPr lang="en-US" dirty="0" smtClean="0"/>
              <a:t>Growth</a:t>
            </a:r>
          </a:p>
          <a:p>
            <a:pPr lvl="1"/>
            <a:r>
              <a:rPr lang="en-US" dirty="0" smtClean="0"/>
              <a:t>9.7% growth </a:t>
            </a:r>
            <a:r>
              <a:rPr lang="en-US" dirty="0" err="1" smtClean="0"/>
              <a:t>vs</a:t>
            </a:r>
            <a:r>
              <a:rPr lang="en-US" dirty="0" smtClean="0"/>
              <a:t> 1.5 overall, but rates already slowing. 2-year</a:t>
            </a:r>
            <a:r>
              <a:rPr lang="en-US" baseline="0" dirty="0" smtClean="0"/>
              <a:t> institutions highest rates. 4-years had least # online and slowest growth rates). Indications that growth would occur at schools already engaged with online.  Others not planning to go online.</a:t>
            </a:r>
            <a:endParaRPr lang="en-US" dirty="0" smtClean="0"/>
          </a:p>
          <a:p>
            <a:r>
              <a:rPr lang="en-US" dirty="0" smtClean="0"/>
              <a:t>Strategic Importance</a:t>
            </a:r>
          </a:p>
          <a:p>
            <a:r>
              <a:rPr lang="en-US" dirty="0" smtClean="0"/>
              <a:t>Barriers – Leaders did not believe lack of acceptance by employers, development/delivery</a:t>
            </a:r>
            <a:r>
              <a:rPr lang="en-US" baseline="0" dirty="0" smtClean="0"/>
              <a:t> costs a barrier only for those not yet offering online</a:t>
            </a:r>
            <a:endParaRPr lang="en-US" dirty="0" smtClean="0"/>
          </a:p>
          <a:p>
            <a:r>
              <a:rPr lang="en-US" dirty="0" smtClean="0"/>
              <a:t>Quality – asked about level of respect for online</a:t>
            </a:r>
            <a:r>
              <a:rPr lang="en-US" baseline="0" dirty="0" smtClean="0"/>
              <a:t> v F2F, did not ask about outcomes</a:t>
            </a:r>
            <a:endParaRPr lang="en-US" dirty="0" smtClean="0"/>
          </a:p>
          <a:p>
            <a:endParaRPr lang="en-US" dirty="0"/>
          </a:p>
        </p:txBody>
      </p:sp>
      <p:sp>
        <p:nvSpPr>
          <p:cNvPr id="4" name="Slide Number Placeholder 3"/>
          <p:cNvSpPr>
            <a:spLocks noGrp="1"/>
          </p:cNvSpPr>
          <p:nvPr>
            <p:ph type="sldNum" sz="quarter" idx="10"/>
          </p:nvPr>
        </p:nvSpPr>
        <p:spPr/>
        <p:txBody>
          <a:bodyPr/>
          <a:lstStyle/>
          <a:p>
            <a:fld id="{185423A4-6815-D04C-903A-4CB4CEEC13CF}" type="slidenum">
              <a:rPr lang="en-US" smtClean="0"/>
              <a:t>3</a:t>
            </a:fld>
            <a:endParaRPr lang="en-US"/>
          </a:p>
        </p:txBody>
      </p:sp>
    </p:spTree>
    <p:extLst>
      <p:ext uri="{BB962C8B-B14F-4D97-AF65-F5344CB8AC3E}">
        <p14:creationId xmlns:p14="http://schemas.microsoft.com/office/powerpoint/2010/main" val="40910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85% of Course Reps (CRs) have made or plan to make changes in their online courses as a result of the review.  Only 5% say they are NOT planning to make changes. We don't know if the CRs are answering this question about the particular course that was reviewed or for other online courses.  But even if it was for the course that was reviewed, it's a powerful stat. </a:t>
            </a:r>
            <a:br>
              <a:rPr lang="en-US" dirty="0" smtClean="0"/>
            </a:br>
            <a:r>
              <a:rPr lang="en-US" dirty="0" smtClean="0"/>
              <a:t/>
            </a:r>
            <a:br>
              <a:rPr lang="en-US" dirty="0" smtClean="0"/>
            </a:br>
            <a:r>
              <a:rPr lang="en-US" dirty="0" smtClean="0"/>
              <a:t>Since the rate of meeting standards in the first review period is 55% (65% for subscriber-managed), we should see only 30% of CRs who have to make changes to their course in order to meet standards.  So this stat seems to indicate that the CRs are doing what we hoped and intended - they use the feedback from the review to Go BEYOND the quality threshold to improve their online courses.</a:t>
            </a:r>
            <a:endParaRPr lang="en-US" dirty="0"/>
          </a:p>
        </p:txBody>
      </p:sp>
      <p:sp>
        <p:nvSpPr>
          <p:cNvPr id="4" name="Slide Number Placeholder 3"/>
          <p:cNvSpPr>
            <a:spLocks noGrp="1"/>
          </p:cNvSpPr>
          <p:nvPr>
            <p:ph type="sldNum" sz="quarter" idx="10"/>
          </p:nvPr>
        </p:nvSpPr>
        <p:spPr/>
        <p:txBody>
          <a:bodyPr/>
          <a:lstStyle/>
          <a:p>
            <a:fld id="{84BA1755-D094-43BA-BB66-F93304757BC1}" type="slidenum">
              <a:rPr lang="en-US" smtClean="0"/>
              <a:t>32</a:t>
            </a:fld>
            <a:endParaRPr lang="en-US"/>
          </a:p>
        </p:txBody>
      </p:sp>
    </p:spTree>
    <p:extLst>
      <p:ext uri="{BB962C8B-B14F-4D97-AF65-F5344CB8AC3E}">
        <p14:creationId xmlns:p14="http://schemas.microsoft.com/office/powerpoint/2010/main" val="6861292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Further supporting the</a:t>
            </a:r>
            <a:r>
              <a:rPr lang="en-US" baseline="0" dirty="0" smtClean="0"/>
              <a:t> extended impact of a QM course review</a:t>
            </a:r>
            <a:r>
              <a:rPr lang="en-US" dirty="0" smtClean="0"/>
              <a:t>, we see that fully 50% intend to make changes in their F2F courses - and 39% of respondents indicated N/A because they don't teach F2F (assumption).  So it looks to me like the vast majority of those CRs who also teach F2F are improving their practice their as a result of having their course officially reviewed and certified.</a:t>
            </a:r>
          </a:p>
          <a:p>
            <a:endParaRPr lang="en-US" dirty="0" smtClean="0"/>
          </a:p>
          <a:p>
            <a:r>
              <a:rPr lang="en-US" dirty="0" smtClean="0"/>
              <a:t>What might be most remarkable is the number in</a:t>
            </a:r>
            <a:r>
              <a:rPr lang="en-US" baseline="0" dirty="0" smtClean="0"/>
              <a:t> each role category that respond the have not or will not make changes to their F2F – very low.</a:t>
            </a:r>
            <a:endParaRPr lang="en-US" dirty="0"/>
          </a:p>
        </p:txBody>
      </p:sp>
      <p:sp>
        <p:nvSpPr>
          <p:cNvPr id="4" name="Slide Number Placeholder 3"/>
          <p:cNvSpPr>
            <a:spLocks noGrp="1"/>
          </p:cNvSpPr>
          <p:nvPr>
            <p:ph type="sldNum" sz="quarter" idx="10"/>
          </p:nvPr>
        </p:nvSpPr>
        <p:spPr/>
        <p:txBody>
          <a:bodyPr/>
          <a:lstStyle/>
          <a:p>
            <a:fld id="{84BA1755-D094-43BA-BB66-F93304757BC1}" type="slidenum">
              <a:rPr lang="en-US" smtClean="0"/>
              <a:t>33</a:t>
            </a:fld>
            <a:endParaRPr lang="en-US"/>
          </a:p>
        </p:txBody>
      </p:sp>
    </p:spTree>
    <p:extLst>
      <p:ext uri="{BB962C8B-B14F-4D97-AF65-F5344CB8AC3E}">
        <p14:creationId xmlns:p14="http://schemas.microsoft.com/office/powerpoint/2010/main" val="686129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2EA47A-F392-4073-BA77-364ED2462FE1}" type="slidenum">
              <a:rPr lang="en-US" smtClean="0"/>
              <a:t>4</a:t>
            </a:fld>
            <a:endParaRPr lang="en-US"/>
          </a:p>
        </p:txBody>
      </p:sp>
    </p:spTree>
    <p:extLst>
      <p:ext uri="{BB962C8B-B14F-4D97-AF65-F5344CB8AC3E}">
        <p14:creationId xmlns:p14="http://schemas.microsoft.com/office/powerpoint/2010/main" val="2653493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The integration of he tools we use, and that we provide</a:t>
            </a:r>
            <a:r>
              <a:rPr lang="en-US" baseline="0" dirty="0" smtClean="0"/>
              <a:t> to institutions for their use, was the key element to a  successful QA process.  These major tools are the rubric (standards made usable), professional development for faculty, and course reviews.</a:t>
            </a:r>
            <a:endParaRPr lang="en-US" dirty="0"/>
          </a:p>
        </p:txBody>
      </p:sp>
    </p:spTree>
    <p:extLst>
      <p:ext uri="{BB962C8B-B14F-4D97-AF65-F5344CB8AC3E}">
        <p14:creationId xmlns:p14="http://schemas.microsoft.com/office/powerpoint/2010/main" val="1517423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Design did not enable students to be “disciplined” in their learning process</a:t>
            </a:r>
          </a:p>
          <a:p>
            <a:r>
              <a:rPr lang="en-US" dirty="0" smtClean="0"/>
              <a:t>	Lacked</a:t>
            </a:r>
            <a:r>
              <a:rPr lang="en-US" baseline="0" dirty="0" smtClean="0"/>
              <a:t> specificity and clarity of directions to students about what was expected and how to measure their own progress</a:t>
            </a:r>
            <a:endParaRPr lang="en-US" dirty="0" smtClean="0"/>
          </a:p>
          <a:p>
            <a:r>
              <a:rPr lang="en-US" dirty="0" smtClean="0"/>
              <a:t>Design did not support navigation and “</a:t>
            </a:r>
            <a:r>
              <a:rPr lang="en-US" dirty="0" err="1" smtClean="0"/>
              <a:t>findability</a:t>
            </a:r>
            <a:r>
              <a:rPr lang="en-US" dirty="0" smtClean="0"/>
              <a:t>”</a:t>
            </a:r>
          </a:p>
          <a:p>
            <a:r>
              <a:rPr lang="en-US" dirty="0" smtClean="0"/>
              <a:t>	organization</a:t>
            </a:r>
            <a:r>
              <a:rPr lang="en-US" baseline="0" dirty="0" smtClean="0"/>
              <a:t> and navigation of courses were often cumbersome or unclear</a:t>
            </a:r>
            <a:endParaRPr lang="en-US" dirty="0" smtClean="0"/>
          </a:p>
          <a:p>
            <a:r>
              <a:rPr lang="en-US" dirty="0" smtClean="0"/>
              <a:t>Design did not facilitate interaction</a:t>
            </a:r>
          </a:p>
          <a:p>
            <a:r>
              <a:rPr lang="en-US" dirty="0" smtClean="0"/>
              <a:t>	Lacked etiquette expectations about how to communicate</a:t>
            </a:r>
            <a:r>
              <a:rPr lang="en-US" baseline="0" dirty="0" smtClean="0"/>
              <a:t> online and how/when to expect to communicate with faculty</a:t>
            </a:r>
            <a:endParaRPr lang="en-US" dirty="0" smtClean="0"/>
          </a:p>
          <a:p>
            <a:r>
              <a:rPr lang="en-US" dirty="0" smtClean="0"/>
              <a:t>Design was not accessible</a:t>
            </a:r>
          </a:p>
          <a:p>
            <a:r>
              <a:rPr lang="en-US" dirty="0" smtClean="0"/>
              <a:t>	Lack of equivalent materials for auditory and visual content</a:t>
            </a:r>
          </a:p>
          <a:p>
            <a:endParaRPr lang="en-US" dirty="0"/>
          </a:p>
        </p:txBody>
      </p:sp>
      <p:sp>
        <p:nvSpPr>
          <p:cNvPr id="4" name="Slide Number Placeholder 3"/>
          <p:cNvSpPr>
            <a:spLocks noGrp="1"/>
          </p:cNvSpPr>
          <p:nvPr>
            <p:ph type="sldNum" sz="quarter" idx="10"/>
          </p:nvPr>
        </p:nvSpPr>
        <p:spPr/>
        <p:txBody>
          <a:bodyPr/>
          <a:lstStyle/>
          <a:p>
            <a:fld id="{185423A4-6815-D04C-903A-4CB4CEEC13CF}" type="slidenum">
              <a:rPr lang="en-US" smtClean="0"/>
              <a:t>6</a:t>
            </a:fld>
            <a:endParaRPr lang="en-US"/>
          </a:p>
        </p:txBody>
      </p:sp>
    </p:spTree>
    <p:extLst>
      <p:ext uri="{BB962C8B-B14F-4D97-AF65-F5344CB8AC3E}">
        <p14:creationId xmlns:p14="http://schemas.microsoft.com/office/powerpoint/2010/main" val="931065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5423A4-6815-D04C-903A-4CB4CEEC13CF}" type="slidenum">
              <a:rPr lang="en-US" smtClean="0"/>
              <a:t>7</a:t>
            </a:fld>
            <a:endParaRPr lang="en-US"/>
          </a:p>
        </p:txBody>
      </p:sp>
    </p:spTree>
    <p:extLst>
      <p:ext uri="{BB962C8B-B14F-4D97-AF65-F5344CB8AC3E}">
        <p14:creationId xmlns:p14="http://schemas.microsoft.com/office/powerpoint/2010/main" val="1172029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a:t>
            </a:r>
          </a:p>
          <a:p>
            <a:pPr lvl="1"/>
            <a:r>
              <a:rPr lang="en-US" dirty="0" smtClean="0"/>
              <a:t>3.5 Million students taking at least 1 online course.  In 2014, IPEDs data</a:t>
            </a:r>
            <a:r>
              <a:rPr lang="en-US" baseline="0" dirty="0" smtClean="0"/>
              <a:t> source had incomparable numbers, 2013 Babson data said 7.1 M</a:t>
            </a:r>
            <a:endParaRPr lang="en-US" dirty="0" smtClean="0"/>
          </a:p>
          <a:p>
            <a:r>
              <a:rPr lang="en-US" dirty="0" smtClean="0"/>
              <a:t>Growth</a:t>
            </a:r>
          </a:p>
          <a:p>
            <a:pPr lvl="1"/>
            <a:r>
              <a:rPr lang="en-US" dirty="0" smtClean="0"/>
              <a:t>9.7% growth </a:t>
            </a:r>
            <a:r>
              <a:rPr lang="en-US" dirty="0" err="1" smtClean="0"/>
              <a:t>vs</a:t>
            </a:r>
            <a:r>
              <a:rPr lang="en-US" dirty="0" smtClean="0"/>
              <a:t> 3.7% rates slowing.</a:t>
            </a:r>
            <a:r>
              <a:rPr lang="en-US" baseline="0" dirty="0" smtClean="0"/>
              <a:t> Growth still outpaces overall enrollment; growth is unequal in sectors, base rate is much higher now.</a:t>
            </a:r>
            <a:r>
              <a:rPr lang="en-US" dirty="0" smtClean="0"/>
              <a:t> Highest growth now in 4-years</a:t>
            </a:r>
            <a:r>
              <a:rPr lang="en-US" baseline="0" dirty="0" smtClean="0"/>
              <a:t> (public and private non-profit).</a:t>
            </a:r>
            <a:endParaRPr lang="en-US" dirty="0" smtClean="0"/>
          </a:p>
          <a:p>
            <a:r>
              <a:rPr lang="en-US" dirty="0" smtClean="0"/>
              <a:t>Strategic Importance:</a:t>
            </a:r>
            <a:r>
              <a:rPr lang="en-US" baseline="0" dirty="0" smtClean="0"/>
              <a:t> From 59% critical, 13.5%not to 70.8% critical, 8.6% not</a:t>
            </a:r>
            <a:endParaRPr lang="en-US" dirty="0" smtClean="0"/>
          </a:p>
          <a:p>
            <a:r>
              <a:rPr lang="en-US" dirty="0" smtClean="0"/>
              <a:t>Barriers – We are still talking about the same barriers.</a:t>
            </a:r>
          </a:p>
          <a:p>
            <a:r>
              <a:rPr lang="en-US" dirty="0" smtClean="0"/>
              <a:t>Quality – Later surveys</a:t>
            </a:r>
            <a:r>
              <a:rPr lang="en-US" baseline="0" dirty="0" smtClean="0"/>
              <a:t> asked about quality in outcomes </a:t>
            </a:r>
            <a:endParaRPr lang="en-US" dirty="0" smtClean="0"/>
          </a:p>
          <a:p>
            <a:endParaRPr lang="en-US" dirty="0"/>
          </a:p>
        </p:txBody>
      </p:sp>
      <p:sp>
        <p:nvSpPr>
          <p:cNvPr id="4" name="Slide Number Placeholder 3"/>
          <p:cNvSpPr>
            <a:spLocks noGrp="1"/>
          </p:cNvSpPr>
          <p:nvPr>
            <p:ph type="sldNum" sz="quarter" idx="10"/>
          </p:nvPr>
        </p:nvSpPr>
        <p:spPr/>
        <p:txBody>
          <a:bodyPr/>
          <a:lstStyle/>
          <a:p>
            <a:fld id="{185423A4-6815-D04C-903A-4CB4CEEC13CF}" type="slidenum">
              <a:rPr lang="en-US" smtClean="0"/>
              <a:t>8</a:t>
            </a:fld>
            <a:endParaRPr lang="en-US"/>
          </a:p>
        </p:txBody>
      </p:sp>
    </p:spTree>
    <p:extLst>
      <p:ext uri="{BB962C8B-B14F-4D97-AF65-F5344CB8AC3E}">
        <p14:creationId xmlns:p14="http://schemas.microsoft.com/office/powerpoint/2010/main" val="40910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Technological</a:t>
            </a:r>
            <a:r>
              <a:rPr lang="en-US" baseline="0" dirty="0" smtClean="0"/>
              <a:t> innovations</a:t>
            </a:r>
            <a:r>
              <a:rPr lang="en-US" dirty="0" smtClean="0"/>
              <a:t> and non-academic providers of content,</a:t>
            </a:r>
            <a:r>
              <a:rPr lang="en-US" baseline="0" dirty="0" smtClean="0"/>
              <a:t> delivery, management, marketing, and – most notably – tools – abound today.</a:t>
            </a:r>
            <a:endParaRPr lang="en-US" dirty="0"/>
          </a:p>
        </p:txBody>
      </p:sp>
      <p:sp>
        <p:nvSpPr>
          <p:cNvPr id="4" name="Slide Number Placeholder 3"/>
          <p:cNvSpPr>
            <a:spLocks noGrp="1"/>
          </p:cNvSpPr>
          <p:nvPr>
            <p:ph type="sldNum" sz="quarter" idx="10"/>
          </p:nvPr>
        </p:nvSpPr>
        <p:spPr/>
        <p:txBody>
          <a:bodyPr/>
          <a:lstStyle/>
          <a:p>
            <a:fld id="{185423A4-6815-D04C-903A-4CB4CEEC13CF}" type="slidenum">
              <a:rPr lang="en-US" smtClean="0"/>
              <a:t>9</a:t>
            </a:fld>
            <a:endParaRPr lang="en-US"/>
          </a:p>
        </p:txBody>
      </p:sp>
    </p:spTree>
    <p:extLst>
      <p:ext uri="{BB962C8B-B14F-4D97-AF65-F5344CB8AC3E}">
        <p14:creationId xmlns:p14="http://schemas.microsoft.com/office/powerpoint/2010/main" val="3398098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Interior Slid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840827" y="304528"/>
            <a:ext cx="7158037" cy="725261"/>
          </a:xfrm>
        </p:spPr>
        <p:txBody>
          <a:bodyPr anchor="ctr" anchorCtr="0">
            <a:normAutofit/>
          </a:bodyPr>
          <a:lstStyle>
            <a:lvl1pPr marL="0" indent="0" algn="l">
              <a:buNone/>
              <a:defRPr sz="3600">
                <a:solidFill>
                  <a:srgbClr val="596BC5"/>
                </a:solidFill>
              </a:defRPr>
            </a:lvl1pPr>
          </a:lstStyle>
          <a:p>
            <a:pPr lvl="0"/>
            <a:r>
              <a:rPr lang="en-US" dirty="0" smtClean="0"/>
              <a:t>Interior Slide Blue Headline</a:t>
            </a:r>
            <a:endParaRPr lang="en-US" dirty="0"/>
          </a:p>
        </p:txBody>
      </p:sp>
      <p:sp>
        <p:nvSpPr>
          <p:cNvPr id="11" name="Text Placeholder 10"/>
          <p:cNvSpPr>
            <a:spLocks noGrp="1"/>
          </p:cNvSpPr>
          <p:nvPr>
            <p:ph type="body" sz="quarter" idx="12" hasCustomPrompt="1"/>
          </p:nvPr>
        </p:nvSpPr>
        <p:spPr>
          <a:xfrm>
            <a:off x="444500" y="1323975"/>
            <a:ext cx="8335963" cy="4629785"/>
          </a:xfrm>
        </p:spPr>
        <p:txBody>
          <a:bodyPr>
            <a:normAutofit/>
          </a:bodyPr>
          <a:lstStyle>
            <a:lvl1pPr marL="457200" indent="0">
              <a:buNone/>
              <a:defRPr sz="2700"/>
            </a:lvl1pPr>
            <a:lvl2pPr marL="514350" indent="0">
              <a:buNone/>
              <a:defRPr sz="1900"/>
            </a:lvl2pPr>
            <a:lvl3pPr marL="0" marR="0" indent="-228600" algn="l" defTabSz="457200" rtl="0" eaLnBrk="1" fontAlgn="auto" latinLnBrk="0" hangingPunct="1">
              <a:lnSpc>
                <a:spcPct val="100000"/>
              </a:lnSpc>
              <a:spcBef>
                <a:spcPct val="20000"/>
              </a:spcBef>
              <a:spcAft>
                <a:spcPts val="0"/>
              </a:spcAft>
              <a:buClrTx/>
              <a:buSzTx/>
              <a:buFont typeface="Arial"/>
              <a:buChar char="•"/>
              <a:tabLst/>
              <a:defRPr sz="2800"/>
            </a:lvl3pPr>
            <a:lvl4pPr>
              <a:defRPr sz="2800"/>
            </a:lvl4pPr>
          </a:lstStyle>
          <a:p>
            <a:pPr marL="0" marR="0" lvl="2" indent="-228600" algn="l" defTabSz="457200" rtl="0" eaLnBrk="1" fontAlgn="auto" latinLnBrk="0" hangingPunct="1">
              <a:lnSpc>
                <a:spcPct val="100000"/>
              </a:lnSpc>
              <a:spcBef>
                <a:spcPct val="20000"/>
              </a:spcBef>
              <a:spcAft>
                <a:spcPts val="0"/>
              </a:spcAft>
              <a:buClrTx/>
              <a:buSzTx/>
              <a:buFont typeface="Arial"/>
              <a:buChar char="•"/>
              <a:tabLst/>
              <a:defRPr/>
            </a:pPr>
            <a:r>
              <a:rPr lang="en-US" sz="2800" dirty="0" smtClean="0"/>
              <a:t>Bulleted copy to explain and reinforce the headline</a:t>
            </a:r>
          </a:p>
          <a:p>
            <a:pPr marL="0" marR="0" lvl="2" indent="-228600" algn="l" defTabSz="457200" rtl="0" eaLnBrk="1" fontAlgn="auto" latinLnBrk="0" hangingPunct="1">
              <a:lnSpc>
                <a:spcPct val="100000"/>
              </a:lnSpc>
              <a:spcBef>
                <a:spcPct val="20000"/>
              </a:spcBef>
              <a:spcAft>
                <a:spcPts val="0"/>
              </a:spcAft>
              <a:buClrTx/>
              <a:buSzTx/>
              <a:buFont typeface="Arial"/>
              <a:buChar char="•"/>
              <a:tabLst/>
              <a:defRPr/>
            </a:pPr>
            <a:r>
              <a:rPr lang="en-US" sz="2800" dirty="0" smtClean="0"/>
              <a:t>Bulleted copy to explain and reinforce the headline</a:t>
            </a:r>
          </a:p>
          <a:p>
            <a:pPr marL="0" marR="0" lvl="2" indent="-228600" algn="l" defTabSz="457200" rtl="0" eaLnBrk="1" fontAlgn="auto" latinLnBrk="0" hangingPunct="1">
              <a:lnSpc>
                <a:spcPct val="100000"/>
              </a:lnSpc>
              <a:spcBef>
                <a:spcPct val="20000"/>
              </a:spcBef>
              <a:spcAft>
                <a:spcPts val="0"/>
              </a:spcAft>
              <a:buClrTx/>
              <a:buSzTx/>
              <a:buFont typeface="Arial"/>
              <a:buChar char="•"/>
              <a:tabLst/>
              <a:defRPr/>
            </a:pPr>
            <a:r>
              <a:rPr lang="en-US" sz="2800" dirty="0" smtClean="0"/>
              <a:t>Bulleted copy to explain and reinforce the headline</a:t>
            </a:r>
          </a:p>
          <a:p>
            <a:pPr marL="0" marR="0" lvl="2" indent="-228600" algn="l" defTabSz="457200" rtl="0" eaLnBrk="1" fontAlgn="auto" latinLnBrk="0" hangingPunct="1">
              <a:lnSpc>
                <a:spcPct val="100000"/>
              </a:lnSpc>
              <a:spcBef>
                <a:spcPct val="20000"/>
              </a:spcBef>
              <a:spcAft>
                <a:spcPts val="0"/>
              </a:spcAft>
              <a:buClrTx/>
              <a:buSzTx/>
              <a:buFont typeface="Arial"/>
              <a:buChar char="•"/>
              <a:tabLst/>
              <a:defRPr/>
            </a:pPr>
            <a:r>
              <a:rPr lang="en-US" sz="2800" dirty="0" smtClean="0"/>
              <a:t>Bulleted copy to explain and reinforce the headline</a:t>
            </a:r>
          </a:p>
          <a:p>
            <a:pPr marL="0" marR="0" lvl="2" indent="-228600" algn="l" defTabSz="457200" rtl="0" eaLnBrk="1" fontAlgn="auto" latinLnBrk="0" hangingPunct="1">
              <a:lnSpc>
                <a:spcPct val="100000"/>
              </a:lnSpc>
              <a:spcBef>
                <a:spcPct val="20000"/>
              </a:spcBef>
              <a:spcAft>
                <a:spcPts val="0"/>
              </a:spcAft>
              <a:buClrTx/>
              <a:buSzTx/>
              <a:buFont typeface="Arial"/>
              <a:buChar char="•"/>
              <a:tabLst/>
              <a:defRPr/>
            </a:pPr>
            <a:r>
              <a:rPr lang="en-US" sz="2800" dirty="0" smtClean="0"/>
              <a:t>Bulleted copy to explain and reinforce the headline</a:t>
            </a:r>
          </a:p>
          <a:p>
            <a:pPr marL="0" marR="0" lvl="2" indent="-228600" algn="l" defTabSz="457200" rtl="0" eaLnBrk="1" fontAlgn="auto" latinLnBrk="0" hangingPunct="1">
              <a:lnSpc>
                <a:spcPct val="100000"/>
              </a:lnSpc>
              <a:spcBef>
                <a:spcPct val="20000"/>
              </a:spcBef>
              <a:spcAft>
                <a:spcPts val="0"/>
              </a:spcAft>
              <a:buClrTx/>
              <a:buSzTx/>
              <a:buFont typeface="Arial"/>
              <a:buChar char="•"/>
              <a:tabLst/>
              <a:defRPr/>
            </a:pPr>
            <a:r>
              <a:rPr lang="en-US" sz="2800" dirty="0" smtClean="0"/>
              <a:t>Bulleted copy to explain and reinforce the headline</a:t>
            </a:r>
          </a:p>
          <a:p>
            <a:pPr marL="0" marR="0" lvl="2" indent="-228600" algn="l" defTabSz="457200" rtl="0" eaLnBrk="1" fontAlgn="auto" latinLnBrk="0" hangingPunct="1">
              <a:lnSpc>
                <a:spcPct val="100000"/>
              </a:lnSpc>
              <a:spcBef>
                <a:spcPct val="20000"/>
              </a:spcBef>
              <a:spcAft>
                <a:spcPts val="0"/>
              </a:spcAft>
              <a:buClrTx/>
              <a:buSzTx/>
              <a:buFont typeface="Arial"/>
              <a:buChar char="•"/>
              <a:tabLst/>
              <a:defRPr/>
            </a:pPr>
            <a:r>
              <a:rPr lang="en-US" sz="2800" dirty="0" smtClean="0"/>
              <a:t>Bulleted copy to explain and reinforce the headline</a:t>
            </a:r>
          </a:p>
          <a:p>
            <a:pPr marL="0" marR="0" lvl="2" indent="-228600" algn="l" defTabSz="457200" rtl="0" eaLnBrk="1" fontAlgn="auto" latinLnBrk="0" hangingPunct="1">
              <a:lnSpc>
                <a:spcPct val="100000"/>
              </a:lnSpc>
              <a:spcBef>
                <a:spcPct val="20000"/>
              </a:spcBef>
              <a:spcAft>
                <a:spcPts val="0"/>
              </a:spcAft>
              <a:buClrTx/>
              <a:buSzTx/>
              <a:buFont typeface="Arial"/>
              <a:buChar char="•"/>
              <a:tabLst/>
              <a:defRPr/>
            </a:pPr>
            <a:r>
              <a:rPr lang="en-US" sz="2800" dirty="0" smtClean="0"/>
              <a:t>Bulleted copy to explain and reinforce the headline</a:t>
            </a:r>
          </a:p>
          <a:p>
            <a:pPr marL="0" marR="0" lvl="2" indent="-228600" algn="l" defTabSz="457200" rtl="0" eaLnBrk="1" fontAlgn="auto" latinLnBrk="0" hangingPunct="1">
              <a:lnSpc>
                <a:spcPct val="100000"/>
              </a:lnSpc>
              <a:spcBef>
                <a:spcPct val="20000"/>
              </a:spcBef>
              <a:spcAft>
                <a:spcPts val="0"/>
              </a:spcAft>
              <a:buClrTx/>
              <a:buSzTx/>
              <a:buFont typeface="Arial"/>
              <a:buChar char="•"/>
              <a:tabLst/>
              <a:defRPr/>
            </a:pPr>
            <a:endParaRPr lang="en-US" sz="2800" dirty="0" smtClean="0"/>
          </a:p>
        </p:txBody>
      </p:sp>
    </p:spTree>
    <p:extLst>
      <p:ext uri="{BB962C8B-B14F-4D97-AF65-F5344CB8AC3E}">
        <p14:creationId xmlns:p14="http://schemas.microsoft.com/office/powerpoint/2010/main" val="36399959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1B4755E-EC10-EF41-8A4C-98770FD193B5}" type="datetimeFigureOut">
              <a:rPr lang="en-US" smtClean="0"/>
              <a:t>3/18/2016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5B153BB-8E65-1148-BB47-3042F8963185}" type="slidenum">
              <a:rPr lang="en-US" smtClean="0"/>
              <a:t>‹#›</a:t>
            </a:fld>
            <a:endParaRPr lang="en-US"/>
          </a:p>
        </p:txBody>
      </p:sp>
    </p:spTree>
    <p:extLst>
      <p:ext uri="{BB962C8B-B14F-4D97-AF65-F5344CB8AC3E}">
        <p14:creationId xmlns:p14="http://schemas.microsoft.com/office/powerpoint/2010/main" val="3968205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CBE6DD71-DB33-C446-A826-51EA61FFDD1E}" type="datetimeFigureOut">
              <a:rPr lang="en-US" smtClean="0"/>
              <a:t>3/18/2016</a:t>
            </a:fld>
            <a:endParaRPr lang="en-US"/>
          </a:p>
        </p:txBody>
      </p:sp>
      <p:sp>
        <p:nvSpPr>
          <p:cNvPr id="4" name="Footer Placeholder 3"/>
          <p:cNvSpPr>
            <a:spLocks noGrp="1"/>
          </p:cNvSpPr>
          <p:nvPr>
            <p:ph type="ftr" sz="quarter" idx="11"/>
          </p:nvPr>
        </p:nvSpPr>
        <p:spPr>
          <a:xfrm>
            <a:off x="6812632" y="6054175"/>
            <a:ext cx="2137226"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1A87F5F-5778-8C4E-8B46-C7BDB546D7E7}" type="slidenum">
              <a:rPr lang="en-US" smtClean="0"/>
              <a:t>‹#›</a:t>
            </a:fld>
            <a:endParaRPr lang="en-US"/>
          </a:p>
        </p:txBody>
      </p:sp>
    </p:spTree>
    <p:extLst>
      <p:ext uri="{BB962C8B-B14F-4D97-AF65-F5344CB8AC3E}">
        <p14:creationId xmlns:p14="http://schemas.microsoft.com/office/powerpoint/2010/main" val="3056112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tent with Marker">
    <p:spTree>
      <p:nvGrpSpPr>
        <p:cNvPr id="1" name=""/>
        <p:cNvGrpSpPr/>
        <p:nvPr/>
      </p:nvGrpSpPr>
      <p:grpSpPr>
        <a:xfrm>
          <a:off x="0" y="0"/>
          <a:ext cx="0" cy="0"/>
          <a:chOff x="0" y="0"/>
          <a:chExt cx="0" cy="0"/>
        </a:xfrm>
      </p:grpSpPr>
      <p:sp>
        <p:nvSpPr>
          <p:cNvPr id="10" name="Rectangle 9"/>
          <p:cNvSpPr/>
          <p:nvPr/>
        </p:nvSpPr>
        <p:spPr>
          <a:xfrm>
            <a:off x="533400" y="278166"/>
            <a:ext cx="833628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2" name="Rectangle 11"/>
          <p:cNvSpPr/>
          <p:nvPr/>
        </p:nvSpPr>
        <p:spPr>
          <a:xfrm>
            <a:off x="625467" y="372862"/>
            <a:ext cx="8127916"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08174" y="408372"/>
            <a:ext cx="6778625" cy="1039427"/>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2057399"/>
            <a:ext cx="8229600" cy="4267201"/>
          </a:xfrm>
        </p:spPr>
        <p:txBody>
          <a:bodyPr/>
          <a:lstStyle>
            <a:lvl1pPr marL="228600" indent="-228600">
              <a:buFont typeface="Wingdings" pitchFamily="2" charset="2"/>
              <a:buChar char="Ø"/>
              <a:defRPr sz="2200">
                <a:solidFill>
                  <a:schemeClr val="tx1"/>
                </a:solidFill>
              </a:defRPr>
            </a:lvl1pPr>
            <a:lvl2pPr marL="457200" indent="-228600">
              <a:buFont typeface="Wingdings" pitchFamily="2" charset="2"/>
              <a:buChar char="Ø"/>
              <a:defRPr>
                <a:solidFill>
                  <a:schemeClr val="tx1"/>
                </a:solidFill>
              </a:defRPr>
            </a:lvl2pPr>
            <a:lvl3pPr marL="685800" indent="-228600">
              <a:buFont typeface="Wingdings" pitchFamily="2" charset="2"/>
              <a:buChar char="Ø"/>
              <a:defRPr>
                <a:solidFill>
                  <a:schemeClr val="tx1"/>
                </a:solidFill>
              </a:defRPr>
            </a:lvl3pPr>
            <a:lvl4pPr marL="914400" indent="-228600">
              <a:buFont typeface="Wingdings" pitchFamily="2" charset="2"/>
              <a:buChar char="Ø"/>
              <a:defRPr>
                <a:solidFill>
                  <a:schemeClr val="tx1"/>
                </a:solidFill>
              </a:defRPr>
            </a:lvl4pPr>
            <a:lvl5pPr marL="1143000" indent="-228600">
              <a:buFont typeface="Wingdings" pitchFamily="2" charset="2"/>
              <a:buChar char="Ø"/>
              <a:defRPr>
                <a:solidFill>
                  <a:schemeClr val="tx1"/>
                </a:solidFill>
              </a:defRPr>
            </a:lvl5pPr>
            <a:lvl6pPr marL="1371600" indent="-228600">
              <a:buFont typeface="Wingdings" pitchFamily="2" charset="2"/>
              <a:buChar char="Ø"/>
              <a:defRPr sz="1600">
                <a:solidFill>
                  <a:schemeClr val="tx1">
                    <a:lumMod val="75000"/>
                    <a:lumOff val="25000"/>
                  </a:schemeClr>
                </a:solidFill>
              </a:defRPr>
            </a:lvl6pPr>
            <a:lvl7pPr marL="1600200" indent="-228600">
              <a:buClr>
                <a:schemeClr val="accent1"/>
              </a:buClr>
              <a:buFont typeface="Wingdings" pitchFamily="2" charset="2"/>
              <a:buChar char="Ø"/>
              <a:defRPr sz="1600">
                <a:solidFill>
                  <a:schemeClr val="tx1">
                    <a:lumMod val="75000"/>
                    <a:lumOff val="25000"/>
                  </a:schemeClr>
                </a:solidFill>
              </a:defRPr>
            </a:lvl7pPr>
            <a:lvl8pPr marL="1828800" indent="-228600">
              <a:buClr>
                <a:schemeClr val="accent1"/>
              </a:buClr>
              <a:buFont typeface="Wingdings" pitchFamily="2" charset="2"/>
              <a:buChar char="Ø"/>
              <a:defRPr sz="1600">
                <a:solidFill>
                  <a:schemeClr val="tx1">
                    <a:lumMod val="75000"/>
                    <a:lumOff val="25000"/>
                  </a:schemeClr>
                </a:solidFill>
              </a:defRPr>
            </a:lvl8pPr>
            <a:lvl9pPr marL="2057400" indent="-228600">
              <a:buClr>
                <a:schemeClr val="accent1"/>
              </a:buClr>
              <a:buFont typeface="Wingdings" pitchFamily="2" charset="2"/>
              <a:buChar char="Ø"/>
              <a:defRPr sz="1600" baseline="0">
                <a:solidFill>
                  <a:schemeClr val="tx1">
                    <a:lumMod val="75000"/>
                    <a:lumOff val="25000"/>
                  </a:schemeClr>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259A7B8-0EC4-44C9-AFEF-25E144F11C06}" type="datetime1">
              <a:rPr lang="en-US" smtClean="0"/>
              <a:pPr/>
              <a:t>3/18/2016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A84A37A-AFC2-4A01-80A1-FC20F2C0D5BB}" type="slidenum">
              <a:rPr lang="en-US" smtClean="0"/>
              <a:pPr/>
              <a:t>‹#›</a:t>
            </a:fld>
            <a:endParaRPr lang="en-US"/>
          </a:p>
        </p:txBody>
      </p:sp>
      <p:sp>
        <p:nvSpPr>
          <p:cNvPr id="13" name="Text Placeholder 8"/>
          <p:cNvSpPr>
            <a:spLocks noGrp="1"/>
          </p:cNvSpPr>
          <p:nvPr>
            <p:ph type="body" sz="quarter" idx="13"/>
          </p:nvPr>
        </p:nvSpPr>
        <p:spPr>
          <a:xfrm>
            <a:off x="114700" y="132346"/>
            <a:ext cx="1847088" cy="1783080"/>
          </a:xfrm>
          <a:prstGeom prst="ellipse">
            <a:avLst/>
          </a:prstGeom>
        </p:spPr>
        <p:style>
          <a:lnRef idx="0">
            <a:schemeClr val="accent4"/>
          </a:lnRef>
          <a:fillRef idx="3">
            <a:schemeClr val="accent4"/>
          </a:fillRef>
          <a:effectRef idx="3">
            <a:schemeClr val="accent4"/>
          </a:effectRef>
          <a:fontRef idx="none"/>
        </p:style>
        <p:txBody>
          <a:bodyPr lIns="45720" rIns="45720" anchor="ctr" anchorCtr="0">
            <a:noAutofit/>
          </a:bodyPr>
          <a:lstStyle>
            <a:lvl1pPr marL="0" indent="0" algn="ctr">
              <a:buNone/>
              <a:defRPr sz="1600" b="1">
                <a:solidFill>
                  <a:schemeClr val="bg1"/>
                </a:solidFill>
              </a:defRPr>
            </a:lvl1pPr>
            <a:lvl2pPr marL="228600" indent="0">
              <a:buNone/>
              <a:defRPr sz="1400">
                <a:solidFill>
                  <a:schemeClr val="bg1"/>
                </a:solidFill>
              </a:defRPr>
            </a:lvl2pPr>
            <a:lvl3pPr marL="457200" indent="0">
              <a:buNone/>
              <a:defRPr sz="1400">
                <a:solidFill>
                  <a:schemeClr val="bg1"/>
                </a:solidFill>
              </a:defRPr>
            </a:lvl3pPr>
            <a:lvl4pPr marL="685800" indent="0">
              <a:buNone/>
              <a:defRPr sz="1400">
                <a:solidFill>
                  <a:schemeClr val="bg1"/>
                </a:solidFill>
              </a:defRPr>
            </a:lvl4pPr>
            <a:lvl5pPr marL="914400" indent="0">
              <a:buNone/>
              <a:defRPr sz="14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21895842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erior Title slide">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1371600" y="3886200"/>
            <a:ext cx="6400800" cy="1752600"/>
          </a:xfrm>
        </p:spPr>
        <p:txBody>
          <a:bodyPr>
            <a:normAutofit/>
          </a:bodyPr>
          <a:lstStyle>
            <a:lvl1pPr marL="0" indent="0" algn="ctr">
              <a:buNone/>
              <a:defRPr sz="32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z="4600" baseline="30000" dirty="0" smtClean="0">
                <a:solidFill>
                  <a:schemeClr val="tx1"/>
                </a:solidFill>
              </a:rPr>
              <a:t>A short description or subtitle to</a:t>
            </a:r>
            <a:br>
              <a:rPr lang="en-US" sz="4600" baseline="30000" dirty="0" smtClean="0">
                <a:solidFill>
                  <a:schemeClr val="tx1"/>
                </a:solidFill>
              </a:rPr>
            </a:br>
            <a:r>
              <a:rPr lang="en-US" sz="4600" baseline="30000" dirty="0" smtClean="0">
                <a:solidFill>
                  <a:schemeClr val="tx1"/>
                </a:solidFill>
              </a:rPr>
              <a:t>introduce an entire segment of slides. This can be three to four lines long. </a:t>
            </a:r>
            <a:endParaRPr lang="en-US" sz="4600" baseline="30000" dirty="0">
              <a:solidFill>
                <a:schemeClr val="tx1"/>
              </a:solidFill>
            </a:endParaRPr>
          </a:p>
        </p:txBody>
      </p:sp>
      <p:sp>
        <p:nvSpPr>
          <p:cNvPr id="8" name="Text Placeholder 10"/>
          <p:cNvSpPr>
            <a:spLocks noGrp="1"/>
          </p:cNvSpPr>
          <p:nvPr>
            <p:ph type="body" sz="quarter" idx="13" hasCustomPrompt="1"/>
          </p:nvPr>
        </p:nvSpPr>
        <p:spPr>
          <a:xfrm>
            <a:off x="685800" y="1815376"/>
            <a:ext cx="7772400" cy="1872704"/>
          </a:xfrm>
        </p:spPr>
        <p:txBody>
          <a:bodyPr anchor="ctr" anchorCtr="0">
            <a:normAutofit/>
          </a:bodyPr>
          <a:lstStyle>
            <a:lvl1pPr marL="0" indent="0" algn="ctr">
              <a:buFontTx/>
              <a:buNone/>
              <a:defRPr sz="6400" baseline="0">
                <a:solidFill>
                  <a:srgbClr val="596BC5"/>
                </a:solidFill>
              </a:defRPr>
            </a:lvl1pPr>
          </a:lstStyle>
          <a:p>
            <a:pPr lvl="0"/>
            <a:r>
              <a:rPr lang="en-US" dirty="0" smtClean="0"/>
              <a:t>This is the Title Slide</a:t>
            </a:r>
            <a:endParaRPr lang="en-US" dirty="0"/>
          </a:p>
        </p:txBody>
      </p:sp>
    </p:spTree>
    <p:extLst>
      <p:ext uri="{BB962C8B-B14F-4D97-AF65-F5344CB8AC3E}">
        <p14:creationId xmlns:p14="http://schemas.microsoft.com/office/powerpoint/2010/main" val="410392118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Interior Slide">
    <p:spTree>
      <p:nvGrpSpPr>
        <p:cNvPr id="1" name=""/>
        <p:cNvGrpSpPr/>
        <p:nvPr/>
      </p:nvGrpSpPr>
      <p:grpSpPr>
        <a:xfrm>
          <a:off x="0" y="0"/>
          <a:ext cx="0" cy="0"/>
          <a:chOff x="0" y="0"/>
          <a:chExt cx="0" cy="0"/>
        </a:xfrm>
      </p:grpSpPr>
      <p:sp>
        <p:nvSpPr>
          <p:cNvPr id="11" name="Text Placeholder 10"/>
          <p:cNvSpPr>
            <a:spLocks noGrp="1"/>
          </p:cNvSpPr>
          <p:nvPr>
            <p:ph type="body" sz="quarter" idx="12" hasCustomPrompt="1"/>
          </p:nvPr>
        </p:nvSpPr>
        <p:spPr>
          <a:xfrm>
            <a:off x="444500" y="1323975"/>
            <a:ext cx="8335963" cy="4639945"/>
          </a:xfrm>
        </p:spPr>
        <p:txBody>
          <a:bodyPr>
            <a:normAutofit/>
          </a:bodyPr>
          <a:lstStyle>
            <a:lvl1pPr>
              <a:defRPr sz="2900"/>
            </a:lvl1pPr>
            <a:lvl2pPr>
              <a:defRPr sz="2800"/>
            </a:lvl2pPr>
            <a:lvl3pPr marL="0" marR="0" indent="0" algn="l" defTabSz="457200" rtl="0" eaLnBrk="1" fontAlgn="auto" latinLnBrk="0" hangingPunct="1">
              <a:lnSpc>
                <a:spcPct val="100000"/>
              </a:lnSpc>
              <a:spcBef>
                <a:spcPct val="20000"/>
              </a:spcBef>
              <a:spcAft>
                <a:spcPts val="0"/>
              </a:spcAft>
              <a:buClrTx/>
              <a:buSzTx/>
              <a:buFont typeface="Arial"/>
              <a:buNone/>
              <a:tabLst/>
              <a:defRPr sz="2800"/>
            </a:lvl3pPr>
          </a:lstStyle>
          <a:p>
            <a:pPr marL="0" marR="0" lvl="2" indent="-228600" algn="l" defTabSz="457200" rtl="0" eaLnBrk="1" fontAlgn="auto" latinLnBrk="0" hangingPunct="1">
              <a:lnSpc>
                <a:spcPct val="100000"/>
              </a:lnSpc>
              <a:spcBef>
                <a:spcPct val="20000"/>
              </a:spcBef>
              <a:spcAft>
                <a:spcPts val="0"/>
              </a:spcAft>
              <a:buClrTx/>
              <a:buSzTx/>
              <a:buFont typeface="Arial"/>
              <a:buChar char="•"/>
              <a:tabLst/>
              <a:defRPr/>
            </a:pPr>
            <a:r>
              <a:rPr lang="en-US" sz="2800" dirty="0" smtClean="0"/>
              <a:t>Bulleted copy to explain and reinforce the headline</a:t>
            </a:r>
          </a:p>
          <a:p>
            <a:pPr marL="0" marR="0" lvl="2" indent="-228600" algn="l" defTabSz="457200" rtl="0" eaLnBrk="1" fontAlgn="auto" latinLnBrk="0" hangingPunct="1">
              <a:lnSpc>
                <a:spcPct val="100000"/>
              </a:lnSpc>
              <a:spcBef>
                <a:spcPct val="20000"/>
              </a:spcBef>
              <a:spcAft>
                <a:spcPts val="0"/>
              </a:spcAft>
              <a:buClrTx/>
              <a:buSzTx/>
              <a:buFont typeface="Arial"/>
              <a:buChar char="•"/>
              <a:tabLst/>
              <a:defRPr/>
            </a:pPr>
            <a:r>
              <a:rPr lang="en-US" sz="2800" dirty="0" smtClean="0"/>
              <a:t>Bulleted copy to explain and reinforce the headline</a:t>
            </a:r>
          </a:p>
          <a:p>
            <a:pPr marL="0" marR="0" lvl="2" indent="-228600" algn="l" defTabSz="457200" rtl="0" eaLnBrk="1" fontAlgn="auto" latinLnBrk="0" hangingPunct="1">
              <a:lnSpc>
                <a:spcPct val="100000"/>
              </a:lnSpc>
              <a:spcBef>
                <a:spcPct val="20000"/>
              </a:spcBef>
              <a:spcAft>
                <a:spcPts val="0"/>
              </a:spcAft>
              <a:buClrTx/>
              <a:buSzTx/>
              <a:buFont typeface="Arial"/>
              <a:buChar char="•"/>
              <a:tabLst/>
              <a:defRPr/>
            </a:pPr>
            <a:r>
              <a:rPr lang="en-US" sz="2800" dirty="0" smtClean="0"/>
              <a:t>Bulleted copy to explain and reinforce the headline</a:t>
            </a:r>
          </a:p>
          <a:p>
            <a:pPr marL="0" marR="0" lvl="2" indent="-228600" algn="l" defTabSz="457200" rtl="0" eaLnBrk="1" fontAlgn="auto" latinLnBrk="0" hangingPunct="1">
              <a:lnSpc>
                <a:spcPct val="100000"/>
              </a:lnSpc>
              <a:spcBef>
                <a:spcPct val="20000"/>
              </a:spcBef>
              <a:spcAft>
                <a:spcPts val="0"/>
              </a:spcAft>
              <a:buClrTx/>
              <a:buSzTx/>
              <a:buFont typeface="Arial"/>
              <a:buChar char="•"/>
              <a:tabLst/>
              <a:defRPr/>
            </a:pPr>
            <a:r>
              <a:rPr lang="en-US" sz="2800" dirty="0" smtClean="0"/>
              <a:t>Bulleted copy to explain and reinforce the headline</a:t>
            </a:r>
          </a:p>
          <a:p>
            <a:pPr marL="0" marR="0" lvl="2" indent="-228600" algn="l" defTabSz="457200" rtl="0" eaLnBrk="1" fontAlgn="auto" latinLnBrk="0" hangingPunct="1">
              <a:lnSpc>
                <a:spcPct val="100000"/>
              </a:lnSpc>
              <a:spcBef>
                <a:spcPct val="20000"/>
              </a:spcBef>
              <a:spcAft>
                <a:spcPts val="0"/>
              </a:spcAft>
              <a:buClrTx/>
              <a:buSzTx/>
              <a:buFont typeface="Arial"/>
              <a:buChar char="•"/>
              <a:tabLst/>
              <a:defRPr/>
            </a:pPr>
            <a:r>
              <a:rPr lang="en-US" sz="2800" dirty="0" smtClean="0"/>
              <a:t>Bulleted copy to explain and reinforce the headline</a:t>
            </a:r>
          </a:p>
          <a:p>
            <a:pPr marL="0" marR="0" lvl="2" indent="-228600" algn="l" defTabSz="457200" rtl="0" eaLnBrk="1" fontAlgn="auto" latinLnBrk="0" hangingPunct="1">
              <a:lnSpc>
                <a:spcPct val="100000"/>
              </a:lnSpc>
              <a:spcBef>
                <a:spcPct val="20000"/>
              </a:spcBef>
              <a:spcAft>
                <a:spcPts val="0"/>
              </a:spcAft>
              <a:buClrTx/>
              <a:buSzTx/>
              <a:buFont typeface="Arial"/>
              <a:buChar char="•"/>
              <a:tabLst/>
              <a:defRPr/>
            </a:pPr>
            <a:r>
              <a:rPr lang="en-US" sz="2800" dirty="0" smtClean="0"/>
              <a:t>Bulleted copy to explain and reinforce the headline</a:t>
            </a:r>
          </a:p>
          <a:p>
            <a:pPr marL="0" marR="0" lvl="2" indent="-228600" algn="l" defTabSz="457200" rtl="0" eaLnBrk="1" fontAlgn="auto" latinLnBrk="0" hangingPunct="1">
              <a:lnSpc>
                <a:spcPct val="100000"/>
              </a:lnSpc>
              <a:spcBef>
                <a:spcPct val="20000"/>
              </a:spcBef>
              <a:spcAft>
                <a:spcPts val="0"/>
              </a:spcAft>
              <a:buClrTx/>
              <a:buSzTx/>
              <a:buFont typeface="Arial"/>
              <a:buChar char="•"/>
              <a:tabLst/>
              <a:defRPr/>
            </a:pPr>
            <a:r>
              <a:rPr lang="en-US" sz="2800" dirty="0" smtClean="0"/>
              <a:t>Bulleted copy to explain and reinforce the headline</a:t>
            </a:r>
          </a:p>
          <a:p>
            <a:pPr marL="0" marR="0" lvl="2" indent="-228600" algn="l" defTabSz="457200" rtl="0" eaLnBrk="1" fontAlgn="auto" latinLnBrk="0" hangingPunct="1">
              <a:lnSpc>
                <a:spcPct val="100000"/>
              </a:lnSpc>
              <a:spcBef>
                <a:spcPct val="20000"/>
              </a:spcBef>
              <a:spcAft>
                <a:spcPts val="0"/>
              </a:spcAft>
              <a:buClrTx/>
              <a:buSzTx/>
              <a:buFont typeface="Arial"/>
              <a:buChar char="•"/>
              <a:tabLst/>
              <a:defRPr/>
            </a:pPr>
            <a:r>
              <a:rPr lang="en-US" sz="2800" dirty="0" smtClean="0"/>
              <a:t>Bulleted copy to explain and reinforce the headline</a:t>
            </a:r>
          </a:p>
          <a:p>
            <a:pPr marL="0" marR="0" lvl="2" indent="-228600" algn="l" defTabSz="457200" rtl="0" eaLnBrk="1" fontAlgn="auto" latinLnBrk="0" hangingPunct="1">
              <a:lnSpc>
                <a:spcPct val="100000"/>
              </a:lnSpc>
              <a:spcBef>
                <a:spcPct val="20000"/>
              </a:spcBef>
              <a:spcAft>
                <a:spcPts val="0"/>
              </a:spcAft>
              <a:buClrTx/>
              <a:buSzTx/>
              <a:buFont typeface="Arial"/>
              <a:buChar char="•"/>
              <a:tabLst/>
              <a:defRPr/>
            </a:pPr>
            <a:endParaRPr lang="en-US" sz="2800" dirty="0" smtClean="0"/>
          </a:p>
        </p:txBody>
      </p:sp>
      <p:sp>
        <p:nvSpPr>
          <p:cNvPr id="5" name="Text Placeholder 7"/>
          <p:cNvSpPr>
            <a:spLocks noGrp="1"/>
          </p:cNvSpPr>
          <p:nvPr>
            <p:ph type="body" sz="quarter" idx="10" hasCustomPrompt="1"/>
          </p:nvPr>
        </p:nvSpPr>
        <p:spPr>
          <a:xfrm>
            <a:off x="1840827" y="304528"/>
            <a:ext cx="7158037" cy="725261"/>
          </a:xfrm>
        </p:spPr>
        <p:txBody>
          <a:bodyPr anchor="ctr" anchorCtr="0">
            <a:normAutofit/>
          </a:bodyPr>
          <a:lstStyle>
            <a:lvl1pPr marL="0" indent="0" algn="l">
              <a:buNone/>
              <a:defRPr sz="3600">
                <a:solidFill>
                  <a:srgbClr val="596BC5"/>
                </a:solidFill>
              </a:defRPr>
            </a:lvl1pPr>
          </a:lstStyle>
          <a:p>
            <a:pPr lvl="0"/>
            <a:r>
              <a:rPr lang="en-US" dirty="0" smtClean="0"/>
              <a:t>Interior Slide Blue Headline</a:t>
            </a:r>
            <a:endParaRPr lang="en-US" dirty="0"/>
          </a:p>
        </p:txBody>
      </p:sp>
    </p:spTree>
    <p:extLst>
      <p:ext uri="{BB962C8B-B14F-4D97-AF65-F5344CB8AC3E}">
        <p14:creationId xmlns:p14="http://schemas.microsoft.com/office/powerpoint/2010/main" val="234951770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6" name="Picture 5" descr="QM_PP_Template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2875642" y="6132282"/>
            <a:ext cx="3429000" cy="323165"/>
          </a:xfrm>
          <a:prstGeom prst="rect">
            <a:avLst/>
          </a:prstGeom>
          <a:noFill/>
        </p:spPr>
        <p:txBody>
          <a:bodyPr wrap="square" rtlCol="0">
            <a:spAutoFit/>
          </a:bodyPr>
          <a:lstStyle/>
          <a:p>
            <a:pPr lvl="0" algn="ctr"/>
            <a:r>
              <a:rPr lang="en-US" sz="1500" dirty="0" smtClean="0">
                <a:solidFill>
                  <a:schemeClr val="bg1"/>
                </a:solidFill>
              </a:rPr>
              <a:t>©2015 </a:t>
            </a:r>
            <a:r>
              <a:rPr lang="en-US" sz="1500" dirty="0" err="1" smtClean="0">
                <a:solidFill>
                  <a:schemeClr val="bg1"/>
                </a:solidFill>
              </a:rPr>
              <a:t>MarylandOnline</a:t>
            </a:r>
            <a:r>
              <a:rPr lang="en-US" sz="1500" dirty="0" smtClean="0">
                <a:solidFill>
                  <a:schemeClr val="bg1"/>
                </a:solidFill>
              </a:rPr>
              <a:t>, Inc.</a:t>
            </a:r>
            <a:endParaRPr lang="en-US" sz="1500" dirty="0"/>
          </a:p>
        </p:txBody>
      </p:sp>
    </p:spTree>
    <p:extLst>
      <p:ext uri="{BB962C8B-B14F-4D97-AF65-F5344CB8AC3E}">
        <p14:creationId xmlns:p14="http://schemas.microsoft.com/office/powerpoint/2010/main" val="130498324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erior Title slide">
    <p:spTree>
      <p:nvGrpSpPr>
        <p:cNvPr id="1" name=""/>
        <p:cNvGrpSpPr/>
        <p:nvPr/>
      </p:nvGrpSpPr>
      <p:grpSpPr>
        <a:xfrm>
          <a:off x="0" y="0"/>
          <a:ext cx="0" cy="0"/>
          <a:chOff x="0" y="0"/>
          <a:chExt cx="0" cy="0"/>
        </a:xfrm>
      </p:grpSpPr>
      <p:pic>
        <p:nvPicPr>
          <p:cNvPr id="9" name="Picture 8" descr="QM_PP_Template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Subtitle 2"/>
          <p:cNvSpPr>
            <a:spLocks noGrp="1"/>
          </p:cNvSpPr>
          <p:nvPr>
            <p:ph type="subTitle" idx="1" hasCustomPrompt="1"/>
          </p:nvPr>
        </p:nvSpPr>
        <p:spPr>
          <a:xfrm>
            <a:off x="1371600" y="3886200"/>
            <a:ext cx="6400800" cy="1752600"/>
          </a:xfrm>
        </p:spPr>
        <p:txBody>
          <a:bodyPr>
            <a:normAutofit/>
          </a:bodyPr>
          <a:lstStyle>
            <a:lvl1pPr marL="0" indent="0" algn="ctr">
              <a:buNone/>
              <a:defRPr sz="32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z="4600" baseline="30000" dirty="0" smtClean="0">
                <a:solidFill>
                  <a:schemeClr val="tx1"/>
                </a:solidFill>
              </a:rPr>
              <a:t>A short description or subtitle to</a:t>
            </a:r>
            <a:br>
              <a:rPr lang="en-US" sz="4600" baseline="30000" dirty="0" smtClean="0">
                <a:solidFill>
                  <a:schemeClr val="tx1"/>
                </a:solidFill>
              </a:rPr>
            </a:br>
            <a:r>
              <a:rPr lang="en-US" sz="4600" baseline="30000" dirty="0" smtClean="0">
                <a:solidFill>
                  <a:schemeClr val="tx1"/>
                </a:solidFill>
              </a:rPr>
              <a:t>introduce an entire segment of slides. This can be three to four lines long. </a:t>
            </a:r>
            <a:endParaRPr lang="en-US" sz="4600" baseline="30000" dirty="0">
              <a:solidFill>
                <a:schemeClr val="tx1"/>
              </a:solidFill>
            </a:endParaRPr>
          </a:p>
        </p:txBody>
      </p:sp>
      <p:sp>
        <p:nvSpPr>
          <p:cNvPr id="8" name="Text Placeholder 10"/>
          <p:cNvSpPr>
            <a:spLocks noGrp="1"/>
          </p:cNvSpPr>
          <p:nvPr>
            <p:ph type="body" sz="quarter" idx="13" hasCustomPrompt="1"/>
          </p:nvPr>
        </p:nvSpPr>
        <p:spPr>
          <a:xfrm>
            <a:off x="685800" y="1815376"/>
            <a:ext cx="7772400" cy="1872704"/>
          </a:xfrm>
        </p:spPr>
        <p:txBody>
          <a:bodyPr anchor="ctr" anchorCtr="0">
            <a:normAutofit/>
          </a:bodyPr>
          <a:lstStyle>
            <a:lvl1pPr marL="0" indent="0" algn="ctr">
              <a:buFontTx/>
              <a:buNone/>
              <a:defRPr sz="6400" baseline="0">
                <a:solidFill>
                  <a:srgbClr val="596BC5"/>
                </a:solidFill>
              </a:defRPr>
            </a:lvl1pPr>
          </a:lstStyle>
          <a:p>
            <a:pPr lvl="0"/>
            <a:r>
              <a:rPr lang="en-US" dirty="0" smtClean="0"/>
              <a:t>This is the Title Slide</a:t>
            </a:r>
            <a:endParaRPr lang="en-US" dirty="0"/>
          </a:p>
        </p:txBody>
      </p:sp>
    </p:spTree>
    <p:extLst>
      <p:ext uri="{BB962C8B-B14F-4D97-AF65-F5344CB8AC3E}">
        <p14:creationId xmlns:p14="http://schemas.microsoft.com/office/powerpoint/2010/main" val="198060814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beginning slide">
    <p:spTree>
      <p:nvGrpSpPr>
        <p:cNvPr id="1" name=""/>
        <p:cNvGrpSpPr/>
        <p:nvPr/>
      </p:nvGrpSpPr>
      <p:grpSpPr>
        <a:xfrm>
          <a:off x="0" y="0"/>
          <a:ext cx="0" cy="0"/>
          <a:chOff x="0" y="0"/>
          <a:chExt cx="0" cy="0"/>
        </a:xfrm>
      </p:grpSpPr>
      <p:pic>
        <p:nvPicPr>
          <p:cNvPr id="4" name="Picture 3" descr="QM_PP_Templa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Placeholder 8"/>
          <p:cNvSpPr>
            <a:spLocks noGrp="1"/>
          </p:cNvSpPr>
          <p:nvPr>
            <p:ph type="body" sz="quarter" idx="10" hasCustomPrompt="1"/>
          </p:nvPr>
        </p:nvSpPr>
        <p:spPr>
          <a:xfrm>
            <a:off x="414338" y="5079774"/>
            <a:ext cx="8315325" cy="789441"/>
          </a:xfrm>
        </p:spPr>
        <p:txBody>
          <a:bodyPr>
            <a:normAutofit/>
          </a:bodyPr>
          <a:lstStyle>
            <a:lvl1pPr algn="ctr">
              <a:defRPr sz="4000" baseline="0">
                <a:solidFill>
                  <a:srgbClr val="FFD44F"/>
                </a:solidFill>
              </a:defRPr>
            </a:lvl1pPr>
          </a:lstStyle>
          <a:p>
            <a:pPr lvl="0"/>
            <a:r>
              <a:rPr lang="en-US" dirty="0" smtClean="0"/>
              <a:t>TITLE OF PRESENTATION</a:t>
            </a:r>
            <a:endParaRPr lang="en-US" dirty="0"/>
          </a:p>
        </p:txBody>
      </p:sp>
    </p:spTree>
    <p:extLst>
      <p:ext uri="{BB962C8B-B14F-4D97-AF65-F5344CB8AC3E}">
        <p14:creationId xmlns:p14="http://schemas.microsoft.com/office/powerpoint/2010/main" val="356870674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a:xfrm>
            <a:off x="457200" y="6356350"/>
            <a:ext cx="2133600" cy="365125"/>
          </a:xfrm>
          <a:prstGeom prst="rect">
            <a:avLst/>
          </a:prstGeom>
        </p:spPr>
        <p:txBody>
          <a:bodyPr/>
          <a:lstStyle>
            <a:lvl1pPr>
              <a:defRPr/>
            </a:lvl1pPr>
          </a:lstStyle>
          <a:p>
            <a:pPr>
              <a:defRPr/>
            </a:pPr>
            <a:fld id="{1A575BA6-AD7B-43F2-9CE2-F4343BBE0943}" type="datetime1">
              <a:rPr lang="en-US" smtClean="0"/>
              <a:t>3/18/2016</a:t>
            </a:fld>
            <a:endParaRPr lang="en-US"/>
          </a:p>
        </p:txBody>
      </p:sp>
    </p:spTree>
    <p:extLst>
      <p:ext uri="{BB962C8B-B14F-4D97-AF65-F5344CB8AC3E}">
        <p14:creationId xmlns:p14="http://schemas.microsoft.com/office/powerpoint/2010/main" val="967586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1A11294-6614-483F-A55B-F8C653CB04D4}" type="datetime1">
              <a:rPr lang="en-US" smtClean="0"/>
              <a:t>3/18/2016</a:t>
            </a:fld>
            <a:endParaRPr lang="en-US"/>
          </a:p>
        </p:txBody>
      </p:sp>
    </p:spTree>
    <p:extLst>
      <p:ext uri="{BB962C8B-B14F-4D97-AF65-F5344CB8AC3E}">
        <p14:creationId xmlns:p14="http://schemas.microsoft.com/office/powerpoint/2010/main" val="2978007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Interior Slide">
    <p:spTree>
      <p:nvGrpSpPr>
        <p:cNvPr id="1" name=""/>
        <p:cNvGrpSpPr/>
        <p:nvPr/>
      </p:nvGrpSpPr>
      <p:grpSpPr>
        <a:xfrm>
          <a:off x="0" y="0"/>
          <a:ext cx="0" cy="0"/>
          <a:chOff x="0" y="0"/>
          <a:chExt cx="0" cy="0"/>
        </a:xfrm>
      </p:grpSpPr>
      <p:sp>
        <p:nvSpPr>
          <p:cNvPr id="2" name="Title 1"/>
          <p:cNvSpPr>
            <a:spLocks noGrp="1"/>
          </p:cNvSpPr>
          <p:nvPr>
            <p:ph type="title"/>
          </p:nvPr>
        </p:nvSpPr>
        <p:spPr>
          <a:xfrm>
            <a:off x="1612811" y="176188"/>
            <a:ext cx="7347813" cy="906715"/>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8229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B025C31-4A26-F942-9177-5ED4513F2FF0}" type="datetime1">
              <a:rPr lang="en-US" smtClean="0"/>
              <a:t>3/18/2016</a:t>
            </a:fld>
            <a:endParaRPr lang="en-US"/>
          </a:p>
        </p:txBody>
      </p:sp>
    </p:spTree>
    <p:extLst>
      <p:ext uri="{BB962C8B-B14F-4D97-AF65-F5344CB8AC3E}">
        <p14:creationId xmlns:p14="http://schemas.microsoft.com/office/powerpoint/2010/main" val="926614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1B4755E-EC10-EF41-8A4C-98770FD193B5}" type="datetimeFigureOut">
              <a:rPr lang="en-US" smtClean="0"/>
              <a:t>3/18/2016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Tree>
    <p:extLst>
      <p:ext uri="{BB962C8B-B14F-4D97-AF65-F5344CB8AC3E}">
        <p14:creationId xmlns:p14="http://schemas.microsoft.com/office/powerpoint/2010/main" val="1329348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QM_PP_Template3.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p:cNvSpPr>
            <a:spLocks noGrp="1"/>
          </p:cNvSpPr>
          <p:nvPr>
            <p:ph type="body" idx="1"/>
          </p:nvPr>
        </p:nvSpPr>
        <p:spPr>
          <a:xfrm>
            <a:off x="457200" y="1600201"/>
            <a:ext cx="8229600" cy="445397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a:t>
            </a:r>
          </a:p>
          <a:p>
            <a:pPr lvl="4"/>
            <a:r>
              <a:rPr lang="en-US" dirty="0" smtClean="0"/>
              <a:t>Fifth level</a:t>
            </a:r>
          </a:p>
          <a:p>
            <a:pPr lvl="4"/>
            <a:endParaRPr lang="en-US" dirty="0"/>
          </a:p>
          <a:p>
            <a:pPr lvl="4"/>
            <a:endParaRPr lang="en-US" dirty="0"/>
          </a:p>
          <a:p>
            <a:pPr lvl="4"/>
            <a:endParaRPr lang="en-US" dirty="0" smtClean="0"/>
          </a:p>
        </p:txBody>
      </p:sp>
      <p:sp>
        <p:nvSpPr>
          <p:cNvPr id="2" name="Title Placeholder 1"/>
          <p:cNvSpPr>
            <a:spLocks noGrp="1"/>
          </p:cNvSpPr>
          <p:nvPr>
            <p:ph type="title"/>
          </p:nvPr>
        </p:nvSpPr>
        <p:spPr>
          <a:xfrm>
            <a:off x="1914071" y="304800"/>
            <a:ext cx="6772728" cy="721360"/>
          </a:xfrm>
          <a:prstGeom prst="rect">
            <a:avLst/>
          </a:prstGeom>
        </p:spPr>
        <p:txBody>
          <a:bodyPr vert="horz" lIns="91440" tIns="45720" rIns="91440" bIns="45720" rtlCol="0" anchor="ctr" anchorCtr="0">
            <a:normAutofit/>
          </a:bodyPr>
          <a:lstStyle/>
          <a:p>
            <a:r>
              <a:rPr lang="en-US" smtClean="0"/>
              <a:t>Click to edit Master title style</a:t>
            </a:r>
            <a:endParaRPr lang="en-US" dirty="0"/>
          </a:p>
        </p:txBody>
      </p:sp>
      <p:sp>
        <p:nvSpPr>
          <p:cNvPr id="8" name="Footer Placeholder 7"/>
          <p:cNvSpPr txBox="1">
            <a:spLocks/>
          </p:cNvSpPr>
          <p:nvPr/>
        </p:nvSpPr>
        <p:spPr>
          <a:xfrm>
            <a:off x="243840" y="6065520"/>
            <a:ext cx="8706018" cy="384894"/>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baseline="30000" dirty="0" smtClean="0">
                <a:solidFill>
                  <a:srgbClr val="949499"/>
                </a:solidFill>
              </a:rPr>
              <a:t>©2016 </a:t>
            </a:r>
            <a:r>
              <a:rPr lang="en-US" baseline="30000" dirty="0" err="1" smtClean="0">
                <a:solidFill>
                  <a:srgbClr val="949499"/>
                </a:solidFill>
              </a:rPr>
              <a:t>MarylandOnline</a:t>
            </a:r>
            <a:r>
              <a:rPr lang="en-US" baseline="30000" dirty="0" smtClean="0">
                <a:solidFill>
                  <a:srgbClr val="949499"/>
                </a:solidFill>
              </a:rPr>
              <a:t>, Inc.</a:t>
            </a:r>
          </a:p>
        </p:txBody>
      </p:sp>
    </p:spTree>
    <p:extLst>
      <p:ext uri="{BB962C8B-B14F-4D97-AF65-F5344CB8AC3E}">
        <p14:creationId xmlns:p14="http://schemas.microsoft.com/office/powerpoint/2010/main" val="19632500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6" r:id="rId4"/>
    <p:sldLayoutId id="2147483688" r:id="rId5"/>
    <p:sldLayoutId id="2147483697" r:id="rId6"/>
    <p:sldLayoutId id="2147483698" r:id="rId7"/>
    <p:sldLayoutId id="2147483701" r:id="rId8"/>
    <p:sldLayoutId id="2147483702" r:id="rId9"/>
    <p:sldLayoutId id="2147483703" r:id="rId10"/>
    <p:sldLayoutId id="2147483704" r:id="rId11"/>
    <p:sldLayoutId id="2147483705" r:id="rId12"/>
  </p:sldLayoutIdLst>
  <p:timing>
    <p:tnLst>
      <p:par>
        <p:cTn id="1" dur="indefinite" restart="never" nodeType="tmRoot"/>
      </p:par>
    </p:tnLst>
  </p:timing>
  <p:hf sldNum="0" hdr="0" ftr="0" dt="0"/>
  <p:txStyles>
    <p:titleStyle>
      <a:lvl1pPr algn="l" defTabSz="457200" rtl="0" eaLnBrk="1" latinLnBrk="0" hangingPunct="1">
        <a:spcBef>
          <a:spcPct val="0"/>
        </a:spcBef>
        <a:buNone/>
        <a:defRPr sz="4000" kern="1200" baseline="0">
          <a:solidFill>
            <a:srgbClr val="596BC5"/>
          </a:solidFill>
          <a:latin typeface="+mj-lt"/>
          <a:ea typeface="+mj-ea"/>
          <a:cs typeface="+mj-cs"/>
        </a:defRPr>
      </a:lvl1pPr>
    </p:titleStyle>
    <p:bodyStyle>
      <a:lvl1pPr marL="457200" indent="-4572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bg1">
              <a:lumMod val="7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QM_PP_Templat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a:t>
            </a:r>
          </a:p>
          <a:p>
            <a:pPr lvl="4"/>
            <a:endParaRPr lang="en-US" dirty="0" smtClean="0"/>
          </a:p>
          <a:p>
            <a:pPr lvl="4"/>
            <a:endParaRPr lang="en-US" dirty="0"/>
          </a:p>
        </p:txBody>
      </p:sp>
      <p:sp>
        <p:nvSpPr>
          <p:cNvPr id="5" name="Footer Placeholder 7"/>
          <p:cNvSpPr txBox="1">
            <a:spLocks/>
          </p:cNvSpPr>
          <p:nvPr/>
        </p:nvSpPr>
        <p:spPr>
          <a:xfrm>
            <a:off x="243840" y="6065520"/>
            <a:ext cx="8706018" cy="384894"/>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baseline="30000" dirty="0" smtClean="0">
                <a:solidFill>
                  <a:srgbClr val="949499"/>
                </a:solidFill>
              </a:rPr>
              <a:t>©2015 </a:t>
            </a:r>
            <a:r>
              <a:rPr lang="en-US" baseline="30000" dirty="0" err="1" smtClean="0">
                <a:solidFill>
                  <a:srgbClr val="949499"/>
                </a:solidFill>
              </a:rPr>
              <a:t>MarylandOnline</a:t>
            </a:r>
            <a:r>
              <a:rPr lang="en-US" baseline="30000" dirty="0" smtClean="0">
                <a:solidFill>
                  <a:srgbClr val="949499"/>
                </a:solidFill>
              </a:rPr>
              <a:t>, Inc.</a:t>
            </a:r>
          </a:p>
        </p:txBody>
      </p:sp>
    </p:spTree>
    <p:extLst>
      <p:ext uri="{BB962C8B-B14F-4D97-AF65-F5344CB8AC3E}">
        <p14:creationId xmlns:p14="http://schemas.microsoft.com/office/powerpoint/2010/main" val="2970408885"/>
      </p:ext>
    </p:extLst>
  </p:cSld>
  <p:clrMap bg1="lt1" tx1="dk1" bg2="lt2" tx2="dk2" accent1="accent1" accent2="accent2" accent3="accent3" accent4="accent4" accent5="accent5" accent6="accent6" hlink="hlink" folHlink="folHlink"/>
  <p:sldLayoutIdLst>
    <p:sldLayoutId id="2147483695" r:id="rId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0.emf"/><Relationship Id="rId7"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6.emf"/><Relationship Id="rId5" Type="http://schemas.openxmlformats.org/officeDocument/2006/relationships/image" Target="../media/image21.emf"/><Relationship Id="rId4" Type="http://schemas.openxmlformats.org/officeDocument/2006/relationships/image" Target="../media/image5.emf"/></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24.emf"/><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1.emf"/><Relationship Id="rId7" Type="http://schemas.openxmlformats.org/officeDocument/2006/relationships/image" Target="../media/image23.emf"/><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5.emf"/><Relationship Id="rId5" Type="http://schemas.openxmlformats.org/officeDocument/2006/relationships/image" Target="../media/image22.emf"/><Relationship Id="rId10" Type="http://schemas.openxmlformats.org/officeDocument/2006/relationships/image" Target="../media/image24.emf"/><Relationship Id="rId4" Type="http://schemas.openxmlformats.org/officeDocument/2006/relationships/image" Target="../media/image6.emf"/><Relationship Id="rId9" Type="http://schemas.openxmlformats.org/officeDocument/2006/relationships/image" Target="../media/image8.emf"/></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hyperlink" Target="http://www.cbenetwork.org/sites/457/uploaded/files/Shared_Design_Elements_Notebook.pdf"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hyperlink" Target="https://www.qmprogram.org/qmresources/research/"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2.gif"/></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www.onlinelearningsurvey.com/reports/online-nation.pdf" TargetMode="External"/><Relationship Id="rId7"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10" Type="http://schemas.openxmlformats.org/officeDocument/2006/relationships/image" Target="../media/image11.png"/><Relationship Id="rId4" Type="http://schemas.openxmlformats.org/officeDocument/2006/relationships/image" Target="../media/image5.emf"/><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emf"/><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www.onlinelearningsurvey.com/reports/gradelevel.pdf" TargetMode="External"/><Relationship Id="rId7"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10" Type="http://schemas.openxmlformats.org/officeDocument/2006/relationships/image" Target="../media/image15.png"/><Relationship Id="rId4" Type="http://schemas.openxmlformats.org/officeDocument/2006/relationships/image" Target="../media/image5.emf"/><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14338" y="5079774"/>
            <a:ext cx="8315325" cy="1316112"/>
          </a:xfrm>
        </p:spPr>
        <p:txBody>
          <a:bodyPr>
            <a:normAutofit fontScale="85000" lnSpcReduction="10000"/>
          </a:bodyPr>
          <a:lstStyle/>
          <a:p>
            <a:pPr marL="0" indent="0">
              <a:buNone/>
            </a:pPr>
            <a:r>
              <a:rPr lang="en-US" dirty="0" smtClean="0"/>
              <a:t>How the QM Community is Making Quality Matter: 10 Years of Continuous Improvement</a:t>
            </a:r>
            <a:endParaRPr lang="en-US" dirty="0"/>
          </a:p>
        </p:txBody>
      </p:sp>
      <p:sp>
        <p:nvSpPr>
          <p:cNvPr id="3" name="TextBox 2"/>
          <p:cNvSpPr txBox="1"/>
          <p:nvPr/>
        </p:nvSpPr>
        <p:spPr>
          <a:xfrm>
            <a:off x="90702" y="6395886"/>
            <a:ext cx="8939918" cy="369332"/>
          </a:xfrm>
          <a:prstGeom prst="rect">
            <a:avLst/>
          </a:prstGeom>
          <a:noFill/>
        </p:spPr>
        <p:txBody>
          <a:bodyPr wrap="square" rtlCol="0">
            <a:spAutoFit/>
          </a:bodyPr>
          <a:lstStyle/>
          <a:p>
            <a:r>
              <a:rPr lang="en-US" dirty="0" smtClean="0">
                <a:solidFill>
                  <a:schemeClr val="bg1"/>
                </a:solidFill>
              </a:rPr>
              <a:t>Adair			                    QM NYC Regional Conference		                      3-18-16</a:t>
            </a:r>
            <a:endParaRPr lang="en-US" dirty="0">
              <a:solidFill>
                <a:schemeClr val="bg1"/>
              </a:solidFill>
            </a:endParaRPr>
          </a:p>
        </p:txBody>
      </p:sp>
    </p:spTree>
    <p:extLst>
      <p:ext uri="{BB962C8B-B14F-4D97-AF65-F5344CB8AC3E}">
        <p14:creationId xmlns:p14="http://schemas.microsoft.com/office/powerpoint/2010/main" val="28569023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rmAutofit lnSpcReduction="10000"/>
          </a:bodyPr>
          <a:lstStyle/>
          <a:p>
            <a:r>
              <a:rPr lang="en-US" dirty="0"/>
              <a:t>New </a:t>
            </a:r>
            <a:r>
              <a:rPr lang="en-US" dirty="0" smtClean="0"/>
              <a:t>tools enabled growth; not necessarily quality </a:t>
            </a:r>
          </a:p>
          <a:p>
            <a:r>
              <a:rPr lang="en-US" dirty="0" smtClean="0"/>
              <a:t>Increased use/professionalism of </a:t>
            </a:r>
            <a:r>
              <a:rPr lang="en-US" dirty="0"/>
              <a:t>instructional designers</a:t>
            </a:r>
          </a:p>
          <a:p>
            <a:r>
              <a:rPr lang="en-US" dirty="0"/>
              <a:t>Team approaches to developing courses</a:t>
            </a:r>
          </a:p>
          <a:p>
            <a:r>
              <a:rPr lang="en-US" dirty="0"/>
              <a:t>Recognizing the need for different pedagogy for online courses   - it’s not your mother’s F2F </a:t>
            </a:r>
            <a:r>
              <a:rPr lang="en-US" dirty="0" smtClean="0"/>
              <a:t>course</a:t>
            </a:r>
            <a:endParaRPr lang="en-US" dirty="0"/>
          </a:p>
          <a:p>
            <a:r>
              <a:rPr lang="en-US" dirty="0" smtClean="0"/>
              <a:t>Understanding course design matters, just as teaching</a:t>
            </a:r>
            <a:r>
              <a:rPr lang="en-US" dirty="0"/>
              <a:t>, learner support, and learner </a:t>
            </a:r>
            <a:r>
              <a:rPr lang="en-US" dirty="0" smtClean="0"/>
              <a:t>success</a:t>
            </a:r>
            <a:endParaRPr lang="en-US" dirty="0"/>
          </a:p>
          <a:p>
            <a:r>
              <a:rPr lang="en-US" dirty="0" smtClean="0"/>
              <a:t>Keeping faculty in the center of quality </a:t>
            </a:r>
          </a:p>
          <a:p>
            <a:pPr lvl="1"/>
            <a:r>
              <a:rPr lang="en-US" dirty="0" smtClean="0"/>
              <a:t>e.g. peer review</a:t>
            </a:r>
            <a:endParaRPr lang="en-US" dirty="0"/>
          </a:p>
          <a:p>
            <a:endParaRPr lang="en-US" dirty="0"/>
          </a:p>
        </p:txBody>
      </p:sp>
      <p:sp>
        <p:nvSpPr>
          <p:cNvPr id="3" name="Text Placeholder 2"/>
          <p:cNvSpPr>
            <a:spLocks noGrp="1"/>
          </p:cNvSpPr>
          <p:nvPr>
            <p:ph type="body" sz="quarter" idx="10"/>
          </p:nvPr>
        </p:nvSpPr>
        <p:spPr/>
        <p:txBody>
          <a:bodyPr/>
          <a:lstStyle/>
          <a:p>
            <a:r>
              <a:rPr lang="en-US" dirty="0" smtClean="0"/>
              <a:t>Influencing quality since 2006</a:t>
            </a:r>
            <a:endParaRPr lang="en-US" dirty="0"/>
          </a:p>
        </p:txBody>
      </p:sp>
    </p:spTree>
    <p:extLst>
      <p:ext uri="{BB962C8B-B14F-4D97-AF65-F5344CB8AC3E}">
        <p14:creationId xmlns:p14="http://schemas.microsoft.com/office/powerpoint/2010/main" val="266441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Frequently </a:t>
            </a:r>
            <a:r>
              <a:rPr lang="en-US" dirty="0"/>
              <a:t>m</a:t>
            </a:r>
            <a:r>
              <a:rPr lang="en-US" dirty="0" smtClean="0"/>
              <a:t>issed standards 06 v 14</a:t>
            </a:r>
            <a:endParaRPr lang="en-US" dirty="0"/>
          </a:p>
        </p:txBody>
      </p:sp>
      <p:pic>
        <p:nvPicPr>
          <p:cNvPr id="7" name="Picture 6"/>
          <p:cNvPicPr>
            <a:picLocks noChangeAspect="1"/>
          </p:cNvPicPr>
          <p:nvPr/>
        </p:nvPicPr>
        <p:blipFill>
          <a:blip r:embed="rId3"/>
          <a:stretch>
            <a:fillRect/>
          </a:stretch>
        </p:blipFill>
        <p:spPr>
          <a:xfrm>
            <a:off x="444500" y="1309804"/>
            <a:ext cx="8013558" cy="4679206"/>
          </a:xfrm>
          <a:prstGeom prst="rect">
            <a:avLst/>
          </a:prstGeom>
        </p:spPr>
      </p:pic>
    </p:spTree>
    <p:extLst>
      <p:ext uri="{BB962C8B-B14F-4D97-AF65-F5344CB8AC3E}">
        <p14:creationId xmlns:p14="http://schemas.microsoft.com/office/powerpoint/2010/main" val="42193840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US" dirty="0"/>
          </a:p>
        </p:txBody>
      </p:sp>
      <p:sp>
        <p:nvSpPr>
          <p:cNvPr id="3" name="Text Placeholder 2"/>
          <p:cNvSpPr>
            <a:spLocks noGrp="1"/>
          </p:cNvSpPr>
          <p:nvPr>
            <p:ph type="body" sz="quarter" idx="10"/>
          </p:nvPr>
        </p:nvSpPr>
        <p:spPr/>
        <p:txBody>
          <a:bodyPr/>
          <a:lstStyle/>
          <a:p>
            <a:r>
              <a:rPr lang="en-US" dirty="0"/>
              <a:t>Frequently </a:t>
            </a:r>
            <a:r>
              <a:rPr lang="en-US" dirty="0" smtClean="0"/>
              <a:t>missed </a:t>
            </a:r>
            <a:r>
              <a:rPr lang="en-US" dirty="0"/>
              <a:t>s</a:t>
            </a:r>
            <a:r>
              <a:rPr lang="en-US" dirty="0" smtClean="0"/>
              <a:t>tandards </a:t>
            </a:r>
            <a:r>
              <a:rPr lang="en-US" dirty="0"/>
              <a:t>06 v </a:t>
            </a:r>
            <a:r>
              <a:rPr lang="en-US" dirty="0" smtClean="0"/>
              <a:t>14</a:t>
            </a:r>
            <a:endParaRPr lang="en-US" dirty="0"/>
          </a:p>
        </p:txBody>
      </p:sp>
      <p:pic>
        <p:nvPicPr>
          <p:cNvPr id="5" name="Picture 4"/>
          <p:cNvPicPr>
            <a:picLocks noChangeAspect="1"/>
          </p:cNvPicPr>
          <p:nvPr/>
        </p:nvPicPr>
        <p:blipFill>
          <a:blip r:embed="rId3"/>
          <a:stretch>
            <a:fillRect/>
          </a:stretch>
        </p:blipFill>
        <p:spPr>
          <a:xfrm>
            <a:off x="444500" y="1323975"/>
            <a:ext cx="8184853" cy="4779227"/>
          </a:xfrm>
          <a:prstGeom prst="rect">
            <a:avLst/>
          </a:prstGeom>
        </p:spPr>
      </p:pic>
    </p:spTree>
    <p:extLst>
      <p:ext uri="{BB962C8B-B14F-4D97-AF65-F5344CB8AC3E}">
        <p14:creationId xmlns:p14="http://schemas.microsoft.com/office/powerpoint/2010/main" val="29144752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US" dirty="0"/>
          </a:p>
        </p:txBody>
      </p:sp>
      <p:sp>
        <p:nvSpPr>
          <p:cNvPr id="3" name="Text Placeholder 2"/>
          <p:cNvSpPr>
            <a:spLocks noGrp="1"/>
          </p:cNvSpPr>
          <p:nvPr>
            <p:ph type="body" sz="quarter" idx="10"/>
          </p:nvPr>
        </p:nvSpPr>
        <p:spPr/>
        <p:txBody>
          <a:bodyPr/>
          <a:lstStyle/>
          <a:p>
            <a:r>
              <a:rPr lang="en-US" dirty="0"/>
              <a:t>Frequently </a:t>
            </a:r>
            <a:r>
              <a:rPr lang="en-US" dirty="0" smtClean="0"/>
              <a:t>missed </a:t>
            </a:r>
            <a:r>
              <a:rPr lang="en-US" dirty="0"/>
              <a:t>s</a:t>
            </a:r>
            <a:r>
              <a:rPr lang="en-US" dirty="0" smtClean="0"/>
              <a:t>tandards </a:t>
            </a:r>
            <a:r>
              <a:rPr lang="en-US" dirty="0"/>
              <a:t>06 v </a:t>
            </a:r>
            <a:r>
              <a:rPr lang="en-US" dirty="0" smtClean="0"/>
              <a:t>14</a:t>
            </a:r>
            <a:endParaRPr lang="en-US" dirty="0"/>
          </a:p>
        </p:txBody>
      </p:sp>
      <p:pic>
        <p:nvPicPr>
          <p:cNvPr id="5" name="Picture 4"/>
          <p:cNvPicPr>
            <a:picLocks noChangeAspect="1"/>
          </p:cNvPicPr>
          <p:nvPr/>
        </p:nvPicPr>
        <p:blipFill>
          <a:blip r:embed="rId3"/>
          <a:stretch>
            <a:fillRect/>
          </a:stretch>
        </p:blipFill>
        <p:spPr>
          <a:xfrm>
            <a:off x="444500" y="1196401"/>
            <a:ext cx="8509079" cy="4968547"/>
          </a:xfrm>
          <a:prstGeom prst="rect">
            <a:avLst/>
          </a:prstGeom>
        </p:spPr>
      </p:pic>
    </p:spTree>
    <p:extLst>
      <p:ext uri="{BB962C8B-B14F-4D97-AF65-F5344CB8AC3E}">
        <p14:creationId xmlns:p14="http://schemas.microsoft.com/office/powerpoint/2010/main" val="19251045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1863271" y="304800"/>
            <a:ext cx="6772728" cy="721360"/>
          </a:xfrm>
        </p:spPr>
        <p:txBody>
          <a:bodyPr>
            <a:normAutofit/>
          </a:bodyPr>
          <a:lstStyle/>
          <a:p>
            <a:r>
              <a:rPr lang="en-US" dirty="0" smtClean="0"/>
              <a:t>Where QM stands today</a:t>
            </a:r>
          </a:p>
        </p:txBody>
      </p:sp>
      <p:sp>
        <p:nvSpPr>
          <p:cNvPr id="4" name="Rectangle 4"/>
          <p:cNvSpPr txBox="1">
            <a:spLocks noChangeArrowheads="1"/>
          </p:cNvSpPr>
          <p:nvPr/>
        </p:nvSpPr>
        <p:spPr>
          <a:xfrm>
            <a:off x="609600" y="1371600"/>
            <a:ext cx="7391400" cy="4368800"/>
          </a:xfrm>
          <a:prstGeom prst="rect">
            <a:avLst/>
          </a:prstGeom>
        </p:spPr>
        <p:txBody>
          <a:bodyPr/>
          <a:lstStyle/>
          <a:p>
            <a:pPr marL="366713" indent="-457200">
              <a:spcBef>
                <a:spcPts val="550"/>
              </a:spcBef>
              <a:buSzPct val="100000"/>
              <a:buFont typeface="Arial" panose="020B0604020202020204" pitchFamily="34" charset="0"/>
              <a:buChar char="•"/>
              <a:defRPr/>
            </a:pPr>
            <a:r>
              <a:rPr lang="en-US" sz="2800" dirty="0" smtClean="0"/>
              <a:t>950</a:t>
            </a:r>
            <a:r>
              <a:rPr lang="en-US" sz="2800" dirty="0" smtClean="0">
                <a:latin typeface="+mn-lt"/>
                <a:ea typeface="+mn-ea"/>
              </a:rPr>
              <a:t> </a:t>
            </a:r>
            <a:r>
              <a:rPr lang="en-US" sz="2800" dirty="0" smtClean="0"/>
              <a:t>HE</a:t>
            </a:r>
            <a:r>
              <a:rPr lang="en-US" sz="2800" dirty="0" smtClean="0">
                <a:latin typeface="+mn-lt"/>
                <a:ea typeface="+mn-ea"/>
              </a:rPr>
              <a:t> institutions; 1,045 total</a:t>
            </a:r>
            <a:endParaRPr lang="en-US" sz="2800" dirty="0">
              <a:latin typeface="+mn-lt"/>
              <a:ea typeface="+mn-ea"/>
            </a:endParaRPr>
          </a:p>
          <a:p>
            <a:pPr marL="366713" indent="-457200">
              <a:spcBef>
                <a:spcPts val="550"/>
              </a:spcBef>
              <a:buSzPct val="100000"/>
              <a:buFont typeface="Arial" panose="020B0604020202020204" pitchFamily="34" charset="0"/>
              <a:buChar char="•"/>
              <a:defRPr/>
            </a:pPr>
            <a:r>
              <a:rPr lang="en-US" sz="2800" dirty="0" smtClean="0">
                <a:latin typeface="+mn-lt"/>
                <a:ea typeface="+mn-ea"/>
              </a:rPr>
              <a:t>48 US states; 6+ countries </a:t>
            </a:r>
            <a:endParaRPr lang="en-US" sz="2800" dirty="0">
              <a:latin typeface="+mn-lt"/>
              <a:ea typeface="+mn-ea"/>
            </a:endParaRPr>
          </a:p>
          <a:p>
            <a:pPr marL="366713" indent="-457200">
              <a:spcBef>
                <a:spcPts val="550"/>
              </a:spcBef>
              <a:buSzPct val="100000"/>
              <a:buFont typeface="Arial" panose="020B0604020202020204" pitchFamily="34" charset="0"/>
              <a:buChar char="•"/>
              <a:defRPr/>
            </a:pPr>
            <a:r>
              <a:rPr lang="en-US" sz="2800" dirty="0" smtClean="0"/>
              <a:t>45,</a:t>
            </a:r>
            <a:r>
              <a:rPr lang="en-US" sz="2800" dirty="0" smtClean="0">
                <a:latin typeface="+mn-lt"/>
                <a:ea typeface="+mn-ea"/>
              </a:rPr>
              <a:t>000</a:t>
            </a:r>
            <a:r>
              <a:rPr lang="en-US" sz="2800" dirty="0">
                <a:latin typeface="+mn-lt"/>
                <a:ea typeface="+mn-ea"/>
              </a:rPr>
              <a:t>+ </a:t>
            </a:r>
            <a:r>
              <a:rPr lang="en-US" sz="2800" dirty="0" smtClean="0">
                <a:latin typeface="+mn-lt"/>
                <a:ea typeface="+mn-ea"/>
              </a:rPr>
              <a:t> trained (faculty </a:t>
            </a:r>
            <a:r>
              <a:rPr lang="en-US" sz="2800" dirty="0">
                <a:latin typeface="+mn-lt"/>
                <a:ea typeface="+mn-ea"/>
              </a:rPr>
              <a:t>and </a:t>
            </a:r>
            <a:r>
              <a:rPr lang="en-US" sz="2800" dirty="0" smtClean="0">
                <a:latin typeface="+mn-lt"/>
                <a:ea typeface="+mn-ea"/>
              </a:rPr>
              <a:t>staff)</a:t>
            </a:r>
            <a:endParaRPr lang="en-US" sz="2800" dirty="0">
              <a:latin typeface="+mn-lt"/>
              <a:ea typeface="+mn-ea"/>
            </a:endParaRPr>
          </a:p>
          <a:p>
            <a:pPr marL="366713" indent="-457200">
              <a:spcBef>
                <a:spcPts val="550"/>
              </a:spcBef>
              <a:buSzPct val="100000"/>
              <a:buFont typeface="Arial" panose="020B0604020202020204" pitchFamily="34" charset="0"/>
              <a:buChar char="•"/>
              <a:defRPr/>
            </a:pPr>
            <a:r>
              <a:rPr lang="en-US" sz="2800" dirty="0" smtClean="0">
                <a:cs typeface="Times New Roman" pitchFamily="18" charset="0"/>
              </a:rPr>
              <a:t>5,0</a:t>
            </a:r>
            <a:r>
              <a:rPr lang="en-US" sz="2800" dirty="0" smtClean="0">
                <a:latin typeface="+mn-lt"/>
                <a:ea typeface="+mn-ea"/>
                <a:cs typeface="Times New Roman" pitchFamily="18" charset="0"/>
              </a:rPr>
              <a:t>00+ national Peer </a:t>
            </a:r>
            <a:r>
              <a:rPr lang="en-US" sz="2800" dirty="0" smtClean="0">
                <a:cs typeface="Times New Roman" pitchFamily="18" charset="0"/>
              </a:rPr>
              <a:t>R</a:t>
            </a:r>
            <a:r>
              <a:rPr lang="en-US" sz="2800" dirty="0" smtClean="0">
                <a:latin typeface="+mn-lt"/>
                <a:ea typeface="+mn-ea"/>
                <a:cs typeface="Times New Roman" pitchFamily="18" charset="0"/>
              </a:rPr>
              <a:t>eviewers</a:t>
            </a:r>
          </a:p>
          <a:p>
            <a:pPr marL="366713" indent="-457200">
              <a:spcBef>
                <a:spcPts val="550"/>
              </a:spcBef>
              <a:buSzPct val="100000"/>
              <a:buFont typeface="Arial" panose="020B0604020202020204" pitchFamily="34" charset="0"/>
              <a:buChar char="•"/>
              <a:defRPr/>
            </a:pPr>
            <a:r>
              <a:rPr lang="en-US" sz="2800" dirty="0" smtClean="0">
                <a:cs typeface="Times New Roman" pitchFamily="18" charset="0"/>
              </a:rPr>
              <a:t>5550+ certified courses</a:t>
            </a:r>
            <a:endParaRPr lang="en-US" sz="2800" dirty="0" smtClean="0">
              <a:latin typeface="+mn-lt"/>
              <a:ea typeface="+mn-ea"/>
              <a:cs typeface="Times New Roman" pitchFamily="18" charset="0"/>
            </a:endParaRPr>
          </a:p>
          <a:p>
            <a:pPr marL="366713" indent="-457200">
              <a:spcBef>
                <a:spcPts val="550"/>
              </a:spcBef>
              <a:buSzPct val="100000"/>
              <a:buFont typeface="Arial" panose="020B0604020202020204" pitchFamily="34" charset="0"/>
              <a:buChar char="•"/>
              <a:defRPr/>
            </a:pPr>
            <a:r>
              <a:rPr lang="en-US" sz="2800" dirty="0" smtClean="0">
                <a:cs typeface="Times New Roman" pitchFamily="18" charset="0"/>
              </a:rPr>
              <a:t>QM IDA with 578 instructional designers</a:t>
            </a:r>
            <a:endParaRPr lang="en-US" sz="2800" dirty="0" smtClean="0">
              <a:latin typeface="+mn-lt"/>
              <a:ea typeface="+mn-ea"/>
              <a:cs typeface="Times New Roman" pitchFamily="18" charset="0"/>
            </a:endParaRPr>
          </a:p>
          <a:p>
            <a:pPr marL="366713" indent="-457200">
              <a:spcBef>
                <a:spcPts val="550"/>
              </a:spcBef>
              <a:buSzPct val="100000"/>
              <a:buFont typeface="Arial" panose="020B0604020202020204" pitchFamily="34" charset="0"/>
              <a:buChar char="•"/>
              <a:defRPr/>
            </a:pPr>
            <a:r>
              <a:rPr lang="en-US" sz="2800" dirty="0" smtClean="0">
                <a:cs typeface="Times New Roman" pitchFamily="18" charset="0"/>
              </a:rPr>
              <a:t>Broad application</a:t>
            </a:r>
            <a:endParaRPr lang="en-US" sz="2800" dirty="0">
              <a:cs typeface="Times New Roman" pitchFamily="18" charset="0"/>
            </a:endParaRPr>
          </a:p>
          <a:p>
            <a:pPr marL="571500" lvl="1" indent="-342900">
              <a:spcBef>
                <a:spcPts val="500"/>
              </a:spcBef>
              <a:buSzPct val="100000"/>
              <a:buFont typeface="Arial" panose="020B0604020202020204" pitchFamily="34" charset="0"/>
              <a:buChar char="•"/>
              <a:defRPr/>
            </a:pPr>
            <a:r>
              <a:rPr lang="en-US" sz="2400" dirty="0" smtClean="0">
                <a:cs typeface="Times New Roman" pitchFamily="18" charset="0"/>
              </a:rPr>
              <a:t>Rubrics beyond HE (5), Customizable review tools, </a:t>
            </a:r>
            <a:r>
              <a:rPr lang="en-US" sz="2400" dirty="0" smtClean="0">
                <a:latin typeface="+mn-lt"/>
                <a:ea typeface="+mn-ea"/>
                <a:cs typeface="Times New Roman" pitchFamily="18" charset="0"/>
              </a:rPr>
              <a:t>Program Certification</a:t>
            </a:r>
            <a:endParaRPr lang="en-US" sz="2400" dirty="0">
              <a:latin typeface="+mn-lt"/>
              <a:ea typeface="+mn-ea"/>
            </a:endParaRPr>
          </a:p>
          <a:p>
            <a:pPr marL="823913" lvl="1" indent="-457200">
              <a:spcBef>
                <a:spcPts val="550"/>
              </a:spcBef>
              <a:buClr>
                <a:srgbClr val="C00000"/>
              </a:buClr>
              <a:buSzPct val="100000"/>
              <a:buFontTx/>
              <a:buChar char="-"/>
              <a:defRPr/>
            </a:pPr>
            <a:endParaRPr lang="en-US" sz="2800" dirty="0">
              <a:cs typeface="Times New Roman" pitchFamily="18" charset="0"/>
            </a:endParaRPr>
          </a:p>
          <a:p>
            <a:pPr marL="823913" lvl="1" indent="-457200">
              <a:spcBef>
                <a:spcPts val="550"/>
              </a:spcBef>
              <a:buClr>
                <a:schemeClr val="accent1"/>
              </a:buClr>
              <a:buSzPct val="70000"/>
              <a:buFont typeface="Wingdings" pitchFamily="2" charset="2"/>
              <a:buChar char="§"/>
              <a:defRPr/>
            </a:pPr>
            <a:endParaRPr lang="en-US" sz="2800" dirty="0">
              <a:latin typeface="+mn-lt"/>
              <a:ea typeface="+mn-ea"/>
            </a:endParaRPr>
          </a:p>
        </p:txBody>
      </p:sp>
    </p:spTree>
    <p:extLst>
      <p:ext uri="{BB962C8B-B14F-4D97-AF65-F5344CB8AC3E}">
        <p14:creationId xmlns:p14="http://schemas.microsoft.com/office/powerpoint/2010/main" val="39508201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nt-imprv-arrow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3704" y="661853"/>
            <a:ext cx="4816592" cy="4674928"/>
          </a:xfrm>
          <a:prstGeom prst="rect">
            <a:avLst/>
          </a:prstGeom>
        </p:spPr>
      </p:pic>
      <p:pic>
        <p:nvPicPr>
          <p:cNvPr id="6" name="Picture 5" descr="online-course-screen.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0740" y="1896440"/>
            <a:ext cx="2248371" cy="2189972"/>
          </a:xfrm>
          <a:prstGeom prst="rect">
            <a:avLst/>
          </a:prstGeom>
        </p:spPr>
      </p:pic>
      <p:sp>
        <p:nvSpPr>
          <p:cNvPr id="8" name="TextBox 7"/>
          <p:cNvSpPr txBox="1"/>
          <p:nvPr/>
        </p:nvSpPr>
        <p:spPr>
          <a:xfrm>
            <a:off x="1889008" y="369465"/>
            <a:ext cx="6340216" cy="584776"/>
          </a:xfrm>
          <a:prstGeom prst="rect">
            <a:avLst/>
          </a:prstGeom>
          <a:noFill/>
        </p:spPr>
        <p:txBody>
          <a:bodyPr wrap="square" rtlCol="0">
            <a:spAutoFit/>
          </a:bodyPr>
          <a:lstStyle/>
          <a:p>
            <a:r>
              <a:rPr lang="en-US" sz="3200" dirty="0">
                <a:solidFill>
                  <a:srgbClr val="596BC5"/>
                </a:solidFill>
              </a:rPr>
              <a:t>F</a:t>
            </a:r>
            <a:r>
              <a:rPr lang="en-US" sz="3200" dirty="0" smtClean="0">
                <a:solidFill>
                  <a:srgbClr val="596BC5"/>
                </a:solidFill>
              </a:rPr>
              <a:t>aculty at the center of quality</a:t>
            </a:r>
            <a:endParaRPr lang="en-US" sz="3200" dirty="0">
              <a:solidFill>
                <a:srgbClr val="596BC5"/>
              </a:solidFill>
            </a:endParaRPr>
          </a:p>
        </p:txBody>
      </p:sp>
      <p:pic>
        <p:nvPicPr>
          <p:cNvPr id="9" name="Picture 8" descr="reviewer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8074" y="3429000"/>
            <a:ext cx="1128889" cy="1451429"/>
          </a:xfrm>
          <a:prstGeom prst="rect">
            <a:avLst/>
          </a:prstGeom>
        </p:spPr>
      </p:pic>
      <p:pic>
        <p:nvPicPr>
          <p:cNvPr id="10" name="Picture 9" descr="reviewer2.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0740" y="4880429"/>
            <a:ext cx="1162756" cy="1494972"/>
          </a:xfrm>
          <a:prstGeom prst="rect">
            <a:avLst/>
          </a:prstGeom>
        </p:spPr>
      </p:pic>
      <p:pic>
        <p:nvPicPr>
          <p:cNvPr id="11" name="Picture 10" descr="reviewer3.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3111" y="4069334"/>
            <a:ext cx="1166519" cy="1499810"/>
          </a:xfrm>
          <a:prstGeom prst="rect">
            <a:avLst/>
          </a:prstGeom>
        </p:spPr>
      </p:pic>
      <p:pic>
        <p:nvPicPr>
          <p:cNvPr id="12" name="Picture 11" descr="QM-flag-CMYK.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47976" y="1759184"/>
            <a:ext cx="1170128" cy="796337"/>
          </a:xfrm>
          <a:prstGeom prst="rect">
            <a:avLst/>
          </a:prstGeom>
        </p:spPr>
      </p:pic>
      <p:sp>
        <p:nvSpPr>
          <p:cNvPr id="13" name="TextBox 12"/>
          <p:cNvSpPr txBox="1"/>
          <p:nvPr/>
        </p:nvSpPr>
        <p:spPr>
          <a:xfrm>
            <a:off x="1746160" y="4880429"/>
            <a:ext cx="1120532" cy="646331"/>
          </a:xfrm>
          <a:prstGeom prst="rect">
            <a:avLst/>
          </a:prstGeom>
          <a:noFill/>
        </p:spPr>
        <p:txBody>
          <a:bodyPr wrap="square" rtlCol="0">
            <a:spAutoFit/>
          </a:bodyPr>
          <a:lstStyle/>
          <a:p>
            <a:r>
              <a:rPr lang="en-US" dirty="0" smtClean="0"/>
              <a:t>QM Peer Reviewer</a:t>
            </a:r>
            <a:endParaRPr lang="en-US" dirty="0"/>
          </a:p>
        </p:txBody>
      </p:sp>
      <p:sp>
        <p:nvSpPr>
          <p:cNvPr id="14" name="TextBox 13"/>
          <p:cNvSpPr txBox="1"/>
          <p:nvPr/>
        </p:nvSpPr>
        <p:spPr>
          <a:xfrm>
            <a:off x="4497572" y="5836952"/>
            <a:ext cx="1120532" cy="646331"/>
          </a:xfrm>
          <a:prstGeom prst="rect">
            <a:avLst/>
          </a:prstGeom>
          <a:noFill/>
        </p:spPr>
        <p:txBody>
          <a:bodyPr wrap="square" rtlCol="0">
            <a:spAutoFit/>
          </a:bodyPr>
          <a:lstStyle/>
          <a:p>
            <a:r>
              <a:rPr lang="en-US" dirty="0" smtClean="0"/>
              <a:t>QM Peer Reviewer</a:t>
            </a:r>
            <a:endParaRPr lang="en-US" dirty="0"/>
          </a:p>
        </p:txBody>
      </p:sp>
      <p:sp>
        <p:nvSpPr>
          <p:cNvPr id="15" name="TextBox 14"/>
          <p:cNvSpPr txBox="1"/>
          <p:nvPr/>
        </p:nvSpPr>
        <p:spPr>
          <a:xfrm>
            <a:off x="6241077" y="5513787"/>
            <a:ext cx="1120532" cy="646331"/>
          </a:xfrm>
          <a:prstGeom prst="rect">
            <a:avLst/>
          </a:prstGeom>
          <a:noFill/>
        </p:spPr>
        <p:txBody>
          <a:bodyPr wrap="square" rtlCol="0">
            <a:spAutoFit/>
          </a:bodyPr>
          <a:lstStyle/>
          <a:p>
            <a:r>
              <a:rPr lang="en-US" dirty="0" smtClean="0"/>
              <a:t>QM Peer Reviewer</a:t>
            </a:r>
            <a:endParaRPr lang="en-US" dirty="0"/>
          </a:p>
        </p:txBody>
      </p:sp>
      <p:sp>
        <p:nvSpPr>
          <p:cNvPr id="2" name="Rectangle 1"/>
          <p:cNvSpPr/>
          <p:nvPr/>
        </p:nvSpPr>
        <p:spPr>
          <a:xfrm rot="19570097">
            <a:off x="6598647" y="1296276"/>
            <a:ext cx="1982695" cy="1200328"/>
          </a:xfrm>
          <a:prstGeom prst="rect">
            <a:avLst/>
          </a:prstGeom>
          <a:solidFill>
            <a:srgbClr val="FFD44F"/>
          </a:solidFill>
          <a:ln>
            <a:solidFill>
              <a:schemeClr val="tx1"/>
            </a:solidFill>
          </a:ln>
        </p:spPr>
        <p:txBody>
          <a:bodyPr wrap="square" lIns="91440" tIns="45720" rIns="91440" bIns="45720">
            <a:spAutoFit/>
          </a:bodyPr>
          <a:lstStyle/>
          <a:p>
            <a:pPr algn="ctr"/>
            <a:r>
              <a:rPr lang="en-US" sz="2400" b="1" cap="none" spc="0" dirty="0" smtClean="0">
                <a:ln w="12700">
                  <a:solidFill>
                    <a:schemeClr val="tx2">
                      <a:satMod val="155000"/>
                    </a:schemeClr>
                  </a:solidFill>
                  <a:prstDash val="solid"/>
                </a:ln>
                <a:solidFill>
                  <a:srgbClr val="596BC5"/>
                </a:solidFill>
                <a:effectLst>
                  <a:outerShdw blurRad="41275" dist="20320" dir="1800000" algn="tl" rotWithShape="0">
                    <a:srgbClr val="000000">
                      <a:alpha val="40000"/>
                    </a:srgbClr>
                  </a:outerShdw>
                </a:effectLst>
                <a:latin typeface="Copperplate Gothic Bold"/>
                <a:cs typeface="Copperplate Gothic Bold"/>
              </a:rPr>
              <a:t>QM Course Review</a:t>
            </a:r>
            <a:endParaRPr lang="en-US" sz="2400" b="1" cap="none" spc="0" dirty="0">
              <a:ln w="12700">
                <a:solidFill>
                  <a:schemeClr val="tx2">
                    <a:satMod val="155000"/>
                  </a:schemeClr>
                </a:solidFill>
                <a:prstDash val="solid"/>
              </a:ln>
              <a:solidFill>
                <a:srgbClr val="596BC5"/>
              </a:solidFill>
              <a:effectLst>
                <a:outerShdw blurRad="41275" dist="20320" dir="1800000" algn="tl" rotWithShape="0">
                  <a:srgbClr val="000000">
                    <a:alpha val="40000"/>
                  </a:srgbClr>
                </a:outerShdw>
              </a:effectLst>
              <a:latin typeface="Copperplate Gothic Bold"/>
              <a:cs typeface="Copperplate Gothic Bold"/>
            </a:endParaRPr>
          </a:p>
        </p:txBody>
      </p:sp>
    </p:spTree>
    <p:extLst>
      <p:ext uri="{BB962C8B-B14F-4D97-AF65-F5344CB8AC3E}">
        <p14:creationId xmlns:p14="http://schemas.microsoft.com/office/powerpoint/2010/main" val="276552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3000" fill="hold"/>
                                        <p:tgtEl>
                                          <p:spTgt spid="5"/>
                                        </p:tgtEl>
                                        <p:attrNameLst>
                                          <p:attrName>r</p:attrName>
                                        </p:attrNameLst>
                                      </p:cBhvr>
                                    </p:animRot>
                                  </p:childTnLst>
                                </p:cTn>
                              </p:par>
                              <p:par>
                                <p:cTn id="7" presetID="26" presetClass="emph" presetSubtype="0" fill="hold" nodeType="withEffect">
                                  <p:stCondLst>
                                    <p:cond delay="0"/>
                                  </p:stCondLst>
                                  <p:childTnLst>
                                    <p:animEffect transition="out" filter="fade">
                                      <p:cBhvr>
                                        <p:cTn id="8" dur="2000" tmFilter="0, 0; .2, .5; .8, .5; 1, 0"/>
                                        <p:tgtEl>
                                          <p:spTgt spid="11"/>
                                        </p:tgtEl>
                                      </p:cBhvr>
                                    </p:animEffect>
                                    <p:animScale>
                                      <p:cBhvr>
                                        <p:cTn id="9" dur="1000" autoRev="1" fill="hold"/>
                                        <p:tgtEl>
                                          <p:spTgt spid="11"/>
                                        </p:tgtEl>
                                      </p:cBhvr>
                                      <p:by x="105000" y="105000"/>
                                    </p:animScale>
                                  </p:childTnLst>
                                </p:cTn>
                              </p:par>
                              <p:par>
                                <p:cTn id="10" presetID="26" presetClass="emph" presetSubtype="0" fill="hold" nodeType="withEffect">
                                  <p:stCondLst>
                                    <p:cond delay="250"/>
                                  </p:stCondLst>
                                  <p:childTnLst>
                                    <p:animEffect transition="out" filter="fade">
                                      <p:cBhvr>
                                        <p:cTn id="11" dur="2000" tmFilter="0, 0; .2, .5; .8, .5; 1, 0"/>
                                        <p:tgtEl>
                                          <p:spTgt spid="10"/>
                                        </p:tgtEl>
                                      </p:cBhvr>
                                    </p:animEffect>
                                    <p:animScale>
                                      <p:cBhvr>
                                        <p:cTn id="12" dur="1000" autoRev="1" fill="hold"/>
                                        <p:tgtEl>
                                          <p:spTgt spid="10"/>
                                        </p:tgtEl>
                                      </p:cBhvr>
                                      <p:by x="105000" y="105000"/>
                                    </p:animScale>
                                  </p:childTnLst>
                                </p:cTn>
                              </p:par>
                              <p:par>
                                <p:cTn id="13" presetID="26" presetClass="emph" presetSubtype="0" fill="hold" nodeType="withEffect">
                                  <p:stCondLst>
                                    <p:cond delay="250"/>
                                  </p:stCondLst>
                                  <p:childTnLst>
                                    <p:animEffect transition="out" filter="fade">
                                      <p:cBhvr>
                                        <p:cTn id="14" dur="2000" tmFilter="0, 0; .2, .5; .8, .5; 1, 0"/>
                                        <p:tgtEl>
                                          <p:spTgt spid="9"/>
                                        </p:tgtEl>
                                      </p:cBhvr>
                                    </p:animEffect>
                                    <p:animScale>
                                      <p:cBhvr>
                                        <p:cTn id="15" dur="1000" autoRev="1" fill="hold"/>
                                        <p:tgtEl>
                                          <p:spTgt spid="9"/>
                                        </p:tgtEl>
                                      </p:cBhvr>
                                      <p:by x="105000" y="105000"/>
                                    </p:animScale>
                                  </p:child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8098" y="284550"/>
            <a:ext cx="7634867" cy="815067"/>
          </a:xfrm>
        </p:spPr>
        <p:txBody>
          <a:bodyPr>
            <a:normAutofit fontScale="90000"/>
          </a:bodyPr>
          <a:lstStyle/>
          <a:p>
            <a:r>
              <a:rPr lang="en-US" dirty="0" smtClean="0"/>
              <a:t>Student impact:</a:t>
            </a:r>
            <a:r>
              <a:rPr lang="en-US" dirty="0"/>
              <a:t> </a:t>
            </a:r>
            <a:r>
              <a:rPr lang="en-US" dirty="0" smtClean="0"/>
              <a:t>Instructor’s courses</a:t>
            </a:r>
            <a:endParaRPr lang="en-US" dirty="0"/>
          </a:p>
        </p:txBody>
      </p:sp>
      <p:pic>
        <p:nvPicPr>
          <p:cNvPr id="4" name="Picture 3" descr="online-course-scree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1" y="1830588"/>
            <a:ext cx="3302000" cy="3216234"/>
          </a:xfrm>
          <a:prstGeom prst="rect">
            <a:avLst/>
          </a:prstGeom>
        </p:spPr>
      </p:pic>
      <p:pic>
        <p:nvPicPr>
          <p:cNvPr id="5" name="Picture 4" descr="QM-flag-CMYK.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4865" y="1693332"/>
            <a:ext cx="1170128" cy="796337"/>
          </a:xfrm>
          <a:prstGeom prst="rect">
            <a:avLst/>
          </a:prstGeom>
        </p:spPr>
      </p:pic>
      <p:grpSp>
        <p:nvGrpSpPr>
          <p:cNvPr id="24" name="Group 23"/>
          <p:cNvGrpSpPr/>
          <p:nvPr/>
        </p:nvGrpSpPr>
        <p:grpSpPr>
          <a:xfrm>
            <a:off x="3556001" y="1002205"/>
            <a:ext cx="4699467" cy="2166973"/>
            <a:chOff x="3789599" y="1002205"/>
            <a:chExt cx="4699467" cy="2166973"/>
          </a:xfrm>
        </p:grpSpPr>
        <p:pic>
          <p:nvPicPr>
            <p:cNvPr id="21" name="Picture 20" descr="QMcurious-audience.a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0545" y="1002205"/>
              <a:ext cx="1455369" cy="1455369"/>
            </a:xfrm>
            <a:prstGeom prst="rect">
              <a:avLst/>
            </a:prstGeom>
          </p:spPr>
        </p:pic>
        <p:pic>
          <p:nvPicPr>
            <p:cNvPr id="10" name="Picture 9" descr="QMcurious-audience.a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0182" y="1096279"/>
              <a:ext cx="1455369" cy="1455369"/>
            </a:xfrm>
            <a:prstGeom prst="rect">
              <a:avLst/>
            </a:prstGeom>
          </p:spPr>
        </p:pic>
        <p:pic>
          <p:nvPicPr>
            <p:cNvPr id="11" name="Picture 10" descr="Reluct-follower-audience.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7546" y="1607658"/>
              <a:ext cx="1561520" cy="1561520"/>
            </a:xfrm>
            <a:prstGeom prst="rect">
              <a:avLst/>
            </a:prstGeom>
          </p:spPr>
        </p:pic>
        <p:pic>
          <p:nvPicPr>
            <p:cNvPr id="6" name="Picture 5" descr="QMcurious-audience.a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1008" y="1102903"/>
              <a:ext cx="1455369" cy="1455369"/>
            </a:xfrm>
            <a:prstGeom prst="rect">
              <a:avLst/>
            </a:prstGeom>
          </p:spPr>
        </p:pic>
        <p:pic>
          <p:nvPicPr>
            <p:cNvPr id="7" name="Picture 6" descr="Reluct-follower-audience.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4335" y="1564434"/>
              <a:ext cx="1561520" cy="1561520"/>
            </a:xfrm>
            <a:prstGeom prst="rect">
              <a:avLst/>
            </a:prstGeom>
          </p:spPr>
        </p:pic>
        <p:pic>
          <p:nvPicPr>
            <p:cNvPr id="8" name="Picture 7" descr="QMcurious-audience.a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9599" y="1282374"/>
              <a:ext cx="1455369" cy="1455369"/>
            </a:xfrm>
            <a:prstGeom prst="rect">
              <a:avLst/>
            </a:prstGeom>
          </p:spPr>
        </p:pic>
        <p:pic>
          <p:nvPicPr>
            <p:cNvPr id="9" name="Picture 8" descr="Reluct-follower-audience.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0805" y="1515560"/>
              <a:ext cx="1561520" cy="1561520"/>
            </a:xfrm>
            <a:prstGeom prst="rect">
              <a:avLst/>
            </a:prstGeom>
          </p:spPr>
        </p:pic>
      </p:grpSp>
      <p:sp>
        <p:nvSpPr>
          <p:cNvPr id="12" name="TextBox 11"/>
          <p:cNvSpPr txBox="1"/>
          <p:nvPr/>
        </p:nvSpPr>
        <p:spPr>
          <a:xfrm>
            <a:off x="2274865" y="2369194"/>
            <a:ext cx="406401" cy="707886"/>
          </a:xfrm>
          <a:prstGeom prst="rect">
            <a:avLst/>
          </a:prstGeom>
          <a:noFill/>
        </p:spPr>
        <p:txBody>
          <a:bodyPr wrap="square" rtlCol="0">
            <a:spAutoFit/>
          </a:bodyPr>
          <a:lstStyle/>
          <a:p>
            <a:r>
              <a:rPr lang="en-US" sz="4000" dirty="0" smtClean="0">
                <a:solidFill>
                  <a:srgbClr val="FF0000"/>
                </a:solidFill>
              </a:rPr>
              <a:t>1</a:t>
            </a:r>
            <a:endParaRPr lang="en-US" sz="4000" dirty="0">
              <a:solidFill>
                <a:srgbClr val="FF0000"/>
              </a:solidFill>
            </a:endParaRPr>
          </a:p>
        </p:txBody>
      </p:sp>
      <p:sp>
        <p:nvSpPr>
          <p:cNvPr id="13" name="TextBox 12"/>
          <p:cNvSpPr txBox="1"/>
          <p:nvPr/>
        </p:nvSpPr>
        <p:spPr>
          <a:xfrm>
            <a:off x="2348088" y="2369194"/>
            <a:ext cx="406401" cy="707886"/>
          </a:xfrm>
          <a:prstGeom prst="rect">
            <a:avLst/>
          </a:prstGeom>
          <a:noFill/>
        </p:spPr>
        <p:txBody>
          <a:bodyPr wrap="square" rtlCol="0">
            <a:spAutoFit/>
          </a:bodyPr>
          <a:lstStyle/>
          <a:p>
            <a:r>
              <a:rPr lang="en-US" sz="4000" dirty="0" smtClean="0">
                <a:solidFill>
                  <a:srgbClr val="FF0000"/>
                </a:solidFill>
              </a:rPr>
              <a:t>2</a:t>
            </a:r>
            <a:endParaRPr lang="en-US" sz="4000" dirty="0">
              <a:solidFill>
                <a:srgbClr val="FF0000"/>
              </a:solidFill>
            </a:endParaRPr>
          </a:p>
        </p:txBody>
      </p:sp>
      <p:sp>
        <p:nvSpPr>
          <p:cNvPr id="14" name="TextBox 13"/>
          <p:cNvSpPr txBox="1"/>
          <p:nvPr/>
        </p:nvSpPr>
        <p:spPr>
          <a:xfrm>
            <a:off x="2348088" y="2388418"/>
            <a:ext cx="406401" cy="707886"/>
          </a:xfrm>
          <a:prstGeom prst="rect">
            <a:avLst/>
          </a:prstGeom>
          <a:noFill/>
        </p:spPr>
        <p:txBody>
          <a:bodyPr wrap="square" rtlCol="0">
            <a:spAutoFit/>
          </a:bodyPr>
          <a:lstStyle/>
          <a:p>
            <a:r>
              <a:rPr lang="en-US" sz="4000" dirty="0" smtClean="0">
                <a:solidFill>
                  <a:srgbClr val="FF0000"/>
                </a:solidFill>
              </a:rPr>
              <a:t>3</a:t>
            </a:r>
            <a:endParaRPr lang="en-US" sz="4000" dirty="0">
              <a:solidFill>
                <a:srgbClr val="FF0000"/>
              </a:solidFill>
            </a:endParaRPr>
          </a:p>
        </p:txBody>
      </p:sp>
      <p:grpSp>
        <p:nvGrpSpPr>
          <p:cNvPr id="23" name="Group 22"/>
          <p:cNvGrpSpPr/>
          <p:nvPr/>
        </p:nvGrpSpPr>
        <p:grpSpPr>
          <a:xfrm>
            <a:off x="3324960" y="2872320"/>
            <a:ext cx="5669459" cy="2319101"/>
            <a:chOff x="3324960" y="2872320"/>
            <a:chExt cx="5669459" cy="2319101"/>
          </a:xfrm>
        </p:grpSpPr>
        <p:pic>
          <p:nvPicPr>
            <p:cNvPr id="18" name="Picture 17" descr="TB-audience.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72325" y="2911024"/>
              <a:ext cx="1654714" cy="1654714"/>
            </a:xfrm>
            <a:prstGeom prst="rect">
              <a:avLst/>
            </a:prstGeom>
          </p:spPr>
        </p:pic>
        <p:pic>
          <p:nvPicPr>
            <p:cNvPr id="20" name="Picture 19" descr="TB-audience.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39705" y="3133800"/>
              <a:ext cx="1654714" cy="1654714"/>
            </a:xfrm>
            <a:prstGeom prst="rect">
              <a:avLst/>
            </a:prstGeom>
          </p:spPr>
        </p:pic>
        <p:pic>
          <p:nvPicPr>
            <p:cNvPr id="3" name="Picture 2" descr="TB-audience.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4960" y="2872320"/>
              <a:ext cx="1654714" cy="1654714"/>
            </a:xfrm>
            <a:prstGeom prst="rect">
              <a:avLst/>
            </a:prstGeom>
          </p:spPr>
        </p:pic>
        <p:pic>
          <p:nvPicPr>
            <p:cNvPr id="16" name="Picture 15" descr="TB-audience.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0582" y="2911024"/>
              <a:ext cx="1654714" cy="1654714"/>
            </a:xfrm>
            <a:prstGeom prst="rect">
              <a:avLst/>
            </a:prstGeom>
          </p:spPr>
        </p:pic>
        <p:pic>
          <p:nvPicPr>
            <p:cNvPr id="17" name="Picture 16" descr="TB-audience.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44968" y="3536707"/>
              <a:ext cx="1654714" cy="1654714"/>
            </a:xfrm>
            <a:prstGeom prst="rect">
              <a:avLst/>
            </a:prstGeom>
          </p:spPr>
        </p:pic>
        <p:pic>
          <p:nvPicPr>
            <p:cNvPr id="19" name="Picture 18" descr="TB-audience.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2348" y="3317400"/>
              <a:ext cx="1654714" cy="1654714"/>
            </a:xfrm>
            <a:prstGeom prst="rect">
              <a:avLst/>
            </a:prstGeom>
          </p:spPr>
        </p:pic>
        <p:pic>
          <p:nvPicPr>
            <p:cNvPr id="15" name="Picture 14" descr="TB-audience.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3225" y="3169178"/>
              <a:ext cx="1654714" cy="1654714"/>
            </a:xfrm>
            <a:prstGeom prst="rect">
              <a:avLst/>
            </a:prstGeom>
          </p:spPr>
        </p:pic>
      </p:grpSp>
      <p:grpSp>
        <p:nvGrpSpPr>
          <p:cNvPr id="32" name="Group 31"/>
          <p:cNvGrpSpPr/>
          <p:nvPr/>
        </p:nvGrpSpPr>
        <p:grpSpPr>
          <a:xfrm>
            <a:off x="3418213" y="4788514"/>
            <a:ext cx="5290496" cy="1759644"/>
            <a:chOff x="3418213" y="4788514"/>
            <a:chExt cx="5290496" cy="1759644"/>
          </a:xfrm>
        </p:grpSpPr>
        <p:pic>
          <p:nvPicPr>
            <p:cNvPr id="27" name="Picture 26" descr="Reluct-follower-audience.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9530" y="4788514"/>
              <a:ext cx="1432795" cy="1432795"/>
            </a:xfrm>
            <a:prstGeom prst="rect">
              <a:avLst/>
            </a:prstGeom>
          </p:spPr>
        </p:pic>
        <p:pic>
          <p:nvPicPr>
            <p:cNvPr id="26" name="Picture 25" descr="Reluct-follower-audience.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5508" y="5046822"/>
              <a:ext cx="1432795" cy="1432795"/>
            </a:xfrm>
            <a:prstGeom prst="rect">
              <a:avLst/>
            </a:prstGeom>
          </p:spPr>
        </p:pic>
        <p:pic>
          <p:nvPicPr>
            <p:cNvPr id="29" name="Picture 28" descr="Reluct-follower-audience.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3784" y="4972114"/>
              <a:ext cx="1432795" cy="1432795"/>
            </a:xfrm>
            <a:prstGeom prst="rect">
              <a:avLst/>
            </a:prstGeom>
          </p:spPr>
        </p:pic>
        <p:pic>
          <p:nvPicPr>
            <p:cNvPr id="28" name="Picture 27" descr="Reluct-follower-audience.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5927" y="5115363"/>
              <a:ext cx="1432795" cy="1432795"/>
            </a:xfrm>
            <a:prstGeom prst="rect">
              <a:avLst/>
            </a:prstGeom>
          </p:spPr>
        </p:pic>
        <p:pic>
          <p:nvPicPr>
            <p:cNvPr id="31" name="Picture 30" descr="Reluct-follower-audience.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5914" y="4788514"/>
              <a:ext cx="1432795" cy="1432795"/>
            </a:xfrm>
            <a:prstGeom prst="rect">
              <a:avLst/>
            </a:prstGeom>
          </p:spPr>
        </p:pic>
        <p:pic>
          <p:nvPicPr>
            <p:cNvPr id="30" name="Picture 29" descr="Reluct-follower-audience.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5296" y="5115363"/>
              <a:ext cx="1432795" cy="1432795"/>
            </a:xfrm>
            <a:prstGeom prst="rect">
              <a:avLst/>
            </a:prstGeom>
          </p:spPr>
        </p:pic>
        <p:pic>
          <p:nvPicPr>
            <p:cNvPr id="25" name="Picture 24" descr="Reluct-follower-audience.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8213" y="4823892"/>
              <a:ext cx="1432795" cy="1432795"/>
            </a:xfrm>
            <a:prstGeom prst="rect">
              <a:avLst/>
            </a:prstGeom>
          </p:spPr>
        </p:pic>
      </p:grpSp>
    </p:spTree>
    <p:extLst>
      <p:ext uri="{BB962C8B-B14F-4D97-AF65-F5344CB8AC3E}">
        <p14:creationId xmlns:p14="http://schemas.microsoft.com/office/powerpoint/2010/main" val="388459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dissolve">
                                      <p:cBhvr>
                                        <p:cTn id="11" dur="500"/>
                                        <p:tgtEl>
                                          <p:spTgt spid="24"/>
                                        </p:tgtEl>
                                      </p:cBhvr>
                                    </p:animEffect>
                                  </p:childTnLst>
                                </p:cTn>
                              </p:par>
                            </p:childTnLst>
                          </p:cTn>
                        </p:par>
                        <p:par>
                          <p:cTn id="12" fill="hold">
                            <p:stCondLst>
                              <p:cond delay="1000"/>
                            </p:stCondLst>
                            <p:childTnLst>
                              <p:par>
                                <p:cTn id="13" presetID="9" presetClass="exit" presetSubtype="0" fill="hold" grpId="1" nodeType="afterEffect">
                                  <p:stCondLst>
                                    <p:cond delay="0"/>
                                  </p:stCondLst>
                                  <p:childTnLst>
                                    <p:animEffect transition="out" filter="dissolv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dissolve">
                                      <p:cBhvr>
                                        <p:cTn id="23" dur="500"/>
                                        <p:tgtEl>
                                          <p:spTgt spid="23"/>
                                        </p:tgtEl>
                                      </p:cBhvr>
                                    </p:animEffect>
                                  </p:childTnLst>
                                </p:cTn>
                              </p:par>
                            </p:childTnLst>
                          </p:cTn>
                        </p:par>
                        <p:par>
                          <p:cTn id="24" fill="hold">
                            <p:stCondLst>
                              <p:cond delay="2500"/>
                            </p:stCondLst>
                            <p:childTnLst>
                              <p:par>
                                <p:cTn id="25" presetID="9" presetClass="exit" presetSubtype="0" fill="hold" grpId="1" nodeType="afterEffect">
                                  <p:stCondLst>
                                    <p:cond delay="0"/>
                                  </p:stCondLst>
                                  <p:childTnLst>
                                    <p:animEffect transition="out" filter="dissolv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dissolve">
                                      <p:cBhvr>
                                        <p:cTn id="35" dur="500"/>
                                        <p:tgtEl>
                                          <p:spTgt spid="32"/>
                                        </p:tgtEl>
                                      </p:cBhvr>
                                    </p:animEffect>
                                  </p:childTnLst>
                                </p:cTn>
                              </p:par>
                            </p:childTnLst>
                          </p:cTn>
                        </p:par>
                        <p:par>
                          <p:cTn id="36" fill="hold">
                            <p:stCondLst>
                              <p:cond delay="4000"/>
                            </p:stCondLst>
                            <p:childTnLst>
                              <p:par>
                                <p:cTn id="37" presetID="9" presetClass="exit" presetSubtype="0" fill="hold" grpId="1" nodeType="afterEffect">
                                  <p:stCondLst>
                                    <p:cond delay="0"/>
                                  </p:stCondLst>
                                  <p:childTnLst>
                                    <p:animEffect transition="out" filter="dissolve">
                                      <p:cBhvr>
                                        <p:cTn id="38" dur="500"/>
                                        <p:tgtEl>
                                          <p:spTgt spid="14"/>
                                        </p:tgtEl>
                                      </p:cBhvr>
                                    </p:animEffect>
                                    <p:set>
                                      <p:cBhvr>
                                        <p:cTn id="39"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14" grpId="0"/>
      <p:bldP spid="1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9722" y="304800"/>
            <a:ext cx="7077530" cy="721360"/>
          </a:xfrm>
        </p:spPr>
        <p:txBody>
          <a:bodyPr>
            <a:noAutofit/>
          </a:bodyPr>
          <a:lstStyle/>
          <a:p>
            <a:r>
              <a:rPr lang="en-US" sz="3200" dirty="0" smtClean="0"/>
              <a:t>Student Impact: Peer reviewers’ courses</a:t>
            </a:r>
            <a:endParaRPr lang="en-US" sz="3200" dirty="0"/>
          </a:p>
        </p:txBody>
      </p:sp>
      <p:pic>
        <p:nvPicPr>
          <p:cNvPr id="4" name="Picture 3" descr="reviewer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46" y="1634247"/>
            <a:ext cx="792336" cy="1018718"/>
          </a:xfrm>
          <a:prstGeom prst="rect">
            <a:avLst/>
          </a:prstGeom>
        </p:spPr>
      </p:pic>
      <p:pic>
        <p:nvPicPr>
          <p:cNvPr id="5" name="Picture 4" descr="reviewer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175" y="1634247"/>
            <a:ext cx="854870" cy="1099118"/>
          </a:xfrm>
          <a:prstGeom prst="rect">
            <a:avLst/>
          </a:prstGeom>
        </p:spPr>
      </p:pic>
      <p:pic>
        <p:nvPicPr>
          <p:cNvPr id="6" name="Picture 5" descr="reviewer3.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9630" y="1588435"/>
            <a:ext cx="827968" cy="1064530"/>
          </a:xfrm>
          <a:prstGeom prst="rect">
            <a:avLst/>
          </a:prstGeom>
        </p:spPr>
      </p:pic>
      <p:grpSp>
        <p:nvGrpSpPr>
          <p:cNvPr id="12" name="Group 11"/>
          <p:cNvGrpSpPr/>
          <p:nvPr/>
        </p:nvGrpSpPr>
        <p:grpSpPr>
          <a:xfrm>
            <a:off x="381210" y="2576906"/>
            <a:ext cx="1622693" cy="1647997"/>
            <a:chOff x="254001" y="1693332"/>
            <a:chExt cx="3302000" cy="3353490"/>
          </a:xfrm>
        </p:grpSpPr>
        <p:pic>
          <p:nvPicPr>
            <p:cNvPr id="10" name="Picture 9" descr="online-course-screen.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001" y="1830588"/>
              <a:ext cx="3302000" cy="3216234"/>
            </a:xfrm>
            <a:prstGeom prst="rect">
              <a:avLst/>
            </a:prstGeom>
          </p:spPr>
        </p:pic>
        <p:pic>
          <p:nvPicPr>
            <p:cNvPr id="11" name="Picture 10" descr="QM-flag-CMYK.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4865" y="1693332"/>
              <a:ext cx="1170128" cy="796337"/>
            </a:xfrm>
            <a:prstGeom prst="rect">
              <a:avLst/>
            </a:prstGeom>
          </p:spPr>
        </p:pic>
      </p:grpSp>
      <p:grpSp>
        <p:nvGrpSpPr>
          <p:cNvPr id="13" name="Group 12"/>
          <p:cNvGrpSpPr/>
          <p:nvPr/>
        </p:nvGrpSpPr>
        <p:grpSpPr>
          <a:xfrm>
            <a:off x="3481346" y="2576906"/>
            <a:ext cx="1622693" cy="1647997"/>
            <a:chOff x="254001" y="1693332"/>
            <a:chExt cx="3302000" cy="3353490"/>
          </a:xfrm>
        </p:grpSpPr>
        <p:pic>
          <p:nvPicPr>
            <p:cNvPr id="14" name="Picture 13" descr="online-course-screen.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001" y="1830588"/>
              <a:ext cx="3302000" cy="3216234"/>
            </a:xfrm>
            <a:prstGeom prst="rect">
              <a:avLst/>
            </a:prstGeom>
          </p:spPr>
        </p:pic>
        <p:pic>
          <p:nvPicPr>
            <p:cNvPr id="15" name="Picture 14" descr="QM-flag-CMYK.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4865" y="1693332"/>
              <a:ext cx="1170128" cy="796337"/>
            </a:xfrm>
            <a:prstGeom prst="rect">
              <a:avLst/>
            </a:prstGeom>
          </p:spPr>
        </p:pic>
      </p:grpSp>
      <p:grpSp>
        <p:nvGrpSpPr>
          <p:cNvPr id="16" name="Group 15"/>
          <p:cNvGrpSpPr/>
          <p:nvPr/>
        </p:nvGrpSpPr>
        <p:grpSpPr>
          <a:xfrm>
            <a:off x="6721548" y="2576906"/>
            <a:ext cx="1622693" cy="1647997"/>
            <a:chOff x="254001" y="1693332"/>
            <a:chExt cx="3302000" cy="3353490"/>
          </a:xfrm>
        </p:grpSpPr>
        <p:pic>
          <p:nvPicPr>
            <p:cNvPr id="17" name="Picture 16" descr="online-course-screen.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001" y="1830588"/>
              <a:ext cx="3302000" cy="3216234"/>
            </a:xfrm>
            <a:prstGeom prst="rect">
              <a:avLst/>
            </a:prstGeom>
          </p:spPr>
        </p:pic>
        <p:pic>
          <p:nvPicPr>
            <p:cNvPr id="18" name="Picture 17" descr="QM-flag-CMYK.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4865" y="1693332"/>
              <a:ext cx="1170128" cy="796337"/>
            </a:xfrm>
            <a:prstGeom prst="rect">
              <a:avLst/>
            </a:prstGeom>
          </p:spPr>
        </p:pic>
      </p:grpSp>
      <p:grpSp>
        <p:nvGrpSpPr>
          <p:cNvPr id="19" name="Group 18"/>
          <p:cNvGrpSpPr/>
          <p:nvPr/>
        </p:nvGrpSpPr>
        <p:grpSpPr>
          <a:xfrm>
            <a:off x="381311" y="4285313"/>
            <a:ext cx="2287452" cy="1054767"/>
            <a:chOff x="3789599" y="1002205"/>
            <a:chExt cx="4699467" cy="2166973"/>
          </a:xfrm>
        </p:grpSpPr>
        <p:pic>
          <p:nvPicPr>
            <p:cNvPr id="20" name="Picture 19" descr="QMcurious-audience.a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20545" y="1002205"/>
              <a:ext cx="1455369" cy="1455369"/>
            </a:xfrm>
            <a:prstGeom prst="rect">
              <a:avLst/>
            </a:prstGeom>
          </p:spPr>
        </p:pic>
        <p:pic>
          <p:nvPicPr>
            <p:cNvPr id="21" name="Picture 20" descr="QMcurious-audience.a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0182" y="1096279"/>
              <a:ext cx="1455369" cy="1455369"/>
            </a:xfrm>
            <a:prstGeom prst="rect">
              <a:avLst/>
            </a:prstGeom>
          </p:spPr>
        </p:pic>
        <p:pic>
          <p:nvPicPr>
            <p:cNvPr id="22" name="Picture 21" descr="Reluct-follower-audience.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27546" y="1607658"/>
              <a:ext cx="1561520" cy="1561520"/>
            </a:xfrm>
            <a:prstGeom prst="rect">
              <a:avLst/>
            </a:prstGeom>
          </p:spPr>
        </p:pic>
        <p:pic>
          <p:nvPicPr>
            <p:cNvPr id="23" name="Picture 22" descr="QMcurious-audience.a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51008" y="1102903"/>
              <a:ext cx="1455369" cy="1455369"/>
            </a:xfrm>
            <a:prstGeom prst="rect">
              <a:avLst/>
            </a:prstGeom>
          </p:spPr>
        </p:pic>
        <p:pic>
          <p:nvPicPr>
            <p:cNvPr id="24" name="Picture 23" descr="Reluct-follower-audience.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64335" y="1564434"/>
              <a:ext cx="1561520" cy="1561520"/>
            </a:xfrm>
            <a:prstGeom prst="rect">
              <a:avLst/>
            </a:prstGeom>
          </p:spPr>
        </p:pic>
        <p:pic>
          <p:nvPicPr>
            <p:cNvPr id="25" name="Picture 24" descr="QMcurious-audience.a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9599" y="1282374"/>
              <a:ext cx="1455369" cy="1455369"/>
            </a:xfrm>
            <a:prstGeom prst="rect">
              <a:avLst/>
            </a:prstGeom>
          </p:spPr>
        </p:pic>
        <p:pic>
          <p:nvPicPr>
            <p:cNvPr id="26" name="Picture 25" descr="Reluct-follower-audience.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0805" y="1515560"/>
              <a:ext cx="1561520" cy="1561520"/>
            </a:xfrm>
            <a:prstGeom prst="rect">
              <a:avLst/>
            </a:prstGeom>
          </p:spPr>
        </p:pic>
      </p:grpSp>
      <p:grpSp>
        <p:nvGrpSpPr>
          <p:cNvPr id="43" name="Group 42"/>
          <p:cNvGrpSpPr/>
          <p:nvPr/>
        </p:nvGrpSpPr>
        <p:grpSpPr>
          <a:xfrm>
            <a:off x="457200" y="4990056"/>
            <a:ext cx="2486513" cy="1017112"/>
            <a:chOff x="3324960" y="2872320"/>
            <a:chExt cx="5669459" cy="2319101"/>
          </a:xfrm>
        </p:grpSpPr>
        <p:pic>
          <p:nvPicPr>
            <p:cNvPr id="44" name="Picture 43" descr="TB-audience.ai"/>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72325" y="2911024"/>
              <a:ext cx="1654714" cy="1654714"/>
            </a:xfrm>
            <a:prstGeom prst="rect">
              <a:avLst/>
            </a:prstGeom>
          </p:spPr>
        </p:pic>
        <p:pic>
          <p:nvPicPr>
            <p:cNvPr id="45" name="Picture 44" descr="TB-audience.ai"/>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39705" y="3133800"/>
              <a:ext cx="1654714" cy="1654714"/>
            </a:xfrm>
            <a:prstGeom prst="rect">
              <a:avLst/>
            </a:prstGeom>
          </p:spPr>
        </p:pic>
        <p:pic>
          <p:nvPicPr>
            <p:cNvPr id="46" name="Picture 45" descr="TB-audience.ai"/>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24960" y="2872320"/>
              <a:ext cx="1654714" cy="1654714"/>
            </a:xfrm>
            <a:prstGeom prst="rect">
              <a:avLst/>
            </a:prstGeom>
          </p:spPr>
        </p:pic>
        <p:pic>
          <p:nvPicPr>
            <p:cNvPr id="47" name="Picture 46" descr="TB-audience.ai"/>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70582" y="2911024"/>
              <a:ext cx="1654714" cy="1654714"/>
            </a:xfrm>
            <a:prstGeom prst="rect">
              <a:avLst/>
            </a:prstGeom>
          </p:spPr>
        </p:pic>
        <p:pic>
          <p:nvPicPr>
            <p:cNvPr id="48" name="Picture 47" descr="TB-audience.ai"/>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44968" y="3536707"/>
              <a:ext cx="1654714" cy="1654714"/>
            </a:xfrm>
            <a:prstGeom prst="rect">
              <a:avLst/>
            </a:prstGeom>
          </p:spPr>
        </p:pic>
        <p:pic>
          <p:nvPicPr>
            <p:cNvPr id="49" name="Picture 48" descr="TB-audience.ai"/>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12348" y="3317400"/>
              <a:ext cx="1654714" cy="1654714"/>
            </a:xfrm>
            <a:prstGeom prst="rect">
              <a:avLst/>
            </a:prstGeom>
          </p:spPr>
        </p:pic>
        <p:pic>
          <p:nvPicPr>
            <p:cNvPr id="50" name="Picture 49" descr="TB-audience.ai"/>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43225" y="3169178"/>
              <a:ext cx="1654714" cy="1654714"/>
            </a:xfrm>
            <a:prstGeom prst="rect">
              <a:avLst/>
            </a:prstGeom>
          </p:spPr>
        </p:pic>
      </p:grpSp>
      <p:grpSp>
        <p:nvGrpSpPr>
          <p:cNvPr id="51" name="Group 50"/>
          <p:cNvGrpSpPr/>
          <p:nvPr/>
        </p:nvGrpSpPr>
        <p:grpSpPr>
          <a:xfrm>
            <a:off x="457200" y="5590686"/>
            <a:ext cx="2504363" cy="832963"/>
            <a:chOff x="3418213" y="4788514"/>
            <a:chExt cx="5290496" cy="1759644"/>
          </a:xfrm>
        </p:grpSpPr>
        <p:pic>
          <p:nvPicPr>
            <p:cNvPr id="52" name="Picture 51" descr="Reluct-follower-audience.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39530" y="4788514"/>
              <a:ext cx="1432795" cy="1432795"/>
            </a:xfrm>
            <a:prstGeom prst="rect">
              <a:avLst/>
            </a:prstGeom>
          </p:spPr>
        </p:pic>
        <p:pic>
          <p:nvPicPr>
            <p:cNvPr id="53" name="Picture 52" descr="Reluct-follower-audience.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75508" y="5046822"/>
              <a:ext cx="1432795" cy="1432795"/>
            </a:xfrm>
            <a:prstGeom prst="rect">
              <a:avLst/>
            </a:prstGeom>
          </p:spPr>
        </p:pic>
        <p:pic>
          <p:nvPicPr>
            <p:cNvPr id="54" name="Picture 53" descr="Reluct-follower-audience.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43784" y="4972114"/>
              <a:ext cx="1432795" cy="1432795"/>
            </a:xfrm>
            <a:prstGeom prst="rect">
              <a:avLst/>
            </a:prstGeom>
          </p:spPr>
        </p:pic>
        <p:pic>
          <p:nvPicPr>
            <p:cNvPr id="55" name="Picture 54" descr="Reluct-follower-audience.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5927" y="5115363"/>
              <a:ext cx="1432795" cy="1432795"/>
            </a:xfrm>
            <a:prstGeom prst="rect">
              <a:avLst/>
            </a:prstGeom>
          </p:spPr>
        </p:pic>
        <p:pic>
          <p:nvPicPr>
            <p:cNvPr id="56" name="Picture 55" descr="Reluct-follower-audience.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75914" y="4788514"/>
              <a:ext cx="1432795" cy="1432795"/>
            </a:xfrm>
            <a:prstGeom prst="rect">
              <a:avLst/>
            </a:prstGeom>
          </p:spPr>
        </p:pic>
        <p:pic>
          <p:nvPicPr>
            <p:cNvPr id="57" name="Picture 56" descr="Reluct-follower-audience.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25296" y="5115363"/>
              <a:ext cx="1432795" cy="1432795"/>
            </a:xfrm>
            <a:prstGeom prst="rect">
              <a:avLst/>
            </a:prstGeom>
          </p:spPr>
        </p:pic>
        <p:pic>
          <p:nvPicPr>
            <p:cNvPr id="58" name="Picture 57" descr="Reluct-follower-audience.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18213" y="4823892"/>
              <a:ext cx="1432795" cy="1432795"/>
            </a:xfrm>
            <a:prstGeom prst="rect">
              <a:avLst/>
            </a:prstGeom>
          </p:spPr>
        </p:pic>
      </p:grpSp>
      <p:grpSp>
        <p:nvGrpSpPr>
          <p:cNvPr id="59" name="Group 58"/>
          <p:cNvGrpSpPr/>
          <p:nvPr/>
        </p:nvGrpSpPr>
        <p:grpSpPr>
          <a:xfrm>
            <a:off x="3330728" y="4140759"/>
            <a:ext cx="2287452" cy="1054767"/>
            <a:chOff x="3789599" y="1002205"/>
            <a:chExt cx="4699467" cy="2166973"/>
          </a:xfrm>
        </p:grpSpPr>
        <p:pic>
          <p:nvPicPr>
            <p:cNvPr id="60" name="Picture 59" descr="QMcurious-audience.a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20545" y="1002205"/>
              <a:ext cx="1455369" cy="1455369"/>
            </a:xfrm>
            <a:prstGeom prst="rect">
              <a:avLst/>
            </a:prstGeom>
          </p:spPr>
        </p:pic>
        <p:pic>
          <p:nvPicPr>
            <p:cNvPr id="61" name="Picture 60" descr="QMcurious-audience.a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0182" y="1096279"/>
              <a:ext cx="1455369" cy="1455369"/>
            </a:xfrm>
            <a:prstGeom prst="rect">
              <a:avLst/>
            </a:prstGeom>
          </p:spPr>
        </p:pic>
        <p:pic>
          <p:nvPicPr>
            <p:cNvPr id="62" name="Picture 61" descr="Reluct-follower-audience.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27546" y="1607658"/>
              <a:ext cx="1561520" cy="1561520"/>
            </a:xfrm>
            <a:prstGeom prst="rect">
              <a:avLst/>
            </a:prstGeom>
          </p:spPr>
        </p:pic>
        <p:pic>
          <p:nvPicPr>
            <p:cNvPr id="63" name="Picture 62" descr="QMcurious-audience.a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51008" y="1102903"/>
              <a:ext cx="1455369" cy="1455369"/>
            </a:xfrm>
            <a:prstGeom prst="rect">
              <a:avLst/>
            </a:prstGeom>
          </p:spPr>
        </p:pic>
        <p:pic>
          <p:nvPicPr>
            <p:cNvPr id="64" name="Picture 63" descr="Reluct-follower-audience.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64335" y="1564434"/>
              <a:ext cx="1561520" cy="1561520"/>
            </a:xfrm>
            <a:prstGeom prst="rect">
              <a:avLst/>
            </a:prstGeom>
          </p:spPr>
        </p:pic>
        <p:pic>
          <p:nvPicPr>
            <p:cNvPr id="65" name="Picture 64" descr="QMcurious-audience.a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9599" y="1282374"/>
              <a:ext cx="1455369" cy="1455369"/>
            </a:xfrm>
            <a:prstGeom prst="rect">
              <a:avLst/>
            </a:prstGeom>
          </p:spPr>
        </p:pic>
        <p:pic>
          <p:nvPicPr>
            <p:cNvPr id="66" name="Picture 65" descr="Reluct-follower-audience.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0805" y="1515560"/>
              <a:ext cx="1561520" cy="1561520"/>
            </a:xfrm>
            <a:prstGeom prst="rect">
              <a:avLst/>
            </a:prstGeom>
          </p:spPr>
        </p:pic>
      </p:grpSp>
      <p:grpSp>
        <p:nvGrpSpPr>
          <p:cNvPr id="67" name="Group 66"/>
          <p:cNvGrpSpPr/>
          <p:nvPr/>
        </p:nvGrpSpPr>
        <p:grpSpPr>
          <a:xfrm>
            <a:off x="3406617" y="4845502"/>
            <a:ext cx="2486513" cy="1017112"/>
            <a:chOff x="3324960" y="2872320"/>
            <a:chExt cx="5669459" cy="2319101"/>
          </a:xfrm>
        </p:grpSpPr>
        <p:pic>
          <p:nvPicPr>
            <p:cNvPr id="68" name="Picture 67" descr="TB-audience.ai"/>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72325" y="2911024"/>
              <a:ext cx="1654714" cy="1654714"/>
            </a:xfrm>
            <a:prstGeom prst="rect">
              <a:avLst/>
            </a:prstGeom>
          </p:spPr>
        </p:pic>
        <p:pic>
          <p:nvPicPr>
            <p:cNvPr id="69" name="Picture 68" descr="TB-audience.ai"/>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39705" y="3133800"/>
              <a:ext cx="1654714" cy="1654714"/>
            </a:xfrm>
            <a:prstGeom prst="rect">
              <a:avLst/>
            </a:prstGeom>
          </p:spPr>
        </p:pic>
        <p:pic>
          <p:nvPicPr>
            <p:cNvPr id="70" name="Picture 69" descr="TB-audience.ai"/>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24960" y="2872320"/>
              <a:ext cx="1654714" cy="1654714"/>
            </a:xfrm>
            <a:prstGeom prst="rect">
              <a:avLst/>
            </a:prstGeom>
          </p:spPr>
        </p:pic>
        <p:pic>
          <p:nvPicPr>
            <p:cNvPr id="71" name="Picture 70" descr="TB-audience.ai"/>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70582" y="2911024"/>
              <a:ext cx="1654714" cy="1654714"/>
            </a:xfrm>
            <a:prstGeom prst="rect">
              <a:avLst/>
            </a:prstGeom>
          </p:spPr>
        </p:pic>
        <p:pic>
          <p:nvPicPr>
            <p:cNvPr id="72" name="Picture 71" descr="TB-audience.ai"/>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44968" y="3536707"/>
              <a:ext cx="1654714" cy="1654714"/>
            </a:xfrm>
            <a:prstGeom prst="rect">
              <a:avLst/>
            </a:prstGeom>
          </p:spPr>
        </p:pic>
        <p:pic>
          <p:nvPicPr>
            <p:cNvPr id="73" name="Picture 72" descr="TB-audience.ai"/>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12348" y="3317400"/>
              <a:ext cx="1654714" cy="1654714"/>
            </a:xfrm>
            <a:prstGeom prst="rect">
              <a:avLst/>
            </a:prstGeom>
          </p:spPr>
        </p:pic>
        <p:pic>
          <p:nvPicPr>
            <p:cNvPr id="74" name="Picture 73" descr="TB-audience.ai"/>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43225" y="3169178"/>
              <a:ext cx="1654714" cy="1654714"/>
            </a:xfrm>
            <a:prstGeom prst="rect">
              <a:avLst/>
            </a:prstGeom>
          </p:spPr>
        </p:pic>
      </p:grpSp>
      <p:grpSp>
        <p:nvGrpSpPr>
          <p:cNvPr id="75" name="Group 74"/>
          <p:cNvGrpSpPr/>
          <p:nvPr/>
        </p:nvGrpSpPr>
        <p:grpSpPr>
          <a:xfrm>
            <a:off x="3423513" y="5473767"/>
            <a:ext cx="2504363" cy="832963"/>
            <a:chOff x="3418213" y="4788514"/>
            <a:chExt cx="5290496" cy="1759644"/>
          </a:xfrm>
        </p:grpSpPr>
        <p:pic>
          <p:nvPicPr>
            <p:cNvPr id="76" name="Picture 75" descr="Reluct-follower-audience.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39530" y="4788514"/>
              <a:ext cx="1432795" cy="1432795"/>
            </a:xfrm>
            <a:prstGeom prst="rect">
              <a:avLst/>
            </a:prstGeom>
          </p:spPr>
        </p:pic>
        <p:pic>
          <p:nvPicPr>
            <p:cNvPr id="77" name="Picture 76" descr="Reluct-follower-audience.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75508" y="5046822"/>
              <a:ext cx="1432795" cy="1432795"/>
            </a:xfrm>
            <a:prstGeom prst="rect">
              <a:avLst/>
            </a:prstGeom>
          </p:spPr>
        </p:pic>
        <p:pic>
          <p:nvPicPr>
            <p:cNvPr id="78" name="Picture 77" descr="Reluct-follower-audience.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43784" y="4972114"/>
              <a:ext cx="1432795" cy="1432795"/>
            </a:xfrm>
            <a:prstGeom prst="rect">
              <a:avLst/>
            </a:prstGeom>
          </p:spPr>
        </p:pic>
        <p:pic>
          <p:nvPicPr>
            <p:cNvPr id="79" name="Picture 78" descr="Reluct-follower-audience.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5927" y="5115363"/>
              <a:ext cx="1432795" cy="1432795"/>
            </a:xfrm>
            <a:prstGeom prst="rect">
              <a:avLst/>
            </a:prstGeom>
          </p:spPr>
        </p:pic>
        <p:pic>
          <p:nvPicPr>
            <p:cNvPr id="80" name="Picture 79" descr="Reluct-follower-audience.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75914" y="4788514"/>
              <a:ext cx="1432795" cy="1432795"/>
            </a:xfrm>
            <a:prstGeom prst="rect">
              <a:avLst/>
            </a:prstGeom>
          </p:spPr>
        </p:pic>
        <p:pic>
          <p:nvPicPr>
            <p:cNvPr id="81" name="Picture 80" descr="Reluct-follower-audience.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25296" y="5115363"/>
              <a:ext cx="1432795" cy="1432795"/>
            </a:xfrm>
            <a:prstGeom prst="rect">
              <a:avLst/>
            </a:prstGeom>
          </p:spPr>
        </p:pic>
        <p:pic>
          <p:nvPicPr>
            <p:cNvPr id="82" name="Picture 81" descr="Reluct-follower-audience.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18213" y="4823892"/>
              <a:ext cx="1432795" cy="1432795"/>
            </a:xfrm>
            <a:prstGeom prst="rect">
              <a:avLst/>
            </a:prstGeom>
          </p:spPr>
        </p:pic>
      </p:grpSp>
      <p:grpSp>
        <p:nvGrpSpPr>
          <p:cNvPr id="83" name="Group 82"/>
          <p:cNvGrpSpPr/>
          <p:nvPr/>
        </p:nvGrpSpPr>
        <p:grpSpPr>
          <a:xfrm>
            <a:off x="6281460" y="4130492"/>
            <a:ext cx="2287452" cy="1054767"/>
            <a:chOff x="3789599" y="1002205"/>
            <a:chExt cx="4699467" cy="2166973"/>
          </a:xfrm>
        </p:grpSpPr>
        <p:pic>
          <p:nvPicPr>
            <p:cNvPr id="84" name="Picture 83" descr="QMcurious-audience.a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20545" y="1002205"/>
              <a:ext cx="1455369" cy="1455369"/>
            </a:xfrm>
            <a:prstGeom prst="rect">
              <a:avLst/>
            </a:prstGeom>
          </p:spPr>
        </p:pic>
        <p:pic>
          <p:nvPicPr>
            <p:cNvPr id="85" name="Picture 84" descr="QMcurious-audience.a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0182" y="1096279"/>
              <a:ext cx="1455369" cy="1455369"/>
            </a:xfrm>
            <a:prstGeom prst="rect">
              <a:avLst/>
            </a:prstGeom>
          </p:spPr>
        </p:pic>
        <p:pic>
          <p:nvPicPr>
            <p:cNvPr id="86" name="Picture 85" descr="Reluct-follower-audience.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27546" y="1607658"/>
              <a:ext cx="1561520" cy="1561520"/>
            </a:xfrm>
            <a:prstGeom prst="rect">
              <a:avLst/>
            </a:prstGeom>
          </p:spPr>
        </p:pic>
        <p:pic>
          <p:nvPicPr>
            <p:cNvPr id="87" name="Picture 86" descr="QMcurious-audience.a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51008" y="1102903"/>
              <a:ext cx="1455369" cy="1455369"/>
            </a:xfrm>
            <a:prstGeom prst="rect">
              <a:avLst/>
            </a:prstGeom>
          </p:spPr>
        </p:pic>
        <p:pic>
          <p:nvPicPr>
            <p:cNvPr id="88" name="Picture 87" descr="Reluct-follower-audience.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64335" y="1564434"/>
              <a:ext cx="1561520" cy="1561520"/>
            </a:xfrm>
            <a:prstGeom prst="rect">
              <a:avLst/>
            </a:prstGeom>
          </p:spPr>
        </p:pic>
        <p:pic>
          <p:nvPicPr>
            <p:cNvPr id="89" name="Picture 88" descr="QMcurious-audience.a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9599" y="1282374"/>
              <a:ext cx="1455369" cy="1455369"/>
            </a:xfrm>
            <a:prstGeom prst="rect">
              <a:avLst/>
            </a:prstGeom>
          </p:spPr>
        </p:pic>
        <p:pic>
          <p:nvPicPr>
            <p:cNvPr id="90" name="Picture 89" descr="Reluct-follower-audience.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0805" y="1515560"/>
              <a:ext cx="1561520" cy="1561520"/>
            </a:xfrm>
            <a:prstGeom prst="rect">
              <a:avLst/>
            </a:prstGeom>
          </p:spPr>
        </p:pic>
      </p:grpSp>
      <p:grpSp>
        <p:nvGrpSpPr>
          <p:cNvPr id="91" name="Group 90"/>
          <p:cNvGrpSpPr/>
          <p:nvPr/>
        </p:nvGrpSpPr>
        <p:grpSpPr>
          <a:xfrm>
            <a:off x="6357349" y="4835235"/>
            <a:ext cx="2486513" cy="1017112"/>
            <a:chOff x="3324960" y="2872320"/>
            <a:chExt cx="5669459" cy="2319101"/>
          </a:xfrm>
        </p:grpSpPr>
        <p:pic>
          <p:nvPicPr>
            <p:cNvPr id="92" name="Picture 91" descr="TB-audience.ai"/>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72325" y="2911024"/>
              <a:ext cx="1654714" cy="1654714"/>
            </a:xfrm>
            <a:prstGeom prst="rect">
              <a:avLst/>
            </a:prstGeom>
          </p:spPr>
        </p:pic>
        <p:pic>
          <p:nvPicPr>
            <p:cNvPr id="93" name="Picture 92" descr="TB-audience.ai"/>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39705" y="3133800"/>
              <a:ext cx="1654714" cy="1654714"/>
            </a:xfrm>
            <a:prstGeom prst="rect">
              <a:avLst/>
            </a:prstGeom>
          </p:spPr>
        </p:pic>
        <p:pic>
          <p:nvPicPr>
            <p:cNvPr id="94" name="Picture 93" descr="TB-audience.ai"/>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24960" y="2872320"/>
              <a:ext cx="1654714" cy="1654714"/>
            </a:xfrm>
            <a:prstGeom prst="rect">
              <a:avLst/>
            </a:prstGeom>
          </p:spPr>
        </p:pic>
        <p:pic>
          <p:nvPicPr>
            <p:cNvPr id="95" name="Picture 94" descr="TB-audience.ai"/>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70582" y="2911024"/>
              <a:ext cx="1654714" cy="1654714"/>
            </a:xfrm>
            <a:prstGeom prst="rect">
              <a:avLst/>
            </a:prstGeom>
          </p:spPr>
        </p:pic>
        <p:pic>
          <p:nvPicPr>
            <p:cNvPr id="96" name="Picture 95" descr="TB-audience.ai"/>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44968" y="3536707"/>
              <a:ext cx="1654714" cy="1654714"/>
            </a:xfrm>
            <a:prstGeom prst="rect">
              <a:avLst/>
            </a:prstGeom>
          </p:spPr>
        </p:pic>
        <p:pic>
          <p:nvPicPr>
            <p:cNvPr id="97" name="Picture 96" descr="TB-audience.ai"/>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12348" y="3317400"/>
              <a:ext cx="1654714" cy="1654714"/>
            </a:xfrm>
            <a:prstGeom prst="rect">
              <a:avLst/>
            </a:prstGeom>
          </p:spPr>
        </p:pic>
        <p:pic>
          <p:nvPicPr>
            <p:cNvPr id="98" name="Picture 97" descr="TB-audience.ai"/>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43225" y="3169178"/>
              <a:ext cx="1654714" cy="1654714"/>
            </a:xfrm>
            <a:prstGeom prst="rect">
              <a:avLst/>
            </a:prstGeom>
          </p:spPr>
        </p:pic>
      </p:grpSp>
      <p:grpSp>
        <p:nvGrpSpPr>
          <p:cNvPr id="99" name="Group 98"/>
          <p:cNvGrpSpPr/>
          <p:nvPr/>
        </p:nvGrpSpPr>
        <p:grpSpPr>
          <a:xfrm>
            <a:off x="6357349" y="5435865"/>
            <a:ext cx="2504363" cy="832963"/>
            <a:chOff x="3418213" y="4788514"/>
            <a:chExt cx="5290496" cy="1759644"/>
          </a:xfrm>
        </p:grpSpPr>
        <p:pic>
          <p:nvPicPr>
            <p:cNvPr id="100" name="Picture 99" descr="Reluct-follower-audience.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39530" y="4788514"/>
              <a:ext cx="1432795" cy="1432795"/>
            </a:xfrm>
            <a:prstGeom prst="rect">
              <a:avLst/>
            </a:prstGeom>
          </p:spPr>
        </p:pic>
        <p:pic>
          <p:nvPicPr>
            <p:cNvPr id="101" name="Picture 100" descr="Reluct-follower-audience.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75508" y="5046822"/>
              <a:ext cx="1432795" cy="1432795"/>
            </a:xfrm>
            <a:prstGeom prst="rect">
              <a:avLst/>
            </a:prstGeom>
          </p:spPr>
        </p:pic>
        <p:pic>
          <p:nvPicPr>
            <p:cNvPr id="102" name="Picture 101" descr="Reluct-follower-audience.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43784" y="4972114"/>
              <a:ext cx="1432795" cy="1432795"/>
            </a:xfrm>
            <a:prstGeom prst="rect">
              <a:avLst/>
            </a:prstGeom>
          </p:spPr>
        </p:pic>
        <p:pic>
          <p:nvPicPr>
            <p:cNvPr id="103" name="Picture 102" descr="Reluct-follower-audience.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5927" y="5115363"/>
              <a:ext cx="1432795" cy="1432795"/>
            </a:xfrm>
            <a:prstGeom prst="rect">
              <a:avLst/>
            </a:prstGeom>
          </p:spPr>
        </p:pic>
        <p:pic>
          <p:nvPicPr>
            <p:cNvPr id="104" name="Picture 103" descr="Reluct-follower-audience.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75914" y="4788514"/>
              <a:ext cx="1432795" cy="1432795"/>
            </a:xfrm>
            <a:prstGeom prst="rect">
              <a:avLst/>
            </a:prstGeom>
          </p:spPr>
        </p:pic>
        <p:pic>
          <p:nvPicPr>
            <p:cNvPr id="105" name="Picture 104" descr="Reluct-follower-audience.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25296" y="5115363"/>
              <a:ext cx="1432795" cy="1432795"/>
            </a:xfrm>
            <a:prstGeom prst="rect">
              <a:avLst/>
            </a:prstGeom>
          </p:spPr>
        </p:pic>
        <p:pic>
          <p:nvPicPr>
            <p:cNvPr id="106" name="Picture 105" descr="Reluct-follower-audience.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18213" y="4823892"/>
              <a:ext cx="1432795" cy="1432795"/>
            </a:xfrm>
            <a:prstGeom prst="rect">
              <a:avLst/>
            </a:prstGeom>
          </p:spPr>
        </p:pic>
      </p:grpSp>
    </p:spTree>
    <p:extLst>
      <p:ext uri="{BB962C8B-B14F-4D97-AF65-F5344CB8AC3E}">
        <p14:creationId xmlns:p14="http://schemas.microsoft.com/office/powerpoint/2010/main" val="286760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dissolve">
                                      <p:cBhvr>
                                        <p:cTn id="14" dur="500"/>
                                        <p:tgtEl>
                                          <p:spTgt spid="19"/>
                                        </p:tgtEl>
                                      </p:cBhvr>
                                    </p:animEffect>
                                  </p:childTnLst>
                                </p:cTn>
                              </p:par>
                            </p:childTnLst>
                          </p:cTn>
                        </p:par>
                        <p:par>
                          <p:cTn id="15" fill="hold">
                            <p:stCondLst>
                              <p:cond delay="1000"/>
                            </p:stCondLst>
                            <p:childTnLst>
                              <p:par>
                                <p:cTn id="16" presetID="9" presetClass="entr" presetSubtype="0" fill="hold" nodeType="after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dissolve">
                                      <p:cBhvr>
                                        <p:cTn id="18" dur="500"/>
                                        <p:tgtEl>
                                          <p:spTgt spid="43"/>
                                        </p:tgtEl>
                                      </p:cBhvr>
                                    </p:animEffect>
                                  </p:childTnLst>
                                </p:cTn>
                              </p:par>
                            </p:childTnLst>
                          </p:cTn>
                        </p:par>
                        <p:par>
                          <p:cTn id="19" fill="hold">
                            <p:stCondLst>
                              <p:cond delay="1500"/>
                            </p:stCondLst>
                            <p:childTnLst>
                              <p:par>
                                <p:cTn id="20" presetID="9" presetClass="entr" presetSubtype="0" fill="hold" nodeType="after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dissolve">
                                      <p:cBhvr>
                                        <p:cTn id="22" dur="500"/>
                                        <p:tgtEl>
                                          <p:spTgt spid="51"/>
                                        </p:tgtEl>
                                      </p:cBhvr>
                                    </p:animEffect>
                                  </p:childTnLst>
                                </p:cTn>
                              </p:par>
                            </p:childTnLst>
                          </p:cTn>
                        </p:par>
                        <p:par>
                          <p:cTn id="23" fill="hold">
                            <p:stCondLst>
                              <p:cond delay="2000"/>
                            </p:stCondLst>
                            <p:childTnLst>
                              <p:par>
                                <p:cTn id="24" presetID="9"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dissolve">
                                      <p:cBhvr>
                                        <p:cTn id="26" dur="500"/>
                                        <p:tgtEl>
                                          <p:spTgt spid="5"/>
                                        </p:tgtEl>
                                      </p:cBhvr>
                                    </p:animEffect>
                                  </p:childTnLst>
                                </p:cTn>
                              </p:par>
                            </p:childTnLst>
                          </p:cTn>
                        </p:par>
                        <p:par>
                          <p:cTn id="27" fill="hold">
                            <p:stCondLst>
                              <p:cond delay="2500"/>
                            </p:stCondLst>
                            <p:childTnLst>
                              <p:par>
                                <p:cTn id="28" presetID="9"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dissolve">
                                      <p:cBhvr>
                                        <p:cTn id="30" dur="500"/>
                                        <p:tgtEl>
                                          <p:spTgt spid="13"/>
                                        </p:tgtEl>
                                      </p:cBhvr>
                                    </p:animEffect>
                                  </p:childTnLst>
                                </p:cTn>
                              </p:par>
                            </p:childTnLst>
                          </p:cTn>
                        </p:par>
                        <p:par>
                          <p:cTn id="31" fill="hold">
                            <p:stCondLst>
                              <p:cond delay="3000"/>
                            </p:stCondLst>
                            <p:childTnLst>
                              <p:par>
                                <p:cTn id="32" presetID="9" presetClass="entr" presetSubtype="0"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dissolve">
                                      <p:cBhvr>
                                        <p:cTn id="34" dur="500"/>
                                        <p:tgtEl>
                                          <p:spTgt spid="59"/>
                                        </p:tgtEl>
                                      </p:cBhvr>
                                    </p:animEffect>
                                  </p:childTnLst>
                                </p:cTn>
                              </p:par>
                            </p:childTnLst>
                          </p:cTn>
                        </p:par>
                        <p:par>
                          <p:cTn id="35" fill="hold">
                            <p:stCondLst>
                              <p:cond delay="3500"/>
                            </p:stCondLst>
                            <p:childTnLst>
                              <p:par>
                                <p:cTn id="36" presetID="9" presetClass="entr" presetSubtype="0" fill="hold" nodeType="afterEffect">
                                  <p:stCondLst>
                                    <p:cond delay="0"/>
                                  </p:stCondLst>
                                  <p:childTnLst>
                                    <p:set>
                                      <p:cBhvr>
                                        <p:cTn id="37" dur="1" fill="hold">
                                          <p:stCondLst>
                                            <p:cond delay="0"/>
                                          </p:stCondLst>
                                        </p:cTn>
                                        <p:tgtEl>
                                          <p:spTgt spid="67"/>
                                        </p:tgtEl>
                                        <p:attrNameLst>
                                          <p:attrName>style.visibility</p:attrName>
                                        </p:attrNameLst>
                                      </p:cBhvr>
                                      <p:to>
                                        <p:strVal val="visible"/>
                                      </p:to>
                                    </p:set>
                                    <p:animEffect transition="in" filter="dissolve">
                                      <p:cBhvr>
                                        <p:cTn id="38" dur="500"/>
                                        <p:tgtEl>
                                          <p:spTgt spid="67"/>
                                        </p:tgtEl>
                                      </p:cBhvr>
                                    </p:animEffect>
                                  </p:childTnLst>
                                </p:cTn>
                              </p:par>
                            </p:childTnLst>
                          </p:cTn>
                        </p:par>
                        <p:par>
                          <p:cTn id="39" fill="hold">
                            <p:stCondLst>
                              <p:cond delay="4000"/>
                            </p:stCondLst>
                            <p:childTnLst>
                              <p:par>
                                <p:cTn id="40" presetID="9" presetClass="entr" presetSubtype="0" fill="hold" nodeType="after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dissolve">
                                      <p:cBhvr>
                                        <p:cTn id="42" dur="500"/>
                                        <p:tgtEl>
                                          <p:spTgt spid="75"/>
                                        </p:tgtEl>
                                      </p:cBhvr>
                                    </p:animEffect>
                                  </p:childTnLst>
                                </p:cTn>
                              </p:par>
                            </p:childTnLst>
                          </p:cTn>
                        </p:par>
                        <p:par>
                          <p:cTn id="43" fill="hold">
                            <p:stCondLst>
                              <p:cond delay="4500"/>
                            </p:stCondLst>
                            <p:childTnLst>
                              <p:par>
                                <p:cTn id="44" presetID="9" presetClass="entr" presetSubtype="0"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dissolve">
                                      <p:cBhvr>
                                        <p:cTn id="46" dur="500"/>
                                        <p:tgtEl>
                                          <p:spTgt spid="6"/>
                                        </p:tgtEl>
                                      </p:cBhvr>
                                    </p:animEffect>
                                  </p:childTnLst>
                                </p:cTn>
                              </p:par>
                            </p:childTnLst>
                          </p:cTn>
                        </p:par>
                        <p:par>
                          <p:cTn id="47" fill="hold">
                            <p:stCondLst>
                              <p:cond delay="5000"/>
                            </p:stCondLst>
                            <p:childTnLst>
                              <p:par>
                                <p:cTn id="48" presetID="9" presetClass="entr" presetSubtype="0"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dissolve">
                                      <p:cBhvr>
                                        <p:cTn id="50" dur="500"/>
                                        <p:tgtEl>
                                          <p:spTgt spid="16"/>
                                        </p:tgtEl>
                                      </p:cBhvr>
                                    </p:animEffect>
                                  </p:childTnLst>
                                </p:cTn>
                              </p:par>
                            </p:childTnLst>
                          </p:cTn>
                        </p:par>
                        <p:par>
                          <p:cTn id="51" fill="hold">
                            <p:stCondLst>
                              <p:cond delay="5500"/>
                            </p:stCondLst>
                            <p:childTnLst>
                              <p:par>
                                <p:cTn id="52" presetID="9" presetClass="entr" presetSubtype="0" fill="hold" nodeType="afterEffect">
                                  <p:stCondLst>
                                    <p:cond delay="0"/>
                                  </p:stCondLst>
                                  <p:childTnLst>
                                    <p:set>
                                      <p:cBhvr>
                                        <p:cTn id="53" dur="1" fill="hold">
                                          <p:stCondLst>
                                            <p:cond delay="0"/>
                                          </p:stCondLst>
                                        </p:cTn>
                                        <p:tgtEl>
                                          <p:spTgt spid="83"/>
                                        </p:tgtEl>
                                        <p:attrNameLst>
                                          <p:attrName>style.visibility</p:attrName>
                                        </p:attrNameLst>
                                      </p:cBhvr>
                                      <p:to>
                                        <p:strVal val="visible"/>
                                      </p:to>
                                    </p:set>
                                    <p:animEffect transition="in" filter="dissolve">
                                      <p:cBhvr>
                                        <p:cTn id="54" dur="500"/>
                                        <p:tgtEl>
                                          <p:spTgt spid="83"/>
                                        </p:tgtEl>
                                      </p:cBhvr>
                                    </p:animEffect>
                                  </p:childTnLst>
                                </p:cTn>
                              </p:par>
                            </p:childTnLst>
                          </p:cTn>
                        </p:par>
                        <p:par>
                          <p:cTn id="55" fill="hold">
                            <p:stCondLst>
                              <p:cond delay="6000"/>
                            </p:stCondLst>
                            <p:childTnLst>
                              <p:par>
                                <p:cTn id="56" presetID="9" presetClass="entr" presetSubtype="0" fill="hold" nodeType="afterEffect">
                                  <p:stCondLst>
                                    <p:cond delay="0"/>
                                  </p:stCondLst>
                                  <p:childTnLst>
                                    <p:set>
                                      <p:cBhvr>
                                        <p:cTn id="57" dur="1" fill="hold">
                                          <p:stCondLst>
                                            <p:cond delay="0"/>
                                          </p:stCondLst>
                                        </p:cTn>
                                        <p:tgtEl>
                                          <p:spTgt spid="91"/>
                                        </p:tgtEl>
                                        <p:attrNameLst>
                                          <p:attrName>style.visibility</p:attrName>
                                        </p:attrNameLst>
                                      </p:cBhvr>
                                      <p:to>
                                        <p:strVal val="visible"/>
                                      </p:to>
                                    </p:set>
                                    <p:animEffect transition="in" filter="dissolve">
                                      <p:cBhvr>
                                        <p:cTn id="58" dur="500"/>
                                        <p:tgtEl>
                                          <p:spTgt spid="91"/>
                                        </p:tgtEl>
                                      </p:cBhvr>
                                    </p:animEffect>
                                  </p:childTnLst>
                                </p:cTn>
                              </p:par>
                            </p:childTnLst>
                          </p:cTn>
                        </p:par>
                        <p:par>
                          <p:cTn id="59" fill="hold">
                            <p:stCondLst>
                              <p:cond delay="6500"/>
                            </p:stCondLst>
                            <p:childTnLst>
                              <p:par>
                                <p:cTn id="60" presetID="9" presetClass="entr" presetSubtype="0" fill="hold" nodeType="afterEffect">
                                  <p:stCondLst>
                                    <p:cond delay="0"/>
                                  </p:stCondLst>
                                  <p:childTnLst>
                                    <p:set>
                                      <p:cBhvr>
                                        <p:cTn id="61" dur="1" fill="hold">
                                          <p:stCondLst>
                                            <p:cond delay="0"/>
                                          </p:stCondLst>
                                        </p:cTn>
                                        <p:tgtEl>
                                          <p:spTgt spid="99"/>
                                        </p:tgtEl>
                                        <p:attrNameLst>
                                          <p:attrName>style.visibility</p:attrName>
                                        </p:attrNameLst>
                                      </p:cBhvr>
                                      <p:to>
                                        <p:strVal val="visible"/>
                                      </p:to>
                                    </p:set>
                                    <p:animEffect transition="in" filter="dissolve">
                                      <p:cBhvr>
                                        <p:cTn id="62"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Impact of single QM course </a:t>
            </a:r>
            <a:r>
              <a:rPr lang="en-US" dirty="0"/>
              <a:t>r</a:t>
            </a:r>
            <a:r>
              <a:rPr lang="en-US" dirty="0" smtClean="0"/>
              <a:t>eview</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51516905"/>
              </p:ext>
            </p:extLst>
          </p:nvPr>
        </p:nvGraphicFramePr>
        <p:xfrm>
          <a:off x="457200" y="1600200"/>
          <a:ext cx="8229600" cy="44545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002902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Exponential Impact (potential)</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69009803"/>
              </p:ext>
            </p:extLst>
          </p:nvPr>
        </p:nvGraphicFramePr>
        <p:xfrm>
          <a:off x="457200" y="1600200"/>
          <a:ext cx="8229600" cy="44545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582154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0" y="0"/>
            <a:ext cx="9144000" cy="6432530"/>
          </a:xfrm>
          <a:prstGeom prst="rect">
            <a:avLst/>
          </a:prstGeom>
          <a:solidFill>
            <a:schemeClr val="tx2"/>
          </a:solidFill>
          <a:ln>
            <a:solidFill>
              <a:schemeClr val="bg1"/>
            </a:solidFill>
          </a:ln>
        </p:spPr>
        <p:txBody>
          <a:bodyPr wrap="square" rtlCol="0">
            <a:spAutoFit/>
          </a:bodyPr>
          <a:lstStyle/>
          <a:p>
            <a:endParaRPr lang="en-US" sz="4400" dirty="0" smtClean="0">
              <a:solidFill>
                <a:schemeClr val="bg1"/>
              </a:solidFill>
              <a:latin typeface="Iowan Old Style Black"/>
              <a:cs typeface="Iowan Old Style Black"/>
            </a:endParaRPr>
          </a:p>
          <a:p>
            <a:endParaRPr lang="en-US" sz="4400" dirty="0">
              <a:solidFill>
                <a:schemeClr val="bg1"/>
              </a:solidFill>
              <a:latin typeface="Iowan Old Style Black"/>
              <a:cs typeface="Iowan Old Style Black"/>
            </a:endParaRPr>
          </a:p>
          <a:p>
            <a:pPr algn="ctr"/>
            <a:r>
              <a:rPr lang="en-US" sz="4800" dirty="0" smtClean="0">
                <a:solidFill>
                  <a:schemeClr val="bg1"/>
                </a:solidFill>
                <a:latin typeface="Iowan Old Style Black"/>
                <a:cs typeface="Iowan Old Style Black"/>
              </a:rPr>
              <a:t>“</a:t>
            </a:r>
            <a:r>
              <a:rPr lang="en-US" sz="4800" dirty="0">
                <a:solidFill>
                  <a:schemeClr val="bg1"/>
                </a:solidFill>
                <a:latin typeface="Iowan Old Style Black"/>
                <a:cs typeface="Iowan Old Style Black"/>
              </a:rPr>
              <a:t>Life can only be understood backwards; </a:t>
            </a:r>
            <a:endParaRPr lang="en-US" sz="4800" dirty="0" smtClean="0">
              <a:solidFill>
                <a:schemeClr val="bg1"/>
              </a:solidFill>
              <a:latin typeface="Iowan Old Style Black"/>
              <a:cs typeface="Iowan Old Style Black"/>
            </a:endParaRPr>
          </a:p>
          <a:p>
            <a:pPr algn="ctr"/>
            <a:r>
              <a:rPr lang="en-US" sz="4800" dirty="0" smtClean="0">
                <a:solidFill>
                  <a:schemeClr val="bg1"/>
                </a:solidFill>
                <a:latin typeface="Iowan Old Style Black"/>
                <a:cs typeface="Iowan Old Style Black"/>
              </a:rPr>
              <a:t>but </a:t>
            </a:r>
            <a:r>
              <a:rPr lang="en-US" sz="4800" dirty="0">
                <a:solidFill>
                  <a:schemeClr val="bg1"/>
                </a:solidFill>
                <a:latin typeface="Iowan Old Style Black"/>
                <a:cs typeface="Iowan Old Style Black"/>
              </a:rPr>
              <a:t>it must be lived forwards.” </a:t>
            </a:r>
            <a:endParaRPr lang="en-US" sz="4800" dirty="0" smtClean="0">
              <a:solidFill>
                <a:schemeClr val="bg1"/>
              </a:solidFill>
              <a:latin typeface="Iowan Old Style Black"/>
              <a:cs typeface="Iowan Old Style Black"/>
            </a:endParaRPr>
          </a:p>
          <a:p>
            <a:endParaRPr lang="en-US" sz="4400" dirty="0" smtClean="0">
              <a:solidFill>
                <a:schemeClr val="bg1"/>
              </a:solidFill>
            </a:endParaRPr>
          </a:p>
          <a:p>
            <a:endParaRPr lang="en-US" sz="4400" dirty="0">
              <a:solidFill>
                <a:schemeClr val="bg1"/>
              </a:solidFill>
            </a:endParaRPr>
          </a:p>
          <a:p>
            <a:r>
              <a:rPr lang="en-US" sz="4400" dirty="0">
                <a:solidFill>
                  <a:schemeClr val="bg1"/>
                </a:solidFill>
              </a:rPr>
              <a:t>― </a:t>
            </a:r>
            <a:r>
              <a:rPr lang="en-US" sz="4400" dirty="0" err="1">
                <a:solidFill>
                  <a:schemeClr val="bg1"/>
                </a:solidFill>
              </a:rPr>
              <a:t>Søren</a:t>
            </a:r>
            <a:r>
              <a:rPr lang="en-US" sz="4400" dirty="0">
                <a:solidFill>
                  <a:schemeClr val="bg1"/>
                </a:solidFill>
              </a:rPr>
              <a:t> Kierkegaard</a:t>
            </a:r>
          </a:p>
        </p:txBody>
      </p:sp>
    </p:spTree>
    <p:extLst>
      <p:ext uri="{BB962C8B-B14F-4D97-AF65-F5344CB8AC3E}">
        <p14:creationId xmlns:p14="http://schemas.microsoft.com/office/powerpoint/2010/main" val="30124863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QM PD Impact</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A recent study by Kearns &amp; </a:t>
            </a:r>
            <a:r>
              <a:rPr lang="en-US" dirty="0" err="1" smtClean="0"/>
              <a:t>Mancilla</a:t>
            </a:r>
            <a:r>
              <a:rPr lang="en-US" dirty="0" smtClean="0"/>
              <a:t> noted influence on faculty behavior/course modification:</a:t>
            </a:r>
          </a:p>
          <a:p>
            <a:r>
              <a:rPr lang="en-US" dirty="0" smtClean="0"/>
              <a:t> Revised </a:t>
            </a:r>
            <a:r>
              <a:rPr lang="en-US" dirty="0"/>
              <a:t>learning </a:t>
            </a:r>
            <a:r>
              <a:rPr lang="en-US" dirty="0" smtClean="0"/>
              <a:t>objectives</a:t>
            </a:r>
            <a:endParaRPr lang="en-US" dirty="0"/>
          </a:p>
          <a:p>
            <a:r>
              <a:rPr lang="en-US" dirty="0"/>
              <a:t>I</a:t>
            </a:r>
            <a:r>
              <a:rPr lang="en-US" dirty="0" smtClean="0"/>
              <a:t>mproved </a:t>
            </a:r>
            <a:r>
              <a:rPr lang="en-US" dirty="0"/>
              <a:t>course </a:t>
            </a:r>
            <a:r>
              <a:rPr lang="en-US" dirty="0" smtClean="0"/>
              <a:t>alignment</a:t>
            </a:r>
            <a:endParaRPr lang="en-US" dirty="0"/>
          </a:p>
          <a:p>
            <a:r>
              <a:rPr lang="en-US" dirty="0" smtClean="0"/>
              <a:t>Greater focus on </a:t>
            </a:r>
            <a:r>
              <a:rPr lang="en-US" dirty="0"/>
              <a:t>communication with </a:t>
            </a:r>
            <a:r>
              <a:rPr lang="en-US" dirty="0" smtClean="0"/>
              <a:t>students </a:t>
            </a:r>
          </a:p>
          <a:p>
            <a:r>
              <a:rPr lang="en-US" dirty="0" smtClean="0"/>
              <a:t>Changes </a:t>
            </a:r>
            <a:r>
              <a:rPr lang="en-US" dirty="0"/>
              <a:t>in </a:t>
            </a:r>
            <a:r>
              <a:rPr lang="en-US" dirty="0" smtClean="0"/>
              <a:t>assessment practices</a:t>
            </a:r>
          </a:p>
          <a:p>
            <a:r>
              <a:rPr lang="en-US" dirty="0" smtClean="0"/>
              <a:t>Improved accessibility </a:t>
            </a:r>
            <a:endParaRPr lang="en-US" dirty="0"/>
          </a:p>
          <a:p>
            <a:r>
              <a:rPr lang="en-US" dirty="0" smtClean="0"/>
              <a:t>Redesigned </a:t>
            </a:r>
            <a:r>
              <a:rPr lang="en-US" dirty="0"/>
              <a:t>learning activities to increase learner-</a:t>
            </a:r>
            <a:r>
              <a:rPr lang="en-US" dirty="0" smtClean="0"/>
              <a:t>learner interaction</a:t>
            </a:r>
            <a:endParaRPr lang="en-US" dirty="0"/>
          </a:p>
        </p:txBody>
      </p:sp>
    </p:spTree>
    <p:extLst>
      <p:ext uri="{BB962C8B-B14F-4D97-AF65-F5344CB8AC3E}">
        <p14:creationId xmlns:p14="http://schemas.microsoft.com/office/powerpoint/2010/main" val="1057204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And where QM is headed</a:t>
            </a:r>
            <a:endParaRPr lang="en-US" dirty="0"/>
          </a:p>
        </p:txBody>
      </p:sp>
      <p:sp>
        <p:nvSpPr>
          <p:cNvPr id="4" name="Text Placeholder 3"/>
          <p:cNvSpPr>
            <a:spLocks noGrp="1"/>
          </p:cNvSpPr>
          <p:nvPr>
            <p:ph type="body" sz="quarter" idx="13"/>
          </p:nvPr>
        </p:nvSpPr>
        <p:spPr/>
        <p:txBody>
          <a:bodyPr/>
          <a:lstStyle/>
          <a:p>
            <a:r>
              <a:rPr lang="en-US" dirty="0" smtClean="0"/>
              <a:t>Looking Ahead</a:t>
            </a:r>
            <a:endParaRPr lang="en-US" dirty="0"/>
          </a:p>
        </p:txBody>
      </p:sp>
    </p:spTree>
    <p:extLst>
      <p:ext uri="{BB962C8B-B14F-4D97-AF65-F5344CB8AC3E}">
        <p14:creationId xmlns:p14="http://schemas.microsoft.com/office/powerpoint/2010/main" val="10718508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Drivers</a:t>
            </a:r>
            <a:r>
              <a:rPr lang="en-US" dirty="0" smtClean="0"/>
              <a:t> for change</a:t>
            </a:r>
            <a:endParaRPr lang="en-US" dirty="0"/>
          </a:p>
        </p:txBody>
      </p:sp>
      <p:graphicFrame>
        <p:nvGraphicFramePr>
          <p:cNvPr id="3" name="Diagram 2"/>
          <p:cNvGraphicFramePr/>
          <p:nvPr>
            <p:extLst>
              <p:ext uri="{D42A27DB-BD31-4B8C-83A1-F6EECF244321}">
                <p14:modId xmlns:p14="http://schemas.microsoft.com/office/powerpoint/2010/main" val="2657845559"/>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p:cNvGrpSpPr/>
          <p:nvPr/>
        </p:nvGrpSpPr>
        <p:grpSpPr>
          <a:xfrm>
            <a:off x="855133" y="1265767"/>
            <a:ext cx="7717366" cy="5033434"/>
            <a:chOff x="855133" y="1265767"/>
            <a:chExt cx="7717366" cy="5033434"/>
          </a:xfrm>
        </p:grpSpPr>
        <p:sp>
          <p:nvSpPr>
            <p:cNvPr id="4" name="Oval Callout 3"/>
            <p:cNvSpPr/>
            <p:nvPr/>
          </p:nvSpPr>
          <p:spPr>
            <a:xfrm>
              <a:off x="2302933" y="5118099"/>
              <a:ext cx="1617737" cy="910167"/>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Unbundling of the course &amp; faculty role</a:t>
              </a:r>
              <a:endParaRPr lang="en-US" sz="1200" dirty="0">
                <a:solidFill>
                  <a:schemeClr val="tx1"/>
                </a:solidFill>
              </a:endParaRPr>
            </a:p>
          </p:txBody>
        </p:sp>
        <p:sp>
          <p:nvSpPr>
            <p:cNvPr id="5" name="Oval Callout 4"/>
            <p:cNvSpPr/>
            <p:nvPr/>
          </p:nvSpPr>
          <p:spPr>
            <a:xfrm>
              <a:off x="855133" y="3568700"/>
              <a:ext cx="1337733" cy="685800"/>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Blurring role of vendors &amp; schools</a:t>
              </a:r>
              <a:endParaRPr lang="en-US" sz="1200" dirty="0">
                <a:solidFill>
                  <a:schemeClr val="tx1"/>
                </a:solidFill>
              </a:endParaRPr>
            </a:p>
          </p:txBody>
        </p:sp>
        <p:sp>
          <p:nvSpPr>
            <p:cNvPr id="6" name="Oval Callout 5"/>
            <p:cNvSpPr/>
            <p:nvPr/>
          </p:nvSpPr>
          <p:spPr>
            <a:xfrm>
              <a:off x="6163732" y="1265767"/>
              <a:ext cx="1337733" cy="685800"/>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Blurring of onsite &amp; online</a:t>
              </a:r>
              <a:endParaRPr lang="en-US" sz="1200" dirty="0">
                <a:solidFill>
                  <a:schemeClr val="tx1"/>
                </a:solidFill>
              </a:endParaRPr>
            </a:p>
          </p:txBody>
        </p:sp>
        <p:sp>
          <p:nvSpPr>
            <p:cNvPr id="7" name="Oval Callout 6"/>
            <p:cNvSpPr/>
            <p:nvPr/>
          </p:nvSpPr>
          <p:spPr>
            <a:xfrm>
              <a:off x="4825999" y="5613401"/>
              <a:ext cx="1337733" cy="685800"/>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Employers as partners </a:t>
              </a:r>
              <a:endParaRPr lang="en-US" sz="1200" dirty="0">
                <a:solidFill>
                  <a:schemeClr val="tx1"/>
                </a:solidFill>
              </a:endParaRPr>
            </a:p>
          </p:txBody>
        </p:sp>
        <p:sp>
          <p:nvSpPr>
            <p:cNvPr id="8" name="Oval Callout 7"/>
            <p:cNvSpPr/>
            <p:nvPr/>
          </p:nvSpPr>
          <p:spPr>
            <a:xfrm>
              <a:off x="1312938" y="1421515"/>
              <a:ext cx="1337733" cy="897466"/>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Learning beyond the classroom </a:t>
              </a:r>
              <a:endParaRPr lang="en-US" sz="1200" dirty="0">
                <a:solidFill>
                  <a:schemeClr val="tx1"/>
                </a:solidFill>
              </a:endParaRPr>
            </a:p>
          </p:txBody>
        </p:sp>
        <p:sp>
          <p:nvSpPr>
            <p:cNvPr id="9" name="Oval Callout 8"/>
            <p:cNvSpPr/>
            <p:nvPr/>
          </p:nvSpPr>
          <p:spPr>
            <a:xfrm>
              <a:off x="7234766" y="3791417"/>
              <a:ext cx="1337733" cy="685800"/>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Learning becomes fixed, time is variable</a:t>
              </a:r>
              <a:endParaRPr lang="en-US" sz="1200" dirty="0">
                <a:solidFill>
                  <a:schemeClr val="tx1"/>
                </a:solidFill>
              </a:endParaRPr>
            </a:p>
          </p:txBody>
        </p:sp>
        <p:sp>
          <p:nvSpPr>
            <p:cNvPr id="13" name="Right Arrow Callout 12"/>
            <p:cNvSpPr/>
            <p:nvPr/>
          </p:nvSpPr>
          <p:spPr>
            <a:xfrm rot="402502">
              <a:off x="1914071" y="2557038"/>
              <a:ext cx="1363134" cy="508000"/>
            </a:xfrm>
            <a:prstGeom prst="rightArrowCallout">
              <a:avLst/>
            </a:prstGeom>
            <a:noFill/>
            <a:ln w="28575" cmpd="sng">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rPr>
                <a:t>Adaptive Learning</a:t>
              </a:r>
              <a:endParaRPr lang="en-US" sz="1400" dirty="0">
                <a:solidFill>
                  <a:srgbClr val="000000"/>
                </a:solidFill>
              </a:endParaRPr>
            </a:p>
          </p:txBody>
        </p:sp>
        <p:sp>
          <p:nvSpPr>
            <p:cNvPr id="14" name="Right Arrow Callout 13"/>
            <p:cNvSpPr/>
            <p:nvPr/>
          </p:nvSpPr>
          <p:spPr>
            <a:xfrm rot="20573832">
              <a:off x="1958629" y="4323525"/>
              <a:ext cx="1363134" cy="508000"/>
            </a:xfrm>
            <a:prstGeom prst="rightArrowCallout">
              <a:avLst/>
            </a:prstGeom>
            <a:noFill/>
            <a:ln w="28575" cmpd="sng">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rPr>
                <a:t>Learning Analytics</a:t>
              </a:r>
              <a:endParaRPr lang="en-US" sz="1400" dirty="0">
                <a:solidFill>
                  <a:srgbClr val="000000"/>
                </a:solidFill>
              </a:endParaRPr>
            </a:p>
          </p:txBody>
        </p:sp>
        <p:sp>
          <p:nvSpPr>
            <p:cNvPr id="16" name="Left Arrow Callout 15"/>
            <p:cNvSpPr/>
            <p:nvPr/>
          </p:nvSpPr>
          <p:spPr>
            <a:xfrm rot="1006729">
              <a:off x="6527800" y="4849922"/>
              <a:ext cx="1557868" cy="550333"/>
            </a:xfrm>
            <a:prstGeom prst="leftArrowCallou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rPr>
                <a:t>CBE</a:t>
              </a:r>
              <a:endParaRPr lang="en-US" sz="1400" dirty="0">
                <a:solidFill>
                  <a:srgbClr val="000000"/>
                </a:solidFill>
              </a:endParaRPr>
            </a:p>
          </p:txBody>
        </p:sp>
        <p:sp>
          <p:nvSpPr>
            <p:cNvPr id="17" name="Left Arrow Callout 16"/>
            <p:cNvSpPr/>
            <p:nvPr/>
          </p:nvSpPr>
          <p:spPr>
            <a:xfrm rot="684145">
              <a:off x="5841998" y="2489305"/>
              <a:ext cx="1778001" cy="550333"/>
            </a:xfrm>
            <a:prstGeom prst="leftArrowCallou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rPr>
                <a:t>Credentialing</a:t>
              </a:r>
              <a:endParaRPr lang="en-US" sz="1400" dirty="0">
                <a:solidFill>
                  <a:srgbClr val="000000"/>
                </a:solidFill>
              </a:endParaRPr>
            </a:p>
          </p:txBody>
        </p:sp>
      </p:grpSp>
    </p:spTree>
    <p:extLst>
      <p:ext uri="{BB962C8B-B14F-4D97-AF65-F5344CB8AC3E}">
        <p14:creationId xmlns:p14="http://schemas.microsoft.com/office/powerpoint/2010/main" val="356272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Trends that could mainstream</a:t>
            </a:r>
            <a:endParaRPr lang="en-US" dirty="0"/>
          </a:p>
        </p:txBody>
      </p:sp>
      <p:sp>
        <p:nvSpPr>
          <p:cNvPr id="4" name="Oval Callout 3"/>
          <p:cNvSpPr/>
          <p:nvPr/>
        </p:nvSpPr>
        <p:spPr>
          <a:xfrm>
            <a:off x="2515205" y="5281833"/>
            <a:ext cx="1617737" cy="910167"/>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Unbundling of the course &amp; faculty role</a:t>
            </a:r>
            <a:endParaRPr lang="en-US" sz="1200" dirty="0">
              <a:solidFill>
                <a:schemeClr val="tx1"/>
              </a:solidFill>
            </a:endParaRPr>
          </a:p>
        </p:txBody>
      </p:sp>
      <p:sp>
        <p:nvSpPr>
          <p:cNvPr id="5" name="Oval Callout 4"/>
          <p:cNvSpPr/>
          <p:nvPr/>
        </p:nvSpPr>
        <p:spPr>
          <a:xfrm>
            <a:off x="334433" y="3490178"/>
            <a:ext cx="1337733" cy="685800"/>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Blurring role of vendors &amp; schools</a:t>
            </a:r>
            <a:endParaRPr lang="en-US" sz="1200" dirty="0">
              <a:solidFill>
                <a:schemeClr val="tx1"/>
              </a:solidFill>
            </a:endParaRPr>
          </a:p>
        </p:txBody>
      </p:sp>
      <p:sp>
        <p:nvSpPr>
          <p:cNvPr id="6" name="Oval Callout 5"/>
          <p:cNvSpPr/>
          <p:nvPr/>
        </p:nvSpPr>
        <p:spPr>
          <a:xfrm>
            <a:off x="5380565" y="1397000"/>
            <a:ext cx="1337733" cy="685800"/>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Blurring of onsite &amp; online</a:t>
            </a:r>
            <a:endParaRPr lang="en-US" sz="1200" dirty="0">
              <a:solidFill>
                <a:schemeClr val="tx1"/>
              </a:solidFill>
            </a:endParaRPr>
          </a:p>
        </p:txBody>
      </p:sp>
      <p:sp>
        <p:nvSpPr>
          <p:cNvPr id="7" name="Oval Callout 6"/>
          <p:cNvSpPr/>
          <p:nvPr/>
        </p:nvSpPr>
        <p:spPr>
          <a:xfrm>
            <a:off x="5007344" y="5466734"/>
            <a:ext cx="1337733" cy="685800"/>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Employers as partners </a:t>
            </a:r>
            <a:endParaRPr lang="en-US" sz="1200" dirty="0">
              <a:solidFill>
                <a:schemeClr val="tx1"/>
              </a:solidFill>
            </a:endParaRPr>
          </a:p>
        </p:txBody>
      </p:sp>
      <p:sp>
        <p:nvSpPr>
          <p:cNvPr id="8" name="Oval Callout 7"/>
          <p:cNvSpPr/>
          <p:nvPr/>
        </p:nvSpPr>
        <p:spPr>
          <a:xfrm>
            <a:off x="3074005" y="1185334"/>
            <a:ext cx="1337733" cy="897466"/>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Learning beyond the classroom </a:t>
            </a:r>
            <a:endParaRPr lang="en-US" sz="1200" dirty="0">
              <a:solidFill>
                <a:schemeClr val="tx1"/>
              </a:solidFill>
            </a:endParaRPr>
          </a:p>
        </p:txBody>
      </p:sp>
      <p:sp>
        <p:nvSpPr>
          <p:cNvPr id="9" name="Oval Callout 8"/>
          <p:cNvSpPr/>
          <p:nvPr/>
        </p:nvSpPr>
        <p:spPr>
          <a:xfrm>
            <a:off x="7596722" y="3490178"/>
            <a:ext cx="1337733" cy="685800"/>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Learning becomes fixed, time is variable</a:t>
            </a:r>
            <a:endParaRPr lang="en-US" sz="1200" dirty="0">
              <a:solidFill>
                <a:schemeClr val="tx1"/>
              </a:solidFill>
            </a:endParaRPr>
          </a:p>
        </p:txBody>
      </p:sp>
      <p:sp>
        <p:nvSpPr>
          <p:cNvPr id="13" name="Right Arrow Callout 12"/>
          <p:cNvSpPr/>
          <p:nvPr/>
        </p:nvSpPr>
        <p:spPr>
          <a:xfrm rot="1749206">
            <a:off x="1833637" y="2520345"/>
            <a:ext cx="1363134" cy="508000"/>
          </a:xfrm>
          <a:prstGeom prst="rightArrowCallout">
            <a:avLst/>
          </a:prstGeom>
          <a:noFill/>
          <a:ln w="28575" cmpd="sng">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rgbClr val="000000"/>
                </a:solidFill>
              </a:rPr>
              <a:t>Adaptive Learning</a:t>
            </a:r>
            <a:endParaRPr lang="en-US" sz="1400" b="1" dirty="0">
              <a:solidFill>
                <a:srgbClr val="000000"/>
              </a:solidFill>
            </a:endParaRPr>
          </a:p>
        </p:txBody>
      </p:sp>
      <p:sp>
        <p:nvSpPr>
          <p:cNvPr id="14" name="Right Arrow Callout 13"/>
          <p:cNvSpPr/>
          <p:nvPr/>
        </p:nvSpPr>
        <p:spPr>
          <a:xfrm rot="20165233">
            <a:off x="1978876" y="4232208"/>
            <a:ext cx="1363134" cy="508000"/>
          </a:xfrm>
          <a:prstGeom prst="rightArrowCallout">
            <a:avLst/>
          </a:prstGeom>
          <a:noFill/>
          <a:ln w="28575" cmpd="sng">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rgbClr val="000000"/>
                </a:solidFill>
              </a:rPr>
              <a:t>Learning Analytics</a:t>
            </a:r>
            <a:endParaRPr lang="en-US" sz="1400" b="1" dirty="0">
              <a:solidFill>
                <a:srgbClr val="000000"/>
              </a:solidFill>
            </a:endParaRPr>
          </a:p>
        </p:txBody>
      </p:sp>
      <p:sp>
        <p:nvSpPr>
          <p:cNvPr id="16" name="Left Arrow Callout 15"/>
          <p:cNvSpPr/>
          <p:nvPr/>
        </p:nvSpPr>
        <p:spPr>
          <a:xfrm rot="1959826">
            <a:off x="5772890" y="4354621"/>
            <a:ext cx="1557868" cy="550333"/>
          </a:xfrm>
          <a:prstGeom prst="leftArrowCallou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rgbClr val="000000"/>
                </a:solidFill>
              </a:rPr>
              <a:t>CBE</a:t>
            </a:r>
            <a:endParaRPr lang="en-US" sz="1400" b="1" dirty="0">
              <a:solidFill>
                <a:srgbClr val="000000"/>
              </a:solidFill>
            </a:endParaRPr>
          </a:p>
        </p:txBody>
      </p:sp>
      <p:sp>
        <p:nvSpPr>
          <p:cNvPr id="17" name="Left Arrow Callout 16"/>
          <p:cNvSpPr/>
          <p:nvPr/>
        </p:nvSpPr>
        <p:spPr>
          <a:xfrm rot="19985397">
            <a:off x="5963938" y="2434224"/>
            <a:ext cx="1861828" cy="550333"/>
          </a:xfrm>
          <a:prstGeom prst="leftArrowCallou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rgbClr val="000000"/>
                </a:solidFill>
              </a:rPr>
              <a:t>Credentialing</a:t>
            </a:r>
            <a:endParaRPr lang="en-US" sz="1400" b="1" dirty="0">
              <a:solidFill>
                <a:srgbClr val="000000"/>
              </a:solidFill>
            </a:endParaRPr>
          </a:p>
        </p:txBody>
      </p:sp>
      <p:pic>
        <p:nvPicPr>
          <p:cNvPr id="12" name="Picture 11"/>
          <p:cNvPicPr>
            <a:picLocks noChangeAspect="1"/>
          </p:cNvPicPr>
          <p:nvPr/>
        </p:nvPicPr>
        <p:blipFill>
          <a:blip r:embed="rId3"/>
          <a:stretch>
            <a:fillRect/>
          </a:stretch>
        </p:blipFill>
        <p:spPr>
          <a:xfrm>
            <a:off x="2515205" y="2811038"/>
            <a:ext cx="4379648" cy="2408806"/>
          </a:xfrm>
          <a:prstGeom prst="rect">
            <a:avLst/>
          </a:prstGeom>
        </p:spPr>
      </p:pic>
      <p:sp>
        <p:nvSpPr>
          <p:cNvPr id="15" name="TextBox 14"/>
          <p:cNvSpPr txBox="1"/>
          <p:nvPr/>
        </p:nvSpPr>
        <p:spPr>
          <a:xfrm>
            <a:off x="3386464" y="2626372"/>
            <a:ext cx="2658736" cy="369332"/>
          </a:xfrm>
          <a:prstGeom prst="rect">
            <a:avLst/>
          </a:prstGeom>
          <a:solidFill>
            <a:srgbClr val="FFA929">
              <a:alpha val="79000"/>
            </a:srgbClr>
          </a:solidFill>
          <a:effectLst>
            <a:softEdge rad="38100"/>
          </a:effectLst>
        </p:spPr>
        <p:txBody>
          <a:bodyPr wrap="square" rtlCol="0">
            <a:spAutoFit/>
          </a:bodyPr>
          <a:lstStyle/>
          <a:p>
            <a:pPr algn="ctr"/>
            <a:r>
              <a:rPr lang="en-US" dirty="0" smtClean="0"/>
              <a:t>Personalized Learning</a:t>
            </a:r>
            <a:endParaRPr lang="en-US" dirty="0"/>
          </a:p>
        </p:txBody>
      </p:sp>
    </p:spTree>
    <p:extLst>
      <p:ext uri="{BB962C8B-B14F-4D97-AF65-F5344CB8AC3E}">
        <p14:creationId xmlns:p14="http://schemas.microsoft.com/office/powerpoint/2010/main" val="11871950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pPr marL="0" indent="0" algn="ctr">
              <a:buNone/>
            </a:pPr>
            <a:endParaRPr lang="en-US" dirty="0" smtClean="0"/>
          </a:p>
          <a:p>
            <a:pPr marL="0" indent="0" algn="ctr">
              <a:buNone/>
            </a:pPr>
            <a:r>
              <a:rPr lang="en-US" sz="4000" dirty="0" smtClean="0"/>
              <a:t>Understanding quality in a new context</a:t>
            </a:r>
          </a:p>
          <a:p>
            <a:pPr marL="0" indent="0" algn="ctr">
              <a:buNone/>
            </a:pPr>
            <a:endParaRPr lang="en-US" dirty="0"/>
          </a:p>
          <a:p>
            <a:pPr marL="0" indent="0" algn="ctr">
              <a:buNone/>
            </a:pPr>
            <a:endParaRPr lang="en-US" dirty="0" smtClean="0"/>
          </a:p>
          <a:p>
            <a:pPr marL="0" indent="0" algn="ctr">
              <a:buNone/>
            </a:pPr>
            <a:r>
              <a:rPr lang="en-US" sz="3600" b="1" i="1" dirty="0"/>
              <a:t>Looking backwards while moving forward</a:t>
            </a:r>
          </a:p>
          <a:p>
            <a:endParaRPr lang="en-US" dirty="0"/>
          </a:p>
        </p:txBody>
      </p:sp>
      <p:sp>
        <p:nvSpPr>
          <p:cNvPr id="3" name="Text Placeholder 2"/>
          <p:cNvSpPr>
            <a:spLocks noGrp="1"/>
          </p:cNvSpPr>
          <p:nvPr>
            <p:ph type="body" sz="quarter" idx="10"/>
          </p:nvPr>
        </p:nvSpPr>
        <p:spPr/>
        <p:txBody>
          <a:bodyPr/>
          <a:lstStyle/>
          <a:p>
            <a:r>
              <a:rPr lang="en-US" dirty="0" smtClean="0"/>
              <a:t>The Challenge for Quality Assurance</a:t>
            </a:r>
            <a:endParaRPr lang="en-US" dirty="0"/>
          </a:p>
        </p:txBody>
      </p:sp>
    </p:spTree>
    <p:extLst>
      <p:ext uri="{BB962C8B-B14F-4D97-AF65-F5344CB8AC3E}">
        <p14:creationId xmlns:p14="http://schemas.microsoft.com/office/powerpoint/2010/main" val="268784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blinds(horizontal)">
                                      <p:cBhvr>
                                        <p:cTn id="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Quality in new contexts</a:t>
            </a:r>
            <a:endParaRPr lang="en-US" dirty="0"/>
          </a:p>
        </p:txBody>
      </p:sp>
      <p:sp>
        <p:nvSpPr>
          <p:cNvPr id="3" name="Content Placeholder 2"/>
          <p:cNvSpPr>
            <a:spLocks noGrp="1"/>
          </p:cNvSpPr>
          <p:nvPr>
            <p:ph sz="half" idx="1"/>
          </p:nvPr>
        </p:nvSpPr>
        <p:spPr/>
        <p:txBody>
          <a:bodyPr>
            <a:normAutofit/>
          </a:bodyPr>
          <a:lstStyle/>
          <a:p>
            <a:r>
              <a:rPr lang="en-US" dirty="0" smtClean="0"/>
              <a:t>What does a quality CBE program look like?</a:t>
            </a:r>
          </a:p>
          <a:p>
            <a:r>
              <a:rPr lang="en-US" dirty="0"/>
              <a:t>What are the characteristics of an effective micro-credentialing system?</a:t>
            </a:r>
          </a:p>
          <a:p>
            <a:r>
              <a:rPr lang="en-US" dirty="0" smtClean="0"/>
              <a:t>How can adaptive technology be paired with faculty expertise to improve student learning?</a:t>
            </a:r>
          </a:p>
          <a:p>
            <a:r>
              <a:rPr lang="en-US" dirty="0" smtClean="0"/>
              <a:t>What does quality look like in different faculty roles?</a:t>
            </a:r>
          </a:p>
          <a:p>
            <a:r>
              <a:rPr lang="en-US" dirty="0" smtClean="0">
                <a:solidFill>
                  <a:srgbClr val="FF0000"/>
                </a:solidFill>
              </a:rPr>
              <a:t>What does quality education look like outside the boundaries of the academic classroom?</a:t>
            </a:r>
          </a:p>
          <a:p>
            <a:endParaRPr lang="en-US" dirty="0" smtClean="0"/>
          </a:p>
          <a:p>
            <a:endParaRPr lang="en-US" dirty="0"/>
          </a:p>
        </p:txBody>
      </p:sp>
    </p:spTree>
    <p:extLst>
      <p:ext uri="{BB962C8B-B14F-4D97-AF65-F5344CB8AC3E}">
        <p14:creationId xmlns:p14="http://schemas.microsoft.com/office/powerpoint/2010/main" val="20466366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923544" y="1017030"/>
            <a:ext cx="1847088" cy="1783080"/>
          </a:xfrm>
        </p:spPr>
        <p:txBody>
          <a:bodyPr/>
          <a:lstStyle/>
          <a:p>
            <a:pPr lvl="0"/>
            <a:r>
              <a:rPr lang="en-US" dirty="0"/>
              <a:t>Personalized and experiential learning and support</a:t>
            </a:r>
            <a:endParaRPr lang="en-US" sz="2400" dirty="0"/>
          </a:p>
        </p:txBody>
      </p:sp>
      <p:sp>
        <p:nvSpPr>
          <p:cNvPr id="7" name="Text Placeholder 3"/>
          <p:cNvSpPr txBox="1">
            <a:spLocks/>
          </p:cNvSpPr>
          <p:nvPr/>
        </p:nvSpPr>
        <p:spPr>
          <a:xfrm>
            <a:off x="6496811" y="2794798"/>
            <a:ext cx="1847088" cy="1783080"/>
          </a:xfrm>
          <a:prstGeom prst="ellipse">
            <a:avLst/>
          </a:prstGeom>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lIns="45720" tIns="45720" rIns="45720" bIns="45720" rtlCol="0" anchor="ctr" anchorCtr="0">
            <a:noAutofit/>
          </a:bodyPr>
          <a:lstStyle>
            <a:lvl1pPr marL="0" indent="0" algn="ctr" defTabSz="457200" rtl="0" eaLnBrk="1" latinLnBrk="0" hangingPunct="1">
              <a:spcBef>
                <a:spcPct val="20000"/>
              </a:spcBef>
              <a:buFont typeface="Arial"/>
              <a:buNone/>
              <a:defRPr sz="1600" b="1" kern="1200">
                <a:solidFill>
                  <a:schemeClr val="bg1"/>
                </a:solidFill>
                <a:latin typeface="+mn-lt"/>
                <a:ea typeface="+mn-ea"/>
                <a:cs typeface="+mn-cs"/>
              </a:defRPr>
            </a:lvl1pPr>
            <a:lvl2pPr marL="228600" indent="0" algn="l" defTabSz="457200" rtl="0" eaLnBrk="1" latinLnBrk="0" hangingPunct="1">
              <a:spcBef>
                <a:spcPct val="20000"/>
              </a:spcBef>
              <a:buFont typeface="Arial"/>
              <a:buNone/>
              <a:defRPr sz="1400" kern="1200">
                <a:solidFill>
                  <a:schemeClr val="bg1"/>
                </a:solidFill>
                <a:latin typeface="+mn-lt"/>
                <a:ea typeface="+mn-ea"/>
                <a:cs typeface="+mn-cs"/>
              </a:defRPr>
            </a:lvl2pPr>
            <a:lvl3pPr marL="457200" indent="0" algn="l" defTabSz="457200" rtl="0" eaLnBrk="1" latinLnBrk="0" hangingPunct="1">
              <a:spcBef>
                <a:spcPct val="20000"/>
              </a:spcBef>
              <a:buFont typeface="Arial"/>
              <a:buNone/>
              <a:defRPr sz="1400" kern="1200">
                <a:solidFill>
                  <a:schemeClr val="bg1"/>
                </a:solidFill>
                <a:latin typeface="+mn-lt"/>
                <a:ea typeface="+mn-ea"/>
                <a:cs typeface="+mn-cs"/>
              </a:defRPr>
            </a:lvl3pPr>
            <a:lvl4pPr marL="685800" indent="0" algn="l" defTabSz="457200" rtl="0" eaLnBrk="1" latinLnBrk="0" hangingPunct="1">
              <a:spcBef>
                <a:spcPct val="20000"/>
              </a:spcBef>
              <a:buFont typeface="Arial"/>
              <a:buNone/>
              <a:defRPr sz="1400" kern="1200">
                <a:solidFill>
                  <a:schemeClr val="bg1"/>
                </a:solidFill>
                <a:latin typeface="+mn-lt"/>
                <a:ea typeface="+mn-ea"/>
                <a:cs typeface="+mn-cs"/>
              </a:defRPr>
            </a:lvl4pPr>
            <a:lvl5pPr marL="914400" indent="0" algn="l" defTabSz="457200" rtl="0" eaLnBrk="1" latinLnBrk="0" hangingPunct="1">
              <a:spcBef>
                <a:spcPct val="20000"/>
              </a:spcBef>
              <a:buFont typeface="Arial"/>
              <a:buNone/>
              <a:defRPr sz="14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dirty="0"/>
              <a:t>Clear and credential-appropriate expectations, requirements and learning outcomes</a:t>
            </a:r>
            <a:endParaRPr lang="en-US" sz="2400" dirty="0"/>
          </a:p>
        </p:txBody>
      </p:sp>
      <p:sp>
        <p:nvSpPr>
          <p:cNvPr id="9" name="Text Placeholder 3"/>
          <p:cNvSpPr txBox="1">
            <a:spLocks/>
          </p:cNvSpPr>
          <p:nvPr/>
        </p:nvSpPr>
        <p:spPr>
          <a:xfrm>
            <a:off x="6093967" y="1039924"/>
            <a:ext cx="1847088" cy="1783080"/>
          </a:xfrm>
          <a:prstGeom prst="ellipse">
            <a:avLst/>
          </a:prstGeom>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lIns="45720" tIns="45720" rIns="45720" bIns="45720" rtlCol="0" anchor="ctr" anchorCtr="0">
            <a:noAutofit/>
          </a:bodyPr>
          <a:lstStyle>
            <a:lvl1pPr marL="0" indent="0" algn="ctr" defTabSz="457200" rtl="0" eaLnBrk="1" latinLnBrk="0" hangingPunct="1">
              <a:spcBef>
                <a:spcPct val="20000"/>
              </a:spcBef>
              <a:buFont typeface="Arial"/>
              <a:buNone/>
              <a:defRPr sz="1600" b="1" kern="1200">
                <a:solidFill>
                  <a:schemeClr val="bg1"/>
                </a:solidFill>
                <a:latin typeface="+mn-lt"/>
                <a:ea typeface="+mn-ea"/>
                <a:cs typeface="+mn-cs"/>
              </a:defRPr>
            </a:lvl1pPr>
            <a:lvl2pPr marL="228600" indent="0" algn="l" defTabSz="457200" rtl="0" eaLnBrk="1" latinLnBrk="0" hangingPunct="1">
              <a:spcBef>
                <a:spcPct val="20000"/>
              </a:spcBef>
              <a:buFont typeface="Arial"/>
              <a:buNone/>
              <a:defRPr sz="1400" kern="1200">
                <a:solidFill>
                  <a:schemeClr val="bg1"/>
                </a:solidFill>
                <a:latin typeface="+mn-lt"/>
                <a:ea typeface="+mn-ea"/>
                <a:cs typeface="+mn-cs"/>
              </a:defRPr>
            </a:lvl2pPr>
            <a:lvl3pPr marL="457200" indent="0" algn="l" defTabSz="457200" rtl="0" eaLnBrk="1" latinLnBrk="0" hangingPunct="1">
              <a:spcBef>
                <a:spcPct val="20000"/>
              </a:spcBef>
              <a:buFont typeface="Arial"/>
              <a:buNone/>
              <a:defRPr sz="1400" kern="1200">
                <a:solidFill>
                  <a:schemeClr val="bg1"/>
                </a:solidFill>
                <a:latin typeface="+mn-lt"/>
                <a:ea typeface="+mn-ea"/>
                <a:cs typeface="+mn-cs"/>
              </a:defRPr>
            </a:lvl3pPr>
            <a:lvl4pPr marL="685800" indent="0" algn="l" defTabSz="457200" rtl="0" eaLnBrk="1" latinLnBrk="0" hangingPunct="1">
              <a:spcBef>
                <a:spcPct val="20000"/>
              </a:spcBef>
              <a:buFont typeface="Arial"/>
              <a:buNone/>
              <a:defRPr sz="1400" kern="1200">
                <a:solidFill>
                  <a:schemeClr val="bg1"/>
                </a:solidFill>
                <a:latin typeface="+mn-lt"/>
                <a:ea typeface="+mn-ea"/>
                <a:cs typeface="+mn-cs"/>
              </a:defRPr>
            </a:lvl4pPr>
            <a:lvl5pPr marL="914400" indent="0" algn="l" defTabSz="457200" rtl="0" eaLnBrk="1" latinLnBrk="0" hangingPunct="1">
              <a:spcBef>
                <a:spcPct val="20000"/>
              </a:spcBef>
              <a:buFont typeface="Arial"/>
              <a:buNone/>
              <a:defRPr sz="14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dirty="0"/>
              <a:t>Use of technology enables and enhances the learning experience</a:t>
            </a:r>
            <a:endParaRPr lang="en-US" sz="2400" dirty="0"/>
          </a:p>
        </p:txBody>
      </p:sp>
      <p:sp>
        <p:nvSpPr>
          <p:cNvPr id="10" name="Text Placeholder 3"/>
          <p:cNvSpPr txBox="1">
            <a:spLocks/>
          </p:cNvSpPr>
          <p:nvPr/>
        </p:nvSpPr>
        <p:spPr>
          <a:xfrm>
            <a:off x="5170423" y="3947812"/>
            <a:ext cx="1847088" cy="1783080"/>
          </a:xfrm>
          <a:prstGeom prst="ellipse">
            <a:avLst/>
          </a:prstGeom>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lIns="45720" tIns="45720" rIns="45720" bIns="45720" rtlCol="0" anchor="ctr" anchorCtr="0">
            <a:noAutofit/>
          </a:bodyPr>
          <a:lstStyle>
            <a:lvl1pPr marL="0" indent="0" algn="ctr" defTabSz="457200" rtl="0" eaLnBrk="1" latinLnBrk="0" hangingPunct="1">
              <a:spcBef>
                <a:spcPct val="20000"/>
              </a:spcBef>
              <a:buFont typeface="Arial"/>
              <a:buNone/>
              <a:defRPr sz="1600" b="1" kern="1200">
                <a:solidFill>
                  <a:schemeClr val="bg1"/>
                </a:solidFill>
                <a:latin typeface="+mn-lt"/>
                <a:ea typeface="+mn-ea"/>
                <a:cs typeface="+mn-cs"/>
              </a:defRPr>
            </a:lvl1pPr>
            <a:lvl2pPr marL="228600" indent="0" algn="l" defTabSz="457200" rtl="0" eaLnBrk="1" latinLnBrk="0" hangingPunct="1">
              <a:spcBef>
                <a:spcPct val="20000"/>
              </a:spcBef>
              <a:buFont typeface="Arial"/>
              <a:buNone/>
              <a:defRPr sz="1400" kern="1200">
                <a:solidFill>
                  <a:schemeClr val="bg1"/>
                </a:solidFill>
                <a:latin typeface="+mn-lt"/>
                <a:ea typeface="+mn-ea"/>
                <a:cs typeface="+mn-cs"/>
              </a:defRPr>
            </a:lvl2pPr>
            <a:lvl3pPr marL="457200" indent="0" algn="l" defTabSz="457200" rtl="0" eaLnBrk="1" latinLnBrk="0" hangingPunct="1">
              <a:spcBef>
                <a:spcPct val="20000"/>
              </a:spcBef>
              <a:buFont typeface="Arial"/>
              <a:buNone/>
              <a:defRPr sz="1400" kern="1200">
                <a:solidFill>
                  <a:schemeClr val="bg1"/>
                </a:solidFill>
                <a:latin typeface="+mn-lt"/>
                <a:ea typeface="+mn-ea"/>
                <a:cs typeface="+mn-cs"/>
              </a:defRPr>
            </a:lvl3pPr>
            <a:lvl4pPr marL="685800" indent="0" algn="l" defTabSz="457200" rtl="0" eaLnBrk="1" latinLnBrk="0" hangingPunct="1">
              <a:spcBef>
                <a:spcPct val="20000"/>
              </a:spcBef>
              <a:buFont typeface="Arial"/>
              <a:buNone/>
              <a:defRPr sz="1400" kern="1200">
                <a:solidFill>
                  <a:schemeClr val="bg1"/>
                </a:solidFill>
                <a:latin typeface="+mn-lt"/>
                <a:ea typeface="+mn-ea"/>
                <a:cs typeface="+mn-cs"/>
              </a:defRPr>
            </a:lvl4pPr>
            <a:lvl5pPr marL="914400" indent="0" algn="l" defTabSz="457200" rtl="0" eaLnBrk="1" latinLnBrk="0" hangingPunct="1">
              <a:spcBef>
                <a:spcPct val="20000"/>
              </a:spcBef>
              <a:buFont typeface="Arial"/>
              <a:buNone/>
              <a:defRPr sz="14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dirty="0"/>
              <a:t>Flexibility in when, where and how learning happens</a:t>
            </a:r>
            <a:endParaRPr lang="en-US" sz="2400" dirty="0"/>
          </a:p>
        </p:txBody>
      </p:sp>
      <p:sp>
        <p:nvSpPr>
          <p:cNvPr id="11" name="Text Placeholder 3"/>
          <p:cNvSpPr txBox="1">
            <a:spLocks/>
          </p:cNvSpPr>
          <p:nvPr/>
        </p:nvSpPr>
        <p:spPr>
          <a:xfrm>
            <a:off x="3473088" y="4916496"/>
            <a:ext cx="1847088" cy="1783080"/>
          </a:xfrm>
          <a:prstGeom prst="ellipse">
            <a:avLst/>
          </a:prstGeom>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lIns="45720" tIns="45720" rIns="45720" bIns="45720" rtlCol="0" anchor="ctr" anchorCtr="0">
            <a:noAutofit/>
          </a:bodyPr>
          <a:lstStyle>
            <a:lvl1pPr marL="0" indent="0" algn="ctr" defTabSz="457200" rtl="0" eaLnBrk="1" latinLnBrk="0" hangingPunct="1">
              <a:spcBef>
                <a:spcPct val="20000"/>
              </a:spcBef>
              <a:buFont typeface="Arial"/>
              <a:buNone/>
              <a:defRPr sz="1600" b="1" kern="1200">
                <a:solidFill>
                  <a:schemeClr val="bg1"/>
                </a:solidFill>
                <a:latin typeface="+mn-lt"/>
                <a:ea typeface="+mn-ea"/>
                <a:cs typeface="+mn-cs"/>
              </a:defRPr>
            </a:lvl1pPr>
            <a:lvl2pPr marL="228600" indent="0" algn="l" defTabSz="457200" rtl="0" eaLnBrk="1" latinLnBrk="0" hangingPunct="1">
              <a:spcBef>
                <a:spcPct val="20000"/>
              </a:spcBef>
              <a:buFont typeface="Arial"/>
              <a:buNone/>
              <a:defRPr sz="1400" kern="1200">
                <a:solidFill>
                  <a:schemeClr val="bg1"/>
                </a:solidFill>
                <a:latin typeface="+mn-lt"/>
                <a:ea typeface="+mn-ea"/>
                <a:cs typeface="+mn-cs"/>
              </a:defRPr>
            </a:lvl2pPr>
            <a:lvl3pPr marL="457200" indent="0" algn="l" defTabSz="457200" rtl="0" eaLnBrk="1" latinLnBrk="0" hangingPunct="1">
              <a:spcBef>
                <a:spcPct val="20000"/>
              </a:spcBef>
              <a:buFont typeface="Arial"/>
              <a:buNone/>
              <a:defRPr sz="1400" kern="1200">
                <a:solidFill>
                  <a:schemeClr val="bg1"/>
                </a:solidFill>
                <a:latin typeface="+mn-lt"/>
                <a:ea typeface="+mn-ea"/>
                <a:cs typeface="+mn-cs"/>
              </a:defRPr>
            </a:lvl3pPr>
            <a:lvl4pPr marL="685800" indent="0" algn="l" defTabSz="457200" rtl="0" eaLnBrk="1" latinLnBrk="0" hangingPunct="1">
              <a:spcBef>
                <a:spcPct val="20000"/>
              </a:spcBef>
              <a:buFont typeface="Arial"/>
              <a:buNone/>
              <a:defRPr sz="1400" kern="1200">
                <a:solidFill>
                  <a:schemeClr val="bg1"/>
                </a:solidFill>
                <a:latin typeface="+mn-lt"/>
                <a:ea typeface="+mn-ea"/>
                <a:cs typeface="+mn-cs"/>
              </a:defRPr>
            </a:lvl4pPr>
            <a:lvl5pPr marL="914400" indent="0" algn="l" defTabSz="457200" rtl="0" eaLnBrk="1" latinLnBrk="0" hangingPunct="1">
              <a:spcBef>
                <a:spcPct val="20000"/>
              </a:spcBef>
              <a:buFont typeface="Arial"/>
              <a:buNone/>
              <a:defRPr sz="14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dirty="0"/>
              <a:t>Learner agency and choice</a:t>
            </a:r>
            <a:endParaRPr lang="en-US" sz="2400" dirty="0"/>
          </a:p>
        </p:txBody>
      </p:sp>
      <p:sp>
        <p:nvSpPr>
          <p:cNvPr id="12" name="Text Placeholder 3"/>
          <p:cNvSpPr txBox="1">
            <a:spLocks/>
          </p:cNvSpPr>
          <p:nvPr/>
        </p:nvSpPr>
        <p:spPr>
          <a:xfrm>
            <a:off x="1847088" y="3800107"/>
            <a:ext cx="1847088" cy="1783080"/>
          </a:xfrm>
          <a:prstGeom prst="ellipse">
            <a:avLst/>
          </a:prstGeom>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lIns="45720" tIns="45720" rIns="45720" bIns="45720" rtlCol="0" anchor="ctr" anchorCtr="0">
            <a:noAutofit/>
          </a:bodyPr>
          <a:lstStyle>
            <a:lvl1pPr marL="0" indent="0" algn="ctr" defTabSz="457200" rtl="0" eaLnBrk="1" latinLnBrk="0" hangingPunct="1">
              <a:spcBef>
                <a:spcPct val="20000"/>
              </a:spcBef>
              <a:buFont typeface="Arial"/>
              <a:buNone/>
              <a:defRPr sz="1600" b="1" kern="1200">
                <a:solidFill>
                  <a:schemeClr val="bg1"/>
                </a:solidFill>
                <a:latin typeface="+mn-lt"/>
                <a:ea typeface="+mn-ea"/>
                <a:cs typeface="+mn-cs"/>
              </a:defRPr>
            </a:lvl1pPr>
            <a:lvl2pPr marL="228600" indent="0" algn="l" defTabSz="457200" rtl="0" eaLnBrk="1" latinLnBrk="0" hangingPunct="1">
              <a:spcBef>
                <a:spcPct val="20000"/>
              </a:spcBef>
              <a:buFont typeface="Arial"/>
              <a:buNone/>
              <a:defRPr sz="1400" kern="1200">
                <a:solidFill>
                  <a:schemeClr val="bg1"/>
                </a:solidFill>
                <a:latin typeface="+mn-lt"/>
                <a:ea typeface="+mn-ea"/>
                <a:cs typeface="+mn-cs"/>
              </a:defRPr>
            </a:lvl2pPr>
            <a:lvl3pPr marL="457200" indent="0" algn="l" defTabSz="457200" rtl="0" eaLnBrk="1" latinLnBrk="0" hangingPunct="1">
              <a:spcBef>
                <a:spcPct val="20000"/>
              </a:spcBef>
              <a:buFont typeface="Arial"/>
              <a:buNone/>
              <a:defRPr sz="1400" kern="1200">
                <a:solidFill>
                  <a:schemeClr val="bg1"/>
                </a:solidFill>
                <a:latin typeface="+mn-lt"/>
                <a:ea typeface="+mn-ea"/>
                <a:cs typeface="+mn-cs"/>
              </a:defRPr>
            </a:lvl3pPr>
            <a:lvl4pPr marL="685800" indent="0" algn="l" defTabSz="457200" rtl="0" eaLnBrk="1" latinLnBrk="0" hangingPunct="1">
              <a:spcBef>
                <a:spcPct val="20000"/>
              </a:spcBef>
              <a:buFont typeface="Arial"/>
              <a:buNone/>
              <a:defRPr sz="1400" kern="1200">
                <a:solidFill>
                  <a:schemeClr val="bg1"/>
                </a:solidFill>
                <a:latin typeface="+mn-lt"/>
                <a:ea typeface="+mn-ea"/>
                <a:cs typeface="+mn-cs"/>
              </a:defRPr>
            </a:lvl4pPr>
            <a:lvl5pPr marL="914400" indent="0" algn="l" defTabSz="457200" rtl="0" eaLnBrk="1" latinLnBrk="0" hangingPunct="1">
              <a:spcBef>
                <a:spcPct val="20000"/>
              </a:spcBef>
              <a:buFont typeface="Arial"/>
              <a:buNone/>
              <a:defRPr sz="14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dirty="0"/>
              <a:t>Socially and culturally responsive learning environments</a:t>
            </a:r>
            <a:endParaRPr lang="en-US" sz="2400" dirty="0"/>
          </a:p>
        </p:txBody>
      </p:sp>
      <p:sp>
        <p:nvSpPr>
          <p:cNvPr id="13" name="Text Placeholder 3"/>
          <p:cNvSpPr txBox="1">
            <a:spLocks/>
          </p:cNvSpPr>
          <p:nvPr/>
        </p:nvSpPr>
        <p:spPr>
          <a:xfrm>
            <a:off x="476630" y="2654831"/>
            <a:ext cx="1847088" cy="1783080"/>
          </a:xfrm>
          <a:prstGeom prst="ellipse">
            <a:avLst/>
          </a:prstGeom>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lIns="45720" tIns="45720" rIns="45720" bIns="45720" rtlCol="0" anchor="ctr" anchorCtr="0">
            <a:noAutofit/>
          </a:bodyPr>
          <a:lstStyle>
            <a:lvl1pPr marL="0" indent="0" algn="ctr" defTabSz="457200" rtl="0" eaLnBrk="1" latinLnBrk="0" hangingPunct="1">
              <a:spcBef>
                <a:spcPct val="20000"/>
              </a:spcBef>
              <a:buFont typeface="Arial"/>
              <a:buNone/>
              <a:defRPr sz="1600" b="1" kern="1200">
                <a:solidFill>
                  <a:schemeClr val="bg1"/>
                </a:solidFill>
                <a:latin typeface="+mn-lt"/>
                <a:ea typeface="+mn-ea"/>
                <a:cs typeface="+mn-cs"/>
              </a:defRPr>
            </a:lvl1pPr>
            <a:lvl2pPr marL="228600" indent="0" algn="l" defTabSz="457200" rtl="0" eaLnBrk="1" latinLnBrk="0" hangingPunct="1">
              <a:spcBef>
                <a:spcPct val="20000"/>
              </a:spcBef>
              <a:buFont typeface="Arial"/>
              <a:buNone/>
              <a:defRPr sz="1400" kern="1200">
                <a:solidFill>
                  <a:schemeClr val="bg1"/>
                </a:solidFill>
                <a:latin typeface="+mn-lt"/>
                <a:ea typeface="+mn-ea"/>
                <a:cs typeface="+mn-cs"/>
              </a:defRPr>
            </a:lvl2pPr>
            <a:lvl3pPr marL="457200" indent="0" algn="l" defTabSz="457200" rtl="0" eaLnBrk="1" latinLnBrk="0" hangingPunct="1">
              <a:spcBef>
                <a:spcPct val="20000"/>
              </a:spcBef>
              <a:buFont typeface="Arial"/>
              <a:buNone/>
              <a:defRPr sz="1400" kern="1200">
                <a:solidFill>
                  <a:schemeClr val="bg1"/>
                </a:solidFill>
                <a:latin typeface="+mn-lt"/>
                <a:ea typeface="+mn-ea"/>
                <a:cs typeface="+mn-cs"/>
              </a:defRPr>
            </a:lvl3pPr>
            <a:lvl4pPr marL="685800" indent="0" algn="l" defTabSz="457200" rtl="0" eaLnBrk="1" latinLnBrk="0" hangingPunct="1">
              <a:spcBef>
                <a:spcPct val="20000"/>
              </a:spcBef>
              <a:buFont typeface="Arial"/>
              <a:buNone/>
              <a:defRPr sz="1400" kern="1200">
                <a:solidFill>
                  <a:schemeClr val="bg1"/>
                </a:solidFill>
                <a:latin typeface="+mn-lt"/>
                <a:ea typeface="+mn-ea"/>
                <a:cs typeface="+mn-cs"/>
              </a:defRPr>
            </a:lvl4pPr>
            <a:lvl5pPr marL="914400" indent="0" algn="l" defTabSz="457200" rtl="0" eaLnBrk="1" latinLnBrk="0" hangingPunct="1">
              <a:spcBef>
                <a:spcPct val="20000"/>
              </a:spcBef>
              <a:buFont typeface="Arial"/>
              <a:buNone/>
              <a:defRPr sz="14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Challenging and engaging learning opportunities </a:t>
            </a:r>
          </a:p>
        </p:txBody>
      </p:sp>
      <p:sp>
        <p:nvSpPr>
          <p:cNvPr id="14" name="TextBox 13"/>
          <p:cNvSpPr txBox="1"/>
          <p:nvPr/>
        </p:nvSpPr>
        <p:spPr>
          <a:xfrm>
            <a:off x="2538876" y="1371598"/>
            <a:ext cx="990600" cy="992876"/>
          </a:xfrm>
          <a:prstGeom prst="ellipse">
            <a:avLst/>
          </a:prstGeom>
          <a:ln>
            <a:noFill/>
          </a:ln>
          <a:effectLst/>
          <a:scene3d>
            <a:camera prst="orthographicFront">
              <a:rot lat="0" lon="0" rev="0"/>
            </a:camera>
            <a:lightRig rig="contrasting" dir="t">
              <a:rot lat="0" lon="0" rev="7800000"/>
            </a:lightRig>
          </a:scene3d>
          <a:sp3d>
            <a:bevelT w="139700" h="139700"/>
          </a:sp3d>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wrap="square" lIns="0" tIns="0" rIns="0" bIns="0" rtlCol="0" anchor="ctr" anchorCtr="0">
            <a:noAutofit/>
          </a:bodyPr>
          <a:lstStyle>
            <a:defPPr>
              <a:defRPr lang="en-US"/>
            </a:defPPr>
            <a:lvl1pPr algn="ctr"/>
          </a:lstStyle>
          <a:p>
            <a:r>
              <a:rPr lang="en-US" sz="1600" b="1" dirty="0" smtClean="0"/>
              <a:t>GS-1</a:t>
            </a:r>
          </a:p>
          <a:p>
            <a:r>
              <a:rPr lang="en-US" sz="1600" b="1" dirty="0" smtClean="0"/>
              <a:t>GS-7</a:t>
            </a:r>
            <a:endParaRPr lang="en-US" sz="1600" b="1" dirty="0"/>
          </a:p>
        </p:txBody>
      </p:sp>
      <p:sp>
        <p:nvSpPr>
          <p:cNvPr id="15" name="TextBox 14"/>
          <p:cNvSpPr txBox="1"/>
          <p:nvPr/>
        </p:nvSpPr>
        <p:spPr>
          <a:xfrm>
            <a:off x="5849111" y="2693462"/>
            <a:ext cx="990600" cy="992876"/>
          </a:xfrm>
          <a:prstGeom prst="ellipse">
            <a:avLst/>
          </a:prstGeom>
          <a:ln>
            <a:noFill/>
          </a:ln>
          <a:effectLst/>
          <a:scene3d>
            <a:camera prst="orthographicFront">
              <a:rot lat="0" lon="0" rev="0"/>
            </a:camera>
            <a:lightRig rig="contrasting" dir="t">
              <a:rot lat="0" lon="0" rev="7800000"/>
            </a:lightRig>
          </a:scene3d>
          <a:sp3d>
            <a:bevelT w="139700" h="139700"/>
          </a:sp3d>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wrap="square" lIns="0" tIns="0" rIns="0" bIns="0" rtlCol="0" anchor="ctr" anchorCtr="0">
            <a:noAutofit/>
          </a:bodyPr>
          <a:lstStyle>
            <a:defPPr>
              <a:defRPr lang="en-US"/>
            </a:defPPr>
            <a:lvl1pPr algn="ctr"/>
          </a:lstStyle>
          <a:p>
            <a:r>
              <a:rPr lang="en-US" sz="1600" b="1" dirty="0" smtClean="0"/>
              <a:t>GS-1</a:t>
            </a:r>
          </a:p>
          <a:p>
            <a:r>
              <a:rPr lang="en-US" sz="1600" b="1" dirty="0" smtClean="0"/>
              <a:t>GS-2</a:t>
            </a:r>
          </a:p>
          <a:p>
            <a:r>
              <a:rPr lang="en-US" sz="1600" b="1" dirty="0" smtClean="0"/>
              <a:t>GS-3</a:t>
            </a:r>
            <a:endParaRPr lang="en-US" sz="1600" b="1" dirty="0"/>
          </a:p>
        </p:txBody>
      </p:sp>
      <p:sp>
        <p:nvSpPr>
          <p:cNvPr id="16" name="TextBox 15"/>
          <p:cNvSpPr txBox="1"/>
          <p:nvPr/>
        </p:nvSpPr>
        <p:spPr>
          <a:xfrm>
            <a:off x="1999488" y="2693462"/>
            <a:ext cx="990600" cy="992876"/>
          </a:xfrm>
          <a:prstGeom prst="ellipse">
            <a:avLst/>
          </a:prstGeom>
          <a:ln>
            <a:noFill/>
          </a:ln>
          <a:effectLst/>
          <a:scene3d>
            <a:camera prst="orthographicFront">
              <a:rot lat="0" lon="0" rev="0"/>
            </a:camera>
            <a:lightRig rig="contrasting" dir="t">
              <a:rot lat="0" lon="0" rev="7800000"/>
            </a:lightRig>
          </a:scene3d>
          <a:sp3d>
            <a:bevelT w="139700" h="139700"/>
          </a:sp3d>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wrap="square" lIns="0" tIns="0" rIns="0" bIns="0" rtlCol="0" anchor="ctr" anchorCtr="0">
            <a:noAutofit/>
          </a:bodyPr>
          <a:lstStyle>
            <a:defPPr>
              <a:defRPr lang="en-US"/>
            </a:defPPr>
            <a:lvl1pPr algn="ctr"/>
          </a:lstStyle>
          <a:p>
            <a:r>
              <a:rPr lang="en-US" sz="1600" b="1" dirty="0" smtClean="0"/>
              <a:t>GS-5</a:t>
            </a:r>
            <a:endParaRPr lang="en-US" sz="1600" b="1" dirty="0"/>
          </a:p>
        </p:txBody>
      </p:sp>
      <p:sp>
        <p:nvSpPr>
          <p:cNvPr id="17" name="TextBox 16"/>
          <p:cNvSpPr txBox="1"/>
          <p:nvPr/>
        </p:nvSpPr>
        <p:spPr>
          <a:xfrm>
            <a:off x="4675123" y="3625909"/>
            <a:ext cx="990600" cy="992876"/>
          </a:xfrm>
          <a:prstGeom prst="ellipse">
            <a:avLst/>
          </a:prstGeom>
          <a:ln>
            <a:noFill/>
          </a:ln>
          <a:effectLst/>
          <a:scene3d>
            <a:camera prst="orthographicFront">
              <a:rot lat="0" lon="0" rev="0"/>
            </a:camera>
            <a:lightRig rig="contrasting" dir="t">
              <a:rot lat="0" lon="0" rev="7800000"/>
            </a:lightRig>
          </a:scene3d>
          <a:sp3d>
            <a:bevelT w="139700" h="139700"/>
          </a:sp3d>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wrap="square" lIns="0" tIns="0" rIns="0" bIns="0" rtlCol="0" anchor="ctr" anchorCtr="0">
            <a:noAutofit/>
          </a:bodyPr>
          <a:lstStyle>
            <a:defPPr>
              <a:defRPr lang="en-US"/>
            </a:defPPr>
            <a:lvl1pPr algn="ctr"/>
          </a:lstStyle>
          <a:p>
            <a:r>
              <a:rPr lang="en-US" sz="1600" b="1" dirty="0" smtClean="0"/>
              <a:t>GS-3</a:t>
            </a:r>
          </a:p>
          <a:p>
            <a:r>
              <a:rPr lang="en-US" sz="1600" b="1" dirty="0" smtClean="0"/>
              <a:t>GS-4</a:t>
            </a:r>
            <a:endParaRPr lang="en-US" sz="1600" b="1" dirty="0"/>
          </a:p>
        </p:txBody>
      </p:sp>
      <p:sp>
        <p:nvSpPr>
          <p:cNvPr id="18" name="TextBox 17"/>
          <p:cNvSpPr txBox="1"/>
          <p:nvPr/>
        </p:nvSpPr>
        <p:spPr>
          <a:xfrm>
            <a:off x="3982212" y="4437911"/>
            <a:ext cx="990600" cy="992876"/>
          </a:xfrm>
          <a:prstGeom prst="ellipse">
            <a:avLst/>
          </a:prstGeom>
          <a:ln>
            <a:noFill/>
          </a:ln>
          <a:effectLst/>
          <a:scene3d>
            <a:camera prst="orthographicFront">
              <a:rot lat="0" lon="0" rev="0"/>
            </a:camera>
            <a:lightRig rig="contrasting" dir="t">
              <a:rot lat="0" lon="0" rev="7800000"/>
            </a:lightRig>
          </a:scene3d>
          <a:sp3d>
            <a:bevelT w="139700" h="139700"/>
          </a:sp3d>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wrap="square" lIns="0" tIns="0" rIns="0" bIns="0" rtlCol="0" anchor="ctr" anchorCtr="0">
            <a:noAutofit/>
          </a:bodyPr>
          <a:lstStyle>
            <a:defPPr>
              <a:defRPr lang="en-US"/>
            </a:defPPr>
            <a:lvl1pPr algn="ctr"/>
          </a:lstStyle>
          <a:p>
            <a:r>
              <a:rPr lang="en-US" sz="1600" b="1" dirty="0" smtClean="0"/>
              <a:t>GS-1</a:t>
            </a:r>
          </a:p>
          <a:p>
            <a:r>
              <a:rPr lang="en-US" sz="1600" b="1" dirty="0" smtClean="0"/>
              <a:t>GS-3</a:t>
            </a:r>
          </a:p>
          <a:p>
            <a:r>
              <a:rPr lang="en-US" sz="1600" b="1" dirty="0" smtClean="0"/>
              <a:t>GS-4</a:t>
            </a:r>
          </a:p>
          <a:p>
            <a:endParaRPr lang="en-US" sz="1600" b="1" dirty="0"/>
          </a:p>
        </p:txBody>
      </p:sp>
      <p:sp>
        <p:nvSpPr>
          <p:cNvPr id="19" name="TextBox 18"/>
          <p:cNvSpPr txBox="1"/>
          <p:nvPr/>
        </p:nvSpPr>
        <p:spPr>
          <a:xfrm>
            <a:off x="3332988" y="3633914"/>
            <a:ext cx="990600" cy="992876"/>
          </a:xfrm>
          <a:prstGeom prst="ellipse">
            <a:avLst/>
          </a:prstGeom>
          <a:ln>
            <a:noFill/>
          </a:ln>
          <a:effectLst/>
          <a:scene3d>
            <a:camera prst="orthographicFront">
              <a:rot lat="0" lon="0" rev="0"/>
            </a:camera>
            <a:lightRig rig="contrasting" dir="t">
              <a:rot lat="0" lon="0" rev="7800000"/>
            </a:lightRig>
          </a:scene3d>
          <a:sp3d>
            <a:bevelT w="139700" h="139700"/>
          </a:sp3d>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wrap="square" lIns="0" tIns="0" rIns="0" bIns="0" rtlCol="0" anchor="ctr" anchorCtr="0">
            <a:noAutofit/>
          </a:bodyPr>
          <a:lstStyle>
            <a:defPPr>
              <a:defRPr lang="en-US"/>
            </a:defPPr>
            <a:lvl1pPr algn="ctr"/>
          </a:lstStyle>
          <a:p>
            <a:r>
              <a:rPr lang="en-US" sz="1600" b="1" dirty="0" smtClean="0"/>
              <a:t>GS-5</a:t>
            </a:r>
          </a:p>
          <a:p>
            <a:r>
              <a:rPr lang="en-US" sz="1600" b="1" dirty="0" smtClean="0"/>
              <a:t>GS-8</a:t>
            </a:r>
            <a:endParaRPr lang="en-US" sz="1600" b="1" dirty="0"/>
          </a:p>
        </p:txBody>
      </p:sp>
      <p:sp>
        <p:nvSpPr>
          <p:cNvPr id="6" name="TextBox 5"/>
          <p:cNvSpPr txBox="1"/>
          <p:nvPr/>
        </p:nvSpPr>
        <p:spPr>
          <a:xfrm>
            <a:off x="5482334" y="1371598"/>
            <a:ext cx="990600" cy="992876"/>
          </a:xfrm>
          <a:prstGeom prst="ellipse">
            <a:avLst/>
          </a:prstGeom>
          <a:ln>
            <a:noFill/>
          </a:ln>
          <a:effectLst/>
          <a:scene3d>
            <a:camera prst="orthographicFront">
              <a:rot lat="0" lon="0" rev="0"/>
            </a:camera>
            <a:lightRig rig="contrasting" dir="t">
              <a:rot lat="0" lon="0" rev="7800000"/>
            </a:lightRig>
          </a:scene3d>
          <a:sp3d>
            <a:bevelT w="139700" h="139700"/>
          </a:sp3d>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wrap="square" lIns="0" tIns="0" rIns="0" bIns="0" rtlCol="0" anchor="ctr" anchorCtr="0">
            <a:noAutofit/>
          </a:bodyPr>
          <a:lstStyle>
            <a:defPPr>
              <a:defRPr lang="en-US"/>
            </a:defPPr>
            <a:lvl1pPr algn="ctr"/>
          </a:lstStyle>
          <a:p>
            <a:r>
              <a:rPr lang="en-US" sz="1600" b="1" dirty="0" smtClean="0"/>
              <a:t>GS-7</a:t>
            </a:r>
            <a:endParaRPr lang="en-US" sz="1600" b="1" dirty="0"/>
          </a:p>
        </p:txBody>
      </p:sp>
      <p:sp>
        <p:nvSpPr>
          <p:cNvPr id="8" name="TextBox 7"/>
          <p:cNvSpPr txBox="1"/>
          <p:nvPr/>
        </p:nvSpPr>
        <p:spPr>
          <a:xfrm>
            <a:off x="0" y="1367"/>
            <a:ext cx="9144000" cy="1015663"/>
          </a:xfrm>
          <a:prstGeom prst="rect">
            <a:avLst/>
          </a:prstGeom>
          <a:solidFill>
            <a:schemeClr val="accent1"/>
          </a:solidFill>
        </p:spPr>
        <p:txBody>
          <a:bodyPr wrap="square" rtlCol="0">
            <a:spAutoFit/>
          </a:bodyPr>
          <a:lstStyle/>
          <a:p>
            <a:pPr algn="ctr"/>
            <a:r>
              <a:rPr lang="en-US" sz="3600" dirty="0" smtClean="0"/>
              <a:t>Applying what we know to CBE Research</a:t>
            </a:r>
          </a:p>
          <a:p>
            <a:pPr algn="ctr"/>
            <a:endParaRPr lang="en-US" sz="2400" dirty="0" smtClean="0"/>
          </a:p>
        </p:txBody>
      </p:sp>
      <p:sp>
        <p:nvSpPr>
          <p:cNvPr id="20" name="TextBox 19"/>
          <p:cNvSpPr txBox="1"/>
          <p:nvPr/>
        </p:nvSpPr>
        <p:spPr>
          <a:xfrm>
            <a:off x="-57512" y="5430787"/>
            <a:ext cx="2656332" cy="1169551"/>
          </a:xfrm>
          <a:prstGeom prst="rect">
            <a:avLst/>
          </a:prstGeom>
          <a:noFill/>
        </p:spPr>
        <p:txBody>
          <a:bodyPr wrap="square" rtlCol="0">
            <a:spAutoFit/>
          </a:bodyPr>
          <a:lstStyle/>
          <a:p>
            <a:r>
              <a:rPr lang="en-US" sz="1400" i="1" dirty="0" smtClean="0"/>
              <a:t>*</a:t>
            </a:r>
            <a:r>
              <a:rPr lang="en-US" sz="1400" i="1" dirty="0" smtClean="0">
                <a:hlinkClick r:id="rId3"/>
              </a:rPr>
              <a:t>Survey </a:t>
            </a:r>
            <a:r>
              <a:rPr lang="en-US" sz="1400" i="1" dirty="0">
                <a:hlinkClick r:id="rId3"/>
              </a:rPr>
              <a:t>of the</a:t>
            </a:r>
            <a:r>
              <a:rPr lang="en-US" sz="1400" dirty="0">
                <a:hlinkClick r:id="rId3"/>
              </a:rPr>
              <a:t> </a:t>
            </a:r>
            <a:r>
              <a:rPr lang="en-US" sz="1400" i="1" dirty="0">
                <a:hlinkClick r:id="rId3"/>
              </a:rPr>
              <a:t>Shared Design Elements &amp; Emerging Practices of Competency-Based Education </a:t>
            </a:r>
            <a:r>
              <a:rPr lang="en-US" sz="1400" i="1" dirty="0" smtClean="0">
                <a:hlinkClick r:id="rId3"/>
              </a:rPr>
              <a:t>Programs. </a:t>
            </a:r>
            <a:r>
              <a:rPr lang="en-US" sz="1400" dirty="0" smtClean="0">
                <a:hlinkClick r:id="rId3"/>
              </a:rPr>
              <a:t>Public Agenda, 2016 </a:t>
            </a:r>
            <a:endParaRPr lang="en-US" sz="1400" dirty="0"/>
          </a:p>
        </p:txBody>
      </p:sp>
    </p:spTree>
    <p:extLst>
      <p:ext uri="{BB962C8B-B14F-4D97-AF65-F5344CB8AC3E}">
        <p14:creationId xmlns:p14="http://schemas.microsoft.com/office/powerpoint/2010/main" val="141910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070" y="304800"/>
            <a:ext cx="7035787" cy="721360"/>
          </a:xfrm>
        </p:spPr>
        <p:txBody>
          <a:bodyPr>
            <a:normAutofit/>
          </a:bodyPr>
          <a:lstStyle/>
          <a:p>
            <a:r>
              <a:rPr lang="en-US" dirty="0" smtClean="0"/>
              <a:t>QM heading into 2016</a:t>
            </a:r>
            <a:endParaRPr lang="en-US" dirty="0"/>
          </a:p>
        </p:txBody>
      </p:sp>
      <p:sp>
        <p:nvSpPr>
          <p:cNvPr id="3" name="Content Placeholder 2"/>
          <p:cNvSpPr>
            <a:spLocks noGrp="1"/>
          </p:cNvSpPr>
          <p:nvPr>
            <p:ph sz="half" idx="1"/>
          </p:nvPr>
        </p:nvSpPr>
        <p:spPr>
          <a:xfrm>
            <a:off x="457200" y="1600200"/>
            <a:ext cx="4038600" cy="4661704"/>
          </a:xfrm>
        </p:spPr>
        <p:txBody>
          <a:bodyPr>
            <a:normAutofit/>
          </a:bodyPr>
          <a:lstStyle/>
          <a:p>
            <a:pPr marL="457200" indent="-457200">
              <a:buFont typeface="Arial"/>
              <a:buChar char="•"/>
            </a:pPr>
            <a:r>
              <a:rPr lang="en-US" dirty="0" smtClean="0"/>
              <a:t>Academic non-profit org.</a:t>
            </a:r>
          </a:p>
          <a:p>
            <a:pPr marL="457200" indent="-457200">
              <a:buFont typeface="Arial"/>
              <a:buChar char="•"/>
            </a:pPr>
            <a:r>
              <a:rPr lang="en-US" dirty="0" smtClean="0"/>
              <a:t> </a:t>
            </a:r>
            <a:r>
              <a:rPr lang="en-US" dirty="0" smtClean="0">
                <a:hlinkClick r:id="rId3"/>
              </a:rPr>
              <a:t>Robust research</a:t>
            </a:r>
            <a:endParaRPr lang="en-US" dirty="0"/>
          </a:p>
          <a:p>
            <a:pPr marL="457200" indent="-457200">
              <a:buFont typeface="Arial"/>
              <a:buChar char="•"/>
            </a:pPr>
            <a:r>
              <a:rPr lang="en-US" dirty="0"/>
              <a:t>Q</a:t>
            </a:r>
            <a:r>
              <a:rPr lang="en-US" dirty="0" smtClean="0"/>
              <a:t>uality assurance at course &amp; program level</a:t>
            </a:r>
          </a:p>
          <a:p>
            <a:pPr marL="457200" indent="-457200">
              <a:buFont typeface="Arial"/>
              <a:buChar char="•"/>
            </a:pPr>
            <a:r>
              <a:rPr lang="en-US" dirty="0" smtClean="0"/>
              <a:t>Online faculty competencies</a:t>
            </a:r>
          </a:p>
          <a:p>
            <a:pPr marL="457200" indent="-457200">
              <a:buFont typeface="Arial"/>
              <a:buChar char="•"/>
            </a:pPr>
            <a:r>
              <a:rPr lang="en-US" dirty="0" smtClean="0"/>
              <a:t>QM for Teaching</a:t>
            </a:r>
          </a:p>
          <a:p>
            <a:pPr marL="457200" indent="-457200">
              <a:buFont typeface="Arial"/>
              <a:buChar char="•"/>
            </a:pPr>
            <a:r>
              <a:rPr lang="en-US" dirty="0" smtClean="0"/>
              <a:t>International initiatives</a:t>
            </a:r>
          </a:p>
          <a:p>
            <a:pPr marL="457200" indent="-457200">
              <a:buFont typeface="Arial"/>
              <a:buChar char="•"/>
            </a:pPr>
            <a:endParaRPr lang="en-US" dirty="0"/>
          </a:p>
        </p:txBody>
      </p:sp>
      <p:pic>
        <p:nvPicPr>
          <p:cNvPr id="10" name="Content Placeholder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707888" y="1511300"/>
            <a:ext cx="3648711" cy="2540242"/>
          </a:xfrm>
        </p:spPr>
      </p:pic>
      <p:pic>
        <p:nvPicPr>
          <p:cNvPr id="7" name="Picture 6"/>
          <p:cNvPicPr>
            <a:picLocks noChangeAspect="1"/>
          </p:cNvPicPr>
          <p:nvPr/>
        </p:nvPicPr>
        <p:blipFill>
          <a:blip r:embed="rId5"/>
          <a:stretch>
            <a:fillRect/>
          </a:stretch>
        </p:blipFill>
        <p:spPr>
          <a:xfrm>
            <a:off x="6471397" y="3926840"/>
            <a:ext cx="1788926" cy="1978660"/>
          </a:xfrm>
          <a:prstGeom prst="rect">
            <a:avLst/>
          </a:prstGeom>
        </p:spPr>
      </p:pic>
    </p:spTree>
    <p:extLst>
      <p:ext uri="{BB962C8B-B14F-4D97-AF65-F5344CB8AC3E}">
        <p14:creationId xmlns:p14="http://schemas.microsoft.com/office/powerpoint/2010/main" val="34688859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smtClean="0"/>
              <a:t>  Quality has many pieces</a:t>
            </a:r>
          </a:p>
        </p:txBody>
      </p:sp>
      <p:pic>
        <p:nvPicPr>
          <p:cNvPr id="19459"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089870" y="1928099"/>
            <a:ext cx="7347813" cy="4191400"/>
          </a:xfrm>
        </p:spPr>
      </p:pic>
      <p:sp>
        <p:nvSpPr>
          <p:cNvPr id="3" name="TextBox 2"/>
          <p:cNvSpPr txBox="1"/>
          <p:nvPr/>
        </p:nvSpPr>
        <p:spPr>
          <a:xfrm>
            <a:off x="-22219500" y="6228080"/>
            <a:ext cx="9174306" cy="276999"/>
          </a:xfrm>
          <a:prstGeom prst="rect">
            <a:avLst/>
          </a:prstGeom>
          <a:noFill/>
        </p:spPr>
        <p:txBody>
          <a:bodyPr wrap="none" rtlCol="0">
            <a:spAutoFit/>
          </a:bodyPr>
          <a:lstStyle/>
          <a:p>
            <a:pPr lvl="0" algn="r">
              <a:spcBef>
                <a:spcPct val="20000"/>
              </a:spcBef>
            </a:pPr>
            <a:r>
              <a:rPr lang="en-US" sz="1200" dirty="0">
                <a:solidFill>
                  <a:prstClr val="black"/>
                </a:solidFill>
              </a:rPr>
              <a:t>Merrill, M.D., Drake, L., Lacy, M.J., Pratt, J. &amp; ID2 Research Group. (1996). Reclaiming Instructional Design. </a:t>
            </a:r>
            <a:r>
              <a:rPr lang="en-US" sz="1200" i="1" dirty="0">
                <a:solidFill>
                  <a:prstClr val="black"/>
                </a:solidFill>
              </a:rPr>
              <a:t>Educational Technology, 36</a:t>
            </a:r>
            <a:r>
              <a:rPr lang="en-US" sz="1200" dirty="0">
                <a:solidFill>
                  <a:prstClr val="black"/>
                </a:solidFill>
              </a:rPr>
              <a:t>(5), p. 5-7.</a:t>
            </a:r>
          </a:p>
        </p:txBody>
      </p:sp>
      <p:sp>
        <p:nvSpPr>
          <p:cNvPr id="4" name="TextBox 3"/>
          <p:cNvSpPr txBox="1"/>
          <p:nvPr/>
        </p:nvSpPr>
        <p:spPr>
          <a:xfrm>
            <a:off x="2247900" y="1231900"/>
            <a:ext cx="5346700" cy="400110"/>
          </a:xfrm>
          <a:prstGeom prst="rect">
            <a:avLst/>
          </a:prstGeom>
          <a:solidFill>
            <a:schemeClr val="tx2">
              <a:lumMod val="20000"/>
              <a:lumOff val="80000"/>
            </a:schemeClr>
          </a:solidFill>
        </p:spPr>
        <p:txBody>
          <a:bodyPr wrap="square" rtlCol="0">
            <a:spAutoFit/>
          </a:bodyPr>
          <a:lstStyle/>
          <a:p>
            <a:pPr algn="ctr"/>
            <a:r>
              <a:rPr lang="en-US" sz="2000" b="1" dirty="0" smtClean="0">
                <a:cs typeface="Copperplate Gothic Bold"/>
              </a:rPr>
              <a:t>QM will </a:t>
            </a:r>
            <a:r>
              <a:rPr lang="en-US" sz="2000" b="1" i="1" dirty="0" smtClean="0">
                <a:cs typeface="Copperplate Gothic Bold"/>
              </a:rPr>
              <a:t>look backwards </a:t>
            </a:r>
            <a:r>
              <a:rPr lang="en-US" sz="2000" b="1" dirty="0" smtClean="0">
                <a:cs typeface="Copperplate Gothic Bold"/>
              </a:rPr>
              <a:t>to understand these</a:t>
            </a:r>
            <a:endParaRPr lang="en-US" sz="2000" b="1" dirty="0">
              <a:cs typeface="Copperplate Gothic Bold"/>
            </a:endParaRPr>
          </a:p>
        </p:txBody>
      </p:sp>
      <p:sp>
        <p:nvSpPr>
          <p:cNvPr id="5" name="TextBox 4"/>
          <p:cNvSpPr txBox="1"/>
          <p:nvPr/>
        </p:nvSpPr>
        <p:spPr>
          <a:xfrm>
            <a:off x="1422400" y="1632010"/>
            <a:ext cx="6926383" cy="400110"/>
          </a:xfrm>
          <a:prstGeom prst="rect">
            <a:avLst/>
          </a:prstGeom>
          <a:solidFill>
            <a:schemeClr val="tx2">
              <a:lumMod val="20000"/>
              <a:lumOff val="80000"/>
            </a:schemeClr>
          </a:solidFill>
        </p:spPr>
        <p:txBody>
          <a:bodyPr wrap="square" rtlCol="0">
            <a:spAutoFit/>
          </a:bodyPr>
          <a:lstStyle/>
          <a:p>
            <a:pPr algn="ctr"/>
            <a:r>
              <a:rPr lang="en-US" sz="2000" b="1" dirty="0" smtClean="0"/>
              <a:t>And will </a:t>
            </a:r>
            <a:r>
              <a:rPr lang="en-US" sz="2000" b="1" i="1" dirty="0" smtClean="0"/>
              <a:t>work forwards </a:t>
            </a:r>
            <a:r>
              <a:rPr lang="en-US" sz="2000" b="1" dirty="0" smtClean="0"/>
              <a:t>with our community and many partners</a:t>
            </a:r>
            <a:endParaRPr lang="en-US" sz="2000" b="1" dirty="0"/>
          </a:p>
        </p:txBody>
      </p:sp>
    </p:spTree>
    <p:extLst>
      <p:ext uri="{BB962C8B-B14F-4D97-AF65-F5344CB8AC3E}">
        <p14:creationId xmlns:p14="http://schemas.microsoft.com/office/powerpoint/2010/main" val="1087956464"/>
      </p:ext>
    </p:extLst>
  </p:cSld>
  <p:clrMapOvr>
    <a:masterClrMapping/>
  </p:clrMapOvr>
  <mc:AlternateContent xmlns:mc="http://schemas.openxmlformats.org/markup-compatibility/2006" xmlns:p14="http://schemas.microsoft.com/office/powerpoint/2010/main">
    <mc:Choice Requires="p14">
      <p:transition spd="slow" p14:dur="2000" advTm="31899"/>
    </mc:Choice>
    <mc:Fallback xmlns="">
      <p:transition spd="slow" advTm="318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r>
              <a:rPr lang="en-US" dirty="0" smtClean="0"/>
              <a:t>Thank You All </a:t>
            </a:r>
          </a:p>
          <a:p>
            <a:r>
              <a:rPr lang="en-US" dirty="0" smtClean="0"/>
              <a:t>for Making Quality Matter</a:t>
            </a:r>
            <a:endParaRPr lang="en-US" dirty="0"/>
          </a:p>
        </p:txBody>
      </p:sp>
      <p:sp>
        <p:nvSpPr>
          <p:cNvPr id="5" name="Text Placeholder 4"/>
          <p:cNvSpPr>
            <a:spLocks noGrp="1"/>
          </p:cNvSpPr>
          <p:nvPr>
            <p:ph type="body" sz="quarter" idx="13"/>
          </p:nvPr>
        </p:nvSpPr>
        <p:spPr/>
        <p:txBody>
          <a:bodyPr>
            <a:normAutofit fontScale="85000" lnSpcReduction="10000"/>
          </a:bodyPr>
          <a:lstStyle/>
          <a:p>
            <a:r>
              <a:rPr lang="en-US" dirty="0" smtClean="0"/>
              <a:t>QM’s achievements belong to our community</a:t>
            </a:r>
            <a:endParaRPr lang="en-US" dirty="0"/>
          </a:p>
        </p:txBody>
      </p:sp>
    </p:spTree>
    <p:extLst>
      <p:ext uri="{BB962C8B-B14F-4D97-AF65-F5344CB8AC3E}">
        <p14:creationId xmlns:p14="http://schemas.microsoft.com/office/powerpoint/2010/main" val="42879808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rmAutofit fontScale="92500" lnSpcReduction="10000"/>
          </a:bodyPr>
          <a:lstStyle/>
          <a:p>
            <a:pPr marL="0" indent="0">
              <a:buNone/>
            </a:pPr>
            <a:r>
              <a:rPr lang="en-US" dirty="0" smtClean="0"/>
              <a:t>				Students</a:t>
            </a:r>
          </a:p>
          <a:p>
            <a:pPr lvl="2"/>
            <a:r>
              <a:rPr lang="en-US" dirty="0" smtClean="0"/>
              <a:t>					</a:t>
            </a:r>
            <a:r>
              <a:rPr lang="en-US" b="1" dirty="0" smtClean="0"/>
              <a:t>3.5 Million</a:t>
            </a:r>
          </a:p>
          <a:p>
            <a:pPr marL="0" indent="0">
              <a:buNone/>
            </a:pPr>
            <a:r>
              <a:rPr lang="en-US" dirty="0" smtClean="0"/>
              <a:t>				Growth</a:t>
            </a:r>
          </a:p>
          <a:p>
            <a:pPr marL="0" indent="0">
              <a:buNone/>
            </a:pPr>
            <a:r>
              <a:rPr lang="en-US" dirty="0"/>
              <a:t>	</a:t>
            </a:r>
            <a:r>
              <a:rPr lang="en-US" dirty="0" smtClean="0"/>
              <a:t>				</a:t>
            </a:r>
            <a:r>
              <a:rPr lang="en-US" b="1" dirty="0" smtClean="0"/>
              <a:t>9.7%</a:t>
            </a:r>
            <a:r>
              <a:rPr lang="en-US" dirty="0" smtClean="0"/>
              <a:t>, 2-year colleges highest growth</a:t>
            </a:r>
          </a:p>
          <a:p>
            <a:pPr marL="0" indent="0">
              <a:buNone/>
            </a:pPr>
            <a:r>
              <a:rPr lang="en-US" dirty="0" smtClean="0"/>
              <a:t>				Strategic Importance</a:t>
            </a:r>
          </a:p>
          <a:p>
            <a:pPr marL="457200" lvl="1" indent="0">
              <a:buNone/>
            </a:pPr>
            <a:r>
              <a:rPr lang="en-US" dirty="0" smtClean="0"/>
              <a:t>				</a:t>
            </a:r>
            <a:r>
              <a:rPr lang="en-US" b="1" dirty="0" smtClean="0"/>
              <a:t>59% critical</a:t>
            </a:r>
            <a:r>
              <a:rPr lang="en-US" dirty="0" smtClean="0"/>
              <a:t>; 13.5% not</a:t>
            </a:r>
          </a:p>
          <a:p>
            <a:pPr marL="0" indent="0">
              <a:buNone/>
            </a:pPr>
            <a:r>
              <a:rPr lang="en-US" dirty="0" smtClean="0"/>
              <a:t>				Barriers</a:t>
            </a:r>
          </a:p>
          <a:p>
            <a:pPr marL="457200" lvl="1" indent="0">
              <a:buNone/>
            </a:pPr>
            <a:r>
              <a:rPr lang="en-US" dirty="0" smtClean="0"/>
              <a:t>				Disciplined students, faculty acceptance</a:t>
            </a:r>
          </a:p>
          <a:p>
            <a:pPr marL="0" indent="0">
              <a:buNone/>
            </a:pPr>
            <a:r>
              <a:rPr lang="en-US" dirty="0" smtClean="0"/>
              <a:t>				Quality</a:t>
            </a:r>
          </a:p>
          <a:p>
            <a:pPr marL="457200" lvl="1" indent="0">
              <a:buNone/>
            </a:pPr>
            <a:r>
              <a:rPr lang="en-US" dirty="0" smtClean="0"/>
              <a:t>				27% say online=F2F </a:t>
            </a:r>
            <a:endParaRPr lang="en-US" dirty="0"/>
          </a:p>
        </p:txBody>
      </p:sp>
      <p:sp>
        <p:nvSpPr>
          <p:cNvPr id="3" name="Text Placeholder 2"/>
          <p:cNvSpPr>
            <a:spLocks noGrp="1"/>
          </p:cNvSpPr>
          <p:nvPr>
            <p:ph type="body" sz="quarter" idx="10"/>
          </p:nvPr>
        </p:nvSpPr>
        <p:spPr/>
        <p:txBody>
          <a:bodyPr/>
          <a:lstStyle/>
          <a:p>
            <a:r>
              <a:rPr lang="en-US" dirty="0" smtClean="0"/>
              <a:t>State of </a:t>
            </a:r>
            <a:r>
              <a:rPr lang="en-US" dirty="0"/>
              <a:t>o</a:t>
            </a:r>
            <a:r>
              <a:rPr lang="en-US" dirty="0" smtClean="0"/>
              <a:t>nline </a:t>
            </a:r>
            <a:r>
              <a:rPr lang="en-US" dirty="0"/>
              <a:t>l</a:t>
            </a:r>
            <a:r>
              <a:rPr lang="en-US" dirty="0" smtClean="0"/>
              <a:t>earning: 2006* </a:t>
            </a:r>
            <a:endParaRPr lang="en-US" dirty="0"/>
          </a:p>
        </p:txBody>
      </p:sp>
      <p:sp>
        <p:nvSpPr>
          <p:cNvPr id="4" name="TextBox 3"/>
          <p:cNvSpPr txBox="1"/>
          <p:nvPr/>
        </p:nvSpPr>
        <p:spPr>
          <a:xfrm>
            <a:off x="228600" y="5963920"/>
            <a:ext cx="4178300" cy="369332"/>
          </a:xfrm>
          <a:prstGeom prst="rect">
            <a:avLst/>
          </a:prstGeom>
          <a:noFill/>
        </p:spPr>
        <p:txBody>
          <a:bodyPr wrap="square" rtlCol="0">
            <a:spAutoFit/>
          </a:bodyPr>
          <a:lstStyle/>
          <a:p>
            <a:r>
              <a:rPr lang="en-US" dirty="0" smtClean="0"/>
              <a:t>*</a:t>
            </a:r>
            <a:r>
              <a:rPr lang="en-US" dirty="0" smtClean="0">
                <a:hlinkClick r:id="rId3"/>
              </a:rPr>
              <a:t>Allen, E. &amp; Seaman, J. 2007 </a:t>
            </a:r>
            <a:endParaRPr lang="en-US" dirty="0"/>
          </a:p>
        </p:txBody>
      </p:sp>
      <p:grpSp>
        <p:nvGrpSpPr>
          <p:cNvPr id="21" name="Group 20"/>
          <p:cNvGrpSpPr/>
          <p:nvPr/>
        </p:nvGrpSpPr>
        <p:grpSpPr>
          <a:xfrm>
            <a:off x="367129" y="1029789"/>
            <a:ext cx="1762013" cy="4934131"/>
            <a:chOff x="367129" y="1029789"/>
            <a:chExt cx="1762013" cy="4934131"/>
          </a:xfrm>
        </p:grpSpPr>
        <p:pic>
          <p:nvPicPr>
            <p:cNvPr id="6" name="Picture 5" descr="online-course-screen.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502" y="1029789"/>
              <a:ext cx="923165" cy="899187"/>
            </a:xfrm>
            <a:prstGeom prst="rect">
              <a:avLst/>
            </a:prstGeom>
          </p:spPr>
        </p:pic>
        <p:pic>
          <p:nvPicPr>
            <p:cNvPr id="8" name="Picture 7" descr="reviewer2.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700" y="1302146"/>
              <a:ext cx="393934" cy="506487"/>
            </a:xfrm>
            <a:prstGeom prst="rect">
              <a:avLst/>
            </a:prstGeom>
          </p:spPr>
        </p:pic>
        <p:grpSp>
          <p:nvGrpSpPr>
            <p:cNvPr id="9" name="Group 8"/>
            <p:cNvGrpSpPr/>
            <p:nvPr/>
          </p:nvGrpSpPr>
          <p:grpSpPr>
            <a:xfrm>
              <a:off x="367129" y="2138330"/>
              <a:ext cx="1762013" cy="577589"/>
              <a:chOff x="3789599" y="1002205"/>
              <a:chExt cx="4699467" cy="2166973"/>
            </a:xfrm>
          </p:grpSpPr>
          <p:pic>
            <p:nvPicPr>
              <p:cNvPr id="10" name="Picture 9" descr="QMcurious-audience.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0545" y="1002205"/>
                <a:ext cx="1455369" cy="1455369"/>
              </a:xfrm>
              <a:prstGeom prst="rect">
                <a:avLst/>
              </a:prstGeom>
            </p:spPr>
          </p:pic>
          <p:pic>
            <p:nvPicPr>
              <p:cNvPr id="11" name="Picture 10" descr="QMcurious-audience.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0182" y="1096279"/>
                <a:ext cx="1455369" cy="1455369"/>
              </a:xfrm>
              <a:prstGeom prst="rect">
                <a:avLst/>
              </a:prstGeom>
            </p:spPr>
          </p:pic>
          <p:pic>
            <p:nvPicPr>
              <p:cNvPr id="12" name="Picture 11" descr="Reluct-follower-audience.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27546" y="1607658"/>
                <a:ext cx="1561520" cy="1561520"/>
              </a:xfrm>
              <a:prstGeom prst="rect">
                <a:avLst/>
              </a:prstGeom>
            </p:spPr>
          </p:pic>
          <p:pic>
            <p:nvPicPr>
              <p:cNvPr id="13" name="Picture 12" descr="QMcurious-audience.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1008" y="1102903"/>
                <a:ext cx="1455369" cy="1455369"/>
              </a:xfrm>
              <a:prstGeom prst="rect">
                <a:avLst/>
              </a:prstGeom>
            </p:spPr>
          </p:pic>
          <p:pic>
            <p:nvPicPr>
              <p:cNvPr id="14" name="Picture 13" descr="Reluct-follower-audience.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4335" y="1564434"/>
                <a:ext cx="1561520" cy="1561520"/>
              </a:xfrm>
              <a:prstGeom prst="rect">
                <a:avLst/>
              </a:prstGeom>
            </p:spPr>
          </p:pic>
          <p:pic>
            <p:nvPicPr>
              <p:cNvPr id="15" name="Picture 14" descr="QMcurious-audience.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9599" y="1282374"/>
                <a:ext cx="1455369" cy="1455369"/>
              </a:xfrm>
              <a:prstGeom prst="rect">
                <a:avLst/>
              </a:prstGeom>
            </p:spPr>
          </p:pic>
          <p:pic>
            <p:nvPicPr>
              <p:cNvPr id="16" name="Picture 15" descr="Reluct-follower-audience.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0805" y="1515560"/>
                <a:ext cx="1561520" cy="1561520"/>
              </a:xfrm>
              <a:prstGeom prst="rect">
                <a:avLst/>
              </a:prstGeom>
            </p:spPr>
          </p:pic>
        </p:grpSp>
        <p:pic>
          <p:nvPicPr>
            <p:cNvPr id="17" name="Picture 16"/>
            <p:cNvPicPr>
              <a:picLocks noChangeAspect="1"/>
            </p:cNvPicPr>
            <p:nvPr/>
          </p:nvPicPr>
          <p:blipFill>
            <a:blip r:embed="rId8"/>
            <a:stretch>
              <a:fillRect/>
            </a:stretch>
          </p:blipFill>
          <p:spPr>
            <a:xfrm>
              <a:off x="765093" y="2874683"/>
              <a:ext cx="863114" cy="849019"/>
            </a:xfrm>
            <a:prstGeom prst="rect">
              <a:avLst/>
            </a:prstGeom>
          </p:spPr>
        </p:pic>
        <p:pic>
          <p:nvPicPr>
            <p:cNvPr id="18" name="Picture 17"/>
            <p:cNvPicPr>
              <a:picLocks noChangeAspect="1"/>
            </p:cNvPicPr>
            <p:nvPr/>
          </p:nvPicPr>
          <p:blipFill>
            <a:blip r:embed="rId9"/>
            <a:stretch>
              <a:fillRect/>
            </a:stretch>
          </p:blipFill>
          <p:spPr>
            <a:xfrm>
              <a:off x="680019" y="3723702"/>
              <a:ext cx="1022954" cy="903110"/>
            </a:xfrm>
            <a:prstGeom prst="rect">
              <a:avLst/>
            </a:prstGeom>
          </p:spPr>
        </p:pic>
        <p:pic>
          <p:nvPicPr>
            <p:cNvPr id="19" name="Picture 18"/>
            <p:cNvPicPr>
              <a:picLocks noChangeAspect="1"/>
            </p:cNvPicPr>
            <p:nvPr/>
          </p:nvPicPr>
          <p:blipFill>
            <a:blip r:embed="rId10"/>
            <a:stretch>
              <a:fillRect/>
            </a:stretch>
          </p:blipFill>
          <p:spPr>
            <a:xfrm>
              <a:off x="680019" y="4923155"/>
              <a:ext cx="1040765" cy="1040765"/>
            </a:xfrm>
            <a:prstGeom prst="rect">
              <a:avLst/>
            </a:prstGeom>
          </p:spPr>
        </p:pic>
      </p:grpSp>
    </p:spTree>
    <p:extLst>
      <p:ext uri="{BB962C8B-B14F-4D97-AF65-F5344CB8AC3E}">
        <p14:creationId xmlns:p14="http://schemas.microsoft.com/office/powerpoint/2010/main" val="394717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3568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An example from QM’s Higher Education Course Review </a:t>
            </a:r>
            <a:r>
              <a:rPr lang="en-US" dirty="0"/>
              <a:t>Exit Survey </a:t>
            </a:r>
            <a:r>
              <a:rPr lang="en-US" dirty="0" smtClean="0"/>
              <a:t>Data</a:t>
            </a:r>
          </a:p>
          <a:p>
            <a:pPr marL="457200" indent="-457200">
              <a:buFont typeface="Arial"/>
              <a:buChar char="•"/>
            </a:pPr>
            <a:r>
              <a:rPr lang="en-US" dirty="0" smtClean="0"/>
              <a:t> February – October 2015</a:t>
            </a:r>
          </a:p>
          <a:p>
            <a:pPr marL="457200" indent="-457200">
              <a:buFont typeface="Arial"/>
              <a:buChar char="•"/>
            </a:pPr>
            <a:r>
              <a:rPr lang="en-US" dirty="0" smtClean="0"/>
              <a:t>All roles, N=1794</a:t>
            </a:r>
          </a:p>
          <a:p>
            <a:pPr marL="457200" indent="-457200">
              <a:buFont typeface="Arial"/>
              <a:buChar char="•"/>
            </a:pPr>
            <a:r>
              <a:rPr lang="en-US" dirty="0" smtClean="0"/>
              <a:t>Self-report data about behavior and intended behavior</a:t>
            </a:r>
            <a:endParaRPr lang="en-US" dirty="0"/>
          </a:p>
          <a:p>
            <a:endParaRPr lang="en-US" dirty="0"/>
          </a:p>
        </p:txBody>
      </p:sp>
      <p:sp>
        <p:nvSpPr>
          <p:cNvPr id="3" name="Text Placeholder 2"/>
          <p:cNvSpPr>
            <a:spLocks noGrp="1"/>
          </p:cNvSpPr>
          <p:nvPr>
            <p:ph type="body" sz="quarter" idx="10"/>
          </p:nvPr>
        </p:nvSpPr>
        <p:spPr/>
        <p:txBody>
          <a:bodyPr/>
          <a:lstStyle/>
          <a:p>
            <a:r>
              <a:rPr lang="en-US" dirty="0" smtClean="0"/>
              <a:t>Behavior Change Data</a:t>
            </a:r>
            <a:endParaRPr lang="en-US" dirty="0"/>
          </a:p>
        </p:txBody>
      </p:sp>
    </p:spTree>
    <p:extLst>
      <p:ext uri="{BB962C8B-B14F-4D97-AF65-F5344CB8AC3E}">
        <p14:creationId xmlns:p14="http://schemas.microsoft.com/office/powerpoint/2010/main" val="20689725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Impact for Online Courses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315192604"/>
              </p:ext>
            </p:extLst>
          </p:nvPr>
        </p:nvGraphicFramePr>
        <p:xfrm>
          <a:off x="1182344" y="2575560"/>
          <a:ext cx="6437656" cy="2677160"/>
        </p:xfrm>
        <a:graphic>
          <a:graphicData uri="http://schemas.openxmlformats.org/drawingml/2006/table">
            <a:tbl>
              <a:tblPr firstRow="1" bandRow="1">
                <a:tableStyleId>{5C22544A-7EE6-4342-B048-85BDC9FD1C3A}</a:tableStyleId>
              </a:tblPr>
              <a:tblGrid>
                <a:gridCol w="804707"/>
                <a:gridCol w="804707"/>
                <a:gridCol w="804707"/>
                <a:gridCol w="804707"/>
                <a:gridCol w="804707"/>
                <a:gridCol w="804707"/>
                <a:gridCol w="804707"/>
                <a:gridCol w="804707"/>
              </a:tblGrid>
              <a:tr h="370840">
                <a:tc>
                  <a:txBody>
                    <a:bodyPr/>
                    <a:lstStyle/>
                    <a:p>
                      <a:r>
                        <a:rPr lang="en-US" sz="2400" dirty="0" smtClean="0"/>
                        <a:t>Role</a:t>
                      </a:r>
                      <a:endParaRPr lang="en-US" sz="2400" dirty="0"/>
                    </a:p>
                  </a:txBody>
                  <a:tcPr/>
                </a:tc>
                <a:tc>
                  <a:txBody>
                    <a:bodyPr/>
                    <a:lstStyle/>
                    <a:p>
                      <a:r>
                        <a:rPr lang="en-US" sz="2400" dirty="0" smtClean="0"/>
                        <a:t>N</a:t>
                      </a:r>
                      <a:endParaRPr lang="en-US" sz="2400" dirty="0"/>
                    </a:p>
                  </a:txBody>
                  <a:tcPr/>
                </a:tc>
                <a:tc>
                  <a:txBody>
                    <a:bodyPr/>
                    <a:lstStyle/>
                    <a:p>
                      <a:r>
                        <a:rPr lang="en-US" sz="2400" dirty="0" smtClean="0"/>
                        <a:t>Yes</a:t>
                      </a:r>
                      <a:r>
                        <a:rPr lang="en-US" sz="2400" baseline="0" dirty="0" smtClean="0"/>
                        <a:t> (N)</a:t>
                      </a:r>
                      <a:endParaRPr lang="en-US" sz="2400" dirty="0"/>
                    </a:p>
                  </a:txBody>
                  <a:tcPr/>
                </a:tc>
                <a:tc>
                  <a:txBody>
                    <a:bodyPr/>
                    <a:lstStyle/>
                    <a:p>
                      <a:r>
                        <a:rPr lang="en-US" sz="2400" dirty="0" smtClean="0"/>
                        <a:t>Yes (%)</a:t>
                      </a:r>
                      <a:endParaRPr lang="en-US" sz="2400" dirty="0"/>
                    </a:p>
                  </a:txBody>
                  <a:tcPr/>
                </a:tc>
                <a:tc>
                  <a:txBody>
                    <a:bodyPr/>
                    <a:lstStyle/>
                    <a:p>
                      <a:r>
                        <a:rPr lang="en-US" sz="2400" dirty="0" smtClean="0"/>
                        <a:t>No (N)</a:t>
                      </a:r>
                      <a:endParaRPr lang="en-US" sz="2400" dirty="0"/>
                    </a:p>
                  </a:txBody>
                  <a:tcPr/>
                </a:tc>
                <a:tc>
                  <a:txBody>
                    <a:bodyPr/>
                    <a:lstStyle/>
                    <a:p>
                      <a:r>
                        <a:rPr lang="en-US" sz="2400" dirty="0" smtClean="0"/>
                        <a:t>No (%)</a:t>
                      </a:r>
                      <a:endParaRPr lang="en-US" sz="2400" dirty="0"/>
                    </a:p>
                  </a:txBody>
                  <a:tcPr/>
                </a:tc>
                <a:tc>
                  <a:txBody>
                    <a:bodyPr/>
                    <a:lstStyle/>
                    <a:p>
                      <a:r>
                        <a:rPr lang="en-US" sz="2400" dirty="0" smtClean="0"/>
                        <a:t>N/A</a:t>
                      </a:r>
                      <a:endParaRPr lang="en-US" sz="2400" dirty="0"/>
                    </a:p>
                  </a:txBody>
                  <a:tcPr/>
                </a:tc>
                <a:tc>
                  <a:txBody>
                    <a:bodyPr/>
                    <a:lstStyle/>
                    <a:p>
                      <a:endParaRPr lang="en-US" sz="2400" dirty="0"/>
                    </a:p>
                  </a:txBody>
                  <a:tcPr/>
                </a:tc>
              </a:tr>
              <a:tr h="370840">
                <a:tc>
                  <a:txBody>
                    <a:bodyPr/>
                    <a:lstStyle/>
                    <a:p>
                      <a:pPr marL="0" marR="0">
                        <a:spcBef>
                          <a:spcPts val="0"/>
                        </a:spcBef>
                        <a:spcAft>
                          <a:spcPts val="0"/>
                        </a:spcAft>
                      </a:pPr>
                      <a:r>
                        <a:rPr lang="en-US" sz="2400" b="1" dirty="0" smtClean="0">
                          <a:solidFill>
                            <a:srgbClr val="000000"/>
                          </a:solidFill>
                          <a:effectLst/>
                          <a:latin typeface="Calibri"/>
                          <a:ea typeface="Times New Roman"/>
                          <a:cs typeface="Times New Roman"/>
                        </a:rPr>
                        <a:t>QMC</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smtClean="0">
                          <a:effectLst/>
                          <a:latin typeface="Cambria"/>
                          <a:ea typeface="ＭＳ 明朝"/>
                          <a:cs typeface="Times New Roman"/>
                        </a:rPr>
                        <a:t>158</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a:solidFill>
                            <a:srgbClr val="000000"/>
                          </a:solidFill>
                          <a:effectLst/>
                          <a:latin typeface="Calibri"/>
                          <a:ea typeface="Times New Roman"/>
                          <a:cs typeface="Times New Roman"/>
                        </a:rPr>
                        <a:t>57</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a:solidFill>
                            <a:srgbClr val="000000"/>
                          </a:solidFill>
                          <a:effectLst/>
                          <a:latin typeface="Calibri"/>
                          <a:ea typeface="Times New Roman"/>
                          <a:cs typeface="Times New Roman"/>
                        </a:rPr>
                        <a:t>36%</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a:solidFill>
                            <a:srgbClr val="000000"/>
                          </a:solidFill>
                          <a:effectLst/>
                          <a:latin typeface="Calibri"/>
                          <a:ea typeface="Times New Roman"/>
                          <a:cs typeface="Times New Roman"/>
                        </a:rPr>
                        <a:t>21</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a:solidFill>
                            <a:srgbClr val="000000"/>
                          </a:solidFill>
                          <a:effectLst/>
                          <a:latin typeface="Calibri"/>
                          <a:ea typeface="Times New Roman"/>
                          <a:cs typeface="Times New Roman"/>
                        </a:rPr>
                        <a:t>13%</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a:solidFill>
                            <a:srgbClr val="000000"/>
                          </a:solidFill>
                          <a:effectLst/>
                          <a:latin typeface="Calibri"/>
                          <a:ea typeface="Times New Roman"/>
                          <a:cs typeface="Times New Roman"/>
                        </a:rPr>
                        <a:t>78</a:t>
                      </a:r>
                      <a:endParaRPr lang="en-US" sz="240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a:solidFill>
                            <a:srgbClr val="000000"/>
                          </a:solidFill>
                          <a:effectLst/>
                          <a:latin typeface="Calibri"/>
                          <a:ea typeface="Times New Roman"/>
                          <a:cs typeface="Times New Roman"/>
                        </a:rPr>
                        <a:t>49%</a:t>
                      </a:r>
                      <a:endParaRPr lang="en-US" sz="2400">
                        <a:effectLst/>
                        <a:latin typeface="Cambria"/>
                        <a:ea typeface="ＭＳ 明朝"/>
                        <a:cs typeface="Times New Roman"/>
                      </a:endParaRPr>
                    </a:p>
                  </a:txBody>
                  <a:tcPr marL="68580" marR="68580" marT="0" marB="0" anchor="b"/>
                </a:tc>
              </a:tr>
              <a:tr h="370840">
                <a:tc>
                  <a:txBody>
                    <a:bodyPr/>
                    <a:lstStyle/>
                    <a:p>
                      <a:pPr marL="0" marR="0">
                        <a:spcBef>
                          <a:spcPts val="0"/>
                        </a:spcBef>
                        <a:spcAft>
                          <a:spcPts val="0"/>
                        </a:spcAft>
                      </a:pPr>
                      <a:r>
                        <a:rPr lang="en-US" sz="2400" b="1" dirty="0" smtClean="0">
                          <a:solidFill>
                            <a:srgbClr val="000000"/>
                          </a:solidFill>
                          <a:effectLst/>
                          <a:latin typeface="Calibri"/>
                          <a:ea typeface="Times New Roman"/>
                          <a:cs typeface="Times New Roman"/>
                        </a:rPr>
                        <a:t>PR</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smtClean="0">
                          <a:effectLst/>
                          <a:latin typeface="Cambria"/>
                          <a:ea typeface="ＭＳ 明朝"/>
                          <a:cs typeface="Times New Roman"/>
                        </a:rPr>
                        <a:t>851</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a:solidFill>
                            <a:srgbClr val="000000"/>
                          </a:solidFill>
                          <a:effectLst/>
                          <a:latin typeface="Calibri"/>
                          <a:ea typeface="Times New Roman"/>
                          <a:cs typeface="Times New Roman"/>
                        </a:rPr>
                        <a:t>588</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b="1" dirty="0">
                          <a:solidFill>
                            <a:srgbClr val="000000"/>
                          </a:solidFill>
                          <a:effectLst/>
                          <a:latin typeface="Calibri"/>
                          <a:ea typeface="Times New Roman"/>
                          <a:cs typeface="Times New Roman"/>
                        </a:rPr>
                        <a:t>69%</a:t>
                      </a:r>
                      <a:endParaRPr lang="en-US" sz="2400" b="1"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a:solidFill>
                            <a:srgbClr val="000000"/>
                          </a:solidFill>
                          <a:effectLst/>
                          <a:latin typeface="Calibri"/>
                          <a:ea typeface="Times New Roman"/>
                          <a:cs typeface="Times New Roman"/>
                        </a:rPr>
                        <a:t>144</a:t>
                      </a:r>
                      <a:endParaRPr lang="en-US" sz="240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a:solidFill>
                            <a:srgbClr val="000000"/>
                          </a:solidFill>
                          <a:effectLst/>
                          <a:latin typeface="Calibri"/>
                          <a:ea typeface="Times New Roman"/>
                          <a:cs typeface="Times New Roman"/>
                        </a:rPr>
                        <a:t>17%</a:t>
                      </a:r>
                      <a:endParaRPr lang="en-US" sz="240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a:solidFill>
                            <a:srgbClr val="000000"/>
                          </a:solidFill>
                          <a:effectLst/>
                          <a:latin typeface="Calibri"/>
                          <a:ea typeface="Times New Roman"/>
                          <a:cs typeface="Times New Roman"/>
                        </a:rPr>
                        <a:t>115</a:t>
                      </a:r>
                      <a:endParaRPr lang="en-US" sz="240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a:solidFill>
                            <a:srgbClr val="000000"/>
                          </a:solidFill>
                          <a:effectLst/>
                          <a:latin typeface="Calibri"/>
                          <a:ea typeface="Times New Roman"/>
                          <a:cs typeface="Times New Roman"/>
                        </a:rPr>
                        <a:t>14%</a:t>
                      </a:r>
                      <a:endParaRPr lang="en-US" sz="2400" dirty="0">
                        <a:effectLst/>
                        <a:latin typeface="Cambria"/>
                        <a:ea typeface="ＭＳ 明朝"/>
                        <a:cs typeface="Times New Roman"/>
                      </a:endParaRPr>
                    </a:p>
                  </a:txBody>
                  <a:tcPr marL="68580" marR="68580" marT="0" marB="0" anchor="b"/>
                </a:tc>
              </a:tr>
              <a:tr h="370840">
                <a:tc>
                  <a:txBody>
                    <a:bodyPr/>
                    <a:lstStyle/>
                    <a:p>
                      <a:pPr marL="0" marR="0">
                        <a:spcBef>
                          <a:spcPts val="0"/>
                        </a:spcBef>
                        <a:spcAft>
                          <a:spcPts val="0"/>
                        </a:spcAft>
                      </a:pPr>
                      <a:r>
                        <a:rPr lang="en-US" sz="2400" b="1" dirty="0" smtClean="0">
                          <a:solidFill>
                            <a:srgbClr val="000000"/>
                          </a:solidFill>
                          <a:effectLst/>
                          <a:latin typeface="Calibri"/>
                          <a:ea typeface="Times New Roman"/>
                          <a:cs typeface="Times New Roman"/>
                        </a:rPr>
                        <a:t>CR</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smtClean="0">
                          <a:effectLst/>
                          <a:latin typeface="Cambria"/>
                          <a:ea typeface="ＭＳ 明朝"/>
                          <a:cs typeface="Times New Roman"/>
                        </a:rPr>
                        <a:t>311</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a:solidFill>
                            <a:srgbClr val="000000"/>
                          </a:solidFill>
                          <a:effectLst/>
                          <a:latin typeface="Calibri"/>
                          <a:ea typeface="Times New Roman"/>
                          <a:cs typeface="Times New Roman"/>
                        </a:rPr>
                        <a:t>264</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b="1" dirty="0">
                          <a:solidFill>
                            <a:srgbClr val="000000"/>
                          </a:solidFill>
                          <a:effectLst/>
                          <a:latin typeface="Calibri"/>
                          <a:ea typeface="Times New Roman"/>
                          <a:cs typeface="Times New Roman"/>
                        </a:rPr>
                        <a:t>85%</a:t>
                      </a:r>
                      <a:endParaRPr lang="en-US" sz="2400" b="1"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a:solidFill>
                            <a:srgbClr val="000000"/>
                          </a:solidFill>
                          <a:effectLst/>
                          <a:latin typeface="Calibri"/>
                          <a:ea typeface="Times New Roman"/>
                          <a:cs typeface="Times New Roman"/>
                        </a:rPr>
                        <a:t>14</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b="1" dirty="0">
                          <a:solidFill>
                            <a:srgbClr val="000000"/>
                          </a:solidFill>
                          <a:effectLst/>
                          <a:latin typeface="Calibri"/>
                          <a:ea typeface="Times New Roman"/>
                          <a:cs typeface="Times New Roman"/>
                        </a:rPr>
                        <a:t>5%</a:t>
                      </a:r>
                      <a:endParaRPr lang="en-US" sz="2400" b="1"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a:solidFill>
                            <a:srgbClr val="000000"/>
                          </a:solidFill>
                          <a:effectLst/>
                          <a:latin typeface="Calibri"/>
                          <a:ea typeface="Times New Roman"/>
                          <a:cs typeface="Times New Roman"/>
                        </a:rPr>
                        <a:t>32</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a:solidFill>
                            <a:srgbClr val="000000"/>
                          </a:solidFill>
                          <a:effectLst/>
                          <a:latin typeface="Calibri"/>
                          <a:ea typeface="Times New Roman"/>
                          <a:cs typeface="Times New Roman"/>
                        </a:rPr>
                        <a:t>10%</a:t>
                      </a:r>
                      <a:endParaRPr lang="en-US" sz="2400" dirty="0">
                        <a:effectLst/>
                        <a:latin typeface="Cambria"/>
                        <a:ea typeface="ＭＳ 明朝"/>
                        <a:cs typeface="Times New Roman"/>
                      </a:endParaRPr>
                    </a:p>
                  </a:txBody>
                  <a:tcPr marL="68580" marR="68580" marT="0" marB="0" anchor="b"/>
                </a:tc>
              </a:tr>
              <a:tr h="370840">
                <a:tc>
                  <a:txBody>
                    <a:bodyPr/>
                    <a:lstStyle/>
                    <a:p>
                      <a:pPr marL="0" marR="0">
                        <a:spcBef>
                          <a:spcPts val="0"/>
                        </a:spcBef>
                        <a:spcAft>
                          <a:spcPts val="0"/>
                        </a:spcAft>
                      </a:pPr>
                      <a:r>
                        <a:rPr lang="en-US" sz="2400" b="1" dirty="0" smtClean="0">
                          <a:solidFill>
                            <a:srgbClr val="000000"/>
                          </a:solidFill>
                          <a:effectLst/>
                          <a:latin typeface="Calibri"/>
                          <a:ea typeface="Times New Roman"/>
                          <a:cs typeface="Times New Roman"/>
                        </a:rPr>
                        <a:t>Chair</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smtClean="0">
                          <a:effectLst/>
                          <a:latin typeface="Cambria"/>
                          <a:ea typeface="ＭＳ 明朝"/>
                          <a:cs typeface="Times New Roman"/>
                        </a:rPr>
                        <a:t>474</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a:solidFill>
                            <a:srgbClr val="000000"/>
                          </a:solidFill>
                          <a:effectLst/>
                          <a:latin typeface="Calibri"/>
                          <a:ea typeface="Times New Roman"/>
                          <a:cs typeface="Times New Roman"/>
                        </a:rPr>
                        <a:t>273</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b="1" dirty="0">
                          <a:solidFill>
                            <a:srgbClr val="000000"/>
                          </a:solidFill>
                          <a:effectLst/>
                          <a:latin typeface="Calibri"/>
                          <a:ea typeface="Times New Roman"/>
                          <a:cs typeface="Times New Roman"/>
                        </a:rPr>
                        <a:t>58%</a:t>
                      </a:r>
                      <a:endParaRPr lang="en-US" sz="2400" b="1"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a:solidFill>
                            <a:srgbClr val="000000"/>
                          </a:solidFill>
                          <a:effectLst/>
                          <a:latin typeface="Calibri"/>
                          <a:ea typeface="Times New Roman"/>
                          <a:cs typeface="Times New Roman"/>
                        </a:rPr>
                        <a:t>153</a:t>
                      </a:r>
                      <a:endParaRPr lang="en-US" sz="240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a:solidFill>
                            <a:srgbClr val="000000"/>
                          </a:solidFill>
                          <a:effectLst/>
                          <a:latin typeface="Calibri"/>
                          <a:ea typeface="Times New Roman"/>
                          <a:cs typeface="Times New Roman"/>
                        </a:rPr>
                        <a:t>32%</a:t>
                      </a:r>
                      <a:endParaRPr lang="en-US" sz="240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a:solidFill>
                            <a:srgbClr val="000000"/>
                          </a:solidFill>
                          <a:effectLst/>
                          <a:latin typeface="Calibri"/>
                          <a:ea typeface="Times New Roman"/>
                          <a:cs typeface="Times New Roman"/>
                        </a:rPr>
                        <a:t>47</a:t>
                      </a:r>
                      <a:endParaRPr lang="en-US" sz="240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a:solidFill>
                            <a:srgbClr val="000000"/>
                          </a:solidFill>
                          <a:effectLst/>
                          <a:latin typeface="Calibri"/>
                          <a:ea typeface="Times New Roman"/>
                          <a:cs typeface="Times New Roman"/>
                        </a:rPr>
                        <a:t>10%</a:t>
                      </a:r>
                      <a:endParaRPr lang="en-US" sz="2400" dirty="0">
                        <a:effectLst/>
                        <a:latin typeface="Cambria"/>
                        <a:ea typeface="ＭＳ 明朝"/>
                        <a:cs typeface="Times New Roman"/>
                      </a:endParaRPr>
                    </a:p>
                  </a:txBody>
                  <a:tcPr marL="68580" marR="68580" marT="0" marB="0" anchor="b"/>
                </a:tc>
              </a:tr>
              <a:tr h="370840">
                <a:tc>
                  <a:txBody>
                    <a:bodyPr/>
                    <a:lstStyle/>
                    <a:p>
                      <a:pPr marL="0" marR="0">
                        <a:spcBef>
                          <a:spcPts val="0"/>
                        </a:spcBef>
                        <a:spcAft>
                          <a:spcPts val="0"/>
                        </a:spcAft>
                      </a:pPr>
                      <a:r>
                        <a:rPr lang="en-US" sz="2400" b="1" dirty="0">
                          <a:solidFill>
                            <a:srgbClr val="000000"/>
                          </a:solidFill>
                          <a:effectLst/>
                          <a:latin typeface="Calibri"/>
                          <a:ea typeface="Times New Roman"/>
                          <a:cs typeface="Times New Roman"/>
                        </a:rPr>
                        <a:t>Total </a:t>
                      </a:r>
                      <a:endParaRPr lang="en-US" sz="2400" dirty="0">
                        <a:effectLst/>
                        <a:latin typeface="Cambria"/>
                        <a:ea typeface="ＭＳ 明朝"/>
                        <a:cs typeface="Times New Roman"/>
                      </a:endParaRPr>
                    </a:p>
                  </a:txBody>
                  <a:tcPr marL="68580" marR="68580" marT="0" marB="0"/>
                </a:tc>
                <a:tc>
                  <a:txBody>
                    <a:bodyPr/>
                    <a:lstStyle/>
                    <a:p>
                      <a:pPr marL="0" marR="0" algn="r">
                        <a:spcBef>
                          <a:spcPts val="0"/>
                        </a:spcBef>
                        <a:spcAft>
                          <a:spcPts val="0"/>
                        </a:spcAft>
                      </a:pP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a:solidFill>
                            <a:srgbClr val="000000"/>
                          </a:solidFill>
                          <a:effectLst/>
                          <a:latin typeface="Calibri"/>
                          <a:ea typeface="Times New Roman"/>
                          <a:cs typeface="Times New Roman"/>
                        </a:rPr>
                        <a:t>1182</a:t>
                      </a:r>
                      <a:endParaRPr lang="en-US" sz="2400" dirty="0">
                        <a:effectLst/>
                        <a:latin typeface="Cambria"/>
                        <a:ea typeface="ＭＳ 明朝"/>
                        <a:cs typeface="Times New Roman"/>
                      </a:endParaRPr>
                    </a:p>
                  </a:txBody>
                  <a:tcPr marL="68580" marR="68580" marT="0" marB="0" anchor="b"/>
                </a:tc>
                <a:tc>
                  <a:txBody>
                    <a:bodyPr/>
                    <a:lstStyle/>
                    <a:p>
                      <a:pPr marL="0" marR="0">
                        <a:spcBef>
                          <a:spcPts val="0"/>
                        </a:spcBef>
                        <a:spcAft>
                          <a:spcPts val="0"/>
                        </a:spcAft>
                      </a:pPr>
                      <a:r>
                        <a:rPr lang="en-US" sz="2400" dirty="0">
                          <a:solidFill>
                            <a:srgbClr val="000000"/>
                          </a:solidFill>
                          <a:effectLst/>
                          <a:latin typeface="Calibri"/>
                          <a:ea typeface="Times New Roman"/>
                          <a:cs typeface="Times New Roman"/>
                        </a:rPr>
                        <a:t> </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a:solidFill>
                            <a:srgbClr val="000000"/>
                          </a:solidFill>
                          <a:effectLst/>
                          <a:latin typeface="Calibri"/>
                          <a:ea typeface="Times New Roman"/>
                          <a:cs typeface="Times New Roman"/>
                        </a:rPr>
                        <a:t>332</a:t>
                      </a:r>
                      <a:endParaRPr lang="en-US" sz="2400">
                        <a:effectLst/>
                        <a:latin typeface="Cambria"/>
                        <a:ea typeface="ＭＳ 明朝"/>
                        <a:cs typeface="Times New Roman"/>
                      </a:endParaRPr>
                    </a:p>
                  </a:txBody>
                  <a:tcPr marL="68580" marR="68580" marT="0" marB="0" anchor="b"/>
                </a:tc>
                <a:tc>
                  <a:txBody>
                    <a:bodyPr/>
                    <a:lstStyle/>
                    <a:p>
                      <a:pPr marL="0" marR="0">
                        <a:spcBef>
                          <a:spcPts val="0"/>
                        </a:spcBef>
                        <a:spcAft>
                          <a:spcPts val="0"/>
                        </a:spcAft>
                      </a:pPr>
                      <a:r>
                        <a:rPr lang="en-US" sz="2400">
                          <a:solidFill>
                            <a:srgbClr val="000000"/>
                          </a:solidFill>
                          <a:effectLst/>
                          <a:latin typeface="Calibri"/>
                          <a:ea typeface="Times New Roman"/>
                          <a:cs typeface="Times New Roman"/>
                        </a:rPr>
                        <a:t> </a:t>
                      </a:r>
                      <a:endParaRPr lang="en-US" sz="240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a:solidFill>
                            <a:srgbClr val="000000"/>
                          </a:solidFill>
                          <a:effectLst/>
                          <a:latin typeface="Calibri"/>
                          <a:ea typeface="Times New Roman"/>
                          <a:cs typeface="Times New Roman"/>
                        </a:rPr>
                        <a:t>272</a:t>
                      </a:r>
                      <a:endParaRPr lang="en-US" sz="2400">
                        <a:effectLst/>
                        <a:latin typeface="Cambria"/>
                        <a:ea typeface="ＭＳ 明朝"/>
                        <a:cs typeface="Times New Roman"/>
                      </a:endParaRPr>
                    </a:p>
                  </a:txBody>
                  <a:tcPr marL="68580" marR="68580" marT="0" marB="0" anchor="b"/>
                </a:tc>
                <a:tc>
                  <a:txBody>
                    <a:bodyPr/>
                    <a:lstStyle/>
                    <a:p>
                      <a:pPr marL="0" marR="0">
                        <a:spcBef>
                          <a:spcPts val="0"/>
                        </a:spcBef>
                        <a:spcAft>
                          <a:spcPts val="0"/>
                        </a:spcAft>
                      </a:pPr>
                      <a:r>
                        <a:rPr lang="en-US" sz="2400" dirty="0">
                          <a:solidFill>
                            <a:srgbClr val="000000"/>
                          </a:solidFill>
                          <a:effectLst/>
                          <a:latin typeface="Calibri"/>
                          <a:ea typeface="Times New Roman"/>
                          <a:cs typeface="Times New Roman"/>
                        </a:rPr>
                        <a:t> </a:t>
                      </a:r>
                      <a:endParaRPr lang="en-US" sz="2400" dirty="0">
                        <a:effectLst/>
                        <a:latin typeface="Cambria"/>
                        <a:ea typeface="ＭＳ 明朝"/>
                        <a:cs typeface="Times New Roman"/>
                      </a:endParaRPr>
                    </a:p>
                  </a:txBody>
                  <a:tcPr marL="68580" marR="68580" marT="0" marB="0" anchor="b"/>
                </a:tc>
              </a:tr>
            </a:tbl>
          </a:graphicData>
        </a:graphic>
      </p:graphicFrame>
      <p:sp>
        <p:nvSpPr>
          <p:cNvPr id="7" name="Rectangle 6"/>
          <p:cNvSpPr/>
          <p:nvPr/>
        </p:nvSpPr>
        <p:spPr>
          <a:xfrm>
            <a:off x="1182344" y="1180314"/>
            <a:ext cx="6676422" cy="1200328"/>
          </a:xfrm>
          <a:prstGeom prst="rect">
            <a:avLst/>
          </a:prstGeom>
        </p:spPr>
        <p:txBody>
          <a:bodyPr wrap="square">
            <a:spAutoFit/>
          </a:bodyPr>
          <a:lstStyle/>
          <a:p>
            <a:r>
              <a:rPr lang="en-US" sz="2400" dirty="0"/>
              <a:t>As a result of your participation as a </a:t>
            </a:r>
            <a:r>
              <a:rPr lang="en-US" sz="2400" dirty="0" smtClean="0"/>
              <a:t>_______ </a:t>
            </a:r>
            <a:r>
              <a:rPr lang="en-US" sz="2400" dirty="0"/>
              <a:t>in QM course reviews, have you or do you intend to make changes in your </a:t>
            </a:r>
            <a:r>
              <a:rPr lang="en-US" sz="2400" b="1" dirty="0"/>
              <a:t>online</a:t>
            </a:r>
            <a:r>
              <a:rPr lang="en-US" sz="2400" dirty="0"/>
              <a:t> courses?</a:t>
            </a:r>
          </a:p>
        </p:txBody>
      </p:sp>
    </p:spTree>
    <p:extLst>
      <p:ext uri="{BB962C8B-B14F-4D97-AF65-F5344CB8AC3E}">
        <p14:creationId xmlns:p14="http://schemas.microsoft.com/office/powerpoint/2010/main" val="956288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Impact for F2F Courses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827393751"/>
              </p:ext>
            </p:extLst>
          </p:nvPr>
        </p:nvGraphicFramePr>
        <p:xfrm>
          <a:off x="1182344" y="2575560"/>
          <a:ext cx="6437656" cy="2677160"/>
        </p:xfrm>
        <a:graphic>
          <a:graphicData uri="http://schemas.openxmlformats.org/drawingml/2006/table">
            <a:tbl>
              <a:tblPr firstRow="1" bandRow="1">
                <a:tableStyleId>{5C22544A-7EE6-4342-B048-85BDC9FD1C3A}</a:tableStyleId>
              </a:tblPr>
              <a:tblGrid>
                <a:gridCol w="804707"/>
                <a:gridCol w="804707"/>
                <a:gridCol w="804707"/>
                <a:gridCol w="804707"/>
                <a:gridCol w="804707"/>
                <a:gridCol w="804707"/>
                <a:gridCol w="804707"/>
                <a:gridCol w="804707"/>
              </a:tblGrid>
              <a:tr h="370840">
                <a:tc>
                  <a:txBody>
                    <a:bodyPr/>
                    <a:lstStyle/>
                    <a:p>
                      <a:r>
                        <a:rPr lang="en-US" sz="2400" dirty="0" smtClean="0"/>
                        <a:t>Role</a:t>
                      </a:r>
                      <a:endParaRPr lang="en-US" sz="2400" dirty="0"/>
                    </a:p>
                  </a:txBody>
                  <a:tcPr/>
                </a:tc>
                <a:tc>
                  <a:txBody>
                    <a:bodyPr/>
                    <a:lstStyle/>
                    <a:p>
                      <a:r>
                        <a:rPr lang="en-US" sz="2400" dirty="0" smtClean="0"/>
                        <a:t>N</a:t>
                      </a:r>
                      <a:endParaRPr lang="en-US" sz="2400" dirty="0"/>
                    </a:p>
                  </a:txBody>
                  <a:tcPr/>
                </a:tc>
                <a:tc>
                  <a:txBody>
                    <a:bodyPr/>
                    <a:lstStyle/>
                    <a:p>
                      <a:r>
                        <a:rPr lang="en-US" sz="2400" dirty="0" smtClean="0"/>
                        <a:t>Yes</a:t>
                      </a:r>
                      <a:r>
                        <a:rPr lang="en-US" sz="2400" baseline="0" dirty="0" smtClean="0"/>
                        <a:t> (N)</a:t>
                      </a:r>
                      <a:endParaRPr lang="en-US" sz="2400" dirty="0"/>
                    </a:p>
                  </a:txBody>
                  <a:tcPr/>
                </a:tc>
                <a:tc>
                  <a:txBody>
                    <a:bodyPr/>
                    <a:lstStyle/>
                    <a:p>
                      <a:r>
                        <a:rPr lang="en-US" sz="2400" dirty="0" smtClean="0"/>
                        <a:t>Yes (%)</a:t>
                      </a:r>
                      <a:endParaRPr lang="en-US" sz="2400" dirty="0"/>
                    </a:p>
                  </a:txBody>
                  <a:tcPr/>
                </a:tc>
                <a:tc>
                  <a:txBody>
                    <a:bodyPr/>
                    <a:lstStyle/>
                    <a:p>
                      <a:r>
                        <a:rPr lang="en-US" sz="2400" dirty="0" smtClean="0"/>
                        <a:t>No (N)</a:t>
                      </a:r>
                      <a:endParaRPr lang="en-US" sz="2400" dirty="0"/>
                    </a:p>
                  </a:txBody>
                  <a:tcPr/>
                </a:tc>
                <a:tc>
                  <a:txBody>
                    <a:bodyPr/>
                    <a:lstStyle/>
                    <a:p>
                      <a:r>
                        <a:rPr lang="en-US" sz="2400" dirty="0" smtClean="0"/>
                        <a:t>No (%)</a:t>
                      </a:r>
                      <a:endParaRPr lang="en-US" sz="2400" dirty="0"/>
                    </a:p>
                  </a:txBody>
                  <a:tcPr/>
                </a:tc>
                <a:tc>
                  <a:txBody>
                    <a:bodyPr/>
                    <a:lstStyle/>
                    <a:p>
                      <a:r>
                        <a:rPr lang="en-US" sz="2400" dirty="0" smtClean="0"/>
                        <a:t>N/A</a:t>
                      </a:r>
                      <a:endParaRPr lang="en-US" sz="2400" dirty="0"/>
                    </a:p>
                  </a:txBody>
                  <a:tcPr/>
                </a:tc>
                <a:tc>
                  <a:txBody>
                    <a:bodyPr/>
                    <a:lstStyle/>
                    <a:p>
                      <a:endParaRPr lang="en-US" sz="2400" dirty="0"/>
                    </a:p>
                  </a:txBody>
                  <a:tcPr/>
                </a:tc>
              </a:tr>
              <a:tr h="370840">
                <a:tc>
                  <a:txBody>
                    <a:bodyPr/>
                    <a:lstStyle/>
                    <a:p>
                      <a:pPr marL="0" marR="0">
                        <a:spcBef>
                          <a:spcPts val="0"/>
                        </a:spcBef>
                        <a:spcAft>
                          <a:spcPts val="0"/>
                        </a:spcAft>
                      </a:pPr>
                      <a:r>
                        <a:rPr lang="en-US" sz="2400" b="1" dirty="0" smtClean="0">
                          <a:solidFill>
                            <a:srgbClr val="000000"/>
                          </a:solidFill>
                          <a:effectLst/>
                          <a:latin typeface="Calibri"/>
                          <a:ea typeface="Times New Roman"/>
                          <a:cs typeface="Times New Roman"/>
                        </a:rPr>
                        <a:t>QMC</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smtClean="0">
                          <a:effectLst/>
                          <a:latin typeface="Cambria"/>
                          <a:ea typeface="ＭＳ 明朝"/>
                          <a:cs typeface="Times New Roman"/>
                        </a:rPr>
                        <a:t>158</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smtClean="0">
                          <a:solidFill>
                            <a:srgbClr val="000000"/>
                          </a:solidFill>
                          <a:effectLst/>
                          <a:latin typeface="Calibri"/>
                          <a:ea typeface="Times New Roman"/>
                          <a:cs typeface="Times New Roman"/>
                        </a:rPr>
                        <a:t>26</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smtClean="0">
                          <a:solidFill>
                            <a:srgbClr val="000000"/>
                          </a:solidFill>
                          <a:effectLst/>
                          <a:latin typeface="Calibri"/>
                          <a:ea typeface="Times New Roman"/>
                          <a:cs typeface="Times New Roman"/>
                        </a:rPr>
                        <a:t>16</a:t>
                      </a:r>
                      <a:r>
                        <a:rPr lang="en-US" sz="2400" dirty="0">
                          <a:solidFill>
                            <a:srgbClr val="000000"/>
                          </a:solidFill>
                          <a:effectLst/>
                          <a:latin typeface="Calibri"/>
                          <a:ea typeface="Times New Roman"/>
                          <a:cs typeface="Times New Roman"/>
                        </a:rPr>
                        <a:t>%</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smtClean="0">
                          <a:solidFill>
                            <a:srgbClr val="000000"/>
                          </a:solidFill>
                          <a:effectLst/>
                          <a:latin typeface="Calibri"/>
                          <a:ea typeface="Times New Roman"/>
                          <a:cs typeface="Times New Roman"/>
                        </a:rPr>
                        <a:t>14</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b="1" dirty="0" smtClean="0">
                          <a:solidFill>
                            <a:srgbClr val="000000"/>
                          </a:solidFill>
                          <a:effectLst/>
                          <a:latin typeface="Calibri"/>
                          <a:ea typeface="Times New Roman"/>
                          <a:cs typeface="Times New Roman"/>
                        </a:rPr>
                        <a:t>9%</a:t>
                      </a:r>
                      <a:endParaRPr lang="en-US" sz="2400" b="1"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smtClean="0">
                          <a:solidFill>
                            <a:srgbClr val="000000"/>
                          </a:solidFill>
                          <a:effectLst/>
                          <a:latin typeface="Calibri"/>
                          <a:ea typeface="Times New Roman"/>
                          <a:cs typeface="Times New Roman"/>
                        </a:rPr>
                        <a:t>117</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smtClean="0">
                          <a:solidFill>
                            <a:srgbClr val="000000"/>
                          </a:solidFill>
                          <a:effectLst/>
                          <a:latin typeface="Calibri"/>
                          <a:ea typeface="Times New Roman"/>
                          <a:cs typeface="Times New Roman"/>
                        </a:rPr>
                        <a:t>74%</a:t>
                      </a:r>
                      <a:endParaRPr lang="en-US" sz="2400" dirty="0">
                        <a:effectLst/>
                        <a:latin typeface="Cambria"/>
                        <a:ea typeface="ＭＳ 明朝"/>
                        <a:cs typeface="Times New Roman"/>
                      </a:endParaRPr>
                    </a:p>
                  </a:txBody>
                  <a:tcPr marL="68580" marR="68580" marT="0" marB="0" anchor="b"/>
                </a:tc>
              </a:tr>
              <a:tr h="370840">
                <a:tc>
                  <a:txBody>
                    <a:bodyPr/>
                    <a:lstStyle/>
                    <a:p>
                      <a:pPr marL="0" marR="0">
                        <a:spcBef>
                          <a:spcPts val="0"/>
                        </a:spcBef>
                        <a:spcAft>
                          <a:spcPts val="0"/>
                        </a:spcAft>
                      </a:pPr>
                      <a:r>
                        <a:rPr lang="en-US" sz="2400" b="1" dirty="0" smtClean="0">
                          <a:solidFill>
                            <a:srgbClr val="000000"/>
                          </a:solidFill>
                          <a:effectLst/>
                          <a:latin typeface="Calibri"/>
                          <a:ea typeface="Times New Roman"/>
                          <a:cs typeface="Times New Roman"/>
                        </a:rPr>
                        <a:t>PR</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smtClean="0">
                          <a:effectLst/>
                          <a:latin typeface="Cambria"/>
                          <a:ea typeface="ＭＳ 明朝"/>
                          <a:cs typeface="Times New Roman"/>
                        </a:rPr>
                        <a:t>851</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smtClean="0">
                          <a:solidFill>
                            <a:srgbClr val="000000"/>
                          </a:solidFill>
                          <a:effectLst/>
                          <a:latin typeface="Calibri"/>
                          <a:ea typeface="Times New Roman"/>
                          <a:cs typeface="Times New Roman"/>
                        </a:rPr>
                        <a:t>308</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smtClean="0">
                          <a:solidFill>
                            <a:srgbClr val="000000"/>
                          </a:solidFill>
                          <a:effectLst/>
                          <a:latin typeface="Calibri"/>
                          <a:ea typeface="Times New Roman"/>
                          <a:cs typeface="Times New Roman"/>
                        </a:rPr>
                        <a:t>36%</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smtClean="0">
                          <a:solidFill>
                            <a:srgbClr val="000000"/>
                          </a:solidFill>
                          <a:effectLst/>
                          <a:latin typeface="Calibri"/>
                          <a:ea typeface="Times New Roman"/>
                          <a:cs typeface="Times New Roman"/>
                        </a:rPr>
                        <a:t>183</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b="1" dirty="0" smtClean="0">
                          <a:solidFill>
                            <a:srgbClr val="000000"/>
                          </a:solidFill>
                          <a:effectLst/>
                          <a:latin typeface="Calibri"/>
                          <a:ea typeface="Times New Roman"/>
                          <a:cs typeface="Times New Roman"/>
                        </a:rPr>
                        <a:t>22%</a:t>
                      </a:r>
                      <a:endParaRPr lang="en-US" sz="2400" b="1"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smtClean="0">
                          <a:solidFill>
                            <a:srgbClr val="000000"/>
                          </a:solidFill>
                          <a:effectLst/>
                          <a:latin typeface="Calibri"/>
                          <a:ea typeface="Times New Roman"/>
                          <a:cs typeface="Times New Roman"/>
                        </a:rPr>
                        <a:t>351</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smtClean="0">
                          <a:solidFill>
                            <a:srgbClr val="000000"/>
                          </a:solidFill>
                          <a:effectLst/>
                          <a:latin typeface="Calibri"/>
                          <a:ea typeface="Times New Roman"/>
                          <a:cs typeface="Times New Roman"/>
                        </a:rPr>
                        <a:t>41%</a:t>
                      </a:r>
                      <a:endParaRPr lang="en-US" sz="2400" dirty="0">
                        <a:effectLst/>
                        <a:latin typeface="Cambria"/>
                        <a:ea typeface="ＭＳ 明朝"/>
                        <a:cs typeface="Times New Roman"/>
                      </a:endParaRPr>
                    </a:p>
                  </a:txBody>
                  <a:tcPr marL="68580" marR="68580" marT="0" marB="0" anchor="b"/>
                </a:tc>
              </a:tr>
              <a:tr h="370840">
                <a:tc>
                  <a:txBody>
                    <a:bodyPr/>
                    <a:lstStyle/>
                    <a:p>
                      <a:pPr marL="0" marR="0">
                        <a:spcBef>
                          <a:spcPts val="0"/>
                        </a:spcBef>
                        <a:spcAft>
                          <a:spcPts val="0"/>
                        </a:spcAft>
                      </a:pPr>
                      <a:r>
                        <a:rPr lang="en-US" sz="2400" b="1" dirty="0" smtClean="0">
                          <a:solidFill>
                            <a:srgbClr val="000000"/>
                          </a:solidFill>
                          <a:effectLst/>
                          <a:latin typeface="Calibri"/>
                          <a:ea typeface="Times New Roman"/>
                          <a:cs typeface="Times New Roman"/>
                        </a:rPr>
                        <a:t>CR</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smtClean="0">
                          <a:effectLst/>
                          <a:latin typeface="Cambria"/>
                          <a:ea typeface="ＭＳ 明朝"/>
                          <a:cs typeface="Times New Roman"/>
                        </a:rPr>
                        <a:t>311</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smtClean="0">
                          <a:solidFill>
                            <a:srgbClr val="000000"/>
                          </a:solidFill>
                          <a:effectLst/>
                          <a:latin typeface="Calibri"/>
                          <a:ea typeface="Times New Roman"/>
                          <a:cs typeface="Times New Roman"/>
                        </a:rPr>
                        <a:t>155</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b="1" dirty="0" smtClean="0">
                          <a:solidFill>
                            <a:srgbClr val="000000"/>
                          </a:solidFill>
                          <a:effectLst/>
                          <a:latin typeface="Calibri"/>
                          <a:ea typeface="Times New Roman"/>
                          <a:cs typeface="Times New Roman"/>
                        </a:rPr>
                        <a:t>50%</a:t>
                      </a:r>
                      <a:endParaRPr lang="en-US" sz="2400" b="1"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smtClean="0">
                          <a:solidFill>
                            <a:srgbClr val="000000"/>
                          </a:solidFill>
                          <a:effectLst/>
                          <a:latin typeface="Calibri"/>
                          <a:ea typeface="Times New Roman"/>
                          <a:cs typeface="Times New Roman"/>
                        </a:rPr>
                        <a:t>35</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b="1" dirty="0" smtClean="0">
                          <a:solidFill>
                            <a:srgbClr val="000000"/>
                          </a:solidFill>
                          <a:effectLst/>
                          <a:latin typeface="Calibri"/>
                          <a:ea typeface="Times New Roman"/>
                          <a:cs typeface="Times New Roman"/>
                        </a:rPr>
                        <a:t>11%</a:t>
                      </a:r>
                      <a:endParaRPr lang="en-US" sz="2400" b="1"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smtClean="0">
                          <a:solidFill>
                            <a:srgbClr val="000000"/>
                          </a:solidFill>
                          <a:effectLst/>
                          <a:latin typeface="Calibri"/>
                          <a:ea typeface="Times New Roman"/>
                          <a:cs typeface="Times New Roman"/>
                        </a:rPr>
                        <a:t>120</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b="1" dirty="0" smtClean="0">
                          <a:solidFill>
                            <a:srgbClr val="000000"/>
                          </a:solidFill>
                          <a:effectLst/>
                          <a:latin typeface="Calibri"/>
                          <a:ea typeface="Times New Roman"/>
                          <a:cs typeface="Times New Roman"/>
                        </a:rPr>
                        <a:t>39%</a:t>
                      </a:r>
                      <a:endParaRPr lang="en-US" sz="2400" b="1" dirty="0">
                        <a:effectLst/>
                        <a:latin typeface="Cambria"/>
                        <a:ea typeface="ＭＳ 明朝"/>
                        <a:cs typeface="Times New Roman"/>
                      </a:endParaRPr>
                    </a:p>
                  </a:txBody>
                  <a:tcPr marL="68580" marR="68580" marT="0" marB="0" anchor="b"/>
                </a:tc>
              </a:tr>
              <a:tr h="370840">
                <a:tc>
                  <a:txBody>
                    <a:bodyPr/>
                    <a:lstStyle/>
                    <a:p>
                      <a:pPr marL="0" marR="0">
                        <a:spcBef>
                          <a:spcPts val="0"/>
                        </a:spcBef>
                        <a:spcAft>
                          <a:spcPts val="0"/>
                        </a:spcAft>
                      </a:pPr>
                      <a:r>
                        <a:rPr lang="en-US" sz="2400" b="1" dirty="0" smtClean="0">
                          <a:solidFill>
                            <a:srgbClr val="000000"/>
                          </a:solidFill>
                          <a:effectLst/>
                          <a:latin typeface="Calibri"/>
                          <a:ea typeface="Times New Roman"/>
                          <a:cs typeface="Times New Roman"/>
                        </a:rPr>
                        <a:t>Chair</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smtClean="0">
                          <a:effectLst/>
                          <a:latin typeface="Cambria"/>
                          <a:ea typeface="ＭＳ 明朝"/>
                          <a:cs typeface="Times New Roman"/>
                        </a:rPr>
                        <a:t>474</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smtClean="0">
                          <a:solidFill>
                            <a:srgbClr val="000000"/>
                          </a:solidFill>
                          <a:effectLst/>
                          <a:latin typeface="Calibri"/>
                          <a:ea typeface="Times New Roman"/>
                          <a:cs typeface="Times New Roman"/>
                        </a:rPr>
                        <a:t>148</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smtClean="0">
                          <a:solidFill>
                            <a:srgbClr val="000000"/>
                          </a:solidFill>
                          <a:effectLst/>
                          <a:latin typeface="Calibri"/>
                          <a:ea typeface="Times New Roman"/>
                          <a:cs typeface="Times New Roman"/>
                        </a:rPr>
                        <a:t>31%</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smtClean="0">
                          <a:solidFill>
                            <a:srgbClr val="000000"/>
                          </a:solidFill>
                          <a:effectLst/>
                          <a:latin typeface="Calibri"/>
                          <a:ea typeface="Times New Roman"/>
                          <a:cs typeface="Times New Roman"/>
                        </a:rPr>
                        <a:t>164</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b="1" dirty="0" smtClean="0">
                          <a:solidFill>
                            <a:srgbClr val="000000"/>
                          </a:solidFill>
                          <a:effectLst/>
                          <a:latin typeface="Calibri"/>
                          <a:ea typeface="Times New Roman"/>
                          <a:cs typeface="Times New Roman"/>
                        </a:rPr>
                        <a:t>35%</a:t>
                      </a:r>
                      <a:endParaRPr lang="en-US" sz="2400" b="1"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smtClean="0">
                          <a:solidFill>
                            <a:srgbClr val="000000"/>
                          </a:solidFill>
                          <a:effectLst/>
                          <a:latin typeface="Calibri"/>
                          <a:ea typeface="Times New Roman"/>
                          <a:cs typeface="Times New Roman"/>
                        </a:rPr>
                        <a:t>161</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smtClean="0">
                          <a:solidFill>
                            <a:srgbClr val="000000"/>
                          </a:solidFill>
                          <a:effectLst/>
                          <a:latin typeface="Calibri"/>
                          <a:ea typeface="Times New Roman"/>
                          <a:cs typeface="Times New Roman"/>
                        </a:rPr>
                        <a:t>34%</a:t>
                      </a:r>
                      <a:endParaRPr lang="en-US" sz="2400" dirty="0">
                        <a:effectLst/>
                        <a:latin typeface="Cambria"/>
                        <a:ea typeface="ＭＳ 明朝"/>
                        <a:cs typeface="Times New Roman"/>
                      </a:endParaRPr>
                    </a:p>
                  </a:txBody>
                  <a:tcPr marL="68580" marR="68580" marT="0" marB="0" anchor="b"/>
                </a:tc>
              </a:tr>
              <a:tr h="370840">
                <a:tc>
                  <a:txBody>
                    <a:bodyPr/>
                    <a:lstStyle/>
                    <a:p>
                      <a:pPr marL="0" marR="0">
                        <a:spcBef>
                          <a:spcPts val="0"/>
                        </a:spcBef>
                        <a:spcAft>
                          <a:spcPts val="0"/>
                        </a:spcAft>
                      </a:pPr>
                      <a:r>
                        <a:rPr lang="en-US" sz="2400" b="1" dirty="0">
                          <a:solidFill>
                            <a:srgbClr val="000000"/>
                          </a:solidFill>
                          <a:effectLst/>
                          <a:latin typeface="Calibri"/>
                          <a:ea typeface="Times New Roman"/>
                          <a:cs typeface="Times New Roman"/>
                        </a:rPr>
                        <a:t>Total </a:t>
                      </a:r>
                      <a:endParaRPr lang="en-US" sz="2400" dirty="0">
                        <a:effectLst/>
                        <a:latin typeface="Cambria"/>
                        <a:ea typeface="ＭＳ 明朝"/>
                        <a:cs typeface="Times New Roman"/>
                      </a:endParaRPr>
                    </a:p>
                  </a:txBody>
                  <a:tcPr marL="68580" marR="68580" marT="0" marB="0"/>
                </a:tc>
                <a:tc>
                  <a:txBody>
                    <a:bodyPr/>
                    <a:lstStyle/>
                    <a:p>
                      <a:pPr marL="0" marR="0" algn="r">
                        <a:spcBef>
                          <a:spcPts val="0"/>
                        </a:spcBef>
                        <a:spcAft>
                          <a:spcPts val="0"/>
                        </a:spcAft>
                      </a:pP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smtClean="0">
                          <a:solidFill>
                            <a:srgbClr val="000000"/>
                          </a:solidFill>
                          <a:effectLst/>
                          <a:latin typeface="Calibri"/>
                          <a:ea typeface="Times New Roman"/>
                          <a:cs typeface="Times New Roman"/>
                        </a:rPr>
                        <a:t>637</a:t>
                      </a:r>
                      <a:endParaRPr lang="en-US" sz="2400" dirty="0">
                        <a:effectLst/>
                        <a:latin typeface="Cambria"/>
                        <a:ea typeface="ＭＳ 明朝"/>
                        <a:cs typeface="Times New Roman"/>
                      </a:endParaRPr>
                    </a:p>
                  </a:txBody>
                  <a:tcPr marL="68580" marR="68580" marT="0" marB="0" anchor="b"/>
                </a:tc>
                <a:tc>
                  <a:txBody>
                    <a:bodyPr/>
                    <a:lstStyle/>
                    <a:p>
                      <a:pPr marL="0" marR="0">
                        <a:spcBef>
                          <a:spcPts val="0"/>
                        </a:spcBef>
                        <a:spcAft>
                          <a:spcPts val="0"/>
                        </a:spcAft>
                      </a:pPr>
                      <a:r>
                        <a:rPr lang="en-US" sz="2400">
                          <a:solidFill>
                            <a:srgbClr val="000000"/>
                          </a:solidFill>
                          <a:effectLst/>
                          <a:latin typeface="Calibri"/>
                          <a:ea typeface="Times New Roman"/>
                          <a:cs typeface="Times New Roman"/>
                        </a:rPr>
                        <a:t> </a:t>
                      </a:r>
                      <a:endParaRPr lang="en-US" sz="240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dirty="0" smtClean="0">
                          <a:solidFill>
                            <a:srgbClr val="000000"/>
                          </a:solidFill>
                          <a:effectLst/>
                          <a:latin typeface="Calibri"/>
                          <a:ea typeface="Times New Roman"/>
                          <a:cs typeface="Times New Roman"/>
                        </a:rPr>
                        <a:t>396</a:t>
                      </a:r>
                      <a:endParaRPr lang="en-US" sz="2400" dirty="0">
                        <a:effectLst/>
                        <a:latin typeface="Cambria"/>
                        <a:ea typeface="ＭＳ 明朝"/>
                        <a:cs typeface="Times New Roman"/>
                      </a:endParaRPr>
                    </a:p>
                  </a:txBody>
                  <a:tcPr marL="68580" marR="68580" marT="0" marB="0" anchor="b"/>
                </a:tc>
                <a:tc>
                  <a:txBody>
                    <a:bodyPr/>
                    <a:lstStyle/>
                    <a:p>
                      <a:pPr marL="0" marR="0">
                        <a:spcBef>
                          <a:spcPts val="0"/>
                        </a:spcBef>
                        <a:spcAft>
                          <a:spcPts val="0"/>
                        </a:spcAft>
                      </a:pPr>
                      <a:r>
                        <a:rPr lang="en-US" sz="2400" dirty="0">
                          <a:solidFill>
                            <a:srgbClr val="000000"/>
                          </a:solidFill>
                          <a:effectLst/>
                          <a:latin typeface="Calibri"/>
                          <a:ea typeface="Times New Roman"/>
                          <a:cs typeface="Times New Roman"/>
                        </a:rPr>
                        <a:t> </a:t>
                      </a:r>
                      <a:endParaRPr lang="en-US" sz="2400" dirty="0">
                        <a:effectLst/>
                        <a:latin typeface="Cambria"/>
                        <a:ea typeface="ＭＳ 明朝"/>
                        <a:cs typeface="Times New Roman"/>
                      </a:endParaRPr>
                    </a:p>
                  </a:txBody>
                  <a:tcPr marL="68580" marR="68580" marT="0" marB="0" anchor="b"/>
                </a:tc>
                <a:tc>
                  <a:txBody>
                    <a:bodyPr/>
                    <a:lstStyle/>
                    <a:p>
                      <a:pPr marL="0" marR="0" algn="r">
                        <a:spcBef>
                          <a:spcPts val="0"/>
                        </a:spcBef>
                        <a:spcAft>
                          <a:spcPts val="0"/>
                        </a:spcAft>
                      </a:pPr>
                      <a:r>
                        <a:rPr lang="en-US" sz="2400">
                          <a:solidFill>
                            <a:srgbClr val="000000"/>
                          </a:solidFill>
                          <a:effectLst/>
                          <a:latin typeface="Calibri"/>
                          <a:ea typeface="Times New Roman"/>
                          <a:cs typeface="Times New Roman"/>
                        </a:rPr>
                        <a:t>272</a:t>
                      </a:r>
                      <a:endParaRPr lang="en-US" sz="2400">
                        <a:effectLst/>
                        <a:latin typeface="Cambria"/>
                        <a:ea typeface="ＭＳ 明朝"/>
                        <a:cs typeface="Times New Roman"/>
                      </a:endParaRPr>
                    </a:p>
                  </a:txBody>
                  <a:tcPr marL="68580" marR="68580" marT="0" marB="0" anchor="b"/>
                </a:tc>
                <a:tc>
                  <a:txBody>
                    <a:bodyPr/>
                    <a:lstStyle/>
                    <a:p>
                      <a:pPr marL="0" marR="0">
                        <a:spcBef>
                          <a:spcPts val="0"/>
                        </a:spcBef>
                        <a:spcAft>
                          <a:spcPts val="0"/>
                        </a:spcAft>
                      </a:pPr>
                      <a:r>
                        <a:rPr lang="en-US" sz="2400" dirty="0">
                          <a:solidFill>
                            <a:srgbClr val="000000"/>
                          </a:solidFill>
                          <a:effectLst/>
                          <a:latin typeface="Calibri"/>
                          <a:ea typeface="Times New Roman"/>
                          <a:cs typeface="Times New Roman"/>
                        </a:rPr>
                        <a:t> </a:t>
                      </a:r>
                      <a:r>
                        <a:rPr lang="en-US" sz="2400" dirty="0" smtClean="0">
                          <a:solidFill>
                            <a:srgbClr val="000000"/>
                          </a:solidFill>
                          <a:effectLst/>
                          <a:latin typeface="Calibri"/>
                          <a:ea typeface="Times New Roman"/>
                          <a:cs typeface="Times New Roman"/>
                        </a:rPr>
                        <a:t>749</a:t>
                      </a:r>
                      <a:endParaRPr lang="en-US" sz="2400" dirty="0">
                        <a:effectLst/>
                        <a:latin typeface="Cambria"/>
                        <a:ea typeface="ＭＳ 明朝"/>
                        <a:cs typeface="Times New Roman"/>
                      </a:endParaRPr>
                    </a:p>
                  </a:txBody>
                  <a:tcPr marL="68580" marR="68580" marT="0" marB="0" anchor="b"/>
                </a:tc>
              </a:tr>
            </a:tbl>
          </a:graphicData>
        </a:graphic>
      </p:graphicFrame>
      <p:sp>
        <p:nvSpPr>
          <p:cNvPr id="7" name="Rectangle 6"/>
          <p:cNvSpPr/>
          <p:nvPr/>
        </p:nvSpPr>
        <p:spPr>
          <a:xfrm>
            <a:off x="1182344" y="1180314"/>
            <a:ext cx="6676422" cy="1200328"/>
          </a:xfrm>
          <a:prstGeom prst="rect">
            <a:avLst/>
          </a:prstGeom>
        </p:spPr>
        <p:txBody>
          <a:bodyPr wrap="square">
            <a:spAutoFit/>
          </a:bodyPr>
          <a:lstStyle/>
          <a:p>
            <a:r>
              <a:rPr lang="en-US" sz="2400" dirty="0"/>
              <a:t>As a result of your participation as a </a:t>
            </a:r>
            <a:r>
              <a:rPr lang="en-US" sz="2400" dirty="0" smtClean="0"/>
              <a:t>_______ </a:t>
            </a:r>
            <a:r>
              <a:rPr lang="en-US" sz="2400" dirty="0"/>
              <a:t>in QM course reviews, have you or do you intend to make changes in your </a:t>
            </a:r>
            <a:r>
              <a:rPr lang="en-US" sz="2400" b="1" dirty="0" smtClean="0"/>
              <a:t>F2F</a:t>
            </a:r>
            <a:r>
              <a:rPr lang="en-US" sz="2400" dirty="0" smtClean="0"/>
              <a:t> </a:t>
            </a:r>
            <a:r>
              <a:rPr lang="en-US" sz="2400" dirty="0"/>
              <a:t>courses?</a:t>
            </a:r>
          </a:p>
        </p:txBody>
      </p:sp>
    </p:spTree>
    <p:extLst>
      <p:ext uri="{BB962C8B-B14F-4D97-AF65-F5344CB8AC3E}">
        <p14:creationId xmlns:p14="http://schemas.microsoft.com/office/powerpoint/2010/main" val="39006164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8986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070" y="304800"/>
            <a:ext cx="7035787" cy="721360"/>
          </a:xfrm>
        </p:spPr>
        <p:txBody>
          <a:bodyPr>
            <a:normAutofit/>
          </a:bodyPr>
          <a:lstStyle/>
          <a:p>
            <a:r>
              <a:rPr lang="en-US" dirty="0" smtClean="0"/>
              <a:t>Where QM started: 2006</a:t>
            </a:r>
            <a:endParaRPr lang="en-US" dirty="0"/>
          </a:p>
        </p:txBody>
      </p:sp>
      <p:sp>
        <p:nvSpPr>
          <p:cNvPr id="3" name="Content Placeholder 2"/>
          <p:cNvSpPr>
            <a:spLocks noGrp="1"/>
          </p:cNvSpPr>
          <p:nvPr>
            <p:ph sz="half" idx="1"/>
          </p:nvPr>
        </p:nvSpPr>
        <p:spPr>
          <a:xfrm>
            <a:off x="457200" y="1600200"/>
            <a:ext cx="4038600" cy="4661704"/>
          </a:xfrm>
        </p:spPr>
        <p:txBody>
          <a:bodyPr>
            <a:normAutofit/>
          </a:bodyPr>
          <a:lstStyle/>
          <a:p>
            <a:pPr marL="457200" indent="-457200">
              <a:buFont typeface="Arial"/>
              <a:buChar char="•"/>
            </a:pPr>
            <a:r>
              <a:rPr lang="en-US" dirty="0" smtClean="0"/>
              <a:t>Academic heritage</a:t>
            </a:r>
          </a:p>
          <a:p>
            <a:pPr marL="1200150" lvl="1" indent="-457200">
              <a:buFont typeface="Arial"/>
              <a:buChar char="•"/>
            </a:pPr>
            <a:r>
              <a:rPr lang="en-US" sz="1400" dirty="0" smtClean="0"/>
              <a:t>FIPSE-funded, consortia project</a:t>
            </a:r>
            <a:endParaRPr lang="en-US" dirty="0" smtClean="0"/>
          </a:p>
          <a:p>
            <a:r>
              <a:rPr lang="en-US" dirty="0" smtClean="0"/>
              <a:t>Practical QA </a:t>
            </a:r>
            <a:r>
              <a:rPr lang="en-US" b="1" i="1" dirty="0" smtClean="0"/>
              <a:t>for course design</a:t>
            </a:r>
            <a:endParaRPr lang="en-US" b="1" i="1" dirty="0"/>
          </a:p>
          <a:p>
            <a:pPr marL="457200" indent="-457200">
              <a:buFont typeface="Arial"/>
              <a:buChar char="•"/>
            </a:pPr>
            <a:r>
              <a:rPr lang="en-US" dirty="0" smtClean="0"/>
              <a:t>Research-centered</a:t>
            </a:r>
          </a:p>
          <a:p>
            <a:r>
              <a:rPr lang="en-US" dirty="0"/>
              <a:t>Non-profit,  membership-based</a:t>
            </a:r>
          </a:p>
          <a:p>
            <a:pPr lvl="1" indent="-457200">
              <a:buFont typeface="Arial"/>
              <a:buChar char="•"/>
            </a:pPr>
            <a:r>
              <a:rPr lang="en-US" dirty="0" smtClean="0"/>
              <a:t>84 institutions</a:t>
            </a:r>
          </a:p>
          <a:p>
            <a:pPr lvl="1" indent="-457200">
              <a:buFont typeface="Arial"/>
              <a:buChar char="•"/>
            </a:pPr>
            <a:r>
              <a:rPr lang="en-US" dirty="0" smtClean="0"/>
              <a:t>2000 trained faculty</a:t>
            </a:r>
          </a:p>
          <a:p>
            <a:pPr lvl="1" indent="-457200">
              <a:buFont typeface="Arial"/>
              <a:buChar char="•"/>
            </a:pPr>
            <a:r>
              <a:rPr lang="en-US" dirty="0" smtClean="0"/>
              <a:t>85 courses certified</a:t>
            </a:r>
            <a:endParaRPr lang="en-US" dirty="0"/>
          </a:p>
        </p:txBody>
      </p:sp>
      <p:pic>
        <p:nvPicPr>
          <p:cNvPr id="10"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707888" y="1511300"/>
            <a:ext cx="3648711" cy="2540242"/>
          </a:xfrm>
        </p:spPr>
      </p:pic>
    </p:spTree>
    <p:extLst>
      <p:ext uri="{BB962C8B-B14F-4D97-AF65-F5344CB8AC3E}">
        <p14:creationId xmlns:p14="http://schemas.microsoft.com/office/powerpoint/2010/main" val="21936244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3" name="Picture 4" descr="2011-2013 QM 1-page Rubric.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2800" y="1221423"/>
            <a:ext cx="2312988" cy="2994025"/>
          </a:xfrm>
          <a:prstGeom prst="rect">
            <a:avLst/>
          </a:prstGeom>
          <a:noFill/>
          <a:ln w="9525">
            <a:solidFill>
              <a:srgbClr val="000080"/>
            </a:solidFill>
            <a:miter lim="800000"/>
            <a:headEnd/>
            <a:tailEnd/>
          </a:ln>
          <a:extLst>
            <a:ext uri="{909E8E84-426E-40dd-AFC4-6F175D3DCCD1}">
              <a14:hiddenFill xmlns:a14="http://schemas.microsoft.com/office/drawing/2010/main" xmlns="">
                <a:solidFill>
                  <a:srgbClr val="FFFFFF"/>
                </a:solidFill>
              </a14:hiddenFill>
            </a:ext>
          </a:extLst>
        </p:spPr>
      </p:pic>
      <p:sp>
        <p:nvSpPr>
          <p:cNvPr id="92165" name="Title 10"/>
          <p:cNvSpPr>
            <a:spLocks noGrp="1"/>
          </p:cNvSpPr>
          <p:nvPr>
            <p:ph type="title"/>
          </p:nvPr>
        </p:nvSpPr>
        <p:spPr>
          <a:xfrm>
            <a:off x="1836331" y="216828"/>
            <a:ext cx="7347813" cy="906715"/>
          </a:xfrm>
        </p:spPr>
        <p:txBody>
          <a:bodyPr>
            <a:normAutofit/>
          </a:bodyPr>
          <a:lstStyle/>
          <a:p>
            <a:r>
              <a:rPr lang="en-US" dirty="0" smtClean="0"/>
              <a:t>Tools &amp; </a:t>
            </a:r>
            <a:r>
              <a:rPr lang="en-US" dirty="0"/>
              <a:t>p</a:t>
            </a:r>
            <a:r>
              <a:rPr lang="en-US" dirty="0" smtClean="0"/>
              <a:t>rocesses introduced</a:t>
            </a:r>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2786602501"/>
              </p:ext>
            </p:extLst>
          </p:nvPr>
        </p:nvGraphicFramePr>
        <p:xfrm>
          <a:off x="0" y="1209040"/>
          <a:ext cx="9144000"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1"/>
          <p:cNvPicPr>
            <a:picLocks noChangeAspect="1"/>
          </p:cNvPicPr>
          <p:nvPr/>
        </p:nvPicPr>
        <p:blipFill>
          <a:blip r:embed="rId9"/>
          <a:stretch>
            <a:fillRect/>
          </a:stretch>
        </p:blipFill>
        <p:spPr>
          <a:xfrm>
            <a:off x="4064000" y="2984500"/>
            <a:ext cx="1016000" cy="889000"/>
          </a:xfrm>
          <a:prstGeom prst="rect">
            <a:avLst/>
          </a:prstGeom>
        </p:spPr>
      </p:pic>
      <p:grpSp>
        <p:nvGrpSpPr>
          <p:cNvPr id="15" name="Group 14"/>
          <p:cNvGrpSpPr/>
          <p:nvPr/>
        </p:nvGrpSpPr>
        <p:grpSpPr>
          <a:xfrm rot="202381">
            <a:off x="6413776" y="1508138"/>
            <a:ext cx="2325628" cy="2395709"/>
            <a:chOff x="2137178" y="-173219"/>
            <a:chExt cx="3354103" cy="2794689"/>
          </a:xfrm>
          <a:scene3d>
            <a:camera prst="orthographicFront"/>
            <a:lightRig rig="threePt" dir="t"/>
          </a:scene3d>
        </p:grpSpPr>
        <p:sp>
          <p:nvSpPr>
            <p:cNvPr id="16" name="Rectangle 15"/>
            <p:cNvSpPr/>
            <p:nvPr/>
          </p:nvSpPr>
          <p:spPr>
            <a:xfrm rot="20737107">
              <a:off x="2138481" y="-173219"/>
              <a:ext cx="3352800" cy="2794689"/>
            </a:xfrm>
            <a:prstGeom prst="rect">
              <a:avLst/>
            </a:prstGeom>
            <a:solidFill>
              <a:srgbClr val="FFCC66"/>
            </a:solidFill>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Rectangle 16"/>
            <p:cNvSpPr/>
            <p:nvPr/>
          </p:nvSpPr>
          <p:spPr>
            <a:xfrm rot="20737107">
              <a:off x="2137178" y="-173086"/>
              <a:ext cx="3352799" cy="2786201"/>
            </a:xfrm>
            <a:prstGeom prst="rect">
              <a:avLst/>
            </a:prstGeom>
            <a:sp3d/>
          </p:spPr>
          <p:style>
            <a:lnRef idx="0">
              <a:scrgbClr r="0" g="0" b="0"/>
            </a:lnRef>
            <a:fillRef idx="0">
              <a:scrgbClr r="0" g="0" b="0"/>
            </a:fillRef>
            <a:effectRef idx="0">
              <a:scrgbClr r="0" g="0" b="0"/>
            </a:effectRef>
            <a:fontRef idx="minor">
              <a:schemeClr val="lt1"/>
            </a:fontRef>
          </p:style>
          <p:txBody>
            <a:bodyPr lIns="121920" tIns="121920" rIns="121920" bIns="121920" spcCol="1270"/>
            <a:lstStyle/>
            <a:p>
              <a:pPr algn="ctr" defTabSz="1422400">
                <a:lnSpc>
                  <a:spcPct val="90000"/>
                </a:lnSpc>
                <a:spcAft>
                  <a:spcPct val="35000"/>
                </a:spcAft>
                <a:buClr>
                  <a:schemeClr val="accent1"/>
                </a:buClr>
                <a:defRPr/>
              </a:pPr>
              <a:r>
                <a:rPr lang="en-US" b="1" u="sng" dirty="0" smtClean="0">
                  <a:solidFill>
                    <a:schemeClr val="tx1"/>
                  </a:solidFill>
                </a:rPr>
                <a:t>Principles</a:t>
              </a:r>
            </a:p>
            <a:p>
              <a:pPr marL="285750" indent="-285750" defTabSz="1422400">
                <a:lnSpc>
                  <a:spcPct val="90000"/>
                </a:lnSpc>
                <a:spcAft>
                  <a:spcPct val="35000"/>
                </a:spcAft>
                <a:buClr>
                  <a:schemeClr val="accent1"/>
                </a:buClr>
                <a:buFont typeface="Wingdings" charset="2"/>
                <a:buChar char="§"/>
                <a:defRPr/>
              </a:pPr>
              <a:r>
                <a:rPr lang="en-US" dirty="0" smtClean="0">
                  <a:solidFill>
                    <a:schemeClr val="tx1"/>
                  </a:solidFill>
                </a:rPr>
                <a:t>Peer Review</a:t>
              </a:r>
            </a:p>
            <a:p>
              <a:pPr marL="285750" indent="-285750" defTabSz="1422400">
                <a:lnSpc>
                  <a:spcPct val="90000"/>
                </a:lnSpc>
                <a:spcAft>
                  <a:spcPct val="35000"/>
                </a:spcAft>
                <a:buClr>
                  <a:srgbClr val="FF0000"/>
                </a:buClr>
                <a:buFont typeface="Wingdings" charset="2"/>
                <a:buChar char="§"/>
                <a:defRPr/>
              </a:pPr>
              <a:r>
                <a:rPr lang="en-US" dirty="0" smtClean="0">
                  <a:solidFill>
                    <a:schemeClr val="tx1"/>
                  </a:solidFill>
                </a:rPr>
                <a:t>Continuous Improvement Process</a:t>
              </a:r>
            </a:p>
            <a:p>
              <a:pPr marL="285750" indent="-285750" defTabSz="1422400">
                <a:lnSpc>
                  <a:spcPct val="90000"/>
                </a:lnSpc>
                <a:spcAft>
                  <a:spcPct val="35000"/>
                </a:spcAft>
                <a:buClr>
                  <a:srgbClr val="FF0000"/>
                </a:buClr>
                <a:buFont typeface="Wingdings" charset="2"/>
                <a:buChar char="§"/>
                <a:defRPr/>
              </a:pPr>
              <a:r>
                <a:rPr lang="en-US" dirty="0" smtClean="0">
                  <a:solidFill>
                    <a:schemeClr val="tx1"/>
                  </a:solidFill>
                </a:rPr>
                <a:t>Research-based</a:t>
              </a:r>
            </a:p>
            <a:p>
              <a:pPr marL="285750" indent="-285750" defTabSz="1422400">
                <a:lnSpc>
                  <a:spcPct val="90000"/>
                </a:lnSpc>
                <a:spcAft>
                  <a:spcPct val="35000"/>
                </a:spcAft>
                <a:buClr>
                  <a:srgbClr val="FF0000"/>
                </a:buClr>
                <a:buFont typeface="Wingdings" charset="2"/>
                <a:buChar char="§"/>
                <a:defRPr/>
              </a:pPr>
              <a:r>
                <a:rPr lang="en-US" dirty="0" smtClean="0">
                  <a:solidFill>
                    <a:schemeClr val="tx1"/>
                  </a:solidFill>
                </a:rPr>
                <a:t>Faculty-centered</a:t>
              </a:r>
            </a:p>
            <a:p>
              <a:pPr marL="285750" indent="-285750" defTabSz="1422400">
                <a:lnSpc>
                  <a:spcPct val="90000"/>
                </a:lnSpc>
                <a:spcAft>
                  <a:spcPct val="35000"/>
                </a:spcAft>
                <a:buClr>
                  <a:srgbClr val="FF0000"/>
                </a:buClr>
                <a:buFont typeface="Wingdings" charset="2"/>
                <a:buChar char="§"/>
                <a:defRPr/>
              </a:pPr>
              <a:endParaRPr lang="en-US" dirty="0">
                <a:solidFill>
                  <a:schemeClr val="tx1"/>
                </a:solidFill>
              </a:endParaRPr>
            </a:p>
            <a:p>
              <a:pPr marL="0" lvl="1" defTabSz="1111250">
                <a:lnSpc>
                  <a:spcPct val="90000"/>
                </a:lnSpc>
                <a:spcAft>
                  <a:spcPct val="15000"/>
                </a:spcAft>
                <a:defRPr/>
              </a:pPr>
              <a:endParaRPr lang="en-US" sz="1600" dirty="0">
                <a:solidFill>
                  <a:schemeClr val="tx1"/>
                </a:solidFill>
              </a:endParaRPr>
            </a:p>
          </p:txBody>
        </p:sp>
      </p:grpSp>
    </p:spTree>
    <p:extLst>
      <p:ext uri="{BB962C8B-B14F-4D97-AF65-F5344CB8AC3E}">
        <p14:creationId xmlns:p14="http://schemas.microsoft.com/office/powerpoint/2010/main" val="28689566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rmAutofit/>
          </a:bodyPr>
          <a:lstStyle/>
          <a:p>
            <a:r>
              <a:rPr lang="en-US" dirty="0" smtClean="0"/>
              <a:t>Courses being developed as students were taking them</a:t>
            </a:r>
          </a:p>
          <a:p>
            <a:r>
              <a:rPr lang="en-US" dirty="0" smtClean="0"/>
              <a:t>Lectures posted online; faculty did not appreciate need for different pedagogical approaches</a:t>
            </a:r>
          </a:p>
          <a:p>
            <a:r>
              <a:rPr lang="en-US" dirty="0" smtClean="0"/>
              <a:t>Design discouraged students to be “disciplined” in their learning process</a:t>
            </a:r>
          </a:p>
          <a:p>
            <a:r>
              <a:rPr lang="en-US" dirty="0" smtClean="0"/>
              <a:t>Design did not support navigation and “</a:t>
            </a:r>
            <a:r>
              <a:rPr lang="en-US" dirty="0" err="1" smtClean="0"/>
              <a:t>findability</a:t>
            </a:r>
            <a:r>
              <a:rPr lang="en-US" dirty="0" smtClean="0"/>
              <a:t>”</a:t>
            </a:r>
          </a:p>
          <a:p>
            <a:r>
              <a:rPr lang="en-US" dirty="0" smtClean="0"/>
              <a:t>Design did not facilitate interaction</a:t>
            </a:r>
          </a:p>
          <a:p>
            <a:r>
              <a:rPr lang="en-US" dirty="0" smtClean="0"/>
              <a:t>Design was not accessible</a:t>
            </a:r>
          </a:p>
          <a:p>
            <a:endParaRPr lang="en-US" dirty="0"/>
          </a:p>
        </p:txBody>
      </p:sp>
      <p:sp>
        <p:nvSpPr>
          <p:cNvPr id="3" name="Text Placeholder 2"/>
          <p:cNvSpPr>
            <a:spLocks noGrp="1"/>
          </p:cNvSpPr>
          <p:nvPr>
            <p:ph type="body" sz="quarter" idx="10"/>
          </p:nvPr>
        </p:nvSpPr>
        <p:spPr/>
        <p:txBody>
          <a:bodyPr>
            <a:normAutofit fontScale="92500"/>
          </a:bodyPr>
          <a:lstStyle/>
          <a:p>
            <a:r>
              <a:rPr lang="en-US" dirty="0" smtClean="0"/>
              <a:t>Some observations about Quality in ‘06</a:t>
            </a:r>
            <a:endParaRPr lang="en-US" dirty="0"/>
          </a:p>
        </p:txBody>
      </p:sp>
    </p:spTree>
    <p:extLst>
      <p:ext uri="{BB962C8B-B14F-4D97-AF65-F5344CB8AC3E}">
        <p14:creationId xmlns:p14="http://schemas.microsoft.com/office/powerpoint/2010/main" val="247813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And QM’s Perspective</a:t>
            </a:r>
            <a:endParaRPr lang="en-US" dirty="0"/>
          </a:p>
        </p:txBody>
      </p:sp>
      <p:sp>
        <p:nvSpPr>
          <p:cNvPr id="4" name="Text Placeholder 3"/>
          <p:cNvSpPr>
            <a:spLocks noGrp="1"/>
          </p:cNvSpPr>
          <p:nvPr>
            <p:ph type="body" sz="quarter" idx="13"/>
          </p:nvPr>
        </p:nvSpPr>
        <p:spPr/>
        <p:txBody>
          <a:bodyPr/>
          <a:lstStyle/>
          <a:p>
            <a:r>
              <a:rPr lang="en-US" dirty="0" smtClean="0"/>
              <a:t>Online Learning Today</a:t>
            </a:r>
            <a:endParaRPr lang="en-US" dirty="0"/>
          </a:p>
        </p:txBody>
      </p:sp>
    </p:spTree>
    <p:extLst>
      <p:ext uri="{BB962C8B-B14F-4D97-AF65-F5344CB8AC3E}">
        <p14:creationId xmlns:p14="http://schemas.microsoft.com/office/powerpoint/2010/main" val="12590341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44500" y="1472522"/>
            <a:ext cx="8335963" cy="4639945"/>
          </a:xfrm>
        </p:spPr>
        <p:txBody>
          <a:bodyPr>
            <a:normAutofit lnSpcReduction="10000"/>
          </a:bodyPr>
          <a:lstStyle/>
          <a:p>
            <a:pPr marL="0" indent="0">
              <a:buNone/>
            </a:pPr>
            <a:r>
              <a:rPr lang="en-US" dirty="0" smtClean="0"/>
              <a:t>				</a:t>
            </a:r>
            <a:r>
              <a:rPr lang="en-US" b="1" dirty="0" smtClean="0"/>
              <a:t>	</a:t>
            </a:r>
            <a:r>
              <a:rPr lang="en-US" dirty="0" smtClean="0"/>
              <a:t>3.5 Million </a:t>
            </a:r>
            <a:r>
              <a:rPr lang="en-US" b="1" dirty="0" smtClean="0"/>
              <a:t>			</a:t>
            </a:r>
          </a:p>
          <a:p>
            <a:pPr marL="0" indent="0">
              <a:buNone/>
            </a:pPr>
            <a:r>
              <a:rPr lang="en-US" dirty="0" smtClean="0"/>
              <a:t>					</a:t>
            </a:r>
            <a:r>
              <a:rPr lang="en-US" dirty="0"/>
              <a:t>	</a:t>
            </a:r>
            <a:r>
              <a:rPr lang="en-US" dirty="0" smtClean="0"/>
              <a:t>					</a:t>
            </a:r>
            <a:endParaRPr lang="en-US" b="1" dirty="0" smtClean="0"/>
          </a:p>
          <a:p>
            <a:pPr marL="0" indent="0">
              <a:buNone/>
            </a:pPr>
            <a:r>
              <a:rPr lang="en-US" dirty="0" smtClean="0"/>
              <a:t>					9.7%				</a:t>
            </a:r>
            <a:endParaRPr lang="en-US" b="1" dirty="0" smtClean="0"/>
          </a:p>
          <a:p>
            <a:pPr marL="457200" lvl="1" indent="0">
              <a:buNone/>
            </a:pPr>
            <a:r>
              <a:rPr lang="en-US" dirty="0" smtClean="0"/>
              <a:t>				</a:t>
            </a:r>
          </a:p>
          <a:p>
            <a:pPr marL="457200" lvl="1" indent="0">
              <a:buNone/>
            </a:pPr>
            <a:r>
              <a:rPr lang="en-US" b="1" dirty="0"/>
              <a:t>	</a:t>
            </a:r>
            <a:r>
              <a:rPr lang="en-US" b="1" dirty="0" smtClean="0"/>
              <a:t>			</a:t>
            </a:r>
            <a:r>
              <a:rPr lang="en-US" dirty="0" smtClean="0"/>
              <a:t>59% critical 			</a:t>
            </a:r>
            <a:endParaRPr lang="en-US" b="1" dirty="0" smtClean="0"/>
          </a:p>
          <a:p>
            <a:pPr marL="0" indent="0">
              <a:buNone/>
            </a:pPr>
            <a:r>
              <a:rPr lang="en-US" dirty="0" smtClean="0"/>
              <a:t>				</a:t>
            </a:r>
          </a:p>
          <a:p>
            <a:pPr marL="457200" lvl="1" indent="0">
              <a:buNone/>
            </a:pPr>
            <a:r>
              <a:rPr lang="en-US" dirty="0" smtClean="0"/>
              <a:t>			  Disciplined students, faculty acceptance</a:t>
            </a:r>
          </a:p>
          <a:p>
            <a:pPr marL="0" indent="0">
              <a:buNone/>
            </a:pPr>
            <a:r>
              <a:rPr lang="en-US" dirty="0" smtClean="0"/>
              <a:t>				</a:t>
            </a:r>
          </a:p>
          <a:p>
            <a:pPr marL="457200" lvl="1" indent="0">
              <a:buNone/>
            </a:pPr>
            <a:r>
              <a:rPr lang="en-US" dirty="0" smtClean="0"/>
              <a:t>				27%    </a:t>
            </a:r>
            <a:r>
              <a:rPr lang="en-US" dirty="0"/>
              <a:t> </a:t>
            </a:r>
            <a:r>
              <a:rPr lang="en-US" dirty="0" smtClean="0"/>
              <a:t> online=F2F</a:t>
            </a:r>
            <a:endParaRPr lang="en-US" b="1" dirty="0"/>
          </a:p>
        </p:txBody>
      </p:sp>
      <p:sp>
        <p:nvSpPr>
          <p:cNvPr id="3" name="Text Placeholder 2"/>
          <p:cNvSpPr>
            <a:spLocks noGrp="1"/>
          </p:cNvSpPr>
          <p:nvPr>
            <p:ph type="body" sz="quarter" idx="10"/>
          </p:nvPr>
        </p:nvSpPr>
        <p:spPr/>
        <p:txBody>
          <a:bodyPr/>
          <a:lstStyle/>
          <a:p>
            <a:r>
              <a:rPr lang="en-US" dirty="0" smtClean="0"/>
              <a:t>State of </a:t>
            </a:r>
            <a:r>
              <a:rPr lang="en-US" dirty="0"/>
              <a:t>o</a:t>
            </a:r>
            <a:r>
              <a:rPr lang="en-US" dirty="0" smtClean="0"/>
              <a:t>nline </a:t>
            </a:r>
            <a:r>
              <a:rPr lang="en-US" dirty="0"/>
              <a:t>l</a:t>
            </a:r>
            <a:r>
              <a:rPr lang="en-US" dirty="0" smtClean="0"/>
              <a:t>earning </a:t>
            </a:r>
            <a:r>
              <a:rPr lang="en-US" dirty="0"/>
              <a:t>t</a:t>
            </a:r>
            <a:r>
              <a:rPr lang="en-US" dirty="0" smtClean="0"/>
              <a:t>oday* </a:t>
            </a:r>
            <a:endParaRPr lang="en-US" dirty="0"/>
          </a:p>
        </p:txBody>
      </p:sp>
      <p:sp>
        <p:nvSpPr>
          <p:cNvPr id="4" name="TextBox 3"/>
          <p:cNvSpPr txBox="1"/>
          <p:nvPr/>
        </p:nvSpPr>
        <p:spPr>
          <a:xfrm>
            <a:off x="228600" y="5963920"/>
            <a:ext cx="4178300" cy="369332"/>
          </a:xfrm>
          <a:prstGeom prst="rect">
            <a:avLst/>
          </a:prstGeom>
          <a:noFill/>
        </p:spPr>
        <p:txBody>
          <a:bodyPr wrap="square" rtlCol="0">
            <a:spAutoFit/>
          </a:bodyPr>
          <a:lstStyle/>
          <a:p>
            <a:r>
              <a:rPr lang="en-US" dirty="0" smtClean="0"/>
              <a:t>*</a:t>
            </a:r>
            <a:r>
              <a:rPr lang="en-US" dirty="0" smtClean="0">
                <a:hlinkClick r:id="rId3"/>
              </a:rPr>
              <a:t>Allen, E. &amp; Seaman, J. 2015</a:t>
            </a:r>
            <a:endParaRPr lang="en-US" dirty="0"/>
          </a:p>
        </p:txBody>
      </p:sp>
      <p:sp>
        <p:nvSpPr>
          <p:cNvPr id="5" name="TextBox 4"/>
          <p:cNvSpPr txBox="1"/>
          <p:nvPr/>
        </p:nvSpPr>
        <p:spPr>
          <a:xfrm flipH="1">
            <a:off x="2764431" y="819059"/>
            <a:ext cx="1453261" cy="584776"/>
          </a:xfrm>
          <a:prstGeom prst="rect">
            <a:avLst/>
          </a:prstGeom>
          <a:noFill/>
        </p:spPr>
        <p:txBody>
          <a:bodyPr wrap="square" rtlCol="0">
            <a:spAutoFit/>
          </a:bodyPr>
          <a:lstStyle/>
          <a:p>
            <a:r>
              <a:rPr lang="en-US" sz="3200" u="sng" dirty="0" smtClean="0"/>
              <a:t>2006</a:t>
            </a:r>
            <a:endParaRPr lang="en-US" sz="3200" u="sng" dirty="0"/>
          </a:p>
        </p:txBody>
      </p:sp>
      <p:grpSp>
        <p:nvGrpSpPr>
          <p:cNvPr id="23" name="Group 22"/>
          <p:cNvGrpSpPr/>
          <p:nvPr/>
        </p:nvGrpSpPr>
        <p:grpSpPr>
          <a:xfrm>
            <a:off x="5161732" y="878385"/>
            <a:ext cx="3577726" cy="5224721"/>
            <a:chOff x="5161732" y="878385"/>
            <a:chExt cx="3577726" cy="5224721"/>
          </a:xfrm>
        </p:grpSpPr>
        <p:sp>
          <p:nvSpPr>
            <p:cNvPr id="20" name="TextBox 19"/>
            <p:cNvSpPr txBox="1"/>
            <p:nvPr/>
          </p:nvSpPr>
          <p:spPr>
            <a:xfrm flipH="1">
              <a:off x="5161732" y="878385"/>
              <a:ext cx="1453261" cy="584776"/>
            </a:xfrm>
            <a:prstGeom prst="rect">
              <a:avLst/>
            </a:prstGeom>
            <a:noFill/>
          </p:spPr>
          <p:txBody>
            <a:bodyPr wrap="square" rtlCol="0">
              <a:spAutoFit/>
            </a:bodyPr>
            <a:lstStyle/>
            <a:p>
              <a:r>
                <a:rPr lang="en-US" sz="3200" b="1" u="sng" dirty="0" smtClean="0"/>
                <a:t>2014</a:t>
              </a:r>
              <a:endParaRPr lang="en-US" sz="3200" b="1" u="sng" dirty="0"/>
            </a:p>
          </p:txBody>
        </p:sp>
        <p:sp>
          <p:nvSpPr>
            <p:cNvPr id="21" name="Text Placeholder 1"/>
            <p:cNvSpPr txBox="1">
              <a:spLocks/>
            </p:cNvSpPr>
            <p:nvPr/>
          </p:nvSpPr>
          <p:spPr>
            <a:xfrm>
              <a:off x="5161732" y="1463161"/>
              <a:ext cx="3577726" cy="4639945"/>
            </a:xfrm>
            <a:prstGeom prst="rect">
              <a:avLst/>
            </a:prstGeom>
          </p:spPr>
          <p:txBody>
            <a:bodyPr vert="horz" lIns="91440" tIns="45720" rIns="91440" bIns="45720" rtlCol="0">
              <a:normAutofit lnSpcReduction="10000"/>
            </a:bodyPr>
            <a:lstStyle>
              <a:lvl1pPr marL="457200" indent="-457200" algn="l" defTabSz="457200" rtl="0" eaLnBrk="1" latinLnBrk="0" hangingPunct="1">
                <a:spcBef>
                  <a:spcPct val="20000"/>
                </a:spcBef>
                <a:buFont typeface="Arial"/>
                <a:buChar char="•"/>
                <a:defRPr sz="29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0" marR="0" indent="0" algn="l" defTabSz="457200" rtl="0" eaLnBrk="1" fontAlgn="auto" latinLnBrk="0" hangingPunct="1">
                <a:lnSpc>
                  <a:spcPct val="100000"/>
                </a:lnSpc>
                <a:spcBef>
                  <a:spcPct val="20000"/>
                </a:spcBef>
                <a:spcAft>
                  <a:spcPts val="0"/>
                </a:spcAft>
                <a:buClrTx/>
                <a:buSzTx/>
                <a:buFont typeface="Arial"/>
                <a:buNone/>
                <a:tabLst/>
                <a:defRPr sz="28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bg1">
                      <a:lumMod val="7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	</a:t>
              </a:r>
              <a:r>
                <a:rPr lang="en-US" b="1" dirty="0" smtClean="0"/>
                <a:t>7.1 Million+</a:t>
              </a:r>
            </a:p>
            <a:p>
              <a:pPr marL="0" indent="0">
                <a:buFont typeface="Arial"/>
                <a:buNone/>
              </a:pPr>
              <a:r>
                <a:rPr lang="en-US" dirty="0" smtClean="0"/>
                <a:t>							</a:t>
              </a:r>
              <a:endParaRPr lang="en-US" b="1" dirty="0" smtClean="0"/>
            </a:p>
            <a:p>
              <a:pPr marL="0" indent="0">
                <a:buFont typeface="Arial"/>
                <a:buNone/>
              </a:pPr>
              <a:r>
                <a:rPr lang="en-US" dirty="0" smtClean="0"/>
                <a:t>	</a:t>
              </a:r>
              <a:r>
                <a:rPr lang="en-US" b="1" dirty="0" smtClean="0"/>
                <a:t>3.7%</a:t>
              </a:r>
            </a:p>
            <a:p>
              <a:pPr marL="457200" lvl="1" indent="0">
                <a:buFont typeface="Arial"/>
                <a:buNone/>
              </a:pPr>
              <a:r>
                <a:rPr lang="en-US" dirty="0" smtClean="0"/>
                <a:t>				</a:t>
              </a:r>
            </a:p>
            <a:p>
              <a:pPr marL="457200" lvl="1" indent="0">
                <a:buFont typeface="Arial"/>
                <a:buNone/>
              </a:pPr>
              <a:r>
                <a:rPr lang="en-US" b="1" dirty="0" smtClean="0"/>
                <a:t>70.8% critical</a:t>
              </a:r>
            </a:p>
            <a:p>
              <a:pPr marL="0" indent="0">
                <a:buFont typeface="Arial"/>
                <a:buNone/>
              </a:pPr>
              <a:r>
                <a:rPr lang="en-US" dirty="0" smtClean="0"/>
                <a:t>				</a:t>
              </a:r>
            </a:p>
            <a:p>
              <a:pPr marL="457200" lvl="1" indent="0">
                <a:buFont typeface="Arial"/>
                <a:buNone/>
              </a:pPr>
              <a:r>
                <a:rPr lang="en-US" dirty="0" smtClean="0"/>
                <a:t>			  </a:t>
              </a:r>
            </a:p>
            <a:p>
              <a:pPr marL="0" indent="0">
                <a:buFont typeface="Arial"/>
                <a:buNone/>
              </a:pPr>
              <a:r>
                <a:rPr lang="en-US" dirty="0" smtClean="0"/>
                <a:t>				</a:t>
              </a:r>
            </a:p>
            <a:p>
              <a:pPr marL="457200" lvl="1" indent="0">
                <a:buFont typeface="Arial"/>
                <a:buNone/>
              </a:pPr>
              <a:r>
                <a:rPr lang="en-US" b="1" dirty="0" smtClean="0"/>
                <a:t>57.9%</a:t>
              </a:r>
              <a:endParaRPr lang="en-US" b="1" dirty="0"/>
            </a:p>
          </p:txBody>
        </p:sp>
      </p:grpSp>
      <p:grpSp>
        <p:nvGrpSpPr>
          <p:cNvPr id="22" name="Group 21"/>
          <p:cNvGrpSpPr/>
          <p:nvPr/>
        </p:nvGrpSpPr>
        <p:grpSpPr>
          <a:xfrm>
            <a:off x="367129" y="1285413"/>
            <a:ext cx="1762013" cy="4678507"/>
            <a:chOff x="367129" y="1285413"/>
            <a:chExt cx="1762013" cy="4678507"/>
          </a:xfrm>
        </p:grpSpPr>
        <p:pic>
          <p:nvPicPr>
            <p:cNvPr id="6" name="Picture 5" descr="online-course-screen.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239" y="1285413"/>
              <a:ext cx="923165" cy="899187"/>
            </a:xfrm>
            <a:prstGeom prst="rect">
              <a:avLst/>
            </a:prstGeom>
          </p:spPr>
        </p:pic>
        <p:pic>
          <p:nvPicPr>
            <p:cNvPr id="8" name="Picture 7" descr="reviewer2.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7310" y="1426857"/>
              <a:ext cx="358122" cy="460443"/>
            </a:xfrm>
            <a:prstGeom prst="rect">
              <a:avLst/>
            </a:prstGeom>
          </p:spPr>
        </p:pic>
        <p:grpSp>
          <p:nvGrpSpPr>
            <p:cNvPr id="9" name="Group 8"/>
            <p:cNvGrpSpPr/>
            <p:nvPr/>
          </p:nvGrpSpPr>
          <p:grpSpPr>
            <a:xfrm>
              <a:off x="367129" y="2325686"/>
              <a:ext cx="1762013" cy="577589"/>
              <a:chOff x="3789599" y="1002205"/>
              <a:chExt cx="4699467" cy="2166973"/>
            </a:xfrm>
          </p:grpSpPr>
          <p:pic>
            <p:nvPicPr>
              <p:cNvPr id="10" name="Picture 9" descr="QMcurious-audience.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0545" y="1002205"/>
                <a:ext cx="1455369" cy="1455369"/>
              </a:xfrm>
              <a:prstGeom prst="rect">
                <a:avLst/>
              </a:prstGeom>
            </p:spPr>
          </p:pic>
          <p:pic>
            <p:nvPicPr>
              <p:cNvPr id="11" name="Picture 10" descr="QMcurious-audience.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0182" y="1096279"/>
                <a:ext cx="1455369" cy="1455369"/>
              </a:xfrm>
              <a:prstGeom prst="rect">
                <a:avLst/>
              </a:prstGeom>
            </p:spPr>
          </p:pic>
          <p:pic>
            <p:nvPicPr>
              <p:cNvPr id="12" name="Picture 11" descr="Reluct-follower-audience.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27546" y="1607658"/>
                <a:ext cx="1561520" cy="1561520"/>
              </a:xfrm>
              <a:prstGeom prst="rect">
                <a:avLst/>
              </a:prstGeom>
            </p:spPr>
          </p:pic>
          <p:pic>
            <p:nvPicPr>
              <p:cNvPr id="13" name="Picture 12" descr="QMcurious-audience.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1008" y="1102903"/>
                <a:ext cx="1455369" cy="1455369"/>
              </a:xfrm>
              <a:prstGeom prst="rect">
                <a:avLst/>
              </a:prstGeom>
            </p:spPr>
          </p:pic>
          <p:pic>
            <p:nvPicPr>
              <p:cNvPr id="14" name="Picture 13" descr="Reluct-follower-audience.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4335" y="1564434"/>
                <a:ext cx="1561520" cy="1561520"/>
              </a:xfrm>
              <a:prstGeom prst="rect">
                <a:avLst/>
              </a:prstGeom>
            </p:spPr>
          </p:pic>
          <p:pic>
            <p:nvPicPr>
              <p:cNvPr id="15" name="Picture 14" descr="QMcurious-audience.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9599" y="1282374"/>
                <a:ext cx="1455369" cy="1455369"/>
              </a:xfrm>
              <a:prstGeom prst="rect">
                <a:avLst/>
              </a:prstGeom>
            </p:spPr>
          </p:pic>
          <p:pic>
            <p:nvPicPr>
              <p:cNvPr id="16" name="Picture 15" descr="Reluct-follower-audience.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0805" y="1515560"/>
                <a:ext cx="1561520" cy="1561520"/>
              </a:xfrm>
              <a:prstGeom prst="rect">
                <a:avLst/>
              </a:prstGeom>
            </p:spPr>
          </p:pic>
        </p:grpSp>
        <p:pic>
          <p:nvPicPr>
            <p:cNvPr id="17" name="Picture 16"/>
            <p:cNvPicPr>
              <a:picLocks noChangeAspect="1"/>
            </p:cNvPicPr>
            <p:nvPr/>
          </p:nvPicPr>
          <p:blipFill>
            <a:blip r:embed="rId8"/>
            <a:stretch>
              <a:fillRect/>
            </a:stretch>
          </p:blipFill>
          <p:spPr>
            <a:xfrm>
              <a:off x="765093" y="2874683"/>
              <a:ext cx="863114" cy="849019"/>
            </a:xfrm>
            <a:prstGeom prst="rect">
              <a:avLst/>
            </a:prstGeom>
          </p:spPr>
        </p:pic>
        <p:pic>
          <p:nvPicPr>
            <p:cNvPr id="18" name="Picture 17"/>
            <p:cNvPicPr>
              <a:picLocks noChangeAspect="1"/>
            </p:cNvPicPr>
            <p:nvPr/>
          </p:nvPicPr>
          <p:blipFill>
            <a:blip r:embed="rId9"/>
            <a:stretch>
              <a:fillRect/>
            </a:stretch>
          </p:blipFill>
          <p:spPr>
            <a:xfrm>
              <a:off x="680019" y="3723702"/>
              <a:ext cx="1022954" cy="903110"/>
            </a:xfrm>
            <a:prstGeom prst="rect">
              <a:avLst/>
            </a:prstGeom>
          </p:spPr>
        </p:pic>
        <p:pic>
          <p:nvPicPr>
            <p:cNvPr id="7" name="Picture 6"/>
            <p:cNvPicPr>
              <a:picLocks noChangeAspect="1"/>
            </p:cNvPicPr>
            <p:nvPr/>
          </p:nvPicPr>
          <p:blipFill>
            <a:blip r:embed="rId10"/>
            <a:stretch>
              <a:fillRect/>
            </a:stretch>
          </p:blipFill>
          <p:spPr>
            <a:xfrm>
              <a:off x="651609" y="4935220"/>
              <a:ext cx="1041400" cy="1028700"/>
            </a:xfrm>
            <a:prstGeom prst="rect">
              <a:avLst/>
            </a:prstGeom>
          </p:spPr>
        </p:pic>
      </p:grpSp>
    </p:spTree>
    <p:extLst>
      <p:ext uri="{BB962C8B-B14F-4D97-AF65-F5344CB8AC3E}">
        <p14:creationId xmlns:p14="http://schemas.microsoft.com/office/powerpoint/2010/main" val="349002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ttp://storage.pardot.com/11652/120728/Tech_Landscape.jpg"/>
          <p:cNvPicPr/>
          <p:nvPr/>
        </p:nvPicPr>
        <p:blipFill>
          <a:blip r:embed="rId3">
            <a:extLst>
              <a:ext uri="{28A0092B-C50C-407E-A947-70E740481C1C}">
                <a14:useLocalDpi xmlns:a14="http://schemas.microsoft.com/office/drawing/2010/main" val="0"/>
              </a:ext>
            </a:extLst>
          </a:blip>
          <a:srcRect/>
          <a:stretch>
            <a:fillRect/>
          </a:stretch>
        </p:blipFill>
        <p:spPr bwMode="auto">
          <a:xfrm>
            <a:off x="177800" y="-85090"/>
            <a:ext cx="8509000" cy="7028180"/>
          </a:xfrm>
          <a:prstGeom prst="rect">
            <a:avLst/>
          </a:prstGeom>
          <a:noFill/>
          <a:ln>
            <a:noFill/>
          </a:ln>
        </p:spPr>
      </p:pic>
    </p:spTree>
    <p:extLst>
      <p:ext uri="{BB962C8B-B14F-4D97-AF65-F5344CB8AC3E}">
        <p14:creationId xmlns:p14="http://schemas.microsoft.com/office/powerpoint/2010/main" val="2644881230"/>
      </p:ext>
    </p:extLst>
  </p:cSld>
  <p:clrMapOvr>
    <a:masterClrMapping/>
  </p:clrMapOvr>
  <p:timing>
    <p:tnLst>
      <p:par>
        <p:cTn id="1" dur="indefinite" restart="never" nodeType="tmRoot"/>
      </p:par>
    </p:tnLst>
  </p:timing>
</p:sld>
</file>

<file path=ppt/theme/theme1.xml><?xml version="1.0" encoding="utf-8"?>
<a:theme xmlns:a="http://schemas.openxmlformats.org/drawingml/2006/main" name="2015_QM_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QualityMatters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2015_QM_PPT_Template.potx</Template>
  <TotalTime>22579</TotalTime>
  <Words>2202</Words>
  <Application>Microsoft Office PowerPoint</Application>
  <PresentationFormat>On-screen Show (4:3)</PresentationFormat>
  <Paragraphs>381</Paragraphs>
  <Slides>34</Slides>
  <Notes>31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34</vt:i4>
      </vt:variant>
    </vt:vector>
  </HeadingPairs>
  <TitlesOfParts>
    <vt:vector size="46" baseType="lpstr">
      <vt:lpstr>ＭＳ 明朝</vt:lpstr>
      <vt:lpstr>ＭＳ Ｐゴシック</vt:lpstr>
      <vt:lpstr>Arial</vt:lpstr>
      <vt:lpstr>Calibri</vt:lpstr>
      <vt:lpstr>Cambria</vt:lpstr>
      <vt:lpstr>Copperplate Gothic Bold</vt:lpstr>
      <vt:lpstr>Iowan Old Style Black</vt:lpstr>
      <vt:lpstr>Times New Roman</vt:lpstr>
      <vt:lpstr>Wingdings</vt:lpstr>
      <vt:lpstr>Zapf Dingbats</vt:lpstr>
      <vt:lpstr>2015_QM_PPT_Template</vt:lpstr>
      <vt:lpstr>QualityMatters2014</vt:lpstr>
      <vt:lpstr>PowerPoint Presentation</vt:lpstr>
      <vt:lpstr>PowerPoint Presentation</vt:lpstr>
      <vt:lpstr>PowerPoint Presentation</vt:lpstr>
      <vt:lpstr>Where QM started: 2006</vt:lpstr>
      <vt:lpstr>Tools &amp; processes introduced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QM stands today</vt:lpstr>
      <vt:lpstr>PowerPoint Presentation</vt:lpstr>
      <vt:lpstr>Student impact: Instructor’s courses</vt:lpstr>
      <vt:lpstr>Student Impact: Peer reviewers’ courses</vt:lpstr>
      <vt:lpstr>Impact of single QM course review</vt:lpstr>
      <vt:lpstr>Exponential Impact (potential)</vt:lpstr>
      <vt:lpstr>QM PD Impact</vt:lpstr>
      <vt:lpstr>PowerPoint Presentation</vt:lpstr>
      <vt:lpstr>Drivers for change</vt:lpstr>
      <vt:lpstr>Trends that could mainstream</vt:lpstr>
      <vt:lpstr>PowerPoint Presentation</vt:lpstr>
      <vt:lpstr>Quality in new contexts</vt:lpstr>
      <vt:lpstr>PowerPoint Presentation</vt:lpstr>
      <vt:lpstr>QM heading into 2016</vt:lpstr>
      <vt:lpstr>  Quality has many pieces</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Beth</dc:creator>
  <cp:keywords/>
  <dc:description/>
  <cp:lastModifiedBy>Beth</cp:lastModifiedBy>
  <cp:revision>370</cp:revision>
  <cp:lastPrinted>2016-03-12T16:28:43Z</cp:lastPrinted>
  <dcterms:created xsi:type="dcterms:W3CDTF">2014-06-27T11:26:04Z</dcterms:created>
  <dcterms:modified xsi:type="dcterms:W3CDTF">2016-03-18T17:46:57Z</dcterms:modified>
  <cp:category/>
</cp:coreProperties>
</file>