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83" r:id="rId4"/>
    <p:sldId id="271" r:id="rId5"/>
    <p:sldId id="288" r:id="rId6"/>
    <p:sldId id="272" r:id="rId7"/>
    <p:sldId id="258" r:id="rId8"/>
    <p:sldId id="259" r:id="rId9"/>
    <p:sldId id="260" r:id="rId10"/>
    <p:sldId id="284" r:id="rId11"/>
    <p:sldId id="285" r:id="rId12"/>
    <p:sldId id="286" r:id="rId13"/>
    <p:sldId id="287" r:id="rId14"/>
    <p:sldId id="269" r:id="rId15"/>
    <p:sldId id="262" r:id="rId16"/>
    <p:sldId id="263" r:id="rId17"/>
    <p:sldId id="266" r:id="rId18"/>
    <p:sldId id="274" r:id="rId19"/>
    <p:sldId id="275" r:id="rId20"/>
    <p:sldId id="290" r:id="rId21"/>
    <p:sldId id="291" r:id="rId22"/>
    <p:sldId id="292" r:id="rId23"/>
    <p:sldId id="276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688" autoAdjust="0"/>
  </p:normalViewPr>
  <p:slideViewPr>
    <p:cSldViewPr snapToGrid="0" snapToObjects="1">
      <p:cViewPr varScale="1">
        <p:scale>
          <a:sx n="75" d="100"/>
          <a:sy n="75" d="100"/>
        </p:scale>
        <p:origin x="-20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45" d="100"/>
          <a:sy n="145" d="100"/>
        </p:scale>
        <p:origin x="-1704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4774A-FB5F-3C4D-A0C3-2198F80BFB06}" type="datetimeFigureOut">
              <a:rPr lang="en-US" smtClean="0"/>
              <a:t>3/18/15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FC74D-AA81-6044-BCB8-1DD271FCDC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48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127ED-395A-0C4A-9D81-E87C19A19E9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459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127ED-395A-0C4A-9D81-E87C19A19E9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459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127ED-395A-0C4A-9D81-E87C19A19E9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459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E1416-9535-DA4A-A119-3DF5E96E0A9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774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E1416-9535-DA4A-A119-3DF5E96E0A9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993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E1416-9535-DA4A-A119-3DF5E96E0A9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755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/>
          <a:lstStyle/>
          <a:p>
            <a:pPr defTabSz="912813"/>
            <a:r>
              <a:rPr lang="en-US" sz="1200" dirty="0"/>
              <a:t>Quality Matters Peer Reviewer Training</a:t>
            </a:r>
          </a:p>
        </p:txBody>
      </p:sp>
      <p:sp>
        <p:nvSpPr>
          <p:cNvPr id="113667" name="Rectangle 6"/>
          <p:cNvSpPr txBox="1">
            <a:spLocks noGrp="1"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defTabSz="912813"/>
            <a:r>
              <a:rPr lang="en-US" sz="1200" dirty="0"/>
              <a:t>© MarylandOnline, Inc.</a:t>
            </a:r>
          </a:p>
        </p:txBody>
      </p:sp>
      <p:sp>
        <p:nvSpPr>
          <p:cNvPr id="11366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 defTabSz="912813"/>
            <a:fld id="{79AF064E-D459-40F6-A847-AFAFB5FCF291}" type="slidenum">
              <a:rPr lang="en-US" sz="1200"/>
              <a:pPr algn="r" defTabSz="912813"/>
              <a:t>17</a:t>
            </a:fld>
            <a:endParaRPr lang="en-US" sz="1200" dirty="0"/>
          </a:p>
        </p:txBody>
      </p:sp>
      <p:sp>
        <p:nvSpPr>
          <p:cNvPr id="1136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1" tIns="45716" rIns="91431" bIns="45716"/>
          <a:lstStyle/>
          <a:p>
            <a:pPr eaLnBrk="1" hangingPunct="1"/>
            <a:endParaRPr lang="en-US" sz="10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605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Quality Matters </a:t>
            </a:r>
          </a:p>
        </p:txBody>
      </p:sp>
      <p:sp>
        <p:nvSpPr>
          <p:cNvPr id="4403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© MarylandOnline, Inc.</a:t>
            </a:r>
          </a:p>
        </p:txBody>
      </p:sp>
      <p:sp>
        <p:nvSpPr>
          <p:cNvPr id="4403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974EE3-924A-4F3B-82E9-E7FEF23F95A2}" type="slidenum">
              <a:rPr lang="en-US" smtClean="0"/>
              <a:pPr/>
              <a:t>18</a:t>
            </a:fld>
            <a:endParaRPr lang="en-US" dirty="0" smtClean="0"/>
          </a:p>
        </p:txBody>
      </p:sp>
      <p:sp>
        <p:nvSpPr>
          <p:cNvPr id="440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>
              <a:lnSpc>
                <a:spcPct val="80000"/>
              </a:lnSpc>
            </a:pPr>
            <a:endParaRPr lang="en-US" sz="10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490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FC74D-AA81-6044-BCB8-1DD271FCDC2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974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14D7C-BC1B-1A49-B336-EE97791F6ED4}" type="datetimeFigureOut">
              <a:rPr lang="en-US" smtClean="0"/>
              <a:t>3/18/15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F549-A20A-AD4D-BA20-4810DDEC0C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670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14D7C-BC1B-1A49-B336-EE97791F6ED4}" type="datetimeFigureOut">
              <a:rPr lang="en-US" smtClean="0"/>
              <a:t>3/18/15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F549-A20A-AD4D-BA20-4810DDEC0C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909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14D7C-BC1B-1A49-B336-EE97791F6ED4}" type="datetimeFigureOut">
              <a:rPr lang="en-US" smtClean="0"/>
              <a:t>3/18/15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F549-A20A-AD4D-BA20-4810DDEC0C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483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14D7C-BC1B-1A49-B336-EE97791F6ED4}" type="datetimeFigureOut">
              <a:rPr lang="en-US" smtClean="0"/>
              <a:t>3/18/15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F549-A20A-AD4D-BA20-4810DDEC0C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073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14D7C-BC1B-1A49-B336-EE97791F6ED4}" type="datetimeFigureOut">
              <a:rPr lang="en-US" smtClean="0"/>
              <a:t>3/18/15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F549-A20A-AD4D-BA20-4810DDEC0C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238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14D7C-BC1B-1A49-B336-EE97791F6ED4}" type="datetimeFigureOut">
              <a:rPr lang="en-US" smtClean="0"/>
              <a:t>3/18/15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F549-A20A-AD4D-BA20-4810DDEC0C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122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14D7C-BC1B-1A49-B336-EE97791F6ED4}" type="datetimeFigureOut">
              <a:rPr lang="en-US" smtClean="0"/>
              <a:t>3/18/15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F549-A20A-AD4D-BA20-4810DDEC0C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363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14D7C-BC1B-1A49-B336-EE97791F6ED4}" type="datetimeFigureOut">
              <a:rPr lang="en-US" smtClean="0"/>
              <a:t>3/18/15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F549-A20A-AD4D-BA20-4810DDEC0C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201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14D7C-BC1B-1A49-B336-EE97791F6ED4}" type="datetimeFigureOut">
              <a:rPr lang="en-US" smtClean="0"/>
              <a:t>3/18/15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F549-A20A-AD4D-BA20-4810DDEC0C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846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14D7C-BC1B-1A49-B336-EE97791F6ED4}" type="datetimeFigureOut">
              <a:rPr lang="en-US" smtClean="0"/>
              <a:t>3/18/15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F549-A20A-AD4D-BA20-4810DDEC0C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115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14D7C-BC1B-1A49-B336-EE97791F6ED4}" type="datetimeFigureOut">
              <a:rPr lang="en-US" smtClean="0"/>
              <a:t>3/18/15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F549-A20A-AD4D-BA20-4810DDEC0C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499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14D7C-BC1B-1A49-B336-EE97791F6ED4}" type="datetimeFigureOut">
              <a:rPr lang="en-US" smtClean="0"/>
              <a:t>3/18/15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DF549-A20A-AD4D-BA20-4810DDEC0CB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635023" y="274638"/>
            <a:ext cx="1051775" cy="105177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1"/>
            <a:ext cx="9144000" cy="1498604"/>
          </a:xfrm>
          <a:prstGeom prst="rect">
            <a:avLst/>
          </a:prstGeom>
          <a:solidFill>
            <a:srgbClr val="0034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Drexel_horizontal_gold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45533" y="247380"/>
            <a:ext cx="2966258" cy="75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502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drexel.edu/cnhp/newsEvents/news/2012-1-17_USWorldNews/" TargetMode="External"/><Relationship Id="rId4" Type="http://schemas.openxmlformats.org/officeDocument/2006/relationships/hyperlink" Target="http://library.iated.org/publications/INTED2014" TargetMode="External"/><Relationship Id="rId5" Type="http://schemas.openxmlformats.org/officeDocument/2006/relationships/hyperlink" Target="http://www.qmprogram.org/" TargetMode="External"/><Relationship Id="rId6" Type="http://schemas.openxmlformats.org/officeDocument/2006/relationships/hyperlink" Target="http://www.iated.org/concrete2/technical_program.php" TargetMode="External"/><Relationship Id="rId7" Type="http://schemas.openxmlformats.org/officeDocument/2006/relationships/hyperlink" Target="http://www.drexel.edu/inspire/about/overview/" TargetMode="External"/><Relationship Id="rId8" Type="http://schemas.openxmlformats.org/officeDocument/2006/relationships/hyperlink" Target="http://www.usnews.com/education/online-education/drexel-university-212054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rexel.com/accreditation.aspx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2674"/>
            <a:ext cx="7772400" cy="1470025"/>
          </a:xfrm>
        </p:spPr>
        <p:txBody>
          <a:bodyPr>
            <a:noAutofit/>
          </a:bodyPr>
          <a:lstStyle/>
          <a:p>
            <a:r>
              <a:rPr lang="en-US" sz="3200" dirty="0" smtClean="0"/>
              <a:t>Integrating </a:t>
            </a:r>
            <a:r>
              <a:rPr lang="en-US" sz="3200" dirty="0"/>
              <a:t>QM into Graduate Teaching Assistant Training for Online Teaching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5097" y="3341952"/>
            <a:ext cx="7803103" cy="2581168"/>
          </a:xfrm>
        </p:spPr>
        <p:txBody>
          <a:bodyPr>
            <a:normAutofit/>
          </a:bodyPr>
          <a:lstStyle/>
          <a:p>
            <a:r>
              <a:rPr lang="en-US" sz="2200" dirty="0" smtClean="0"/>
              <a:t>By</a:t>
            </a:r>
          </a:p>
          <a:p>
            <a:r>
              <a:rPr lang="en-US" sz="2400" b="1" dirty="0" smtClean="0"/>
              <a:t>Ray Lum, MPhil, MS</a:t>
            </a:r>
          </a:p>
          <a:p>
            <a:r>
              <a:rPr lang="en-US" sz="2400" b="1" dirty="0" smtClean="0"/>
              <a:t>Kim Stott, PhD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292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1308"/>
            <a:ext cx="8229600" cy="1325562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What Other Schools are Doing to</a:t>
            </a:r>
            <a:br>
              <a:rPr lang="en-US" sz="2800" b="1" dirty="0" smtClean="0"/>
            </a:br>
            <a:r>
              <a:rPr lang="en-US" sz="2800" b="1" dirty="0" smtClean="0"/>
              <a:t> Develop Teaching Assistants &amp;</a:t>
            </a:r>
            <a:br>
              <a:rPr lang="en-US" sz="2800" b="1" dirty="0" smtClean="0"/>
            </a:br>
            <a:r>
              <a:rPr lang="en-US" sz="2800" b="1" dirty="0" smtClean="0"/>
              <a:t> Graduate</a:t>
            </a:r>
            <a:r>
              <a:rPr lang="en-US" sz="2800" b="1" dirty="0"/>
              <a:t> </a:t>
            </a:r>
            <a:r>
              <a:rPr lang="en-US" sz="2800" b="1" dirty="0" smtClean="0"/>
              <a:t>Assistants</a:t>
            </a:r>
            <a:endParaRPr lang="en-US" sz="2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924370"/>
            <a:ext cx="8229600" cy="3966082"/>
          </a:xfrm>
        </p:spPr>
        <p:txBody>
          <a:bodyPr/>
          <a:lstStyle/>
          <a:p>
            <a:r>
              <a:rPr lang="en-US" b="1" dirty="0" smtClean="0"/>
              <a:t>Penn State Worldwide</a:t>
            </a:r>
          </a:p>
          <a:p>
            <a:pPr marL="0" indent="0">
              <a:buNone/>
            </a:pPr>
            <a:endParaRPr lang="en-US" b="1" dirty="0" smtClean="0"/>
          </a:p>
          <a:p>
            <a:pPr lvl="1"/>
            <a:r>
              <a:rPr lang="en-US" b="1" dirty="0" smtClean="0"/>
              <a:t>Graduate Student Teaching Series</a:t>
            </a:r>
          </a:p>
          <a:p>
            <a:pPr lvl="1"/>
            <a:endParaRPr lang="en-US" b="1" dirty="0"/>
          </a:p>
          <a:p>
            <a:pPr marL="457200" lvl="1" indent="0">
              <a:buNone/>
            </a:pPr>
            <a:endParaRPr lang="en-US" b="1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6" name="Picture 5" descr="penn-state-world-campus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407" y="4865367"/>
            <a:ext cx="2206393" cy="12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022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5792" y="3106156"/>
            <a:ext cx="6970422" cy="3560171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UMASS Online</a:t>
            </a:r>
          </a:p>
          <a:p>
            <a:endParaRPr lang="en-US" dirty="0" smtClean="0"/>
          </a:p>
          <a:p>
            <a:pPr lvl="1"/>
            <a:r>
              <a:rPr lang="en-US" b="1" dirty="0" smtClean="0"/>
              <a:t>Teaching Assistant Orientation</a:t>
            </a:r>
          </a:p>
          <a:p>
            <a:pPr marL="457200" lvl="1" indent="0">
              <a:buNone/>
            </a:pPr>
            <a:endParaRPr lang="en-US" b="1" dirty="0" smtClean="0"/>
          </a:p>
          <a:p>
            <a:pPr lvl="1"/>
            <a:r>
              <a:rPr lang="en-US" b="1" dirty="0" smtClean="0"/>
              <a:t>Teaching Documentation Program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Workshop </a:t>
            </a:r>
            <a:r>
              <a:rPr lang="en-US" b="1" dirty="0"/>
              <a:t>Series on Presenting Your Teaching on the Academic Job </a:t>
            </a:r>
            <a:r>
              <a:rPr lang="en-US" b="1" dirty="0" smtClean="0"/>
              <a:t>Market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Teaching Portfolio Series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 descr="university-massachusetts-onlin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859" y="5751150"/>
            <a:ext cx="2287941" cy="915177"/>
          </a:xfrm>
          <a:prstGeom prst="rect">
            <a:avLst/>
          </a:prstGeom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57200" y="1471696"/>
            <a:ext cx="8229600" cy="1325562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What Other Schools are Doing to</a:t>
            </a:r>
            <a:br>
              <a:rPr lang="en-US" sz="2800" b="1" dirty="0" smtClean="0"/>
            </a:br>
            <a:r>
              <a:rPr lang="en-US" sz="2800" b="1" dirty="0" smtClean="0"/>
              <a:t> Develop Teaching Assistants &amp;</a:t>
            </a:r>
            <a:br>
              <a:rPr lang="en-US" sz="2800" b="1" dirty="0" smtClean="0"/>
            </a:br>
            <a:r>
              <a:rPr lang="en-US" sz="2800" b="1" dirty="0" smtClean="0"/>
              <a:t> Graduate</a:t>
            </a:r>
            <a:r>
              <a:rPr lang="en-US" sz="2800" b="1" dirty="0"/>
              <a:t> </a:t>
            </a:r>
            <a:r>
              <a:rPr lang="en-US" sz="2800" b="1" dirty="0" smtClean="0"/>
              <a:t>Assistants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46574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8482" y="3003190"/>
            <a:ext cx="7142060" cy="3603483"/>
          </a:xfrm>
        </p:spPr>
        <p:txBody>
          <a:bodyPr>
            <a:normAutofit/>
          </a:bodyPr>
          <a:lstStyle/>
          <a:p>
            <a:r>
              <a:rPr lang="en-US" b="1" dirty="0" smtClean="0"/>
              <a:t>Liberty University</a:t>
            </a:r>
          </a:p>
          <a:p>
            <a:pPr marL="0" indent="0">
              <a:buNone/>
            </a:pPr>
            <a:endParaRPr lang="en-US" dirty="0" smtClean="0"/>
          </a:p>
          <a:p>
            <a:pPr lvl="1" fontAlgn="base"/>
            <a:r>
              <a:rPr lang="en-US" b="1" dirty="0"/>
              <a:t>GSA </a:t>
            </a:r>
            <a:r>
              <a:rPr lang="en-US" b="1" dirty="0" smtClean="0"/>
              <a:t>Teaching/Training Workshops</a:t>
            </a:r>
          </a:p>
          <a:p>
            <a:pPr marL="457200" lvl="1" indent="0" fontAlgn="base">
              <a:buNone/>
            </a:pPr>
            <a:endParaRPr lang="en-US" b="1" dirty="0" smtClean="0"/>
          </a:p>
          <a:p>
            <a:pPr lvl="1" fontAlgn="base"/>
            <a:r>
              <a:rPr lang="en-US" b="1" dirty="0" smtClean="0"/>
              <a:t>Certificate </a:t>
            </a:r>
            <a:r>
              <a:rPr lang="en-US" b="1" dirty="0"/>
              <a:t>of University Teaching</a:t>
            </a:r>
            <a:endParaRPr lang="en-US" dirty="0" smtClean="0">
              <a:effectLst/>
            </a:endParaRPr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4" name="Picture 3" descr="Liberty University Online 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123" y="5085318"/>
            <a:ext cx="3912877" cy="1379804"/>
          </a:xfrm>
          <a:prstGeom prst="rect">
            <a:avLst/>
          </a:prstGeom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57200" y="1544559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What Other Schools are Doing to</a:t>
            </a:r>
            <a:br>
              <a:rPr lang="en-US" sz="2800" b="1" dirty="0" smtClean="0"/>
            </a:br>
            <a:r>
              <a:rPr lang="en-US" sz="2800" b="1" dirty="0" smtClean="0"/>
              <a:t> Develop Teaching Assistants &amp;</a:t>
            </a:r>
            <a:br>
              <a:rPr lang="en-US" sz="2800" b="1" dirty="0" smtClean="0"/>
            </a:br>
            <a:r>
              <a:rPr lang="en-US" sz="2800" b="1" dirty="0" smtClean="0"/>
              <a:t> Graduate</a:t>
            </a:r>
            <a:r>
              <a:rPr lang="en-US" sz="2800" b="1" dirty="0"/>
              <a:t> </a:t>
            </a:r>
            <a:r>
              <a:rPr lang="en-US" sz="2800" b="1" dirty="0" smtClean="0"/>
              <a:t>Assistants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46943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657" y="3271786"/>
            <a:ext cx="8229600" cy="2775878"/>
          </a:xfrm>
        </p:spPr>
        <p:txBody>
          <a:bodyPr/>
          <a:lstStyle/>
          <a:p>
            <a:r>
              <a:rPr lang="en-US" b="1" dirty="0" smtClean="0"/>
              <a:t>UMUC</a:t>
            </a:r>
          </a:p>
          <a:p>
            <a:pPr lvl="1"/>
            <a:r>
              <a:rPr lang="en-US" dirty="0" smtClean="0"/>
              <a:t>TA’s are invited to/permitted to attend any faculty development opportunity including New Faculty Orientation, webinars, etc.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4" name="Picture 3" descr="logo_umu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055" y="5407670"/>
            <a:ext cx="1485745" cy="1047641"/>
          </a:xfrm>
          <a:prstGeom prst="rect">
            <a:avLst/>
          </a:prstGeom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577346" y="1596042"/>
            <a:ext cx="8229600" cy="1325562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What Other Schools are Doing to</a:t>
            </a:r>
            <a:br>
              <a:rPr lang="en-US" sz="2800" b="1" dirty="0" smtClean="0"/>
            </a:br>
            <a:r>
              <a:rPr lang="en-US" sz="2800" b="1" dirty="0" smtClean="0"/>
              <a:t> Develop Teaching Assistants &amp;</a:t>
            </a:r>
            <a:br>
              <a:rPr lang="en-US" sz="2800" b="1" dirty="0" smtClean="0"/>
            </a:br>
            <a:r>
              <a:rPr lang="en-US" sz="2800" b="1" dirty="0" smtClean="0"/>
              <a:t> Graduate</a:t>
            </a:r>
            <a:r>
              <a:rPr lang="en-US" sz="2800" b="1" dirty="0"/>
              <a:t> </a:t>
            </a:r>
            <a:r>
              <a:rPr lang="en-US" sz="2800" b="1" dirty="0" smtClean="0"/>
              <a:t>Assistants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85479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6643" y="2720493"/>
            <a:ext cx="3001865" cy="39046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008657" y="1565666"/>
            <a:ext cx="47954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Benefits to Teaching Assistants </a:t>
            </a:r>
          </a:p>
          <a:p>
            <a:pPr algn="ctr"/>
            <a:r>
              <a:rPr lang="en-US" sz="2800" b="1" dirty="0"/>
              <a:t>a</a:t>
            </a:r>
            <a:r>
              <a:rPr lang="en-US" sz="2800" b="1" dirty="0" smtClean="0"/>
              <a:t>nd the University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22999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881" y="2562828"/>
            <a:ext cx="3098850" cy="25780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ED57-FF78-7744-B3EA-4B7EB02659DE}" type="slidenum">
              <a:rPr lang="en-US" smtClean="0"/>
              <a:t>15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126" y="3329250"/>
            <a:ext cx="3325174" cy="24412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4455" y="4101911"/>
            <a:ext cx="2535474" cy="24003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063881" y="1439428"/>
            <a:ext cx="67131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Benefits to Teaching Assistants </a:t>
            </a:r>
          </a:p>
          <a:p>
            <a:pPr algn="ctr"/>
            <a:r>
              <a:rPr lang="en-US" sz="2800" b="1" dirty="0"/>
              <a:t>a</a:t>
            </a:r>
            <a:r>
              <a:rPr lang="en-US" sz="2800" b="1" dirty="0" smtClean="0"/>
              <a:t>nd the University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41501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476791"/>
            <a:ext cx="8382000" cy="1143000"/>
          </a:xfrm>
        </p:spPr>
        <p:txBody>
          <a:bodyPr>
            <a:normAutofit/>
          </a:bodyPr>
          <a:lstStyle/>
          <a:p>
            <a:r>
              <a:rPr lang="en-US" sz="3200" b="1" dirty="0"/>
              <a:t>Benefits to Student, Faculty </a:t>
            </a:r>
            <a:r>
              <a:rPr lang="en-US" sz="3200" b="1" dirty="0" smtClean="0"/>
              <a:t>&amp; Program</a:t>
            </a:r>
            <a:r>
              <a:rPr lang="en-US" sz="3200" b="1" dirty="0" smtClean="0">
                <a:solidFill>
                  <a:schemeClr val="tx2"/>
                </a:solidFill>
              </a:rPr>
              <a:t/>
            </a:r>
            <a:br>
              <a:rPr lang="en-US" sz="3200" b="1" dirty="0" smtClean="0">
                <a:solidFill>
                  <a:schemeClr val="tx2"/>
                </a:solidFill>
              </a:rPr>
            </a:br>
            <a:r>
              <a:rPr lang="en-US" sz="3200" b="1" dirty="0" smtClean="0">
                <a:solidFill>
                  <a:schemeClr val="tx2"/>
                </a:solidFill>
              </a:rPr>
              <a:t>Bloom’s Taxonomy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041" y="2761568"/>
            <a:ext cx="4664608" cy="3959907"/>
          </a:xfrm>
        </p:spPr>
        <p:txBody>
          <a:bodyPr>
            <a:normAutofit fontScale="55000" lnSpcReduction="20000"/>
          </a:bodyPr>
          <a:lstStyle/>
          <a:p>
            <a:r>
              <a:rPr lang="en-US" dirty="0">
                <a:solidFill>
                  <a:schemeClr val="tx2"/>
                </a:solidFill>
              </a:rPr>
              <a:t>Benjamin Bloom and a committee of educators wrote “Taxonomy of educational objectives:  The classification of educational goals” (1956)</a:t>
            </a:r>
          </a:p>
          <a:p>
            <a:r>
              <a:rPr lang="en-US" dirty="0">
                <a:solidFill>
                  <a:schemeClr val="tx2"/>
                </a:solidFill>
              </a:rPr>
              <a:t>This taxonomy addresses learning goals in terms </a:t>
            </a:r>
            <a:r>
              <a:rPr lang="en-US" dirty="0" smtClean="0">
                <a:solidFill>
                  <a:schemeClr val="tx2"/>
                </a:solidFill>
              </a:rPr>
              <a:t>of: 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cognitive</a:t>
            </a:r>
            <a:r>
              <a:rPr lang="en-US" dirty="0">
                <a:solidFill>
                  <a:schemeClr val="tx2"/>
                </a:solidFill>
              </a:rPr>
              <a:t>, </a:t>
            </a:r>
            <a:endParaRPr lang="en-US" dirty="0" smtClean="0">
              <a:solidFill>
                <a:schemeClr val="tx2"/>
              </a:solidFill>
            </a:endParaRP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affective </a:t>
            </a:r>
            <a:r>
              <a:rPr lang="en-US" dirty="0">
                <a:solidFill>
                  <a:schemeClr val="tx2"/>
                </a:solidFill>
              </a:rPr>
              <a:t>and </a:t>
            </a:r>
            <a:endParaRPr lang="en-US" dirty="0" smtClean="0">
              <a:solidFill>
                <a:schemeClr val="tx2"/>
              </a:solidFill>
            </a:endParaRP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psychomotor </a:t>
            </a:r>
            <a:r>
              <a:rPr lang="en-US" dirty="0">
                <a:solidFill>
                  <a:schemeClr val="tx2"/>
                </a:solidFill>
              </a:rPr>
              <a:t>skills</a:t>
            </a:r>
          </a:p>
          <a:p>
            <a:r>
              <a:rPr lang="en-US" dirty="0">
                <a:solidFill>
                  <a:schemeClr val="tx2"/>
                </a:solidFill>
              </a:rPr>
              <a:t>Bloom’s taxonomy has evolved with numerous variations over the decades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Digital taxonomy</a:t>
            </a:r>
          </a:p>
          <a:p>
            <a:r>
              <a:rPr lang="en-US" dirty="0">
                <a:solidFill>
                  <a:schemeClr val="tx2"/>
                </a:solidFill>
              </a:rPr>
              <a:t>Graphical representations have been developed to enhance understanding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ED57-FF78-7744-B3EA-4B7EB02659DE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Content Placeholder 3" descr="bloomwheel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18943" y="2465341"/>
            <a:ext cx="3959907" cy="395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47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2214125" y="2614961"/>
            <a:ext cx="5071731" cy="4027064"/>
            <a:chOff x="1344" y="672"/>
            <a:chExt cx="3505" cy="2880"/>
          </a:xfrm>
        </p:grpSpPr>
        <p:sp>
          <p:nvSpPr>
            <p:cNvPr id="112643" name="Rectangle 5"/>
            <p:cNvSpPr>
              <a:spLocks noChangeArrowheads="1"/>
            </p:cNvSpPr>
            <p:nvPr/>
          </p:nvSpPr>
          <p:spPr bwMode="auto">
            <a:xfrm>
              <a:off x="1344" y="672"/>
              <a:ext cx="3504" cy="43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dirty="0">
                  <a:latin typeface="Arial" charset="0"/>
                </a:rPr>
                <a:t>Course Learning Objectives (2)</a:t>
              </a:r>
            </a:p>
          </p:txBody>
        </p:sp>
        <p:sp>
          <p:nvSpPr>
            <p:cNvPr id="112644" name="Rectangle 8"/>
            <p:cNvSpPr>
              <a:spLocks noChangeArrowheads="1"/>
            </p:cNvSpPr>
            <p:nvPr/>
          </p:nvSpPr>
          <p:spPr bwMode="auto">
            <a:xfrm>
              <a:off x="1344" y="2256"/>
              <a:ext cx="3504" cy="48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dirty="0">
                  <a:latin typeface="Arial" charset="0"/>
                </a:rPr>
                <a:t>Resources, Materials (4) &amp; Technology (6</a:t>
              </a:r>
              <a:r>
                <a:rPr lang="en-US" sz="2000" dirty="0">
                  <a:latin typeface="Arial" charset="0"/>
                </a:rPr>
                <a:t>)</a:t>
              </a:r>
            </a:p>
          </p:txBody>
        </p:sp>
        <p:sp>
          <p:nvSpPr>
            <p:cNvPr id="112645" name="Rectangle 17"/>
            <p:cNvSpPr>
              <a:spLocks noChangeArrowheads="1"/>
            </p:cNvSpPr>
            <p:nvPr/>
          </p:nvSpPr>
          <p:spPr bwMode="auto">
            <a:xfrm>
              <a:off x="1344" y="3024"/>
              <a:ext cx="3504" cy="52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dirty="0">
                  <a:latin typeface="Arial" charset="0"/>
                </a:rPr>
                <a:t>Assessment and Measurement (3)</a:t>
              </a:r>
            </a:p>
          </p:txBody>
        </p:sp>
        <p:sp>
          <p:nvSpPr>
            <p:cNvPr id="112646" name="Rectangle 26"/>
            <p:cNvSpPr>
              <a:spLocks noChangeArrowheads="1"/>
            </p:cNvSpPr>
            <p:nvPr/>
          </p:nvSpPr>
          <p:spPr bwMode="auto">
            <a:xfrm>
              <a:off x="1344" y="1440"/>
              <a:ext cx="3504" cy="48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dirty="0">
                  <a:latin typeface="Arial" charset="0"/>
                </a:rPr>
                <a:t>Learner Interactions &amp; Activities (5)</a:t>
              </a:r>
            </a:p>
          </p:txBody>
        </p:sp>
        <p:grpSp>
          <p:nvGrpSpPr>
            <p:cNvPr id="112647" name="Group 38"/>
            <p:cNvGrpSpPr>
              <a:grpSpLocks/>
            </p:cNvGrpSpPr>
            <p:nvPr/>
          </p:nvGrpSpPr>
          <p:grpSpPr bwMode="auto">
            <a:xfrm>
              <a:off x="1344" y="840"/>
              <a:ext cx="1" cy="2400"/>
              <a:chOff x="1344" y="840"/>
              <a:chExt cx="1" cy="2400"/>
            </a:xfrm>
          </p:grpSpPr>
          <p:cxnSp>
            <p:nvCxnSpPr>
              <p:cNvPr id="112648" name="AutoShape 31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1344" y="840"/>
                <a:ext cx="1" cy="792"/>
              </a:xfrm>
              <a:prstGeom prst="bentConnector3">
                <a:avLst>
                  <a:gd name="adj1" fmla="val -33000009"/>
                </a:avLst>
              </a:prstGeom>
              <a:noFill/>
              <a:ln w="76200">
                <a:solidFill>
                  <a:schemeClr val="accent2"/>
                </a:solidFill>
                <a:miter lim="800000"/>
                <a:headEnd type="triangle" w="med" len="med"/>
                <a:tailEnd type="triangle" w="med" len="med"/>
              </a:ln>
            </p:spPr>
          </p:cxnSp>
          <p:cxnSp>
            <p:nvCxnSpPr>
              <p:cNvPr id="112649" name="AutoShape 32"/>
              <p:cNvCxnSpPr>
                <a:cxnSpLocks noChangeShapeType="1"/>
              </p:cNvCxnSpPr>
              <p:nvPr/>
            </p:nvCxnSpPr>
            <p:spPr bwMode="auto">
              <a:xfrm rot="10800000" flipH="1">
                <a:off x="1344" y="1632"/>
                <a:ext cx="1" cy="816"/>
              </a:xfrm>
              <a:prstGeom prst="bentConnector3">
                <a:avLst>
                  <a:gd name="adj1" fmla="val -32900009"/>
                </a:avLst>
              </a:prstGeom>
              <a:noFill/>
              <a:ln w="76200">
                <a:solidFill>
                  <a:schemeClr val="accent2"/>
                </a:solidFill>
                <a:miter lim="800000"/>
                <a:headEnd type="triangle" w="med" len="med"/>
                <a:tailEnd type="triangle" w="med" len="med"/>
              </a:ln>
            </p:spPr>
          </p:cxnSp>
          <p:cxnSp>
            <p:nvCxnSpPr>
              <p:cNvPr id="112650" name="AutoShape 33"/>
              <p:cNvCxnSpPr>
                <a:cxnSpLocks noChangeShapeType="1"/>
              </p:cNvCxnSpPr>
              <p:nvPr/>
            </p:nvCxnSpPr>
            <p:spPr bwMode="auto">
              <a:xfrm rot="10800000" flipH="1">
                <a:off x="1344" y="2448"/>
                <a:ext cx="1" cy="792"/>
              </a:xfrm>
              <a:prstGeom prst="bentConnector3">
                <a:avLst>
                  <a:gd name="adj1" fmla="val -33000009"/>
                </a:avLst>
              </a:prstGeom>
              <a:noFill/>
              <a:ln w="76200">
                <a:solidFill>
                  <a:schemeClr val="accent2"/>
                </a:solidFill>
                <a:miter lim="800000"/>
                <a:headEnd type="triangle" w="med" len="med"/>
                <a:tailEnd type="triangle" w="med" len="med"/>
              </a:ln>
            </p:spPr>
          </p:cxnSp>
        </p:grpSp>
        <p:grpSp>
          <p:nvGrpSpPr>
            <p:cNvPr id="112651" name="Group 39"/>
            <p:cNvGrpSpPr>
              <a:grpSpLocks/>
            </p:cNvGrpSpPr>
            <p:nvPr/>
          </p:nvGrpSpPr>
          <p:grpSpPr bwMode="auto">
            <a:xfrm flipH="1">
              <a:off x="4848" y="912"/>
              <a:ext cx="1" cy="2400"/>
              <a:chOff x="1344" y="840"/>
              <a:chExt cx="1" cy="2400"/>
            </a:xfrm>
          </p:grpSpPr>
          <p:cxnSp>
            <p:nvCxnSpPr>
              <p:cNvPr id="112652" name="AutoShape 40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1344" y="840"/>
                <a:ext cx="1" cy="792"/>
              </a:xfrm>
              <a:prstGeom prst="bentConnector3">
                <a:avLst>
                  <a:gd name="adj1" fmla="val -33000009"/>
                </a:avLst>
              </a:prstGeom>
              <a:noFill/>
              <a:ln w="76200">
                <a:solidFill>
                  <a:schemeClr val="accent2"/>
                </a:solidFill>
                <a:miter lim="800000"/>
                <a:headEnd type="triangle" w="med" len="med"/>
                <a:tailEnd type="triangle" w="med" len="med"/>
              </a:ln>
            </p:spPr>
          </p:cxnSp>
          <p:cxnSp>
            <p:nvCxnSpPr>
              <p:cNvPr id="112653" name="AutoShape 41"/>
              <p:cNvCxnSpPr>
                <a:cxnSpLocks noChangeShapeType="1"/>
              </p:cNvCxnSpPr>
              <p:nvPr/>
            </p:nvCxnSpPr>
            <p:spPr bwMode="auto">
              <a:xfrm rot="10800000" flipH="1">
                <a:off x="1344" y="1632"/>
                <a:ext cx="1" cy="816"/>
              </a:xfrm>
              <a:prstGeom prst="bentConnector3">
                <a:avLst>
                  <a:gd name="adj1" fmla="val -32900009"/>
                </a:avLst>
              </a:prstGeom>
              <a:noFill/>
              <a:ln w="76200">
                <a:solidFill>
                  <a:schemeClr val="accent2"/>
                </a:solidFill>
                <a:miter lim="800000"/>
                <a:headEnd type="triangle" w="med" len="med"/>
                <a:tailEnd type="triangle" w="med" len="med"/>
              </a:ln>
            </p:spPr>
          </p:cxnSp>
          <p:cxnSp>
            <p:nvCxnSpPr>
              <p:cNvPr id="112654" name="AutoShape 42"/>
              <p:cNvCxnSpPr>
                <a:cxnSpLocks noChangeShapeType="1"/>
              </p:cNvCxnSpPr>
              <p:nvPr/>
            </p:nvCxnSpPr>
            <p:spPr bwMode="auto">
              <a:xfrm rot="10800000" flipH="1">
                <a:off x="1344" y="2448"/>
                <a:ext cx="1" cy="792"/>
              </a:xfrm>
              <a:prstGeom prst="bentConnector3">
                <a:avLst>
                  <a:gd name="adj1" fmla="val -33000009"/>
                </a:avLst>
              </a:prstGeom>
              <a:noFill/>
              <a:ln w="76200">
                <a:solidFill>
                  <a:schemeClr val="accent2"/>
                </a:solidFill>
                <a:miter lim="800000"/>
                <a:headEnd type="triangle" w="med" len="med"/>
                <a:tailEnd type="triangle" w="med" len="med"/>
              </a:ln>
            </p:spPr>
          </p:cxnSp>
        </p:grpSp>
      </p:grpSp>
      <p:sp>
        <p:nvSpPr>
          <p:cNvPr id="112655" name="Rectangle 44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487628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en-US" sz="2800" b="1" dirty="0"/>
              <a:t>Benefits to Student, Faculty and Program</a:t>
            </a:r>
            <a:r>
              <a:rPr lang="en-US" sz="2800" b="1" dirty="0" smtClean="0">
                <a:solidFill>
                  <a:schemeClr val="tx2"/>
                </a:solidFill>
              </a:rPr>
              <a:t/>
            </a:r>
            <a:br>
              <a:rPr lang="en-US" sz="2800" b="1" dirty="0" smtClean="0">
                <a:solidFill>
                  <a:schemeClr val="tx2"/>
                </a:solidFill>
              </a:rPr>
            </a:br>
            <a:r>
              <a:rPr lang="en-US" sz="2800" b="1" dirty="0" smtClean="0">
                <a:solidFill>
                  <a:schemeClr val="tx2"/>
                </a:solidFill>
              </a:rPr>
              <a:t>Key sections that must align…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ED57-FF78-7744-B3EA-4B7EB02659D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8364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441589"/>
            <a:ext cx="7772400" cy="1143000"/>
          </a:xfrm>
        </p:spPr>
        <p:txBody>
          <a:bodyPr>
            <a:normAutofit/>
          </a:bodyPr>
          <a:lstStyle/>
          <a:p>
            <a:r>
              <a:rPr lang="en-US" sz="2800" b="1" dirty="0"/>
              <a:t>Benefits to Student, Faculty and </a:t>
            </a:r>
            <a:r>
              <a:rPr lang="en-US" sz="2800" b="1" dirty="0" smtClean="0"/>
              <a:t>Program</a:t>
            </a:r>
            <a:br>
              <a:rPr lang="en-US" sz="2800" b="1" dirty="0" smtClean="0"/>
            </a:br>
            <a:r>
              <a:rPr lang="en-US" sz="2800" b="1" dirty="0" smtClean="0">
                <a:solidFill>
                  <a:schemeClr val="tx2"/>
                </a:solidFill>
              </a:rPr>
              <a:t>The QM Rubric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2584589"/>
            <a:ext cx="5562600" cy="34290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    Eight General Standards: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z="2000" dirty="0" smtClean="0">
                <a:solidFill>
                  <a:schemeClr val="tx2"/>
                </a:solidFill>
              </a:rPr>
              <a:t>Course Overview and Introduction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z="2000" b="1" dirty="0" smtClean="0">
                <a:solidFill>
                  <a:schemeClr val="tx2"/>
                </a:solidFill>
              </a:rPr>
              <a:t>Learning Objectives 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z="2000" b="1" dirty="0" smtClean="0">
                <a:solidFill>
                  <a:schemeClr val="tx2"/>
                </a:solidFill>
              </a:rPr>
              <a:t>Assessment and Measurement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z="2000" b="1" dirty="0" smtClean="0">
                <a:solidFill>
                  <a:schemeClr val="tx2"/>
                </a:solidFill>
              </a:rPr>
              <a:t>Resources and Materials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z="2000" b="1" dirty="0" smtClean="0">
                <a:solidFill>
                  <a:schemeClr val="tx2"/>
                </a:solidFill>
              </a:rPr>
              <a:t>Learner Interaction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z="2000" b="1" dirty="0" smtClean="0">
                <a:solidFill>
                  <a:schemeClr val="tx2"/>
                </a:solidFill>
              </a:rPr>
              <a:t>Course Technology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z="2000" dirty="0" smtClean="0">
                <a:solidFill>
                  <a:schemeClr val="tx2"/>
                </a:solidFill>
              </a:rPr>
              <a:t>Learner Support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z="2000" dirty="0" smtClean="0">
                <a:solidFill>
                  <a:schemeClr val="tx2"/>
                </a:solidFill>
              </a:rPr>
              <a:t>Accessibility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2000" dirty="0" smtClean="0"/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6403976" y="2286000"/>
            <a:ext cx="1588" cy="16764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3317" name="Group 5"/>
          <p:cNvGrpSpPr>
            <a:grpSpLocks/>
          </p:cNvGrpSpPr>
          <p:nvPr/>
        </p:nvGrpSpPr>
        <p:grpSpPr bwMode="auto">
          <a:xfrm>
            <a:off x="5691188" y="2286000"/>
            <a:ext cx="762000" cy="1676400"/>
            <a:chOff x="3888" y="1776"/>
            <a:chExt cx="384" cy="1008"/>
          </a:xfrm>
        </p:grpSpPr>
        <p:sp>
          <p:nvSpPr>
            <p:cNvPr id="13320" name="Line 6"/>
            <p:cNvSpPr>
              <a:spLocks noChangeShapeType="1"/>
            </p:cNvSpPr>
            <p:nvPr/>
          </p:nvSpPr>
          <p:spPr bwMode="auto">
            <a:xfrm>
              <a:off x="3888" y="1776"/>
              <a:ext cx="384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21" name="Line 7"/>
            <p:cNvSpPr>
              <a:spLocks noChangeShapeType="1"/>
            </p:cNvSpPr>
            <p:nvPr/>
          </p:nvSpPr>
          <p:spPr bwMode="auto">
            <a:xfrm>
              <a:off x="3888" y="2784"/>
              <a:ext cx="384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3318" name="Text Box 8"/>
          <p:cNvSpPr txBox="1">
            <a:spLocks noChangeArrowheads="1"/>
          </p:cNvSpPr>
          <p:nvPr/>
        </p:nvSpPr>
        <p:spPr bwMode="auto">
          <a:xfrm>
            <a:off x="6553200" y="2743200"/>
            <a:ext cx="2590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hlink"/>
                </a:solidFill>
                <a:latin typeface="Arial Unicode MS" pitchFamily="34" charset="-128"/>
              </a:rPr>
              <a:t>Key components must align.</a:t>
            </a:r>
          </a:p>
        </p:txBody>
      </p:sp>
      <p:sp>
        <p:nvSpPr>
          <p:cNvPr id="13319" name="Text Box 9"/>
          <p:cNvSpPr txBox="1">
            <a:spLocks noChangeArrowheads="1"/>
          </p:cNvSpPr>
          <p:nvPr/>
        </p:nvSpPr>
        <p:spPr bwMode="auto">
          <a:xfrm>
            <a:off x="1447800" y="6013589"/>
            <a:ext cx="7239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chemeClr val="hlink"/>
                </a:solidFill>
              </a:rPr>
              <a:t>Alignment:</a:t>
            </a:r>
            <a:r>
              <a:rPr lang="en-US" sz="2000" dirty="0">
                <a:latin typeface="Comic Sans MS" panose="030F0702030302020204" pitchFamily="66" charset="0"/>
              </a:rPr>
              <a:t>  </a:t>
            </a:r>
            <a:r>
              <a:rPr lang="en-US" sz="2000" dirty="0">
                <a:solidFill>
                  <a:schemeClr val="tx2"/>
                </a:solidFill>
                <a:latin typeface="Arial Unicode MS" pitchFamily="34" charset="-128"/>
              </a:rPr>
              <a:t>Critical course elements work together to ensure that students achieve the desired learning outcomes.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ED57-FF78-7744-B3EA-4B7EB02659D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3502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0491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Benefits to Student, Faculty and Program</a:t>
            </a:r>
            <a:br>
              <a:rPr lang="en-US" sz="2800" b="1" dirty="0" smtClean="0"/>
            </a:br>
            <a:r>
              <a:rPr lang="en-US" sz="2800" b="1" dirty="0" smtClean="0"/>
              <a:t>Course </a:t>
            </a:r>
            <a:r>
              <a:rPr lang="en-US" sz="2800" b="1" dirty="0"/>
              <a:t>Design Review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91700"/>
            <a:ext cx="8229600" cy="296465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There are three options for Course Design Reviews:</a:t>
            </a:r>
          </a:p>
          <a:p>
            <a:pPr lvl="1"/>
            <a:r>
              <a:rPr lang="en-US" sz="2400" dirty="0" smtClean="0"/>
              <a:t>Self-Review</a:t>
            </a:r>
          </a:p>
          <a:p>
            <a:pPr lvl="1"/>
            <a:r>
              <a:rPr lang="en-US" sz="2400" dirty="0" smtClean="0"/>
              <a:t>Drexel University Core Design Element Checklist: Peer-review</a:t>
            </a:r>
          </a:p>
          <a:p>
            <a:pPr lvl="1"/>
            <a:r>
              <a:rPr lang="en-US" sz="2400" dirty="0" smtClean="0"/>
              <a:t>Quality Matters Rubric: Peer-review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ED57-FF78-7744-B3EA-4B7EB02659D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01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92" y="1626162"/>
            <a:ext cx="8229600" cy="873287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Abstract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7294" y="2744849"/>
            <a:ext cx="7313698" cy="411315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600" dirty="0" smtClean="0"/>
              <a:t>The </a:t>
            </a:r>
            <a:r>
              <a:rPr lang="en-US" sz="2600" dirty="0"/>
              <a:t>University has approximately 2,000 teaching </a:t>
            </a:r>
            <a:r>
              <a:rPr lang="en-US" sz="2600" dirty="0" smtClean="0"/>
              <a:t>assistants. Recently</a:t>
            </a:r>
            <a:r>
              <a:rPr lang="en-US" sz="2600" dirty="0"/>
              <a:t>, these </a:t>
            </a:r>
            <a:r>
              <a:rPr lang="en-US" sz="2600" dirty="0" smtClean="0"/>
              <a:t>teaching assistants </a:t>
            </a:r>
            <a:r>
              <a:rPr lang="en-US" sz="2600" dirty="0"/>
              <a:t>have expressed interest in being trained for online teaching</a:t>
            </a:r>
            <a:r>
              <a:rPr lang="en-US" sz="2600" dirty="0" smtClean="0"/>
              <a:t>.</a:t>
            </a:r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r>
              <a:rPr lang="en-US" sz="2600" dirty="0" smtClean="0"/>
              <a:t>The </a:t>
            </a:r>
            <a:r>
              <a:rPr lang="en-US" sz="2600" dirty="0"/>
              <a:t>focus of this presentation is to address the benefits of integrating teaching assistants </a:t>
            </a:r>
            <a:r>
              <a:rPr lang="en-US" sz="2600" dirty="0" smtClean="0"/>
              <a:t>into Drexel’s </a:t>
            </a:r>
            <a:r>
              <a:rPr lang="en-US" sz="2600" dirty="0"/>
              <a:t>initiatives related to online course quality. These quality measures are based on the </a:t>
            </a:r>
            <a:r>
              <a:rPr lang="en-US" sz="2600" dirty="0" smtClean="0"/>
              <a:t>Quality Matters</a:t>
            </a:r>
            <a:r>
              <a:rPr lang="en-US" sz="2600" dirty="0"/>
              <a:t>© Standards and the Drexel University Core Design Element Checklist. 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43787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23325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b="1" dirty="0"/>
              <a:t>Benefits to Student, Faculty and Program</a:t>
            </a:r>
            <a:br>
              <a:rPr lang="en-US" sz="2400" b="1" dirty="0"/>
            </a:br>
            <a:r>
              <a:rPr lang="en-US" sz="2400" b="1" dirty="0"/>
              <a:t>THE DREXEL UNIVERSITY CORE DESIGN </a:t>
            </a:r>
            <a:r>
              <a:rPr lang="en-US" sz="2400" b="1" dirty="0" smtClean="0"/>
              <a:t>ELEMENTS </a:t>
            </a:r>
            <a:r>
              <a:rPr lang="en-US" sz="2400" b="1" dirty="0"/>
              <a:t>CHECKLIST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81317" y="2394714"/>
            <a:ext cx="7409539" cy="5007572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sz="5500" dirty="0" smtClean="0"/>
              <a:t>1.  A </a:t>
            </a:r>
            <a:r>
              <a:rPr lang="en-US" sz="5500" dirty="0"/>
              <a:t>course description is provided. </a:t>
            </a:r>
            <a:endParaRPr lang="en-US" sz="5500" dirty="0" smtClean="0"/>
          </a:p>
          <a:p>
            <a:pPr marL="0" indent="0">
              <a:buNone/>
            </a:pPr>
            <a:r>
              <a:rPr lang="en-US" sz="5500" dirty="0"/>
              <a:t> </a:t>
            </a:r>
            <a:r>
              <a:rPr lang="en-US" sz="5500" dirty="0" smtClean="0"/>
              <a:t>    a</a:t>
            </a:r>
            <a:r>
              <a:rPr lang="en-US" sz="5500" dirty="0"/>
              <a:t>. This may include a statement that introduces the student to the purpose of the course and </a:t>
            </a:r>
            <a:r>
              <a:rPr lang="en-US" sz="5500" dirty="0" smtClean="0"/>
              <a:t>its</a:t>
            </a:r>
          </a:p>
          <a:p>
            <a:pPr marL="0" indent="0">
              <a:buNone/>
            </a:pPr>
            <a:r>
              <a:rPr lang="en-US" sz="5500" dirty="0" smtClean="0"/>
              <a:t>         components</a:t>
            </a:r>
            <a:r>
              <a:rPr lang="en-US" sz="5500" dirty="0"/>
              <a:t>. </a:t>
            </a:r>
          </a:p>
          <a:p>
            <a:pPr marL="0" indent="0">
              <a:buNone/>
            </a:pPr>
            <a:r>
              <a:rPr lang="en-US" sz="5500" dirty="0" smtClean="0"/>
              <a:t>     b</a:t>
            </a:r>
            <a:r>
              <a:rPr lang="en-US" sz="5500" dirty="0"/>
              <a:t>. In the case of a hybrid course, there is a statement that clarifies the relationship between the </a:t>
            </a:r>
            <a:endParaRPr lang="en-US" sz="5500" dirty="0" smtClean="0"/>
          </a:p>
          <a:p>
            <a:pPr marL="0" indent="0">
              <a:buNone/>
            </a:pPr>
            <a:r>
              <a:rPr lang="en-US" sz="5500" dirty="0"/>
              <a:t> </a:t>
            </a:r>
            <a:r>
              <a:rPr lang="en-US" sz="5500" dirty="0" smtClean="0"/>
              <a:t>         ‘</a:t>
            </a:r>
            <a:r>
              <a:rPr lang="en-US" sz="5500" dirty="0"/>
              <a:t>face-</a:t>
            </a:r>
            <a:r>
              <a:rPr lang="en-US" sz="5500" dirty="0" smtClean="0"/>
              <a:t>to-</a:t>
            </a:r>
            <a:r>
              <a:rPr lang="en-US" sz="5500" dirty="0"/>
              <a:t>face’ and ‘online’ </a:t>
            </a:r>
            <a:r>
              <a:rPr lang="en-US" sz="5500" dirty="0" smtClean="0"/>
              <a:t>components.</a:t>
            </a:r>
          </a:p>
          <a:p>
            <a:pPr marL="0" indent="0">
              <a:buNone/>
            </a:pPr>
            <a:r>
              <a:rPr lang="en-US" sz="5500" dirty="0" smtClean="0"/>
              <a:t>     c</a:t>
            </a:r>
            <a:r>
              <a:rPr lang="en-US" sz="5500" dirty="0"/>
              <a:t>. The number of credit hours earned for successful completion is clearly posted. </a:t>
            </a:r>
          </a:p>
          <a:p>
            <a:pPr marL="0" indent="0">
              <a:buNone/>
            </a:pPr>
            <a:endParaRPr lang="en-US" sz="5500" dirty="0"/>
          </a:p>
          <a:p>
            <a:pPr marL="0" indent="0">
              <a:buNone/>
            </a:pPr>
            <a:r>
              <a:rPr lang="en-US" sz="5500" dirty="0" smtClean="0"/>
              <a:t>2.  The </a:t>
            </a:r>
            <a:r>
              <a:rPr lang="en-US" sz="5500" dirty="0"/>
              <a:t>grading policy is clearly stated. </a:t>
            </a:r>
            <a:endParaRPr lang="en-US" sz="5500" dirty="0" smtClean="0"/>
          </a:p>
          <a:p>
            <a:pPr marL="0" indent="0">
              <a:buNone/>
            </a:pPr>
            <a:r>
              <a:rPr lang="en-US" sz="5500" dirty="0" smtClean="0"/>
              <a:t>     a</a:t>
            </a:r>
            <a:r>
              <a:rPr lang="en-US" sz="5500" dirty="0"/>
              <a:t>. Specific/descriptive criteria are provided for the evaluation of student work and participation. </a:t>
            </a:r>
          </a:p>
          <a:p>
            <a:pPr marL="0" indent="0">
              <a:buNone/>
            </a:pPr>
            <a:r>
              <a:rPr lang="en-US" sz="5500" dirty="0" smtClean="0"/>
              <a:t>     b</a:t>
            </a:r>
            <a:r>
              <a:rPr lang="en-US" sz="5500" dirty="0"/>
              <a:t>. Instructions for completion and submission are provided. </a:t>
            </a:r>
          </a:p>
          <a:p>
            <a:pPr marL="0" indent="0">
              <a:buNone/>
            </a:pPr>
            <a:r>
              <a:rPr lang="en-US" sz="5500" dirty="0" smtClean="0"/>
              <a:t>     c</a:t>
            </a:r>
            <a:r>
              <a:rPr lang="en-US" sz="5500" dirty="0"/>
              <a:t>. Grading scales and weights are provided. </a:t>
            </a:r>
          </a:p>
          <a:p>
            <a:endParaRPr lang="en-US" sz="5500" dirty="0"/>
          </a:p>
          <a:p>
            <a:pPr marL="0" indent="0">
              <a:buNone/>
            </a:pPr>
            <a:r>
              <a:rPr lang="en-US" sz="5500" dirty="0" smtClean="0"/>
              <a:t>3.  Course </a:t>
            </a:r>
            <a:r>
              <a:rPr lang="en-US" sz="5500" dirty="0"/>
              <a:t>learning objectives describe outcomes that are measurable. </a:t>
            </a:r>
          </a:p>
          <a:p>
            <a:endParaRPr lang="en-US" sz="5500" dirty="0"/>
          </a:p>
          <a:p>
            <a:pPr marL="0" indent="0">
              <a:buNone/>
            </a:pPr>
            <a:r>
              <a:rPr lang="en-US" sz="5500" dirty="0" smtClean="0"/>
              <a:t>4.  Assessment </a:t>
            </a:r>
            <a:r>
              <a:rPr lang="en-US" sz="5500" dirty="0"/>
              <a:t>and evaluation are aligned with course learning objectives. </a:t>
            </a:r>
            <a:endParaRPr lang="en-US" sz="5500" dirty="0" smtClean="0"/>
          </a:p>
          <a:p>
            <a:pPr marL="0" indent="0">
              <a:buNone/>
            </a:pPr>
            <a:r>
              <a:rPr lang="en-US" sz="5500" dirty="0" smtClean="0"/>
              <a:t>     a</a:t>
            </a:r>
            <a:r>
              <a:rPr lang="en-US" sz="5500" dirty="0"/>
              <a:t>. Assessment and evaluation </a:t>
            </a:r>
            <a:r>
              <a:rPr lang="en-US" sz="5500" dirty="0" smtClean="0"/>
              <a:t>tools are </a:t>
            </a:r>
            <a:r>
              <a:rPr lang="en-US" sz="5500" dirty="0"/>
              <a:t>appropriate for measuring the stated learning outcomes. </a:t>
            </a:r>
          </a:p>
          <a:p>
            <a:pPr marL="0" indent="0">
              <a:buNone/>
            </a:pPr>
            <a:r>
              <a:rPr lang="en-US" sz="5500" dirty="0" smtClean="0"/>
              <a:t>     b</a:t>
            </a:r>
            <a:r>
              <a:rPr lang="en-US" sz="5500" dirty="0"/>
              <a:t>. Assessment and evaluation goals are clearly communicated. </a:t>
            </a:r>
          </a:p>
          <a:p>
            <a:pPr marL="0" indent="0">
              <a:buNone/>
            </a:pPr>
            <a:endParaRPr lang="en-US" sz="5500" dirty="0"/>
          </a:p>
          <a:p>
            <a:pPr marL="0" indent="0">
              <a:buNone/>
            </a:pPr>
            <a:r>
              <a:rPr lang="en-US" sz="5500" dirty="0" smtClean="0"/>
              <a:t>5.  Information </a:t>
            </a:r>
            <a:r>
              <a:rPr lang="en-US" sz="5500" dirty="0"/>
              <a:t>about student feedback is provided.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ED57-FF78-7744-B3EA-4B7EB02659DE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05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17638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b="1" dirty="0"/>
              <a:t>Benefits to Student, Faculty and Program</a:t>
            </a:r>
            <a:br>
              <a:rPr lang="en-US" sz="2400" b="1" dirty="0"/>
            </a:br>
            <a:r>
              <a:rPr lang="en-US" sz="2400" b="1" dirty="0"/>
              <a:t>THE DREXEL UNIVERSITY CORE DESIGN </a:t>
            </a:r>
            <a:r>
              <a:rPr lang="en-US" sz="2400" b="1" dirty="0" smtClean="0"/>
              <a:t>ELEMENTS </a:t>
            </a:r>
            <a:r>
              <a:rPr lang="en-US" sz="2400" b="1" dirty="0"/>
              <a:t>CHECKLIST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2509737"/>
            <a:ext cx="8229600" cy="4824725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 smtClean="0"/>
              <a:t>6.  Instructor </a:t>
            </a:r>
            <a:r>
              <a:rPr lang="en-US" dirty="0"/>
              <a:t>contact and availability information is provided. 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7.  A </a:t>
            </a:r>
            <a:r>
              <a:rPr lang="en-US" dirty="0"/>
              <a:t>list of textbooks, supplies, and other instructional materials needed for the course is provided.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8.  Due </a:t>
            </a:r>
            <a:r>
              <a:rPr lang="en-US" dirty="0"/>
              <a:t>dates and deadlines are provided. </a:t>
            </a:r>
          </a:p>
          <a:p>
            <a:pPr marL="0" indent="0">
              <a:buNone/>
            </a:pPr>
            <a:r>
              <a:rPr lang="en-US" dirty="0" smtClean="0"/>
              <a:t>      a</a:t>
            </a:r>
            <a:r>
              <a:rPr lang="en-US" dirty="0"/>
              <a:t>. A disclaimer that dates are subject to change should be included.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9. A </a:t>
            </a:r>
            <a:r>
              <a:rPr lang="en-US" dirty="0"/>
              <a:t>code of conduct and information about academic integrity are provided.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a</a:t>
            </a:r>
            <a:r>
              <a:rPr lang="en-US" dirty="0"/>
              <a:t>. Links to university policies should be provided. </a:t>
            </a:r>
          </a:p>
          <a:p>
            <a:pPr marL="0" indent="0">
              <a:buNone/>
            </a:pPr>
            <a:r>
              <a:rPr lang="en-US" dirty="0" smtClean="0"/>
              <a:t>     b</a:t>
            </a:r>
            <a:r>
              <a:rPr lang="en-US" dirty="0"/>
              <a:t>. Netiquette standards should be provided as needed. </a:t>
            </a:r>
          </a:p>
          <a:p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10.  Links</a:t>
            </a:r>
            <a:r>
              <a:rPr lang="en-US" dirty="0"/>
              <a:t>, email addresses, and/or phone numbers to technical support are provided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11. Content </a:t>
            </a:r>
            <a:r>
              <a:rPr lang="en-US" dirty="0"/>
              <a:t>is sequenced and structured in a manner that enables learners to achieve the stated goals.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a</a:t>
            </a:r>
            <a:r>
              <a:rPr lang="en-US" dirty="0"/>
              <a:t>. The course content is divided into learning units that are labeled and presented in a </a:t>
            </a:r>
            <a:r>
              <a:rPr lang="en-US" dirty="0" smtClean="0"/>
              <a:t>logical</a:t>
            </a:r>
          </a:p>
          <a:p>
            <a:pPr marL="0" indent="0">
              <a:buNone/>
            </a:pPr>
            <a:r>
              <a:rPr lang="en-US" dirty="0" smtClean="0"/>
              <a:t>            manner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ED57-FF78-7744-B3EA-4B7EB02659DE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75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2746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b="1" dirty="0"/>
              <a:t>Benefits to Student, Faculty and Program</a:t>
            </a:r>
            <a:br>
              <a:rPr lang="en-US" sz="2400" b="1" dirty="0"/>
            </a:br>
            <a:r>
              <a:rPr lang="en-US" sz="2400" b="1" dirty="0"/>
              <a:t>THE DREXEL UNIVERSITY CORE DESIGN </a:t>
            </a:r>
            <a:r>
              <a:rPr lang="en-US" sz="2400" b="1" dirty="0" smtClean="0"/>
              <a:t>ELEMENTS </a:t>
            </a:r>
            <a:r>
              <a:rPr lang="en-US" sz="2400" b="1" dirty="0"/>
              <a:t>CHECKLIST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ED57-FF78-7744-B3EA-4B7EB02659DE}" type="slidenum">
              <a:rPr lang="en-US" smtClean="0"/>
              <a:t>22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2517041"/>
            <a:ext cx="8229600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marL="342900" indent="-342900">
              <a:buAutoNum type="arabicPeriod" startAt="12"/>
            </a:pPr>
            <a:r>
              <a:rPr lang="en-US" dirty="0" smtClean="0"/>
              <a:t>The </a:t>
            </a:r>
            <a:r>
              <a:rPr lang="en-US" dirty="0"/>
              <a:t>course is easy to navigate.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a</a:t>
            </a:r>
            <a:r>
              <a:rPr lang="en-US" dirty="0"/>
              <a:t>. The components and structure of the course are clear and understandable. </a:t>
            </a:r>
          </a:p>
          <a:p>
            <a:r>
              <a:rPr lang="en-US" dirty="0" smtClean="0"/>
              <a:t>        b</a:t>
            </a:r>
            <a:r>
              <a:rPr lang="en-US" dirty="0"/>
              <a:t>. Instructions about how to get started and where to find various course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components </a:t>
            </a:r>
            <a:r>
              <a:rPr lang="en-US" dirty="0"/>
              <a:t>is provided. </a:t>
            </a:r>
          </a:p>
          <a:p>
            <a:endParaRPr lang="en-US" dirty="0"/>
          </a:p>
          <a:p>
            <a:pPr marL="342900" indent="-342900">
              <a:buAutoNum type="arabicPeriod" startAt="13"/>
            </a:pPr>
            <a:r>
              <a:rPr lang="en-US" dirty="0" smtClean="0"/>
              <a:t>Broken </a:t>
            </a:r>
            <a:r>
              <a:rPr lang="en-US" dirty="0"/>
              <a:t>or outdated links are corrected or removed. a. Required online </a:t>
            </a:r>
            <a:r>
              <a:rPr lang="en-US" dirty="0" smtClean="0"/>
              <a:t>resources</a:t>
            </a:r>
          </a:p>
          <a:p>
            <a:r>
              <a:rPr lang="en-US" dirty="0" smtClean="0"/>
              <a:t>       are </a:t>
            </a:r>
            <a:r>
              <a:rPr lang="en-US" dirty="0"/>
              <a:t>accessible. </a:t>
            </a:r>
          </a:p>
          <a:p>
            <a:endParaRPr lang="en-US" dirty="0"/>
          </a:p>
          <a:p>
            <a:r>
              <a:rPr lang="en-US" dirty="0" smtClean="0"/>
              <a:t>14. Links </a:t>
            </a:r>
            <a:r>
              <a:rPr lang="en-US" dirty="0"/>
              <a:t>to academic resources are provided. a. Links to Drexel Express, library</a:t>
            </a:r>
            <a:r>
              <a:rPr lang="en-US" dirty="0" smtClean="0"/>
              <a:t>,</a:t>
            </a:r>
          </a:p>
          <a:p>
            <a:r>
              <a:rPr lang="en-US" dirty="0" smtClean="0"/>
              <a:t>       tutoring </a:t>
            </a:r>
            <a:r>
              <a:rPr lang="en-US" dirty="0"/>
              <a:t>centers, counseling services, Provost Office, DragonCard Office, </a:t>
            </a:r>
            <a:r>
              <a:rPr lang="en-US" dirty="0" smtClean="0"/>
              <a:t>and</a:t>
            </a:r>
          </a:p>
          <a:p>
            <a:r>
              <a:rPr lang="en-US" dirty="0" smtClean="0"/>
              <a:t>       bookstore </a:t>
            </a:r>
            <a:r>
              <a:rPr lang="en-US" dirty="0"/>
              <a:t>are provided. </a:t>
            </a:r>
          </a:p>
          <a:p>
            <a:endParaRPr lang="en-US" dirty="0"/>
          </a:p>
          <a:p>
            <a:r>
              <a:rPr lang="en-US" dirty="0" smtClean="0"/>
              <a:t>15. The </a:t>
            </a:r>
            <a:r>
              <a:rPr lang="en-US" dirty="0"/>
              <a:t>university statement regarding ADA compliance is provided. a. </a:t>
            </a:r>
            <a:r>
              <a:rPr lang="en-US" dirty="0" smtClean="0"/>
              <a:t>Information</a:t>
            </a:r>
          </a:p>
          <a:p>
            <a:r>
              <a:rPr lang="en-US" dirty="0" smtClean="0"/>
              <a:t>       about </a:t>
            </a:r>
            <a:r>
              <a:rPr lang="en-US" dirty="0"/>
              <a:t>how to request special services is provided.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79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24824" y="1262775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dirty="0"/>
              <a:t>Benefits to Student, Faculty and </a:t>
            </a:r>
            <a:r>
              <a:rPr lang="en-US" sz="2400" b="1" dirty="0" smtClean="0"/>
              <a:t>Program</a:t>
            </a:r>
            <a:br>
              <a:rPr lang="en-US" sz="2400" b="1" dirty="0" smtClean="0"/>
            </a:br>
            <a:r>
              <a:rPr lang="en-US" sz="2400" b="1" dirty="0" smtClean="0"/>
              <a:t>Overview of the Process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53774" y="2300365"/>
            <a:ext cx="3405093" cy="376737"/>
          </a:xfrm>
          <a:prstGeom prst="rect">
            <a:avLst/>
          </a:prstGeom>
          <a:noFill/>
        </p:spPr>
        <p:txBody>
          <a:bodyPr wrap="none" lIns="98773" tIns="49387" rIns="98773" bIns="49387" rtlCol="0">
            <a:spAutoFit/>
          </a:bodyPr>
          <a:lstStyle/>
          <a:p>
            <a:r>
              <a:rPr lang="en-US" dirty="0" smtClean="0"/>
              <a:t>Request for Course Design Review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72932" y="2795804"/>
            <a:ext cx="1291759" cy="376737"/>
          </a:xfrm>
          <a:prstGeom prst="rect">
            <a:avLst/>
          </a:prstGeom>
          <a:noFill/>
        </p:spPr>
        <p:txBody>
          <a:bodyPr wrap="none" lIns="98773" tIns="49387" rIns="98773" bIns="49387" rtlCol="0">
            <a:spAutoFit/>
          </a:bodyPr>
          <a:lstStyle/>
          <a:p>
            <a:r>
              <a:rPr lang="en-US" dirty="0" smtClean="0"/>
              <a:t>Self-Review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03040" y="2405775"/>
            <a:ext cx="1376856" cy="376737"/>
          </a:xfrm>
          <a:prstGeom prst="rect">
            <a:avLst/>
          </a:prstGeom>
          <a:noFill/>
        </p:spPr>
        <p:txBody>
          <a:bodyPr wrap="none" lIns="98773" tIns="49387" rIns="98773" bIns="49387" rtlCol="0">
            <a:spAutoFit/>
          </a:bodyPr>
          <a:lstStyle/>
          <a:p>
            <a:r>
              <a:rPr lang="en-US" dirty="0" smtClean="0"/>
              <a:t>Peer-Review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98573" y="3587517"/>
            <a:ext cx="1821539" cy="469070"/>
          </a:xfrm>
          <a:prstGeom prst="rect">
            <a:avLst/>
          </a:prstGeom>
          <a:noFill/>
        </p:spPr>
        <p:txBody>
          <a:bodyPr wrap="none" lIns="98773" tIns="49387" rIns="98773" bIns="49387" rtlCol="0">
            <a:spAutoFit/>
          </a:bodyPr>
          <a:lstStyle/>
          <a:p>
            <a:pPr algn="ctr"/>
            <a:r>
              <a:rPr lang="en-US" sz="1200" dirty="0"/>
              <a:t>Tools and materials </a:t>
            </a:r>
          </a:p>
          <a:p>
            <a:pPr algn="ctr"/>
            <a:r>
              <a:rPr lang="en-US" sz="1200" dirty="0"/>
              <a:t>provided to the Instructor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0095" y="4494572"/>
            <a:ext cx="2238495" cy="653736"/>
          </a:xfrm>
          <a:prstGeom prst="rect">
            <a:avLst/>
          </a:prstGeom>
          <a:noFill/>
        </p:spPr>
        <p:txBody>
          <a:bodyPr wrap="none" lIns="98773" tIns="49387" rIns="98773" bIns="49387" rtlCol="0">
            <a:spAutoFit/>
          </a:bodyPr>
          <a:lstStyle/>
          <a:p>
            <a:pPr algn="ctr"/>
            <a:r>
              <a:rPr lang="en-US" sz="1200" dirty="0"/>
              <a:t>Drexel University </a:t>
            </a:r>
          </a:p>
          <a:p>
            <a:pPr algn="ctr"/>
            <a:r>
              <a:rPr lang="en-US" sz="1200" dirty="0"/>
              <a:t>Core Design Elements Checklist:</a:t>
            </a:r>
          </a:p>
          <a:p>
            <a:r>
              <a:rPr lang="en-US" sz="1200" dirty="0"/>
              <a:t>self-paced online training course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5744" y="5608712"/>
            <a:ext cx="2182515" cy="284405"/>
          </a:xfrm>
          <a:prstGeom prst="rect">
            <a:avLst/>
          </a:prstGeom>
          <a:noFill/>
        </p:spPr>
        <p:txBody>
          <a:bodyPr wrap="none" lIns="98773" tIns="49387" rIns="98773" bIns="49387" rtlCol="0">
            <a:spAutoFit/>
          </a:bodyPr>
          <a:lstStyle/>
          <a:p>
            <a:r>
              <a:rPr lang="en-US" sz="1200" dirty="0"/>
              <a:t>Review conducted by instructor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28372" y="3954298"/>
            <a:ext cx="1620387" cy="284405"/>
          </a:xfrm>
          <a:prstGeom prst="rect">
            <a:avLst/>
          </a:prstGeom>
          <a:noFill/>
        </p:spPr>
        <p:txBody>
          <a:bodyPr wrap="none" lIns="98773" tIns="49387" rIns="98773" bIns="49387" rtlCol="0">
            <a:spAutoFit/>
          </a:bodyPr>
          <a:lstStyle/>
          <a:p>
            <a:r>
              <a:rPr lang="en-US" sz="1200" dirty="0"/>
              <a:t>OLC Fellow(s) assigned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73415" y="4593482"/>
            <a:ext cx="1969190" cy="438293"/>
          </a:xfrm>
          <a:prstGeom prst="rect">
            <a:avLst/>
          </a:prstGeom>
          <a:noFill/>
        </p:spPr>
        <p:txBody>
          <a:bodyPr wrap="none" lIns="98773" tIns="49387" rIns="98773" bIns="49387" rtlCol="0">
            <a:spAutoFit/>
          </a:bodyPr>
          <a:lstStyle/>
          <a:p>
            <a:r>
              <a:rPr lang="en-US" sz="1100" dirty="0"/>
              <a:t>Initial Meeting/Consultation </a:t>
            </a:r>
          </a:p>
          <a:p>
            <a:r>
              <a:rPr lang="en-US" sz="1100" dirty="0"/>
              <a:t>Between Fellow and Instructor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26848" y="5234714"/>
            <a:ext cx="1907331" cy="269016"/>
          </a:xfrm>
          <a:prstGeom prst="rect">
            <a:avLst/>
          </a:prstGeom>
          <a:noFill/>
        </p:spPr>
        <p:txBody>
          <a:bodyPr wrap="none" lIns="98773" tIns="49387" rIns="98773" bIns="49387" rtlCol="0">
            <a:spAutoFit/>
          </a:bodyPr>
          <a:lstStyle/>
          <a:p>
            <a:r>
              <a:rPr lang="en-US" sz="1100" dirty="0"/>
              <a:t>Fellow(s) conducts the review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07512" y="5778213"/>
            <a:ext cx="2200023" cy="269016"/>
          </a:xfrm>
          <a:prstGeom prst="rect">
            <a:avLst/>
          </a:prstGeom>
          <a:noFill/>
        </p:spPr>
        <p:txBody>
          <a:bodyPr wrap="none" lIns="98773" tIns="49387" rIns="98773" bIns="49387" rtlCol="0">
            <a:spAutoFit/>
          </a:bodyPr>
          <a:lstStyle/>
          <a:p>
            <a:r>
              <a:rPr lang="en-US" sz="1100" dirty="0"/>
              <a:t>Confidential feedback to instructor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0658" y="6416718"/>
            <a:ext cx="2294706" cy="269016"/>
          </a:xfrm>
          <a:prstGeom prst="rect">
            <a:avLst/>
          </a:prstGeom>
          <a:noFill/>
        </p:spPr>
        <p:txBody>
          <a:bodyPr wrap="none" lIns="98773" tIns="49387" rIns="98773" bIns="49387" rtlCol="0">
            <a:spAutoFit/>
          </a:bodyPr>
          <a:lstStyle/>
          <a:p>
            <a:r>
              <a:rPr lang="en-US" sz="1100" dirty="0"/>
              <a:t>Consultation with Fellows as needed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83328" y="6283182"/>
            <a:ext cx="1530631" cy="438293"/>
          </a:xfrm>
          <a:prstGeom prst="rect">
            <a:avLst/>
          </a:prstGeom>
          <a:noFill/>
        </p:spPr>
        <p:txBody>
          <a:bodyPr wrap="none" lIns="98773" tIns="49387" rIns="98773" bIns="49387" rtlCol="0">
            <a:spAutoFit/>
          </a:bodyPr>
          <a:lstStyle/>
          <a:p>
            <a:r>
              <a:rPr lang="en-US" sz="1100" dirty="0"/>
              <a:t>Follow-up, additional </a:t>
            </a:r>
          </a:p>
          <a:p>
            <a:r>
              <a:rPr lang="en-US" sz="1100" dirty="0"/>
              <a:t>consultation as needed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56321" y="3075727"/>
            <a:ext cx="2153285" cy="469070"/>
          </a:xfrm>
          <a:prstGeom prst="rect">
            <a:avLst/>
          </a:prstGeom>
          <a:noFill/>
        </p:spPr>
        <p:txBody>
          <a:bodyPr wrap="none" lIns="98773" tIns="49387" rIns="98773" bIns="49387" rtlCol="0">
            <a:spAutoFit/>
          </a:bodyPr>
          <a:lstStyle/>
          <a:p>
            <a:pPr algn="ctr"/>
            <a:r>
              <a:rPr lang="en-US" sz="1200" dirty="0"/>
              <a:t>Drexel University </a:t>
            </a:r>
          </a:p>
          <a:p>
            <a:pPr algn="ctr"/>
            <a:r>
              <a:rPr lang="en-US" sz="1200" dirty="0"/>
              <a:t>Core Design Elements Checklist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81484" y="3076742"/>
            <a:ext cx="1611596" cy="284405"/>
          </a:xfrm>
          <a:prstGeom prst="rect">
            <a:avLst/>
          </a:prstGeom>
          <a:noFill/>
        </p:spPr>
        <p:txBody>
          <a:bodyPr wrap="none" lIns="98773" tIns="49387" rIns="98773" bIns="49387" rtlCol="0">
            <a:spAutoFit/>
          </a:bodyPr>
          <a:lstStyle/>
          <a:p>
            <a:r>
              <a:rPr lang="en-US" sz="1200" dirty="0"/>
              <a:t>Quality Matters Rubric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909343" y="3172541"/>
            <a:ext cx="0" cy="2942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909343" y="4071804"/>
            <a:ext cx="0" cy="2725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909343" y="5167865"/>
            <a:ext cx="0" cy="3927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909343" y="5881236"/>
            <a:ext cx="0" cy="4152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332964" y="2882048"/>
            <a:ext cx="296436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332964" y="2926776"/>
            <a:ext cx="0" cy="1499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8297333" y="2926776"/>
            <a:ext cx="0" cy="1499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332964" y="3610937"/>
            <a:ext cx="2964369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6705490" y="3646350"/>
            <a:ext cx="0" cy="3079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6705490" y="4336990"/>
            <a:ext cx="0" cy="2564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6705490" y="5007573"/>
            <a:ext cx="0" cy="2111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6705490" y="5491207"/>
            <a:ext cx="0" cy="2870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6705490" y="6063402"/>
            <a:ext cx="0" cy="2197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ED57-FF78-7744-B3EA-4B7EB02659DE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51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7699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References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57485"/>
            <a:ext cx="8229600" cy="560420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4800" dirty="0"/>
          </a:p>
          <a:p>
            <a:pPr marL="914400" lvl="0" indent="-914400">
              <a:buFont typeface="+mj-lt"/>
              <a:buAutoNum type="arabicPeriod"/>
            </a:pPr>
            <a:r>
              <a:rPr lang="en-US" sz="4800" dirty="0"/>
              <a:t>Drexel University. (March 18, 2012). Drexel University Decennial Reaffirmation of Accreditation Review 2011-2012, Drexel University Self-Study Middle States Commission on Higher Education, Office of the Provost Drexel University.</a:t>
            </a:r>
          </a:p>
          <a:p>
            <a:pPr marL="914400" lvl="0" indent="-914400">
              <a:buFont typeface="+mj-lt"/>
              <a:buAutoNum type="arabicPeriod"/>
            </a:pPr>
            <a:r>
              <a:rPr lang="en-US" sz="4800" dirty="0"/>
              <a:t>Drexel Online. (2012). Drexel Online Accreditations &amp; National Rankings,  Retrieved from </a:t>
            </a:r>
            <a:r>
              <a:rPr lang="en-US" sz="4800" u="sng" dirty="0">
                <a:hlinkClick r:id="rId2"/>
              </a:rPr>
              <a:t>http://www.drexel.com/accreditation.aspx</a:t>
            </a:r>
            <a:r>
              <a:rPr lang="en-US" sz="4800" dirty="0"/>
              <a:t> </a:t>
            </a:r>
          </a:p>
          <a:p>
            <a:pPr marL="914400" lvl="0" indent="-914400">
              <a:buFont typeface="+mj-lt"/>
              <a:buAutoNum type="arabicPeriod"/>
            </a:pPr>
            <a:r>
              <a:rPr lang="en-US" sz="4800" dirty="0"/>
              <a:t>College of Nursing and Health Professions. (January 17, 2012). Drexel University’s Online Nursing Programs Earn Top Honors in U.S. News and World Report Rankings, Drexel University, Retrieved from </a:t>
            </a:r>
            <a:r>
              <a:rPr lang="en-US" sz="4800" u="sng" dirty="0">
                <a:hlinkClick r:id="rId3"/>
              </a:rPr>
              <a:t>http://drexel.edu/cnhp/newsEvents/news/2012-1-17_USWorldNews/</a:t>
            </a:r>
            <a:r>
              <a:rPr lang="en-US" sz="4800" dirty="0"/>
              <a:t>. </a:t>
            </a:r>
          </a:p>
          <a:p>
            <a:pPr marL="914400" lvl="0" indent="-914400">
              <a:buFont typeface="+mj-lt"/>
              <a:buAutoNum type="arabicPeriod"/>
            </a:pPr>
            <a:r>
              <a:rPr lang="en-US" sz="4800" dirty="0"/>
              <a:t>Linda S. Marion,</a:t>
            </a:r>
            <a:r>
              <a:rPr lang="en-US" sz="4800" baseline="30000" dirty="0"/>
              <a:t> </a:t>
            </a:r>
            <a:r>
              <a:rPr lang="en-US" sz="4800" dirty="0"/>
              <a:t>Allen C. Grant, Marlin Killen</a:t>
            </a:r>
            <a:r>
              <a:rPr lang="en-US" sz="4800" baseline="30000" dirty="0"/>
              <a:t>,</a:t>
            </a:r>
            <a:r>
              <a:rPr lang="en-US" sz="4800" dirty="0"/>
              <a:t> Ray Lum, Frances H. Cornelius, Karyn E. Holt. (2014). We built it, they came, and now . . . culture change in a university (January 22, 2014), INTED 2014 8</a:t>
            </a:r>
            <a:r>
              <a:rPr lang="en-US" sz="4800" baseline="30000" dirty="0"/>
              <a:t>th</a:t>
            </a:r>
            <a:r>
              <a:rPr lang="en-US" sz="4800" dirty="0"/>
              <a:t> International Technology, Education and Development Conference Valencia, Spain, March 10-12, 2014. </a:t>
            </a:r>
            <a:r>
              <a:rPr lang="en-US" sz="4800" u="sng" dirty="0">
                <a:hlinkClick r:id="rId4"/>
              </a:rPr>
              <a:t>http://library.iated.org/publications/INTED2014</a:t>
            </a:r>
            <a:r>
              <a:rPr lang="en-US" sz="4800" dirty="0"/>
              <a:t> </a:t>
            </a:r>
          </a:p>
          <a:p>
            <a:pPr marL="914400" lvl="0" indent="-914400">
              <a:buFont typeface="+mj-lt"/>
              <a:buAutoNum type="arabicPeriod"/>
            </a:pPr>
            <a:r>
              <a:rPr lang="en-US" sz="4800" dirty="0"/>
              <a:t>MarylandOnline, Inc. (2010). What is the QM Program?  Retrieved from </a:t>
            </a:r>
            <a:r>
              <a:rPr lang="en-US" sz="4800" u="sng" dirty="0">
                <a:hlinkClick r:id="rId5"/>
              </a:rPr>
              <a:t>http://www.qmprogram.org/</a:t>
            </a:r>
            <a:r>
              <a:rPr lang="en-US" sz="4800" dirty="0"/>
              <a:t>.</a:t>
            </a:r>
          </a:p>
          <a:p>
            <a:pPr marL="914400" lvl="0" indent="-914400">
              <a:buFont typeface="+mj-lt"/>
              <a:buAutoNum type="arabicPeriod"/>
            </a:pPr>
            <a:r>
              <a:rPr lang="en-US" sz="4800" dirty="0"/>
              <a:t>Cornelius, F., Lum, R., Marion, L., Holt, K., Killen, M., Solan, A., Giering, J., Grant, A. (2013). If you build it, will they come? An innovative approach to shift the culture of a university. Challenges and realities of academic integrity: Best practices for instilling sustainable change in students and faculty. INTED 2013 7</a:t>
            </a:r>
            <a:r>
              <a:rPr lang="en-US" sz="4800" baseline="30000" dirty="0"/>
              <a:t>th</a:t>
            </a:r>
            <a:r>
              <a:rPr lang="en-US" sz="4800" dirty="0"/>
              <a:t> International Technology, Education and Development Conference Valencia, Spain, March 4-6, 2013. </a:t>
            </a:r>
            <a:r>
              <a:rPr lang="en-US" sz="4800" u="sng" dirty="0">
                <a:hlinkClick r:id="rId6"/>
              </a:rPr>
              <a:t>http://www.iated.org/concrete2/technical_program.php</a:t>
            </a:r>
            <a:r>
              <a:rPr lang="en-US" sz="4800" dirty="0"/>
              <a:t>.</a:t>
            </a:r>
          </a:p>
          <a:p>
            <a:pPr marL="914400" lvl="0" indent="-914400">
              <a:buFont typeface="+mj-lt"/>
              <a:buAutoNum type="arabicPeriod"/>
            </a:pPr>
            <a:r>
              <a:rPr lang="en-US" sz="4800" dirty="0"/>
              <a:t>INSPIRE: Innovation for New Scholarship, Pedagogy, Innovation &amp; Research in Education. (2014). Overview. Retrieved from </a:t>
            </a:r>
            <a:r>
              <a:rPr lang="en-US" sz="4800" u="sng" dirty="0">
                <a:hlinkClick r:id="rId7"/>
              </a:rPr>
              <a:t>http://www.drexel.edu/inspire/about/overview/</a:t>
            </a:r>
            <a:endParaRPr lang="en-US" sz="4800" dirty="0"/>
          </a:p>
          <a:p>
            <a:pPr marL="914400" lvl="0" indent="-914400">
              <a:buFont typeface="+mj-lt"/>
              <a:buAutoNum type="arabicPeriod"/>
            </a:pPr>
            <a:r>
              <a:rPr lang="en-US" sz="4800" dirty="0" smtClean="0"/>
              <a:t>U.S</a:t>
            </a:r>
            <a:r>
              <a:rPr lang="en-US" sz="4800" dirty="0"/>
              <a:t>. News and World Report 2015 Best Colleges (2014). Retrieved Nov. 6 from - </a:t>
            </a:r>
            <a:r>
              <a:rPr lang="en-US" sz="4800" u="sng" dirty="0">
                <a:hlinkClick r:id="rId8"/>
              </a:rPr>
              <a:t>http://www.usnews.com/education/online-education/drexel-university-212054</a:t>
            </a:r>
            <a:endParaRPr lang="en-US" sz="4800" dirty="0"/>
          </a:p>
          <a:p>
            <a:endParaRPr lang="en-US" sz="5600" dirty="0"/>
          </a:p>
        </p:txBody>
      </p:sp>
    </p:spTree>
    <p:extLst>
      <p:ext uri="{BB962C8B-B14F-4D97-AF65-F5344CB8AC3E}">
        <p14:creationId xmlns:p14="http://schemas.microsoft.com/office/powerpoint/2010/main" val="4252343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694" y="2165834"/>
            <a:ext cx="8229600" cy="11430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90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342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Learning Outcomes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By the end of this session, attendees will be able to:</a:t>
            </a:r>
          </a:p>
          <a:p>
            <a:pPr marL="0" indent="0">
              <a:buNone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Describe several strategies to effectively prepare </a:t>
            </a:r>
            <a:r>
              <a:rPr lang="en-US" sz="2800" dirty="0"/>
              <a:t>f</a:t>
            </a:r>
            <a:r>
              <a:rPr lang="en-US" sz="2800" dirty="0" smtClean="0"/>
              <a:t>aculty and teaching </a:t>
            </a:r>
            <a:r>
              <a:rPr lang="en-US" sz="2800" dirty="0"/>
              <a:t>a</a:t>
            </a:r>
            <a:r>
              <a:rPr lang="en-US" sz="2800" dirty="0" smtClean="0"/>
              <a:t>ssistants for online </a:t>
            </a:r>
            <a:r>
              <a:rPr lang="en-US" sz="2800" dirty="0"/>
              <a:t>t</a:t>
            </a:r>
            <a:r>
              <a:rPr lang="en-US" sz="2800" dirty="0" smtClean="0"/>
              <a:t>eaching and course design.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Identify elements of sustainable models for TA training of Quality Matter Standards.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Select and Customize the QM standards for TA Professional Development.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69474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7884"/>
            <a:ext cx="8229600" cy="137877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Drexel University</a:t>
            </a:r>
            <a:br>
              <a:rPr lang="en-US" sz="2800" b="1" dirty="0" smtClean="0"/>
            </a:br>
            <a:r>
              <a:rPr lang="en-US" sz="2800" b="1" dirty="0" smtClean="0"/>
              <a:t>Background and Context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627" y="2069527"/>
            <a:ext cx="7193552" cy="428682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Online Learning Successes</a:t>
            </a:r>
          </a:p>
          <a:p>
            <a:pPr marL="0" indent="0">
              <a:buNone/>
            </a:pPr>
            <a:endParaRPr lang="en-US" sz="1400" dirty="0" smtClean="0"/>
          </a:p>
          <a:p>
            <a:pPr>
              <a:buFontTx/>
              <a:buChar char="-"/>
            </a:pPr>
            <a:r>
              <a:rPr lang="en-US" sz="2400" dirty="0" smtClean="0"/>
              <a:t>U.S</a:t>
            </a:r>
            <a:r>
              <a:rPr lang="en-US" sz="2400" dirty="0"/>
              <a:t>. News and World Report ranks Drexel University </a:t>
            </a:r>
            <a:r>
              <a:rPr lang="en-US" sz="2400" dirty="0" smtClean="0"/>
              <a:t>at </a:t>
            </a:r>
            <a:r>
              <a:rPr lang="en-US" sz="2400" dirty="0"/>
              <a:t># 37 in the nation for Best Online Bachelor’s Programs </a:t>
            </a:r>
            <a:r>
              <a:rPr lang="en-US" sz="2400" dirty="0" smtClean="0"/>
              <a:t>for 2015.</a:t>
            </a:r>
          </a:p>
          <a:p>
            <a:pPr>
              <a:buFontTx/>
              <a:buChar char="-"/>
            </a:pPr>
            <a:r>
              <a:rPr lang="en-US" sz="2400" dirty="0" smtClean="0"/>
              <a:t>In 2015, U.S. News and World Report ranked Drexel’s graduate nursing programs 24</a:t>
            </a:r>
            <a:r>
              <a:rPr lang="en-US" sz="2400" baseline="30000" dirty="0" smtClean="0"/>
              <a:t>th;</a:t>
            </a:r>
            <a:r>
              <a:rPr lang="en-US" sz="2400" dirty="0" smtClean="0"/>
              <a:t> </a:t>
            </a:r>
            <a:r>
              <a:rPr lang="en-US" sz="2400" dirty="0"/>
              <a:t>graduate </a:t>
            </a:r>
            <a:r>
              <a:rPr lang="en-US" sz="2400" dirty="0" smtClean="0"/>
              <a:t>engineering ranked 29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; </a:t>
            </a:r>
            <a:r>
              <a:rPr lang="en-US" sz="2400" dirty="0"/>
              <a:t>and </a:t>
            </a:r>
            <a:r>
              <a:rPr lang="en-US" sz="2400" dirty="0" smtClean="0"/>
              <a:t>graduate education programs ranked 48</a:t>
            </a:r>
            <a:r>
              <a:rPr lang="en-US" sz="2400" baseline="30000" dirty="0" smtClean="0"/>
              <a:t>th.</a:t>
            </a:r>
            <a:endParaRPr lang="en-US" sz="2400" dirty="0" smtClean="0"/>
          </a:p>
          <a:p>
            <a:pPr marL="342900" lvl="1" indent="-342900">
              <a:buFontTx/>
              <a:buChar char="-"/>
            </a:pPr>
            <a:r>
              <a:rPr lang="en-US" sz="2400" dirty="0" smtClean="0"/>
              <a:t>In 2012,  </a:t>
            </a:r>
            <a:r>
              <a:rPr lang="en-US" sz="2400" dirty="0"/>
              <a:t>Drexel University ranked second in the United States in its online graduate nursing program according to U.S. News and </a:t>
            </a:r>
            <a:r>
              <a:rPr lang="en-US" sz="2400" dirty="0" smtClean="0"/>
              <a:t>World </a:t>
            </a:r>
            <a:r>
              <a:rPr lang="en-US" sz="2400" dirty="0"/>
              <a:t>Report </a:t>
            </a:r>
            <a:r>
              <a:rPr lang="en-US" sz="2400" dirty="0" smtClean="0"/>
              <a:t>Ranking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054101" y="6331844"/>
            <a:ext cx="75311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Ref:  Professional Development for Online Faculty (2013) :  Presented by Drexel University Online Council Fellows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ED57-FF78-7744-B3EA-4B7EB02659D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237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5045"/>
            <a:ext cx="8229600" cy="137877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Drexel University</a:t>
            </a:r>
            <a:br>
              <a:rPr lang="en-US" sz="2800" b="1" dirty="0" smtClean="0"/>
            </a:br>
            <a:r>
              <a:rPr lang="en-US" sz="2800" b="1" dirty="0" smtClean="0"/>
              <a:t>Background and Context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0265" y="2333908"/>
            <a:ext cx="6953259" cy="384063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Online Learning Successes</a:t>
            </a:r>
          </a:p>
          <a:p>
            <a:pPr>
              <a:buFontTx/>
              <a:buChar char="-"/>
            </a:pPr>
            <a:endParaRPr lang="en-US" sz="2400" dirty="0" smtClean="0"/>
          </a:p>
          <a:p>
            <a:pPr>
              <a:buFontTx/>
              <a:buChar char="-"/>
            </a:pPr>
            <a:r>
              <a:rPr lang="en-US" sz="2400" dirty="0" smtClean="0"/>
              <a:t>2010 Sloan-C Award for Excellence in Institutional-Wide Online Education</a:t>
            </a:r>
          </a:p>
          <a:p>
            <a:pPr>
              <a:buFontTx/>
              <a:buChar char="-"/>
            </a:pPr>
            <a:endParaRPr lang="en-US" sz="2400" dirty="0" smtClean="0"/>
          </a:p>
          <a:p>
            <a:pPr>
              <a:buFontTx/>
              <a:buChar char="-"/>
            </a:pPr>
            <a:r>
              <a:rPr lang="en-US" sz="2400" dirty="0" smtClean="0"/>
              <a:t>United States Distance Learning Association’s USDLA 21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Century Distance Learning Award</a:t>
            </a:r>
          </a:p>
          <a:p>
            <a:pPr>
              <a:buFontTx/>
              <a:buChar char="-"/>
            </a:pPr>
            <a:endParaRPr lang="en-US" sz="2400" dirty="0" smtClean="0"/>
          </a:p>
          <a:p>
            <a:pPr>
              <a:buFontTx/>
              <a:buChar char="-"/>
            </a:pPr>
            <a:r>
              <a:rPr lang="en-US" sz="2400" dirty="0" smtClean="0"/>
              <a:t>Drexel received special acclaim for ‘Student Services and Technology ‘ and ‘Student Engagement and Accreditation’</a:t>
            </a:r>
          </a:p>
        </p:txBody>
      </p:sp>
      <p:sp>
        <p:nvSpPr>
          <p:cNvPr id="5" name="Rectangle 4"/>
          <p:cNvSpPr/>
          <p:nvPr/>
        </p:nvSpPr>
        <p:spPr>
          <a:xfrm>
            <a:off x="1054101" y="6331844"/>
            <a:ext cx="75311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Ref:  Professional Development for Online Faculty (2013) :  Presented by Drexel University Online Council Fellows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ED57-FF78-7744-B3EA-4B7EB02659D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606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08646"/>
            <a:ext cx="8229600" cy="1211274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Drexel University</a:t>
            </a:r>
            <a:br>
              <a:rPr lang="en-US" sz="2800" b="1" dirty="0" smtClean="0"/>
            </a:br>
            <a:r>
              <a:rPr lang="en-US" sz="2800" b="1" dirty="0" smtClean="0"/>
              <a:t>Background and Context</a:t>
            </a:r>
            <a:endParaRPr lang="en-US" sz="28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315" y="2619920"/>
            <a:ext cx="7024778" cy="4101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9653" y="2934546"/>
            <a:ext cx="7564882" cy="48454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Tremendous Growth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ED57-FF78-7744-B3EA-4B7EB02659D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665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943" y="2385391"/>
            <a:ext cx="5653430" cy="42888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26724" y="1431284"/>
            <a:ext cx="51092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Voices of the Teaching Assistants</a:t>
            </a:r>
          </a:p>
          <a:p>
            <a:pPr algn="ctr"/>
            <a:r>
              <a:rPr lang="en-US" sz="2800" b="1" dirty="0" smtClean="0"/>
              <a:t>At Drexel University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37028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847" y="2389794"/>
            <a:ext cx="5630642" cy="41940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26724" y="1532375"/>
            <a:ext cx="51092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Voices of the Teaching Assistants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94856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295" y="2446460"/>
            <a:ext cx="5562835" cy="41430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26724" y="1656696"/>
            <a:ext cx="51092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Voices of the Teaching Assistants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67293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1644</Words>
  <Application>Microsoft Macintosh PowerPoint</Application>
  <PresentationFormat>On-screen Show (4:3)</PresentationFormat>
  <Paragraphs>218</Paragraphs>
  <Slides>25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Integrating QM into Graduate Teaching Assistant Training for Online Teaching</vt:lpstr>
      <vt:lpstr>Abstract</vt:lpstr>
      <vt:lpstr>Learning Outcomes</vt:lpstr>
      <vt:lpstr>Drexel University Background and Context</vt:lpstr>
      <vt:lpstr>Drexel University Background and Context</vt:lpstr>
      <vt:lpstr>Drexel University Background and Context</vt:lpstr>
      <vt:lpstr>PowerPoint Presentation</vt:lpstr>
      <vt:lpstr>PowerPoint Presentation</vt:lpstr>
      <vt:lpstr>PowerPoint Presentation</vt:lpstr>
      <vt:lpstr>What Other Schools are Doing to  Develop Teaching Assistants &amp;  Graduate Assistants</vt:lpstr>
      <vt:lpstr>What Other Schools are Doing to  Develop Teaching Assistants &amp;  Graduate Assistants</vt:lpstr>
      <vt:lpstr>What Other Schools are Doing to  Develop Teaching Assistants &amp;  Graduate Assistants</vt:lpstr>
      <vt:lpstr>What Other Schools are Doing to  Develop Teaching Assistants &amp;  Graduate Assistants</vt:lpstr>
      <vt:lpstr>PowerPoint Presentation</vt:lpstr>
      <vt:lpstr>PowerPoint Presentation</vt:lpstr>
      <vt:lpstr>Benefits to Student, Faculty &amp; Program Bloom’s Taxonomy</vt:lpstr>
      <vt:lpstr>Benefits to Student, Faculty and Program Key sections that must align…</vt:lpstr>
      <vt:lpstr>Benefits to Student, Faculty and Program The QM Rubric </vt:lpstr>
      <vt:lpstr>Benefits to Student, Faculty and Program Course Design Review Options</vt:lpstr>
      <vt:lpstr>Benefits to Student, Faculty and Program THE DREXEL UNIVERSITY CORE DESIGN ELEMENTS CHECKLIST</vt:lpstr>
      <vt:lpstr>Benefits to Student, Faculty and Program THE DREXEL UNIVERSITY CORE DESIGN ELEMENTS CHECKLIST</vt:lpstr>
      <vt:lpstr>Benefits to Student, Faculty and Program THE DREXEL UNIVERSITY CORE DESIGN ELEMENTS CHECKLIST</vt:lpstr>
      <vt:lpstr>Benefits to Student, Faculty and Program Overview of the Process</vt:lpstr>
      <vt:lpstr>References</vt:lpstr>
      <vt:lpstr>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BENEFITS OF UNIFYING GRADUATE TEACHING ASSISTANT TRAINING FOR ONLINE TEACHING</dc:title>
  <dc:creator>Setup</dc:creator>
  <cp:lastModifiedBy>Setup</cp:lastModifiedBy>
  <cp:revision>32</cp:revision>
  <dcterms:created xsi:type="dcterms:W3CDTF">2015-02-15T17:42:15Z</dcterms:created>
  <dcterms:modified xsi:type="dcterms:W3CDTF">2015-03-18T09:24:56Z</dcterms:modified>
</cp:coreProperties>
</file>