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0" r:id="rId4"/>
    <p:sldId id="262" r:id="rId5"/>
    <p:sldId id="274" r:id="rId6"/>
    <p:sldId id="301" r:id="rId7"/>
    <p:sldId id="300" r:id="rId8"/>
    <p:sldId id="302" r:id="rId9"/>
    <p:sldId id="258" r:id="rId10"/>
    <p:sldId id="263" r:id="rId11"/>
    <p:sldId id="271" r:id="rId12"/>
    <p:sldId id="278" r:id="rId13"/>
    <p:sldId id="282" r:id="rId14"/>
    <p:sldId id="283" r:id="rId15"/>
    <p:sldId id="315" r:id="rId16"/>
    <p:sldId id="317" r:id="rId17"/>
    <p:sldId id="311" r:id="rId18"/>
    <p:sldId id="312" r:id="rId19"/>
    <p:sldId id="316" r:id="rId20"/>
    <p:sldId id="318" r:id="rId21"/>
    <p:sldId id="313" r:id="rId22"/>
    <p:sldId id="314" r:id="rId23"/>
    <p:sldId id="292" r:id="rId24"/>
    <p:sldId id="303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447-17E8-8D4B-86E2-06ADDBB04BBD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3159-BC1A-B140-96E1-2AFDDB03F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447-17E8-8D4B-86E2-06ADDBB04BBD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3159-BC1A-B140-96E1-2AFDDB03F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447-17E8-8D4B-86E2-06ADDBB04BBD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3159-BC1A-B140-96E1-2AFDDB03F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3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447-17E8-8D4B-86E2-06ADDBB04BBD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3159-BC1A-B140-96E1-2AFDDB03F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447-17E8-8D4B-86E2-06ADDBB04BBD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3159-BC1A-B140-96E1-2AFDDB03F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4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447-17E8-8D4B-86E2-06ADDBB04BBD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3159-BC1A-B140-96E1-2AFDDB03F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5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447-17E8-8D4B-86E2-06ADDBB04BBD}" type="datetimeFigureOut">
              <a:rPr lang="en-US" smtClean="0"/>
              <a:t>3/13/15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3159-BC1A-B140-96E1-2AFDDB03F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447-17E8-8D4B-86E2-06ADDBB04BBD}" type="datetimeFigureOut">
              <a:rPr lang="en-US" smtClean="0"/>
              <a:t>3/13/15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3159-BC1A-B140-96E1-2AFDDB03F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1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447-17E8-8D4B-86E2-06ADDBB04BBD}" type="datetimeFigureOut">
              <a:rPr lang="en-US" smtClean="0"/>
              <a:t>3/13/15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3159-BC1A-B140-96E1-2AFDDB03F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447-17E8-8D4B-86E2-06ADDBB04BBD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3159-BC1A-B140-96E1-2AFDDB03F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6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447-17E8-8D4B-86E2-06ADDBB04BBD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3159-BC1A-B140-96E1-2AFDDB03F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8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447-17E8-8D4B-86E2-06ADDBB04BBD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3159-BC1A-B140-96E1-2AFDDB03FC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35023" y="274638"/>
            <a:ext cx="1051775" cy="10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hyperlink" Target="http://www.aefi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hyperlink" Target="http://www.aefis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hyperlink" Target="http://www.aefis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hyperlink" Target="http://www.aefis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exel.edu/cnhp/newsEvents/news/2012-1-17_USWorldNews/" TargetMode="External"/><Relationship Id="rId4" Type="http://schemas.openxmlformats.org/officeDocument/2006/relationships/hyperlink" Target="http://publichealth.drexel.edu/students/overview/opening-the-doors-for-diverse-populations-to-health-disparities-research/" TargetMode="External"/><Relationship Id="rId5" Type="http://schemas.openxmlformats.org/officeDocument/2006/relationships/hyperlink" Target="https://www.qualitymatters.org/about" TargetMode="External"/><Relationship Id="rId6" Type="http://schemas.openxmlformats.org/officeDocument/2006/relationships/hyperlink" Target="http://www.aefis.com/" TargetMode="External"/><Relationship Id="rId7" Type="http://schemas.openxmlformats.org/officeDocument/2006/relationships/hyperlink" Target="http://www.aspph.org/educate/models/mph-competency-model/" TargetMode="External"/><Relationship Id="rId8" Type="http://schemas.openxmlformats.org/officeDocument/2006/relationships/hyperlink" Target="https://www.qualitymatters.org/about-continuing-and-professional-education-rubric-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rexel.com/accreditation.asp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publichealth.drexel.edu/students/overview/opening-the-doors-for-diverse-populations-to-health-disparities-research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publichealth.drexel.edu/students/overview/opening-the-doors-for-diverse-populations-to-health-disparities-research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qualitymatters.org/about-continuing-and-professional-education-rubric-0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qualitymatters.org/about-continuing-and-professional-education-rubric-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hyperlink" Target="http://www.mtvernoncsd.org/staf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7238"/>
            <a:ext cx="7772400" cy="2774807"/>
          </a:xfrm>
        </p:spPr>
        <p:txBody>
          <a:bodyPr>
            <a:normAutofit/>
          </a:bodyPr>
          <a:lstStyle/>
          <a:p>
            <a:r>
              <a:rPr lang="en-US" sz="3200" b="1" dirty="0"/>
              <a:t>Leveraging the CPE Rubric to Strengthen the Evaluation Component of a Training Grant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100" b="1" dirty="0" smtClean="0"/>
              <a:t> </a:t>
            </a: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54298"/>
            <a:ext cx="6400800" cy="237641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By</a:t>
            </a:r>
          </a:p>
          <a:p>
            <a:r>
              <a:rPr lang="en-US" sz="2600" b="1" dirty="0" smtClean="0"/>
              <a:t>Ray </a:t>
            </a:r>
            <a:r>
              <a:rPr lang="en-US" sz="2600" b="1" dirty="0" err="1" smtClean="0"/>
              <a:t>Lum</a:t>
            </a:r>
            <a:r>
              <a:rPr lang="en-US" sz="2600" b="1" dirty="0" smtClean="0"/>
              <a:t>, MPhil, MS </a:t>
            </a:r>
          </a:p>
          <a:p>
            <a:r>
              <a:rPr lang="en-US" sz="2600" b="1" dirty="0" smtClean="0"/>
              <a:t>Shannon Marquez, PhD, </a:t>
            </a:r>
            <a:r>
              <a:rPr lang="en-US" sz="2600" b="1" dirty="0" err="1" smtClean="0"/>
              <a:t>MEng</a:t>
            </a:r>
            <a:r>
              <a:rPr lang="en-US" sz="2600" b="1" dirty="0" smtClean="0"/>
              <a:t> </a:t>
            </a:r>
          </a:p>
          <a:p>
            <a:r>
              <a:rPr lang="en-US" sz="2600" b="1" dirty="0" smtClean="0"/>
              <a:t>S</a:t>
            </a:r>
            <a:r>
              <a:rPr lang="en-US" sz="2600" b="1" dirty="0"/>
              <a:t>. </a:t>
            </a:r>
            <a:r>
              <a:rPr lang="en-US" sz="2600" b="1" dirty="0" err="1" smtClean="0"/>
              <a:t>DeVose</a:t>
            </a:r>
            <a:r>
              <a:rPr lang="en-US" sz="2600" b="1" dirty="0" smtClean="0"/>
              <a:t>, MA </a:t>
            </a:r>
            <a:endParaRPr lang="en-US" sz="2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4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82279"/>
            <a:ext cx="3416913" cy="2438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1" y="458913"/>
            <a:ext cx="3519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Program Mapping Grid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2143176"/>
            <a:ext cx="3367611" cy="2774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712" y="3740910"/>
            <a:ext cx="3487280" cy="2482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708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" y="1761897"/>
            <a:ext cx="7323667" cy="4449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2934" y="663824"/>
            <a:ext cx="4387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Alignment of PLOs, CLOs and</a:t>
            </a:r>
          </a:p>
          <a:p>
            <a:pPr algn="ctr"/>
            <a:r>
              <a:rPr lang="en-US" sz="2800" dirty="0" smtClean="0"/>
              <a:t> Learning Indicators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354905" y="6178034"/>
            <a:ext cx="2780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://www.aefis.com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7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01340"/>
            <a:ext cx="8551333" cy="1395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6" y="4914908"/>
            <a:ext cx="8314267" cy="1272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66" y="1569084"/>
            <a:ext cx="8314267" cy="144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9067" y="424341"/>
            <a:ext cx="5023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</a:t>
            </a:r>
            <a:r>
              <a:rPr lang="en-US" sz="2800" dirty="0" smtClean="0"/>
              <a:t>ndirect Assessments</a:t>
            </a:r>
          </a:p>
          <a:p>
            <a:pPr algn="ctr"/>
            <a:r>
              <a:rPr lang="en-US" sz="2800" dirty="0" smtClean="0"/>
              <a:t>Pre-Post and Satisfaction Surveys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354905" y="6178034"/>
            <a:ext cx="2780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://www.aefis.com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0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5" y="2248259"/>
            <a:ext cx="8619067" cy="2994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6078" y="459215"/>
            <a:ext cx="3609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</a:t>
            </a:r>
            <a:r>
              <a:rPr lang="en-US" sz="2800" dirty="0" smtClean="0"/>
              <a:t>ndirect Assessments</a:t>
            </a:r>
          </a:p>
          <a:p>
            <a:pPr algn="ctr"/>
            <a:r>
              <a:rPr lang="en-US" sz="2800" dirty="0" smtClean="0"/>
              <a:t>Pre-Post Survey Results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354905" y="6178034"/>
            <a:ext cx="2780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://www.aefis.com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5" y="1413078"/>
            <a:ext cx="8111067" cy="4613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9028" y="424341"/>
            <a:ext cx="4063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</a:t>
            </a:r>
            <a:r>
              <a:rPr lang="en-US" sz="2800" dirty="0" smtClean="0"/>
              <a:t>ndirect Assessments</a:t>
            </a:r>
          </a:p>
          <a:p>
            <a:pPr algn="ctr"/>
            <a:r>
              <a:rPr lang="en-US" sz="2800" dirty="0" smtClean="0"/>
              <a:t>Satisfaction Survey Results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354905" y="6178034"/>
            <a:ext cx="2780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://www.aefis.com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5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183260"/>
            <a:ext cx="8534400" cy="24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81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13" y="1536700"/>
            <a:ext cx="7596587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25" y="1308100"/>
            <a:ext cx="7878375" cy="5296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7200" y="673100"/>
            <a:ext cx="292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Direct Assessment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449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462246"/>
            <a:ext cx="8559800" cy="3933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7200" y="673100"/>
            <a:ext cx="292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Direct Assessment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804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167170"/>
            <a:ext cx="8483600" cy="23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876" y="1619991"/>
            <a:ext cx="84141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The </a:t>
            </a:r>
            <a:r>
              <a:rPr lang="en-US" sz="2400" dirty="0"/>
              <a:t>Opening Doors Program's (ODP</a:t>
            </a:r>
            <a:r>
              <a:rPr lang="en-US" sz="2400" dirty="0" smtClean="0"/>
              <a:t>) application </a:t>
            </a:r>
            <a:r>
              <a:rPr lang="en-US" sz="2400" dirty="0"/>
              <a:t>of QM's Continuing and Professional Education (CPE) Rubric plays a critical role in the </a:t>
            </a:r>
            <a:r>
              <a:rPr lang="en-US" sz="2400" dirty="0" smtClean="0"/>
              <a:t>evaluation component </a:t>
            </a:r>
            <a:r>
              <a:rPr lang="en-US" sz="2400" dirty="0"/>
              <a:t>of this training grant</a:t>
            </a:r>
            <a:r>
              <a:rPr lang="en-US" sz="2400" dirty="0" smtClean="0"/>
              <a:t>. </a:t>
            </a:r>
            <a:r>
              <a:rPr lang="en-US" sz="2400" dirty="0"/>
              <a:t>The CPE provides the best practices for ODP to develop and maintain a </a:t>
            </a:r>
            <a:r>
              <a:rPr lang="en-US" sz="2400" dirty="0" smtClean="0"/>
              <a:t>quality online </a:t>
            </a:r>
            <a:r>
              <a:rPr lang="en-US" sz="2400" dirty="0"/>
              <a:t>seminar series. CPE assures measurable learning outcomes from the online seminar series. The illustration</a:t>
            </a:r>
          </a:p>
          <a:p>
            <a:r>
              <a:rPr lang="en-US" sz="2400" dirty="0"/>
              <a:t>of the alignment of learning activities, measurable learning outcomes and program outcomes </a:t>
            </a:r>
            <a:r>
              <a:rPr lang="en-US" sz="2400" dirty="0" smtClean="0"/>
              <a:t>demonstrates competencies </a:t>
            </a:r>
            <a:r>
              <a:rPr lang="en-US" sz="2400" dirty="0"/>
              <a:t>more clearly. This in turn, may provide a better opportunity for funding renewal.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16768" y="580283"/>
            <a:ext cx="439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ABSTRACT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26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51" y="1841500"/>
            <a:ext cx="7904915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8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332186"/>
            <a:ext cx="7772400" cy="5390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7200" y="673100"/>
            <a:ext cx="292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Direct Assessment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1172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14" y="1524000"/>
            <a:ext cx="7999486" cy="4438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7200" y="673100"/>
            <a:ext cx="292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Direct Assessment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4309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4" y="1667934"/>
            <a:ext cx="3017526" cy="2763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70315" y="495097"/>
            <a:ext cx="29376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Direct Assessment</a:t>
            </a:r>
          </a:p>
          <a:p>
            <a:pPr algn="ctr"/>
            <a:r>
              <a:rPr lang="en-US" sz="2800" dirty="0" smtClean="0"/>
              <a:t>Reflective Analysis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503" y="2391834"/>
            <a:ext cx="4279900" cy="2278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00" y="3114102"/>
            <a:ext cx="3810000" cy="25881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953830"/>
            <a:ext cx="3759200" cy="2688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524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Drexel </a:t>
            </a:r>
            <a:r>
              <a:rPr lang="en-US" dirty="0"/>
              <a:t>University. (March 18, 2012). Drexel University Decennial Reaffirmation of Accreditation Review 2011-2012, Drexel University Self-Study Middle States Commission on Higher Education, Office of the Provost Drexel University.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Drexel Online. (2012). Drexel Online Accreditations &amp; National Rankings, Retrieved from </a:t>
            </a:r>
            <a:r>
              <a:rPr lang="en-US" u="sng" dirty="0">
                <a:hlinkClick r:id="rId2"/>
              </a:rPr>
              <a:t>http://www.drexel.com/accreditation.aspx</a:t>
            </a:r>
            <a:r>
              <a:rPr lang="en-US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College of Nursing and Health Professions. (January 17, 2012). Drexel University’s Online Nursing Programs Earn Top Honors in U.S. News and World Report Rankings, Drexel University, Retrieved from </a:t>
            </a:r>
            <a:r>
              <a:rPr lang="en-US" u="sng" dirty="0">
                <a:hlinkClick r:id="rId3"/>
              </a:rPr>
              <a:t>http://drexel.edu/cnhp/newsEvents/news/2012-1-17_USWorldNews/</a:t>
            </a:r>
            <a:r>
              <a:rPr lang="en-US" dirty="0" smtClean="0"/>
              <a:t>.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Opening the Doors for Diverse Population to Health Disparities Research. (2015). Retrieved </a:t>
            </a:r>
            <a:r>
              <a:rPr lang="en-US" dirty="0" err="1" smtClean="0"/>
              <a:t>from</a:t>
            </a:r>
            <a:r>
              <a:rPr lang="en-US" u="sng" dirty="0" err="1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://publichealth.drexel.edu/students/overview/opening-the-doors-for-diverse-populations-to-health-disparities-research/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Quality </a:t>
            </a:r>
            <a:r>
              <a:rPr lang="en-US" dirty="0"/>
              <a:t>Matters. (2015). About. Retrieved from </a:t>
            </a:r>
            <a:r>
              <a:rPr lang="en-US" u="sng" dirty="0">
                <a:hlinkClick r:id="rId5"/>
              </a:rPr>
              <a:t>https://www.qualitymatters.org/about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Academic Evaluation, Feedback and Intervention System. (2015). Retrieved from </a:t>
            </a:r>
            <a:r>
              <a:rPr lang="en-US" u="sng" dirty="0" smtClean="0">
                <a:hlinkClick r:id="rId6"/>
              </a:rPr>
              <a:t>http</a:t>
            </a:r>
            <a:r>
              <a:rPr lang="en-US" u="sng" dirty="0">
                <a:hlinkClick r:id="rId6"/>
              </a:rPr>
              <a:t>://www.aefis.com/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Association of Schools and Programs of Public Health: MPH Core Competency Model. (2015). Retrieved from: </a:t>
            </a:r>
            <a:r>
              <a:rPr lang="en-US" u="sng" dirty="0">
                <a:hlinkClick r:id="rId7"/>
              </a:rPr>
              <a:t>http://www.aspph.org/educate/models/mph-competency-model/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Quality Matters. (2015). Continuing and Professional Development Rubric. Retrieved from </a:t>
            </a:r>
            <a:r>
              <a:rPr lang="en-US" u="sng" dirty="0">
                <a:hlinkClick r:id="rId8"/>
              </a:rPr>
              <a:t>https://www.qualitymatters.org/about-continuing-and-professional-education-rubric-</a:t>
            </a:r>
            <a:r>
              <a:rPr lang="en-US" u="sng" dirty="0" smtClean="0">
                <a:hlinkClick r:id="rId8"/>
              </a:rPr>
              <a:t>0</a:t>
            </a:r>
            <a:endParaRPr lang="en-US" u="sng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ABET </a:t>
            </a:r>
            <a:r>
              <a:rPr lang="en-US" dirty="0"/>
              <a:t>IDEAL Scholar training program,  August 7-10,  2012 and  </a:t>
            </a:r>
            <a:r>
              <a:rPr lang="en-US" dirty="0" err="1"/>
              <a:t>Prus</a:t>
            </a:r>
            <a:r>
              <a:rPr lang="en-US" dirty="0"/>
              <a:t>, J. and Johnson, R. (1994).  A critical review of student assessment options. </a:t>
            </a:r>
            <a:r>
              <a:rPr lang="en-US" i="1" dirty="0"/>
              <a:t>New Directions for Community Colleges </a:t>
            </a:r>
            <a:r>
              <a:rPr lang="en-US" dirty="0"/>
              <a:t>1994: 69-83.  </a:t>
            </a:r>
            <a:r>
              <a:rPr lang="en-US" dirty="0" err="1"/>
              <a:t>doi</a:t>
            </a:r>
            <a:r>
              <a:rPr lang="en-US" dirty="0"/>
              <a:t>: 10.1002/cc.36819948811.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02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6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Learning Outcomes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</a:t>
            </a:r>
            <a:r>
              <a:rPr lang="en-US" sz="2400" dirty="0"/>
              <a:t>the benefits of CPE in grant evaluations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Leveraging </a:t>
            </a:r>
            <a:r>
              <a:rPr lang="en-US" sz="2400" dirty="0"/>
              <a:t>QM Infrastructure/Knowledge in Higher ED to CPE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Illustrate </a:t>
            </a:r>
            <a:r>
              <a:rPr lang="en-US" sz="2400" dirty="0"/>
              <a:t>the Integration of CPE with Learning Outcome Techniques and Program Mapping.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21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1476514"/>
            <a:ext cx="7806267" cy="3974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1201" y="720523"/>
            <a:ext cx="267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Program Courses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71500" y="56576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://publichealth.drexel.edu/students/overview/opening-the-doors-for-diverse-populations-to-health-disparities-research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9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5" y="1237847"/>
            <a:ext cx="4699000" cy="33147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07735" y="714627"/>
            <a:ext cx="4137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Program Course Objectives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107" y="2186027"/>
            <a:ext cx="5617634" cy="2749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59" y="2776169"/>
            <a:ext cx="4034366" cy="3051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42900" y="5784671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://publichealth.drexel.edu/students/overview/opening-the-doors-for-diverse-populations-to-health-disparities-research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921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19675"/>
            <a:ext cx="3645515" cy="4703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1519674"/>
            <a:ext cx="3531835" cy="47033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0327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Quality Matters Continuing and Professional </a:t>
            </a:r>
            <a:br>
              <a:rPr lang="en-US" sz="2800" dirty="0" smtClean="0"/>
            </a:br>
            <a:r>
              <a:rPr lang="en-US" sz="2800" dirty="0" smtClean="0"/>
              <a:t>Education Rubric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90500" y="6337935"/>
            <a:ext cx="895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://www.qualitymatters.org/about-continuing-and-professional-education-rubric-</a:t>
            </a:r>
            <a:r>
              <a:rPr lang="en-US" dirty="0" smtClean="0">
                <a:hlinkClick r:id="rId4"/>
              </a:rPr>
              <a:t>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66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Quality Matters Continuing and Professional </a:t>
            </a:r>
            <a:br>
              <a:rPr lang="en-US" sz="2800" dirty="0" smtClean="0"/>
            </a:br>
            <a:r>
              <a:rPr lang="en-US" sz="2800" dirty="0" smtClean="0"/>
              <a:t>Education Rubric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General Standard 2 – Learning Objectives are measurable and are clearly stated</a:t>
            </a:r>
          </a:p>
          <a:p>
            <a:pPr lvl="0"/>
            <a:r>
              <a:rPr lang="en-US" sz="2400" dirty="0"/>
              <a:t>General Standard 3 – Assessment strategies are designed to evaluate learner progress by reference to stated learning objectives and to be integrated to the learning process.</a:t>
            </a:r>
          </a:p>
          <a:p>
            <a:pPr lvl="0"/>
            <a:r>
              <a:rPr lang="en-US" sz="2400" dirty="0"/>
              <a:t>General Standard 4 – Instructional materials are sufficiently comprehensive to achieve stated course objectives and learning outcomes.</a:t>
            </a:r>
          </a:p>
          <a:p>
            <a:pPr lvl="0"/>
            <a:r>
              <a:rPr lang="en-US" sz="2400" dirty="0"/>
              <a:t>General Standard 5 – Form of interaction in the course motivates learners and promote learning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" y="6153269"/>
            <a:ext cx="895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://www.qualitymatters.org/about-continuing-and-professional-education-rubric-</a:t>
            </a:r>
            <a:r>
              <a:rPr lang="en-US" dirty="0" smtClean="0">
                <a:hlinkClick r:id="rId2"/>
              </a:rPr>
              <a:t>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87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776348"/>
            <a:ext cx="7404100" cy="4096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0311" y="742434"/>
            <a:ext cx="416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Bloom’s Taxonomy Revised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240367" y="6211669"/>
            <a:ext cx="3903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://www.mtvernoncsd.org/</a:t>
            </a:r>
            <a:r>
              <a:rPr lang="en-US" dirty="0" smtClean="0">
                <a:hlinkClick r:id="rId3"/>
              </a:rPr>
              <a:t>staff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1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921" y="3098800"/>
            <a:ext cx="5873423" cy="3129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16" y="1565980"/>
            <a:ext cx="4912965" cy="3527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00301" y="666346"/>
            <a:ext cx="441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Program Mapping Templates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9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678</Words>
  <Application>Microsoft Macintosh PowerPoint</Application>
  <PresentationFormat>On-screen Show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Leveraging the CPE Rubric to Strengthen the Evaluation Component of a Training Grant  </vt:lpstr>
      <vt:lpstr>PowerPoint Presentation</vt:lpstr>
      <vt:lpstr>Learning Outcomes</vt:lpstr>
      <vt:lpstr>PowerPoint Presentation</vt:lpstr>
      <vt:lpstr>PowerPoint Presentation</vt:lpstr>
      <vt:lpstr>PowerPoint Presentation</vt:lpstr>
      <vt:lpstr>Quality Matters Continuing and Professional  Education Rubric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TRACKING DIRECT LEARNING ASSESSMENT OF PROGRAM OUTCOMES WITHIN ACADEMIC PROGRAMS VIA THE LEVERAGING OF A RESEARCH TRAINING GRANT THAT DEPLOYS A CONTINUING PROFESSIONAL EDUCATION RUBRIC MODEL </dc:title>
  <dc:creator>Setup</dc:creator>
  <cp:lastModifiedBy>Setup</cp:lastModifiedBy>
  <cp:revision>28</cp:revision>
  <dcterms:created xsi:type="dcterms:W3CDTF">2015-02-14T15:23:10Z</dcterms:created>
  <dcterms:modified xsi:type="dcterms:W3CDTF">2015-03-13T19:28:54Z</dcterms:modified>
</cp:coreProperties>
</file>