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39"/>
  </p:notesMasterIdLst>
  <p:sldIdLst>
    <p:sldId id="256" r:id="rId2"/>
    <p:sldId id="305" r:id="rId3"/>
    <p:sldId id="257" r:id="rId4"/>
    <p:sldId id="302" r:id="rId5"/>
    <p:sldId id="282" r:id="rId6"/>
    <p:sldId id="294" r:id="rId7"/>
    <p:sldId id="295" r:id="rId8"/>
    <p:sldId id="296" r:id="rId9"/>
    <p:sldId id="297" r:id="rId10"/>
    <p:sldId id="290" r:id="rId11"/>
    <p:sldId id="301" r:id="rId12"/>
    <p:sldId id="303" r:id="rId13"/>
    <p:sldId id="263" r:id="rId14"/>
    <p:sldId id="283" r:id="rId15"/>
    <p:sldId id="274" r:id="rId16"/>
    <p:sldId id="277" r:id="rId17"/>
    <p:sldId id="289" r:id="rId18"/>
    <p:sldId id="304" r:id="rId19"/>
    <p:sldId id="288" r:id="rId20"/>
    <p:sldId id="292" r:id="rId21"/>
    <p:sldId id="272" r:id="rId22"/>
    <p:sldId id="276" r:id="rId23"/>
    <p:sldId id="278" r:id="rId24"/>
    <p:sldId id="293" r:id="rId25"/>
    <p:sldId id="265" r:id="rId26"/>
    <p:sldId id="280" r:id="rId27"/>
    <p:sldId id="267" r:id="rId28"/>
    <p:sldId id="284" r:id="rId29"/>
    <p:sldId id="259" r:id="rId30"/>
    <p:sldId id="262" r:id="rId31"/>
    <p:sldId id="268" r:id="rId32"/>
    <p:sldId id="269" r:id="rId33"/>
    <p:sldId id="285" r:id="rId34"/>
    <p:sldId id="299" r:id="rId35"/>
    <p:sldId id="300" r:id="rId36"/>
    <p:sldId id="298" r:id="rId37"/>
    <p:sldId id="279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211" autoAdjust="0"/>
    <p:restoredTop sz="97691" autoAdjust="0"/>
  </p:normalViewPr>
  <p:slideViewPr>
    <p:cSldViewPr snapToGrid="0">
      <p:cViewPr>
        <p:scale>
          <a:sx n="60" d="100"/>
          <a:sy n="60" d="100"/>
        </p:scale>
        <p:origin x="-229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34BF-AB1D-4543-B269-B2D1DB9D896D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7F480-5C8F-4442-9AEA-92CC5F894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7F480-5C8F-4442-9AEA-92CC5F894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4CED-D57C-41EC-8A61-03E407C32D55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5C84E-93AD-4980-B58A-15E1F321B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20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2711-9A6C-44FE-A530-830B47B2BD24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D36C3-036E-4171-B19C-C7DA53CB95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59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EFE2-007F-46DD-A84A-0EAC8AAAC0CA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3A2DC-F1D0-4589-B6E6-A69106348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19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3879"/>
            <a:ext cx="9144000" cy="624116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55" y="1474840"/>
            <a:ext cx="8826910" cy="4704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0882F-3FD8-4DB8-9C75-B264D04C11B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8"/>
          <a:stretch/>
        </p:blipFill>
        <p:spPr bwMode="auto">
          <a:xfrm>
            <a:off x="2824316" y="6236062"/>
            <a:ext cx="6319684" cy="6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5"/>
          <a:stretch/>
        </p:blipFill>
        <p:spPr bwMode="auto">
          <a:xfrm>
            <a:off x="2227943" y="-6105"/>
            <a:ext cx="6916057" cy="6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5"/>
          <a:stretch/>
        </p:blipFill>
        <p:spPr bwMode="auto">
          <a:xfrm>
            <a:off x="0" y="-6105"/>
            <a:ext cx="6916057" cy="6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5"/>
          <a:stretch/>
        </p:blipFill>
        <p:spPr bwMode="auto">
          <a:xfrm>
            <a:off x="1113972" y="-6105"/>
            <a:ext cx="6916057" cy="6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9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3182-3714-4CB3-B27B-EC0256DF917F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32159-AE80-4495-BBE5-8B08324E2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9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5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A2E2-68C3-40F4-9180-00331D23CA63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BBBA-B7EF-4E6B-8426-ACDDAB1A0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65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3879"/>
            <a:ext cx="9144000" cy="6217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defTabSz="91440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35B04-BAE8-451B-BFDD-E8E56A63102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8"/>
          <a:stretch/>
        </p:blipFill>
        <p:spPr bwMode="auto">
          <a:xfrm>
            <a:off x="2824316" y="6236062"/>
            <a:ext cx="6319684" cy="6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5"/>
          <a:stretch/>
        </p:blipFill>
        <p:spPr bwMode="auto">
          <a:xfrm>
            <a:off x="2227943" y="-6105"/>
            <a:ext cx="6916057" cy="6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5"/>
          <a:stretch/>
        </p:blipFill>
        <p:spPr bwMode="auto">
          <a:xfrm>
            <a:off x="0" y="-6105"/>
            <a:ext cx="6916057" cy="6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5"/>
          <a:stretch/>
        </p:blipFill>
        <p:spPr bwMode="auto">
          <a:xfrm>
            <a:off x="1113972" y="-6105"/>
            <a:ext cx="6916057" cy="6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50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6866-1F39-47BA-AC1D-7848FBD82581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3F35E-73B9-4BB3-9D36-5E85BCD0B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40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89D2-706A-4E7C-B660-F0C7176FAF05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E2143-07F0-41E0-8F41-B69C6AB35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05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65EA-E413-48AC-A168-16F6B08BD5C5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2F49-95B7-4184-83D5-041E4683F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64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32C0-D7E4-4A2A-8581-9D1745549246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75FC2-01F4-41CB-824A-CD38F4973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81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4570"/>
            <a:ext cx="9144000" cy="62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4B1900-39D4-49BB-BFA4-68B90BC1F4ED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104444-C69D-4253-96AC-707A44171B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roeisd.us/departments/curriculum/instructionalservices/assessment/typesofassessment/" TargetMode="External"/><Relationship Id="rId2" Type="http://schemas.openxmlformats.org/officeDocument/2006/relationships/hyperlink" Target="http://jfmueller.faculty.noctrl.edu/toolbox/index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0" y="428625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Assessment in the Classroom: </a:t>
            </a:r>
            <a:br>
              <a:rPr lang="en-US" altLang="en-US" sz="3200" smtClean="0"/>
            </a:br>
            <a:r>
              <a:rPr lang="en-US" altLang="en-US" sz="3200" smtClean="0"/>
              <a:t>Making it Work Online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988" y="5684838"/>
            <a:ext cx="8523287" cy="9667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Dr. Kwesi Tandoh, Dan Jones, Angelia Yount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Placeholder 4" descr="McKinley0124.tiff"/>
          <p:cNvPicPr>
            <a:picLocks noChangeAspect="1"/>
          </p:cNvPicPr>
          <p:nvPr/>
        </p:nvPicPr>
        <p:blipFill>
          <a:blip r:embed="rId2" cstate="print"/>
          <a:srcRect l="5632" t="11243" r="4593" b="38586"/>
          <a:stretch>
            <a:fillRect/>
          </a:stretch>
        </p:blipFill>
        <p:spPr>
          <a:xfrm>
            <a:off x="510315" y="825910"/>
            <a:ext cx="8066130" cy="3749155"/>
          </a:xfrm>
          <a:prstGeom prst="rect">
            <a:avLst/>
          </a:prstGeom>
          <a:effectLst>
            <a:softEdge rad="279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Assessment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349" y="3310260"/>
            <a:ext cx="82893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358D3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Authentic / Alternative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358D3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1877" y="2112525"/>
            <a:ext cx="39602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358D3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Traditional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358D3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Traditional Assessment?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“Students typically </a:t>
            </a:r>
            <a:r>
              <a:rPr lang="en-US" altLang="en-US" b="1" dirty="0" smtClean="0">
                <a:solidFill>
                  <a:schemeClr val="accent1"/>
                </a:solidFill>
              </a:rPr>
              <a:t>select an answer or recall information</a:t>
            </a:r>
            <a:r>
              <a:rPr lang="en-US" altLang="en-US" dirty="0" smtClean="0"/>
              <a:t> to complete the assessment. These tests may be standardized or teacher-created.  They may be administered locally or statewide, or internationally.” (Mueller 2005)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6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3" y="1505732"/>
            <a:ext cx="8136914" cy="45675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93879"/>
            <a:ext cx="9144000" cy="624116"/>
          </a:xfrm>
        </p:spPr>
        <p:txBody>
          <a:bodyPr/>
          <a:lstStyle/>
          <a:p>
            <a:r>
              <a:rPr lang="en-US" dirty="0" smtClean="0"/>
              <a:t>Traditional Exam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 of Traditional Assessment 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Written assessment-Unseen Exam:</a:t>
            </a:r>
          </a:p>
          <a:p>
            <a:pPr lvl="1"/>
            <a:r>
              <a:rPr lang="en-US" altLang="en-US" dirty="0" smtClean="0"/>
              <a:t>Multiple Choice Exams</a:t>
            </a:r>
          </a:p>
          <a:p>
            <a:pPr lvl="1"/>
            <a:r>
              <a:rPr lang="en-US" altLang="en-US" dirty="0" smtClean="0"/>
              <a:t>True-false</a:t>
            </a:r>
          </a:p>
          <a:p>
            <a:pPr lvl="1"/>
            <a:r>
              <a:rPr lang="en-US" altLang="en-US" dirty="0" smtClean="0"/>
              <a:t>Matching</a:t>
            </a:r>
          </a:p>
          <a:p>
            <a:r>
              <a:rPr lang="en-US" altLang="en-US" dirty="0" smtClean="0"/>
              <a:t>Open ended:</a:t>
            </a:r>
          </a:p>
          <a:p>
            <a:pPr lvl="1"/>
            <a:r>
              <a:rPr lang="en-US" altLang="en-US" dirty="0" smtClean="0"/>
              <a:t>Essay</a:t>
            </a:r>
          </a:p>
          <a:p>
            <a:pPr lvl="1"/>
            <a:r>
              <a:rPr lang="en-US" altLang="en-US" dirty="0"/>
              <a:t>W</a:t>
            </a:r>
            <a:r>
              <a:rPr lang="en-US" altLang="en-US" dirty="0" smtClean="0"/>
              <a:t>ritten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Unseen Exam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is it?</a:t>
            </a:r>
          </a:p>
          <a:p>
            <a:pPr lvl="1"/>
            <a:r>
              <a:rPr lang="en-US" altLang="en-US" smtClean="0"/>
              <a:t>This is the traditional form of summative assessment.</a:t>
            </a:r>
          </a:p>
          <a:p>
            <a:pPr lvl="1"/>
            <a:r>
              <a:rPr lang="en-US" altLang="en-US" smtClean="0"/>
              <a:t>Students answer a number  of questions such as, essay, problem, short-answer or multiple-choice. </a:t>
            </a:r>
          </a:p>
          <a:p>
            <a:pPr lvl="1"/>
            <a:r>
              <a:rPr lang="en-US" altLang="en-US" smtClean="0"/>
              <a:t>Students have either minimal or no prior information, and have to produce answers in a set period, with recourse to no other resources than those in their heads, or specific equipment provided by the examiner.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Unseen Exam Pros and Cons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Pros</a:t>
            </a:r>
          </a:p>
          <a:p>
            <a:pPr lvl="1"/>
            <a:r>
              <a:rPr lang="en-US" altLang="en-US" sz="2000" dirty="0" smtClean="0"/>
              <a:t>Mostly takes place in a highly controlled and proctored environment. Very secure   </a:t>
            </a:r>
          </a:p>
          <a:p>
            <a:pPr lvl="1"/>
            <a:r>
              <a:rPr lang="en-US" altLang="en-US" sz="2000" dirty="0" smtClean="0"/>
              <a:t>It is one of the few ways of ensuring that students revise the entire course material, and commit it to memory. </a:t>
            </a:r>
          </a:p>
          <a:p>
            <a:r>
              <a:rPr lang="en-US" altLang="en-US" sz="2400" dirty="0" smtClean="0"/>
              <a:t>Cons</a:t>
            </a:r>
          </a:p>
          <a:p>
            <a:pPr lvl="1"/>
            <a:r>
              <a:rPr lang="en-US" altLang="en-US" sz="2000" dirty="0" smtClean="0"/>
              <a:t>Encourages regurgitation or rote learning whether the material is relevant or not.   </a:t>
            </a:r>
          </a:p>
          <a:p>
            <a:pPr lvl="1"/>
            <a:r>
              <a:rPr lang="en-US" altLang="en-US" sz="2000" dirty="0" smtClean="0"/>
              <a:t>Examinations typically generate high degrees of anxiety, amounting to cognitive paralysis on the part of some candidates. </a:t>
            </a:r>
          </a:p>
          <a:p>
            <a:pPr lvl="1"/>
            <a:r>
              <a:rPr lang="en-US" altLang="en-US" sz="2000" dirty="0" smtClean="0"/>
              <a:t>Requires very specific skills, which may well be irrelevant to the subject being examined, and are therefore often low on validity, but high on discrimination potential.</a:t>
            </a:r>
          </a:p>
          <a:p>
            <a:pPr lvl="1"/>
            <a:r>
              <a:rPr lang="en-US" altLang="en-US" sz="2000" dirty="0" smtClean="0"/>
              <a:t>Promotes guessing and discourages authentic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Pros and Cons of Traditional Assessment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Pros</a:t>
            </a:r>
          </a:p>
          <a:p>
            <a:pPr lvl="1"/>
            <a:r>
              <a:rPr lang="en-US" altLang="en-US" sz="2000" dirty="0" smtClean="0"/>
              <a:t>Cost-effective</a:t>
            </a:r>
          </a:p>
          <a:p>
            <a:pPr lvl="1"/>
            <a:r>
              <a:rPr lang="en-US" altLang="en-US" sz="2000" dirty="0" smtClean="0"/>
              <a:t>Minimizes plagiarism</a:t>
            </a:r>
          </a:p>
          <a:p>
            <a:pPr lvl="1"/>
            <a:r>
              <a:rPr lang="en-US" altLang="en-US" sz="2000" dirty="0" smtClean="0"/>
              <a:t>Encourages student learning</a:t>
            </a:r>
          </a:p>
          <a:p>
            <a:r>
              <a:rPr lang="en-US" altLang="en-US" sz="2400" dirty="0" smtClean="0"/>
              <a:t>Cons</a:t>
            </a:r>
          </a:p>
          <a:p>
            <a:pPr lvl="1"/>
            <a:r>
              <a:rPr lang="en-US" altLang="en-US" sz="2000" dirty="0" smtClean="0"/>
              <a:t>Low feedback</a:t>
            </a:r>
          </a:p>
          <a:p>
            <a:pPr lvl="1"/>
            <a:r>
              <a:rPr lang="en-US" altLang="en-US" sz="2000" dirty="0" smtClean="0"/>
              <a:t>Does not help theory/practice gap</a:t>
            </a:r>
          </a:p>
          <a:p>
            <a:pPr lvl="1"/>
            <a:r>
              <a:rPr lang="en-US" altLang="en-US" sz="2000" dirty="0" smtClean="0"/>
              <a:t>Encourages rote learning</a:t>
            </a:r>
          </a:p>
          <a:p>
            <a:pPr lvl="1"/>
            <a:r>
              <a:rPr lang="en-US" altLang="en-US" sz="2000" dirty="0" smtClean="0"/>
              <a:t>Does not measure teamwork etc.</a:t>
            </a:r>
          </a:p>
          <a:p>
            <a:pPr lvl="1"/>
            <a:r>
              <a:rPr lang="en-US" altLang="en-US" sz="2000" dirty="0" smtClean="0"/>
              <a:t>Reveal only whether student can recognize, recall, or “plug in” what was learned out of contest</a:t>
            </a:r>
          </a:p>
          <a:p>
            <a:pPr lvl="1"/>
            <a:r>
              <a:rPr lang="en-US" altLang="en-US" sz="2000" dirty="0" smtClean="0"/>
              <a:t>Limited to paper and pencil</a:t>
            </a:r>
          </a:p>
          <a:p>
            <a:pPr lvl="1"/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Authentic Assessment?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“</a:t>
            </a:r>
            <a:r>
              <a:rPr lang="en-US" altLang="en-US" sz="2400" b="1" dirty="0">
                <a:solidFill>
                  <a:schemeClr val="accent1"/>
                </a:solidFill>
              </a:rPr>
              <a:t>S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tudents are asked to perform real-world tasks</a:t>
            </a:r>
            <a:r>
              <a:rPr lang="en-US" altLang="en-US" sz="2400" dirty="0" smtClean="0"/>
              <a:t> that demonstrate meaningful application of essential knowledge and skills.” (Jon Mueller, 2005)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“...Engaging and worthy problems or questions of importance, in which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students must use knowledge to fashion performances effectively and creatively</a:t>
            </a:r>
            <a:r>
              <a:rPr lang="en-US" altLang="en-US" sz="2400" dirty="0" smtClean="0"/>
              <a:t>.” (Wiggins, 1993).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“Call upon the examinee to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demonstrate specific skills and competencies</a:t>
            </a:r>
            <a:r>
              <a:rPr lang="en-US" altLang="en-US" sz="2400" dirty="0" smtClean="0"/>
              <a:t>." (</a:t>
            </a:r>
            <a:r>
              <a:rPr lang="en-US" altLang="en-US" sz="2400" dirty="0" err="1" smtClean="0"/>
              <a:t>Stiggins</a:t>
            </a:r>
            <a:r>
              <a:rPr lang="en-US" altLang="en-US" sz="2400" dirty="0" smtClean="0"/>
              <a:t>, 1987).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“Directly examines student performance on worthy intellectual tasks.” (Wiggins, 1990).</a:t>
            </a:r>
          </a:p>
          <a:p>
            <a:pPr>
              <a:spcBef>
                <a:spcPts val="1200"/>
              </a:spcBef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3879"/>
            <a:ext cx="9144000" cy="624116"/>
          </a:xfrm>
        </p:spPr>
        <p:txBody>
          <a:bodyPr/>
          <a:lstStyle/>
          <a:p>
            <a:r>
              <a:rPr lang="en-US" dirty="0" smtClean="0"/>
              <a:t>Authentic Assessment Setting</a:t>
            </a:r>
            <a:endParaRPr lang="en-US" dirty="0"/>
          </a:p>
        </p:txBody>
      </p:sp>
      <p:pic>
        <p:nvPicPr>
          <p:cNvPr id="1026" name="Picture 2" descr="N230 Sou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93" y="1517397"/>
            <a:ext cx="6499415" cy="43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 of Authentic Assessment 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Case Studies</a:t>
            </a:r>
          </a:p>
          <a:p>
            <a:r>
              <a:rPr lang="en-US" altLang="en-US" smtClean="0"/>
              <a:t>Simulations</a:t>
            </a:r>
          </a:p>
          <a:p>
            <a:r>
              <a:rPr lang="en-US" altLang="en-US" smtClean="0"/>
              <a:t>Projects</a:t>
            </a:r>
          </a:p>
          <a:p>
            <a:r>
              <a:rPr lang="en-US" altLang="en-US" smtClean="0"/>
              <a:t>Presentations</a:t>
            </a:r>
          </a:p>
          <a:p>
            <a:r>
              <a:rPr lang="en-US" altLang="en-US" smtClean="0"/>
              <a:t>Portfolios</a:t>
            </a:r>
          </a:p>
          <a:p>
            <a:r>
              <a:rPr lang="en-US" altLang="en-US" smtClean="0"/>
              <a:t>Musical Recitals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Objectives/Outcomes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terms assessment and authentic assessment.</a:t>
            </a:r>
          </a:p>
          <a:p>
            <a:r>
              <a:rPr lang="en-US" dirty="0"/>
              <a:t>Differentiate between assessment and evaluation.</a:t>
            </a:r>
          </a:p>
          <a:p>
            <a:r>
              <a:rPr lang="en-US" dirty="0"/>
              <a:t>Identify the different forms of assessment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Implement Quality Matters standards to maximize quality assessments in online learning.</a:t>
            </a:r>
          </a:p>
        </p:txBody>
      </p:sp>
    </p:spTree>
    <p:extLst>
      <p:ext uri="{BB962C8B-B14F-4D97-AF65-F5344CB8AC3E}">
        <p14:creationId xmlns:p14="http://schemas.microsoft.com/office/powerpoint/2010/main" val="274222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</a:t>
            </a:r>
            <a:r>
              <a:rPr lang="en-US" altLang="en-US" dirty="0" smtClean="0"/>
              <a:t>a Case </a:t>
            </a:r>
            <a:r>
              <a:rPr lang="en-US" altLang="en-US" dirty="0" smtClean="0"/>
              <a:t>Study?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altLang="en-US" dirty="0" smtClean="0"/>
              <a:t>A case is the study which investigates specific research questions(that may be fairly loose from the beginning) and seeks to use a range of different kinds of evidence(each with its own strengths and weaknesses) in the case setting to get the best possible answers (Gilham, 2000)</a:t>
            </a:r>
          </a:p>
          <a:p>
            <a:pPr lvl="1"/>
            <a:r>
              <a:rPr lang="en-US" altLang="en-US" sz="2400" dirty="0" smtClean="0"/>
              <a:t>Can be a unit of human activity linked to real world issue</a:t>
            </a:r>
          </a:p>
          <a:p>
            <a:pPr lvl="1"/>
            <a:r>
              <a:rPr lang="en-US" altLang="en-US" sz="2400" dirty="0" smtClean="0"/>
              <a:t>Can only be studied or understood in context</a:t>
            </a:r>
          </a:p>
          <a:p>
            <a:pPr lvl="1"/>
            <a:r>
              <a:rPr lang="en-US" altLang="en-US" sz="2400" dirty="0" smtClean="0"/>
              <a:t>Exists in the here and now</a:t>
            </a:r>
          </a:p>
          <a:p>
            <a:pPr lvl="1" eaLnBrk="1" hangingPunct="1"/>
            <a:r>
              <a:rPr lang="en-US" altLang="en-US" sz="2400" dirty="0" smtClean="0"/>
              <a:t>It can be an individual: group- such as a team, tribe</a:t>
            </a:r>
          </a:p>
          <a:p>
            <a:pPr lvl="1" eaLnBrk="1" hangingPunct="1"/>
            <a:r>
              <a:rPr lang="en-US" altLang="en-US" sz="2400" dirty="0" smtClean="0"/>
              <a:t>It can be large scale: a community, an institution</a:t>
            </a:r>
          </a:p>
          <a:p>
            <a:pPr lvl="2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Study Pros and Cons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Pros</a:t>
            </a:r>
          </a:p>
          <a:p>
            <a:pPr lvl="1"/>
            <a:r>
              <a:rPr lang="en-US" altLang="en-US" sz="2400" dirty="0" smtClean="0"/>
              <a:t>Excellent for assessment of application of principles to real-world situations. </a:t>
            </a:r>
          </a:p>
          <a:p>
            <a:pPr lvl="1"/>
            <a:r>
              <a:rPr lang="en-US" altLang="en-US" sz="2400" dirty="0" smtClean="0"/>
              <a:t>Provides useful information for formative purposes, including diagnosis of problems.</a:t>
            </a:r>
          </a:p>
          <a:p>
            <a:r>
              <a:rPr lang="en-US" altLang="en-US" sz="2800" dirty="0" smtClean="0"/>
              <a:t>Cons</a:t>
            </a:r>
          </a:p>
          <a:p>
            <a:pPr lvl="1"/>
            <a:r>
              <a:rPr lang="en-US" sz="2400" dirty="0" smtClean="0"/>
              <a:t>It is not ideal in a context where criteria for assessment of correct or successful answers are contestable or unclear. </a:t>
            </a:r>
          </a:p>
          <a:p>
            <a:pPr lvl="1"/>
            <a:r>
              <a:rPr lang="en-US" sz="2400" dirty="0" smtClean="0"/>
              <a:t>Requires a degree of sophistication on the part of students.</a:t>
            </a:r>
          </a:p>
          <a:p>
            <a:pPr lvl="1"/>
            <a:r>
              <a:rPr lang="en-US" sz="2400" dirty="0" smtClean="0"/>
              <a:t>The design and the grading of case-study based work is time-consuming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portfolio?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altLang="en-US" sz="2800" dirty="0" smtClean="0"/>
              <a:t>A collection, usually of items(focused artifacts) which are prepared for a purpose or assessment </a:t>
            </a:r>
          </a:p>
          <a:p>
            <a:r>
              <a:rPr lang="en-US" altLang="en-US" sz="2800" dirty="0" smtClean="0"/>
              <a:t>Pros</a:t>
            </a:r>
          </a:p>
          <a:p>
            <a:pPr lvl="1"/>
            <a:r>
              <a:rPr lang="en-US" altLang="en-US" sz="2400" dirty="0" smtClean="0"/>
              <a:t>Shows evidence of assembled information to show how the student has met specified learning outcomes or assessment criteria.</a:t>
            </a:r>
          </a:p>
          <a:p>
            <a:pPr lvl="1"/>
            <a:r>
              <a:rPr lang="en-US" altLang="en-US" sz="2400" dirty="0" smtClean="0"/>
              <a:t>Valuable for the assessment of vocational or professional practice—including work experience placements—often in conjunction with direct observation.</a:t>
            </a:r>
          </a:p>
          <a:p>
            <a:r>
              <a:rPr lang="en-US" altLang="en-US" sz="2800" dirty="0" smtClean="0"/>
              <a:t>Cons</a:t>
            </a:r>
          </a:p>
          <a:p>
            <a:pPr lvl="1"/>
            <a:r>
              <a:rPr lang="en-US" altLang="en-US" sz="2400" dirty="0" smtClean="0"/>
              <a:t>Evidence is not easy to come by</a:t>
            </a:r>
          </a:p>
          <a:p>
            <a:pPr lvl="1"/>
            <a:r>
              <a:rPr lang="en-US" altLang="en-US" sz="2400" dirty="0" smtClean="0"/>
              <a:t>Often too cumbersome to navigate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lvl="1"/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Authentic Assessment Pros and Cons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Pros</a:t>
            </a:r>
          </a:p>
          <a:p>
            <a:pPr lvl="1"/>
            <a:r>
              <a:rPr lang="en-US" altLang="en-US" sz="2400" dirty="0" smtClean="0"/>
              <a:t>Uses direct measures that allows students to use acquired skills</a:t>
            </a:r>
          </a:p>
          <a:p>
            <a:pPr lvl="1"/>
            <a:r>
              <a:rPr lang="en-US" altLang="en-US" sz="2400" dirty="0" smtClean="0"/>
              <a:t>Uses task that mirror priorities and challenges found in best instructional activities – research, writing, oral presentations</a:t>
            </a:r>
          </a:p>
          <a:p>
            <a:pPr lvl="1"/>
            <a:r>
              <a:rPr lang="en-US" altLang="en-US" sz="2400" dirty="0" smtClean="0"/>
              <a:t>Captures constructive nature of learning</a:t>
            </a:r>
          </a:p>
          <a:p>
            <a:pPr lvl="1"/>
            <a:r>
              <a:rPr lang="en-US" altLang="en-US" sz="2400" dirty="0" smtClean="0"/>
              <a:t>Integrates teaching, learning, and assessment</a:t>
            </a:r>
          </a:p>
          <a:p>
            <a:pPr lvl="1"/>
            <a:r>
              <a:rPr lang="en-US" altLang="en-US" sz="2400" dirty="0" smtClean="0"/>
              <a:t>Provides multiple paths to demonstrate student learning</a:t>
            </a:r>
          </a:p>
          <a:p>
            <a:r>
              <a:rPr lang="en-US" altLang="en-US" sz="2800" dirty="0" smtClean="0"/>
              <a:t>Cons</a:t>
            </a:r>
          </a:p>
          <a:p>
            <a:pPr lvl="1"/>
            <a:r>
              <a:rPr lang="en-US" altLang="en-US" sz="2400" dirty="0" smtClean="0"/>
              <a:t>Too cumbersome and often hard to compile and navigate</a:t>
            </a:r>
          </a:p>
          <a:p>
            <a:pPr lvl="1"/>
            <a:r>
              <a:rPr lang="en-US" altLang="en-US" sz="2400" dirty="0" smtClean="0"/>
              <a:t>Requires students to access too many outside resources</a:t>
            </a:r>
          </a:p>
          <a:p>
            <a:pPr lvl="1"/>
            <a:r>
              <a:rPr lang="en-US" altLang="en-US" sz="2400" dirty="0" smtClean="0"/>
              <a:t>Is too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Assessment Dilemma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184355" y="1814576"/>
            <a:ext cx="8826910" cy="125373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6000" dirty="0" smtClean="0"/>
              <a:t>Can Assessment be done Effectively Online as in a Face-to-face Learning Environment?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do We Assess Online?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Can maintain records of correspondence</a:t>
            </a:r>
          </a:p>
          <a:p>
            <a:r>
              <a:rPr lang="en-US" altLang="en-US" sz="2800" dirty="0" smtClean="0"/>
              <a:t>Test can be archived for future references and quality control</a:t>
            </a:r>
          </a:p>
          <a:p>
            <a:r>
              <a:rPr lang="en-US" altLang="en-US" sz="2800" dirty="0" smtClean="0"/>
              <a:t>Help settle future complaints</a:t>
            </a:r>
          </a:p>
          <a:p>
            <a:r>
              <a:rPr lang="en-US" altLang="en-US" sz="2800" dirty="0" smtClean="0"/>
              <a:t>Allows anonymous proctoring</a:t>
            </a:r>
          </a:p>
          <a:p>
            <a:r>
              <a:rPr lang="en-US" altLang="en-US" sz="2800" dirty="0" smtClean="0"/>
              <a:t>Cost-effective</a:t>
            </a:r>
          </a:p>
          <a:p>
            <a:r>
              <a:rPr lang="en-US" altLang="en-US" sz="2800" dirty="0" smtClean="0"/>
              <a:t>Prompt feedback</a:t>
            </a:r>
          </a:p>
          <a:p>
            <a:r>
              <a:rPr lang="en-US" altLang="en-US" sz="2800" dirty="0" smtClean="0"/>
              <a:t>Convenient</a:t>
            </a:r>
          </a:p>
          <a:p>
            <a:r>
              <a:rPr lang="en-US" altLang="en-US" sz="2800" dirty="0" smtClean="0"/>
              <a:t>Easy access to analytics for effective decision-making for the institution, department, and faculty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Online Assessment Pros and Cons</a:t>
            </a:r>
            <a:endParaRPr lang="en-US" altLang="en-US" dirty="0" smtClean="0"/>
          </a:p>
        </p:txBody>
      </p:sp>
      <p:sp>
        <p:nvSpPr>
          <p:cNvPr id="24580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Advantages</a:t>
            </a:r>
          </a:p>
        </p:txBody>
      </p:sp>
      <p:sp>
        <p:nvSpPr>
          <p:cNvPr id="24581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Provide easy access to records</a:t>
            </a:r>
          </a:p>
          <a:p>
            <a:r>
              <a:rPr lang="en-US" altLang="en-US" dirty="0" smtClean="0"/>
              <a:t>Cost effective</a:t>
            </a:r>
          </a:p>
          <a:p>
            <a:r>
              <a:rPr lang="en-US" altLang="en-US" dirty="0" smtClean="0"/>
              <a:t>Convenient (Can be taken anywhere anytime)</a:t>
            </a:r>
          </a:p>
          <a:p>
            <a:r>
              <a:rPr lang="en-US" altLang="en-US" dirty="0" smtClean="0"/>
              <a:t>Instant feedback</a:t>
            </a:r>
          </a:p>
          <a:p>
            <a:r>
              <a:rPr lang="en-US" altLang="en-US" dirty="0" smtClean="0"/>
              <a:t>Remote Proctoring</a:t>
            </a:r>
          </a:p>
          <a:p>
            <a:r>
              <a:rPr lang="en-US" altLang="en-US" dirty="0" smtClean="0"/>
              <a:t>Analytics</a:t>
            </a:r>
          </a:p>
        </p:txBody>
      </p:sp>
      <p:sp>
        <p:nvSpPr>
          <p:cNvPr id="24582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smtClean="0"/>
              <a:t>Disadvantages</a:t>
            </a:r>
          </a:p>
        </p:txBody>
      </p:sp>
      <p:sp>
        <p:nvSpPr>
          <p:cNvPr id="1741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mtClean="0"/>
              <a:t>Cheating</a:t>
            </a:r>
          </a:p>
          <a:p>
            <a:r>
              <a:rPr lang="en-US" altLang="en-US" smtClean="0"/>
              <a:t>Technology Glitches</a:t>
            </a:r>
          </a:p>
          <a:p>
            <a:r>
              <a:rPr lang="en-US" altLang="en-US" smtClean="0"/>
              <a:t>Identity Fraud</a:t>
            </a:r>
          </a:p>
          <a:p>
            <a:r>
              <a:rPr lang="en-US" altLang="en-US" smtClean="0"/>
              <a:t>Students can not seek real-time clarification</a:t>
            </a:r>
          </a:p>
          <a:p>
            <a:r>
              <a:rPr lang="en-US" altLang="en-US" smtClean="0"/>
              <a:t>Proctoring can be expensive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and Why Do Students Cheat?</a:t>
            </a:r>
            <a:endParaRPr lang="en-US" altLang="en-US" dirty="0" smtClean="0"/>
          </a:p>
        </p:txBody>
      </p:sp>
      <p:sp>
        <p:nvSpPr>
          <p:cNvPr id="25604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How Students Cheat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Copying from peers during exam</a:t>
            </a:r>
          </a:p>
          <a:p>
            <a:r>
              <a:rPr lang="en-US" altLang="en-US" dirty="0" smtClean="0"/>
              <a:t>System of “signing” with other students</a:t>
            </a:r>
          </a:p>
          <a:p>
            <a:r>
              <a:rPr lang="en-US" altLang="en-US" dirty="0" smtClean="0"/>
              <a:t>Hide cheat sheet to avoid being connected with it</a:t>
            </a:r>
          </a:p>
          <a:p>
            <a:r>
              <a:rPr lang="en-US" altLang="en-US" dirty="0" smtClean="0"/>
              <a:t>Getting instructor edition of textbook</a:t>
            </a:r>
          </a:p>
          <a:p>
            <a:r>
              <a:rPr lang="en-US" altLang="en-US" dirty="0" smtClean="0"/>
              <a:t>Make excuses to take test later</a:t>
            </a:r>
          </a:p>
        </p:txBody>
      </p:sp>
      <p:sp>
        <p:nvSpPr>
          <p:cNvPr id="25606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smtClean="0"/>
              <a:t>Why Students Cheat</a:t>
            </a:r>
          </a:p>
        </p:txBody>
      </p:sp>
      <p:sp>
        <p:nvSpPr>
          <p:cNvPr id="18438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dirty="0" smtClean="0"/>
              <a:t>Inadequate time management</a:t>
            </a:r>
          </a:p>
          <a:p>
            <a:r>
              <a:rPr lang="en-US" altLang="en-US" dirty="0" smtClean="0"/>
              <a:t>To </a:t>
            </a:r>
            <a:r>
              <a:rPr lang="en-US" altLang="en-US" dirty="0" smtClean="0"/>
              <a:t>achieve recognition and success</a:t>
            </a:r>
          </a:p>
          <a:p>
            <a:r>
              <a:rPr lang="en-US" altLang="en-US" dirty="0" smtClean="0"/>
              <a:t>Lack of preparation</a:t>
            </a:r>
          </a:p>
          <a:p>
            <a:r>
              <a:rPr lang="en-US" altLang="en-US" dirty="0" smtClean="0"/>
              <a:t>The “only way” to avoid failure and shame</a:t>
            </a:r>
          </a:p>
          <a:p>
            <a:r>
              <a:rPr lang="en-US" altLang="en-US" dirty="0" smtClean="0"/>
              <a:t>No supervision</a:t>
            </a:r>
          </a:p>
          <a:p>
            <a:r>
              <a:rPr lang="en-US" altLang="en-US" dirty="0" smtClean="0"/>
              <a:t>Others are doing it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Quality Matters To The Rescue</a:t>
            </a:r>
          </a:p>
        </p:txBody>
      </p:sp>
      <p:sp>
        <p:nvSpPr>
          <p:cNvPr id="2662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General Standard 3</a:t>
            </a:r>
          </a:p>
          <a:p>
            <a:pPr lvl="1"/>
            <a:r>
              <a:rPr lang="en-US" altLang="en-US" dirty="0" smtClean="0"/>
              <a:t>Assessments are integral to the learning process and are designed to evaluate learner progress in achieving the stated learning objectives or mastering the competencies.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9439"/>
            <a:ext cx="9144000" cy="624116"/>
          </a:xfrm>
        </p:spPr>
        <p:txBody>
          <a:bodyPr/>
          <a:lstStyle/>
          <a:p>
            <a:r>
              <a:rPr lang="en-US" altLang="en-US" dirty="0" smtClean="0"/>
              <a:t>Assessment Meets Learning Outcomes (3.1)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184355" y="1773232"/>
            <a:ext cx="8826910" cy="4704734"/>
          </a:xfrm>
        </p:spPr>
        <p:txBody>
          <a:bodyPr/>
          <a:lstStyle/>
          <a:p>
            <a:r>
              <a:rPr lang="en-US" altLang="en-US" dirty="0" smtClean="0"/>
              <a:t>Required level of thinking matches learning outcomes</a:t>
            </a:r>
          </a:p>
          <a:p>
            <a:r>
              <a:rPr lang="en-US" altLang="en-US" dirty="0" smtClean="0"/>
              <a:t>Range of required items match stated learning outcomes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Assessment vs. Evaluation?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is:</a:t>
            </a:r>
          </a:p>
          <a:p>
            <a:pPr lvl="1"/>
            <a:r>
              <a:rPr lang="en-US" sz="2700" dirty="0" smtClean="0"/>
              <a:t>“Gathering of evidence and documentation of learning.” (</a:t>
            </a:r>
            <a:r>
              <a:rPr lang="en-US" sz="2700" dirty="0" err="1" smtClean="0"/>
              <a:t>Trussell</a:t>
            </a:r>
            <a:r>
              <a:rPr lang="en-US" sz="2700" dirty="0" smtClean="0"/>
              <a:t>-Cullen 1998)</a:t>
            </a:r>
          </a:p>
          <a:p>
            <a:pPr lvl="1"/>
            <a:r>
              <a:rPr lang="en-US" sz="2700" dirty="0" smtClean="0"/>
              <a:t>“The gathering of information concerning the functioning of students, staff, and institutions of higher education and Evaluation as the use of that information for institutional and individual improvement.” (</a:t>
            </a:r>
            <a:r>
              <a:rPr lang="en-US" sz="2700" dirty="0" err="1" smtClean="0"/>
              <a:t>Astin</a:t>
            </a:r>
            <a:r>
              <a:rPr lang="en-US" sz="2700" dirty="0" smtClean="0"/>
              <a:t> and Antonio, 2012)</a:t>
            </a:r>
          </a:p>
          <a:p>
            <a:pPr lvl="1"/>
            <a:r>
              <a:rPr lang="en-US" altLang="en-US" sz="2700" dirty="0" smtClean="0"/>
              <a:t>“Process whereby teachers find out what students have learned in the classroom and how well they are learning.” (Angelo &amp; Cross 1993)</a:t>
            </a: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Assessment Grading Policy is Clear (3.2)</a:t>
            </a:r>
            <a:endParaRPr lang="en-US" altLang="en-US" dirty="0" smtClean="0"/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Clear and straight to the point</a:t>
            </a:r>
          </a:p>
          <a:p>
            <a:r>
              <a:rPr lang="en-US" altLang="en-US" smtClean="0"/>
              <a:t>Matches stated learning outcomes</a:t>
            </a:r>
          </a:p>
          <a:p>
            <a:r>
              <a:rPr lang="en-US" altLang="en-US" smtClean="0"/>
              <a:t>Weighted fairly to final 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Specific and Descriptive Evaluation (3.3)</a:t>
            </a:r>
            <a:endParaRPr lang="en-US" altLang="en-US" dirty="0" smtClean="0"/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Clarity of instructions</a:t>
            </a:r>
          </a:p>
          <a:p>
            <a:r>
              <a:rPr lang="en-US" altLang="en-US" smtClean="0"/>
              <a:t>Realistic time on task</a:t>
            </a:r>
          </a:p>
          <a:p>
            <a:r>
              <a:rPr lang="en-US" altLang="en-US" smtClean="0"/>
              <a:t>Appropriate vocabulary</a:t>
            </a:r>
          </a:p>
          <a:p>
            <a:r>
              <a:rPr lang="en-US" altLang="en-US" smtClean="0"/>
              <a:t>Make-up exams of same type as original   </a:t>
            </a:r>
          </a:p>
          <a:p>
            <a:r>
              <a:rPr lang="en-US" altLang="en-US" smtClean="0"/>
              <a:t>Suitable exam layout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Sequenced and Varied (QM Standard 3.4)</a:t>
            </a:r>
            <a:endParaRPr lang="en-US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Utilize multiple modes of assessment such as portfolios, rubrics, group assessment, self-assessment, and peer assessment</a:t>
            </a:r>
          </a:p>
          <a:p>
            <a:r>
              <a:rPr lang="en-US" altLang="en-US" sz="2800" dirty="0" smtClean="0"/>
              <a:t>Administer open book quizzes or exams</a:t>
            </a:r>
          </a:p>
          <a:p>
            <a:r>
              <a:rPr lang="en-US" altLang="en-US" sz="2800" dirty="0" smtClean="0"/>
              <a:t>Assessments build on prior submitted work, e.g. revisions or drafts. For example assessments could progress:</a:t>
            </a:r>
          </a:p>
          <a:p>
            <a:pPr lvl="1"/>
            <a:r>
              <a:rPr lang="en-US" altLang="en-US" sz="2400" dirty="0" smtClean="0"/>
              <a:t>Self-Assessments (multiple choice, matching, fill in the blank, etc.)</a:t>
            </a:r>
          </a:p>
          <a:p>
            <a:pPr lvl="1"/>
            <a:r>
              <a:rPr lang="en-US" altLang="en-US" sz="2400" dirty="0" smtClean="0"/>
              <a:t>Group projects</a:t>
            </a:r>
          </a:p>
          <a:p>
            <a:pPr lvl="1"/>
            <a:r>
              <a:rPr lang="en-US" altLang="en-US" sz="2400" dirty="0" smtClean="0"/>
              <a:t>Portfolio</a:t>
            </a:r>
          </a:p>
          <a:p>
            <a:pPr lvl="1"/>
            <a:r>
              <a:rPr lang="en-US" altLang="en-US" sz="2400" dirty="0" smtClean="0"/>
              <a:t>Simulation</a:t>
            </a:r>
          </a:p>
          <a:p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2845"/>
            <a:ext cx="9144000" cy="624116"/>
          </a:xfrm>
        </p:spPr>
        <p:txBody>
          <a:bodyPr/>
          <a:lstStyle/>
          <a:p>
            <a:r>
              <a:rPr lang="en-US" dirty="0" smtClean="0"/>
              <a:t>Opportunities to Track Learner Progress (3.5)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84355" y="1731306"/>
            <a:ext cx="8826910" cy="4704734"/>
          </a:xfrm>
        </p:spPr>
        <p:txBody>
          <a:bodyPr/>
          <a:lstStyle/>
          <a:p>
            <a:r>
              <a:rPr lang="en-US" altLang="en-US" dirty="0" smtClean="0"/>
              <a:t>Administer open book quizzes or exams (also in 3.4)</a:t>
            </a:r>
          </a:p>
          <a:p>
            <a:r>
              <a:rPr lang="en-US" altLang="en-US" dirty="0" smtClean="0"/>
              <a:t>Debrief students after quizzes or exams by asking specific questions about answers</a:t>
            </a:r>
          </a:p>
          <a:p>
            <a:r>
              <a:rPr lang="en-US" altLang="en-US" dirty="0" smtClean="0"/>
              <a:t>Timely Feedback</a:t>
            </a:r>
          </a:p>
          <a:p>
            <a:r>
              <a:rPr lang="en-US" altLang="en-US" dirty="0" smtClean="0"/>
              <a:t>Emphasize time on task</a:t>
            </a:r>
          </a:p>
          <a:p>
            <a:r>
              <a:rPr lang="en-US" altLang="en-US" dirty="0" smtClean="0"/>
              <a:t>Peer reviews</a:t>
            </a:r>
          </a:p>
          <a:p>
            <a:r>
              <a:rPr lang="en-US" altLang="en-US" dirty="0" smtClean="0"/>
              <a:t>Make sure assignments are due frequently throughout the Semester</a:t>
            </a:r>
          </a:p>
          <a:p>
            <a:endParaRPr lang="en-US" alt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5753"/>
            <a:ext cx="9144000" cy="624116"/>
          </a:xfrm>
        </p:spPr>
        <p:txBody>
          <a:bodyPr/>
          <a:lstStyle/>
          <a:p>
            <a:r>
              <a:rPr lang="en-US" altLang="en-US" dirty="0" smtClean="0"/>
              <a:t>As Educators we Must Always Remember that……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0453" y="1996499"/>
            <a:ext cx="736309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 PURPOSE</a:t>
            </a:r>
          </a:p>
          <a:p>
            <a:pPr algn="ctr"/>
            <a:r>
              <a:rPr lang="en-US" sz="5400" b="1" dirty="0" smtClean="0"/>
              <a:t>OF ASSESSMENT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TO IMPROVE</a:t>
            </a:r>
          </a:p>
          <a:p>
            <a:pPr algn="ctr"/>
            <a:r>
              <a:rPr lang="en-US" sz="8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endParaRPr lang="en-US" sz="8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about the instructor?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041368" y="1436378"/>
            <a:ext cx="6918325" cy="47021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219168" y="1550678"/>
            <a:ext cx="6521449" cy="4468812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304893" y="1584015"/>
            <a:ext cx="2636837" cy="2338388"/>
            <a:chOff x="3892694" y="1448410"/>
            <a:chExt cx="2637413" cy="2339170"/>
          </a:xfrm>
        </p:grpSpPr>
        <p:pic>
          <p:nvPicPr>
            <p:cNvPr id="33806" name="Picture 9" descr="C:\Users\dejones2\AppData\Local\Microsoft\Windows\Temporary Internet Files\Content.IE5\PAO63KNP\post-it-note-451x400[1]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694" y="1448410"/>
              <a:ext cx="2637413" cy="233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7" name="TextBox 4"/>
            <p:cNvSpPr txBox="1">
              <a:spLocks noChangeArrowheads="1"/>
            </p:cNvSpPr>
            <p:nvPr/>
          </p:nvSpPr>
          <p:spPr bwMode="auto">
            <a:xfrm>
              <a:off x="4405745" y="2281374"/>
              <a:ext cx="15609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altLang="en-US"/>
                <a:t>Objectives / Outcomes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891055" y="1861828"/>
            <a:ext cx="2636838" cy="2339975"/>
            <a:chOff x="5121131" y="2466040"/>
            <a:chExt cx="2637414" cy="2339170"/>
          </a:xfrm>
        </p:grpSpPr>
        <p:pic>
          <p:nvPicPr>
            <p:cNvPr id="33804" name="Picture 9" descr="C:\Users\dejones2\AppData\Local\Microsoft\Windows\Temporary Internet Files\Content.IE5\PAO63KNP\post-it-note-451x400[1]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131" y="2466040"/>
              <a:ext cx="2637414" cy="233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5" name="TextBox 15"/>
            <p:cNvSpPr txBox="1">
              <a:spLocks noChangeArrowheads="1"/>
            </p:cNvSpPr>
            <p:nvPr/>
          </p:nvSpPr>
          <p:spPr bwMode="auto">
            <a:xfrm>
              <a:off x="5634181" y="3299004"/>
              <a:ext cx="15609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altLang="en-US"/>
                <a:t>Plan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304893" y="3550928"/>
            <a:ext cx="2636837" cy="2338387"/>
            <a:chOff x="3892695" y="1448410"/>
            <a:chExt cx="2637414" cy="2339170"/>
          </a:xfrm>
        </p:grpSpPr>
        <p:pic>
          <p:nvPicPr>
            <p:cNvPr id="33802" name="Picture 9" descr="C:\Users\dejones2\AppData\Local\Microsoft\Windows\Temporary Internet Files\Content.IE5\PAO63KNP\post-it-note-451x400[1]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695" y="1448410"/>
              <a:ext cx="2637414" cy="233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Box 22"/>
            <p:cNvSpPr txBox="1">
              <a:spLocks noChangeArrowheads="1"/>
            </p:cNvSpPr>
            <p:nvPr/>
          </p:nvSpPr>
          <p:spPr bwMode="auto">
            <a:xfrm>
              <a:off x="4405745" y="2281374"/>
              <a:ext cx="15609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altLang="en-US"/>
                <a:t>Implement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891055" y="3828740"/>
            <a:ext cx="2636838" cy="2339975"/>
            <a:chOff x="5121131" y="2466040"/>
            <a:chExt cx="2637414" cy="2339170"/>
          </a:xfrm>
        </p:grpSpPr>
        <p:pic>
          <p:nvPicPr>
            <p:cNvPr id="33800" name="Picture 9" descr="C:\Users\dejones2\AppData\Local\Microsoft\Windows\Temporary Internet Files\Content.IE5\PAO63KNP\post-it-note-451x400[1]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131" y="2466040"/>
              <a:ext cx="2637414" cy="233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TextBox 25"/>
            <p:cNvSpPr txBox="1">
              <a:spLocks noChangeArrowheads="1"/>
            </p:cNvSpPr>
            <p:nvPr/>
          </p:nvSpPr>
          <p:spPr bwMode="auto">
            <a:xfrm>
              <a:off x="5634181" y="3299004"/>
              <a:ext cx="15609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altLang="en-US"/>
                <a:t>Evaluate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327403"/>
            <a:ext cx="44735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355725"/>
            <a:ext cx="6527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0" y="693879"/>
            <a:ext cx="9144000" cy="624116"/>
          </a:xfrm>
        </p:spPr>
        <p:txBody>
          <a:bodyPr/>
          <a:lstStyle/>
          <a:p>
            <a:r>
              <a:rPr lang="en-US" altLang="en-US" dirty="0" smtClean="0"/>
              <a:t>There Will always be……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1246" y="6569907"/>
            <a:ext cx="5321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>
                <a:solidFill>
                  <a:schemeClr val="bg1">
                    <a:lumMod val="65000"/>
                  </a:schemeClr>
                </a:solidFill>
              </a:rPr>
              <a:t>http://www.keepcalm-o-matic.co.uk/p/keep-calm-and-assess-students/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5889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References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Angelo, T. A., &amp; Cross, K. P. (1993). Classroom assessment techniques.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/>
              <a:t>Astin</a:t>
            </a:r>
            <a:r>
              <a:rPr lang="en-US" altLang="en-US" dirty="0" smtClean="0"/>
              <a:t>, Alexander W. &amp; Antonio, Anthony </a:t>
            </a:r>
            <a:r>
              <a:rPr lang="en-US" altLang="en-US" dirty="0" err="1" smtClean="0"/>
              <a:t>Lising</a:t>
            </a:r>
            <a:r>
              <a:rPr lang="en-US" altLang="en-US" dirty="0" smtClean="0"/>
              <a:t> (2012). Assessment for Excellence, Second Edition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Gillham, B. (2000). </a:t>
            </a:r>
            <a:r>
              <a:rPr lang="en-US" i="1" dirty="0"/>
              <a:t>Case study research methods</a:t>
            </a:r>
            <a:r>
              <a:rPr lang="en-US" dirty="0"/>
              <a:t>. Bloomsbury Publishing.</a:t>
            </a: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Mueller, J. (2005). The authentic assessment toolbox: Enhancing student learning through online faculty development. </a:t>
            </a:r>
            <a:r>
              <a:rPr lang="en-US" altLang="en-US" i="1" dirty="0" smtClean="0"/>
              <a:t>Journal of Online Learning and Teaching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1</a:t>
            </a:r>
            <a:r>
              <a:rPr lang="en-US" altLang="en-US" dirty="0" smtClean="0"/>
              <a:t>(1), 1-7.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Mueller, Jon. (2014). Authentic Assessment Toolbox Retrieved 2/24/2015 from </a:t>
            </a:r>
            <a:r>
              <a:rPr lang="en-US" altLang="en-US" dirty="0" smtClean="0">
                <a:hlinkClick r:id="rId2"/>
              </a:rPr>
              <a:t>http://jfmueller.faculty.noctrl.edu/toolbox/index.htm</a:t>
            </a: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/>
              <a:t>Trussell</a:t>
            </a:r>
            <a:r>
              <a:rPr lang="en-US" altLang="en-US" dirty="0" smtClean="0"/>
              <a:t>-Cullen, Alan (1998). Assessment in the learner-centered classroom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Wiggins, G. (1990). The Case for Authentic Assessment. ERIC Digest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Three Types of Assessment (2015). Retrieved </a:t>
            </a:r>
            <a:r>
              <a:rPr lang="en-US" altLang="en-US" dirty="0"/>
              <a:t>9/7/2015 from </a:t>
            </a:r>
            <a:r>
              <a:rPr lang="en-US" altLang="en-US" dirty="0">
                <a:hlinkClick r:id="rId3"/>
              </a:rPr>
              <a:t>http://www.monroeisd.us/departments/curriculum/instructionalservices/assessment/typesofassessment</a:t>
            </a:r>
            <a:r>
              <a:rPr lang="en-US" altLang="en-US" dirty="0" smtClean="0">
                <a:hlinkClick r:id="rId3"/>
              </a:rPr>
              <a:t>/</a:t>
            </a: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Assessment vs. Evaluation?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the other hand Evaluation is:</a:t>
            </a:r>
          </a:p>
          <a:p>
            <a:pPr marL="457200" lvl="1" indent="0">
              <a:buNone/>
            </a:pPr>
            <a:r>
              <a:rPr lang="en-US" dirty="0" smtClean="0"/>
              <a:t>“Viewed as a process whereby we seek to interpret  the assessment data and make appropriate professional judgments based on that data.” (</a:t>
            </a:r>
            <a:r>
              <a:rPr lang="en-US" dirty="0" err="1" smtClean="0"/>
              <a:t>Trussell</a:t>
            </a:r>
            <a:r>
              <a:rPr lang="en-US" dirty="0" smtClean="0"/>
              <a:t>-Cullen 1998)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do we assess students?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Admissions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Guidance and Placement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Improve Teaching and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Credentialing or Certification</a:t>
            </a:r>
          </a:p>
          <a:p>
            <a:pPr marL="914400" lvl="2" indent="0">
              <a:buNone/>
            </a:pPr>
            <a:r>
              <a:rPr lang="en-US" altLang="en-US" dirty="0" smtClean="0"/>
              <a:t>(</a:t>
            </a:r>
            <a:r>
              <a:rPr lang="en-US" altLang="en-US" dirty="0" err="1" smtClean="0"/>
              <a:t>Astin</a:t>
            </a:r>
            <a:r>
              <a:rPr lang="en-US" altLang="en-US" dirty="0" smtClean="0"/>
              <a:t> and Antonio,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Levels of Assessment</a:t>
            </a:r>
          </a:p>
        </p:txBody>
      </p:sp>
      <p:sp>
        <p:nvSpPr>
          <p:cNvPr id="8" name="Freeform 7"/>
          <p:cNvSpPr/>
          <p:nvPr/>
        </p:nvSpPr>
        <p:spPr>
          <a:xfrm>
            <a:off x="3480954" y="1405513"/>
            <a:ext cx="2182091" cy="1520536"/>
          </a:xfrm>
          <a:custGeom>
            <a:avLst/>
            <a:gdLst>
              <a:gd name="connsiteX0" fmla="*/ 0 w 2182091"/>
              <a:gd name="connsiteY0" fmla="*/ 1520536 h 1520536"/>
              <a:gd name="connsiteX1" fmla="*/ 1091045 w 2182091"/>
              <a:gd name="connsiteY1" fmla="*/ 0 h 1520536"/>
              <a:gd name="connsiteX2" fmla="*/ 1091046 w 2182091"/>
              <a:gd name="connsiteY2" fmla="*/ 0 h 1520536"/>
              <a:gd name="connsiteX3" fmla="*/ 2182091 w 2182091"/>
              <a:gd name="connsiteY3" fmla="*/ 1520536 h 1520536"/>
              <a:gd name="connsiteX4" fmla="*/ 0 w 2182091"/>
              <a:gd name="connsiteY4" fmla="*/ 1520536 h 152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091" h="1520536">
                <a:moveTo>
                  <a:pt x="0" y="1520536"/>
                </a:moveTo>
                <a:lnTo>
                  <a:pt x="1091045" y="0"/>
                </a:lnTo>
                <a:lnTo>
                  <a:pt x="1091046" y="0"/>
                </a:lnTo>
                <a:lnTo>
                  <a:pt x="2182091" y="1520536"/>
                </a:lnTo>
                <a:lnTo>
                  <a:pt x="0" y="152053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solidFill>
                  <a:schemeClr val="tx1"/>
                </a:solidFill>
              </a:rPr>
              <a:t>Summative</a:t>
            </a: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89908" y="2926049"/>
            <a:ext cx="4364182" cy="1520536"/>
          </a:xfrm>
          <a:custGeom>
            <a:avLst/>
            <a:gdLst>
              <a:gd name="connsiteX0" fmla="*/ 0 w 4364182"/>
              <a:gd name="connsiteY0" fmla="*/ 1520536 h 1520536"/>
              <a:gd name="connsiteX1" fmla="*/ 1091045 w 4364182"/>
              <a:gd name="connsiteY1" fmla="*/ 0 h 1520536"/>
              <a:gd name="connsiteX2" fmla="*/ 3273137 w 4364182"/>
              <a:gd name="connsiteY2" fmla="*/ 0 h 1520536"/>
              <a:gd name="connsiteX3" fmla="*/ 4364182 w 4364182"/>
              <a:gd name="connsiteY3" fmla="*/ 1520536 h 1520536"/>
              <a:gd name="connsiteX4" fmla="*/ 0 w 4364182"/>
              <a:gd name="connsiteY4" fmla="*/ 1520536 h 152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182" h="1520536">
                <a:moveTo>
                  <a:pt x="0" y="1520536"/>
                </a:moveTo>
                <a:lnTo>
                  <a:pt x="1091045" y="0"/>
                </a:lnTo>
                <a:lnTo>
                  <a:pt x="3273137" y="0"/>
                </a:lnTo>
                <a:lnTo>
                  <a:pt x="4364182" y="1520536"/>
                </a:lnTo>
                <a:lnTo>
                  <a:pt x="0" y="152053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452" tIns="45720" rIns="809452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solidFill>
                  <a:schemeClr val="tx1"/>
                </a:solidFill>
              </a:rPr>
              <a:t>Interim</a:t>
            </a: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98863" y="4446585"/>
            <a:ext cx="6546273" cy="1520536"/>
          </a:xfrm>
          <a:custGeom>
            <a:avLst/>
            <a:gdLst>
              <a:gd name="connsiteX0" fmla="*/ 0 w 6546273"/>
              <a:gd name="connsiteY0" fmla="*/ 1520536 h 1520536"/>
              <a:gd name="connsiteX1" fmla="*/ 1091045 w 6546273"/>
              <a:gd name="connsiteY1" fmla="*/ 0 h 1520536"/>
              <a:gd name="connsiteX2" fmla="*/ 5455228 w 6546273"/>
              <a:gd name="connsiteY2" fmla="*/ 0 h 1520536"/>
              <a:gd name="connsiteX3" fmla="*/ 6546273 w 6546273"/>
              <a:gd name="connsiteY3" fmla="*/ 1520536 h 1520536"/>
              <a:gd name="connsiteX4" fmla="*/ 0 w 6546273"/>
              <a:gd name="connsiteY4" fmla="*/ 1520536 h 152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6273" h="1520536">
                <a:moveTo>
                  <a:pt x="0" y="1520536"/>
                </a:moveTo>
                <a:lnTo>
                  <a:pt x="1091045" y="0"/>
                </a:lnTo>
                <a:lnTo>
                  <a:pt x="5455228" y="0"/>
                </a:lnTo>
                <a:lnTo>
                  <a:pt x="6546273" y="1520536"/>
                </a:lnTo>
                <a:lnTo>
                  <a:pt x="0" y="152053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1317" tIns="45720" rIns="1191318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solidFill>
                  <a:schemeClr val="tx1"/>
                </a:solidFill>
              </a:rPr>
              <a:t>Formative</a:t>
            </a:r>
            <a:endParaRPr lang="en-US" sz="36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72955" y="609600"/>
            <a:ext cx="8407021" cy="905301"/>
          </a:xfrm>
          <a:custGeom>
            <a:avLst/>
            <a:gdLst>
              <a:gd name="connsiteX0" fmla="*/ 0 w 6546273"/>
              <a:gd name="connsiteY0" fmla="*/ 1520536 h 1520536"/>
              <a:gd name="connsiteX1" fmla="*/ 1091045 w 6546273"/>
              <a:gd name="connsiteY1" fmla="*/ 0 h 1520536"/>
              <a:gd name="connsiteX2" fmla="*/ 5455228 w 6546273"/>
              <a:gd name="connsiteY2" fmla="*/ 0 h 1520536"/>
              <a:gd name="connsiteX3" fmla="*/ 6546273 w 6546273"/>
              <a:gd name="connsiteY3" fmla="*/ 1520536 h 1520536"/>
              <a:gd name="connsiteX4" fmla="*/ 0 w 6546273"/>
              <a:gd name="connsiteY4" fmla="*/ 1520536 h 152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6273" h="1520536">
                <a:moveTo>
                  <a:pt x="0" y="1520536"/>
                </a:moveTo>
                <a:lnTo>
                  <a:pt x="1091045" y="0"/>
                </a:lnTo>
                <a:lnTo>
                  <a:pt x="5455228" y="0"/>
                </a:lnTo>
                <a:lnTo>
                  <a:pt x="6546273" y="1520536"/>
                </a:lnTo>
                <a:lnTo>
                  <a:pt x="0" y="152053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1317" tIns="45720" rIns="1191318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" kern="1200" dirty="0" smtClean="0">
                <a:solidFill>
                  <a:schemeClr val="tx1"/>
                </a:solidFill>
              </a:rPr>
              <a:t>Formative</a:t>
            </a:r>
            <a:endParaRPr lang="en-US" sz="100" kern="1200" dirty="0">
              <a:solidFill>
                <a:schemeClr val="tx1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Formative Assessment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Occurs in the short term with prompt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Allows learner to change behavior early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Allows instructor to:</a:t>
            </a:r>
          </a:p>
          <a:p>
            <a:pPr lvl="1"/>
            <a:r>
              <a:rPr lang="en-US" altLang="en-US" dirty="0" smtClean="0"/>
              <a:t>rethink instructional strategies</a:t>
            </a:r>
          </a:p>
          <a:p>
            <a:pPr lvl="1"/>
            <a:r>
              <a:rPr lang="en-US" altLang="en-US" dirty="0" smtClean="0"/>
              <a:t>improve student understanding                                   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Examples include:</a:t>
            </a:r>
          </a:p>
          <a:p>
            <a:pPr lvl="1"/>
            <a:r>
              <a:rPr lang="en-US" altLang="en-US" dirty="0" smtClean="0"/>
              <a:t>Interactive discussions, a warm-up,                             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01003" y="614149"/>
            <a:ext cx="6605516" cy="846161"/>
          </a:xfrm>
          <a:custGeom>
            <a:avLst/>
            <a:gdLst>
              <a:gd name="connsiteX0" fmla="*/ 0 w 4364182"/>
              <a:gd name="connsiteY0" fmla="*/ 1520536 h 1520536"/>
              <a:gd name="connsiteX1" fmla="*/ 1091045 w 4364182"/>
              <a:gd name="connsiteY1" fmla="*/ 0 h 1520536"/>
              <a:gd name="connsiteX2" fmla="*/ 3273137 w 4364182"/>
              <a:gd name="connsiteY2" fmla="*/ 0 h 1520536"/>
              <a:gd name="connsiteX3" fmla="*/ 4364182 w 4364182"/>
              <a:gd name="connsiteY3" fmla="*/ 1520536 h 1520536"/>
              <a:gd name="connsiteX4" fmla="*/ 0 w 4364182"/>
              <a:gd name="connsiteY4" fmla="*/ 1520536 h 152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182" h="1520536">
                <a:moveTo>
                  <a:pt x="0" y="1520536"/>
                </a:moveTo>
                <a:lnTo>
                  <a:pt x="1091045" y="0"/>
                </a:lnTo>
                <a:lnTo>
                  <a:pt x="3273137" y="0"/>
                </a:lnTo>
                <a:lnTo>
                  <a:pt x="4364182" y="1520536"/>
                </a:lnTo>
                <a:lnTo>
                  <a:pt x="0" y="152053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452" tIns="45720" rIns="809452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0" y="693879"/>
            <a:ext cx="9144000" cy="624116"/>
          </a:xfrm>
        </p:spPr>
        <p:txBody>
          <a:bodyPr/>
          <a:lstStyle/>
          <a:p>
            <a:r>
              <a:rPr lang="en-US" altLang="en-US" dirty="0" smtClean="0"/>
              <a:t>Interim Assessment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Helps instructors recognize gaps in instruction and student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Learner given opportunity to demonstrate understanding of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Examples include:</a:t>
            </a:r>
          </a:p>
          <a:p>
            <a:pPr lvl="1"/>
            <a:r>
              <a:rPr lang="en-US" altLang="en-US" dirty="0" smtClean="0"/>
              <a:t>Chapter test</a:t>
            </a:r>
          </a:p>
          <a:p>
            <a:pPr lvl="1"/>
            <a:r>
              <a:rPr lang="en-US" altLang="en-US" dirty="0" smtClean="0"/>
              <a:t>Essays scored with a rubric</a:t>
            </a:r>
          </a:p>
          <a:p>
            <a:pPr lvl="1"/>
            <a:r>
              <a:rPr lang="en-US" altLang="en-US" dirty="0" smtClean="0"/>
              <a:t>Midterm Exam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Feedback is prompt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156346" y="645245"/>
            <a:ext cx="4954138" cy="760268"/>
          </a:xfrm>
          <a:custGeom>
            <a:avLst/>
            <a:gdLst>
              <a:gd name="connsiteX0" fmla="*/ 0 w 2182091"/>
              <a:gd name="connsiteY0" fmla="*/ 1520536 h 1520536"/>
              <a:gd name="connsiteX1" fmla="*/ 1091045 w 2182091"/>
              <a:gd name="connsiteY1" fmla="*/ 0 h 1520536"/>
              <a:gd name="connsiteX2" fmla="*/ 1091046 w 2182091"/>
              <a:gd name="connsiteY2" fmla="*/ 0 h 1520536"/>
              <a:gd name="connsiteX3" fmla="*/ 2182091 w 2182091"/>
              <a:gd name="connsiteY3" fmla="*/ 1520536 h 1520536"/>
              <a:gd name="connsiteX4" fmla="*/ 0 w 2182091"/>
              <a:gd name="connsiteY4" fmla="*/ 1520536 h 152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091" h="1520536">
                <a:moveTo>
                  <a:pt x="0" y="1520536"/>
                </a:moveTo>
                <a:lnTo>
                  <a:pt x="1091045" y="0"/>
                </a:lnTo>
                <a:lnTo>
                  <a:pt x="1091046" y="0"/>
                </a:lnTo>
                <a:lnTo>
                  <a:pt x="2182091" y="1520536"/>
                </a:lnTo>
                <a:lnTo>
                  <a:pt x="0" y="152053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Summative Assessment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Mainly at the end of the term or semester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Results mostly for teachers and institutional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Very limited feedback to student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Least impact on student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Instructors and institutions use these to identify strengths and weaknesses of the curriculum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Examples include:</a:t>
            </a:r>
          </a:p>
          <a:p>
            <a:pPr lvl="1"/>
            <a:r>
              <a:rPr lang="en-US" altLang="en-US" dirty="0" smtClean="0"/>
              <a:t>Final Exam, GRE, Research Projects, musical recitals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9805</TotalTime>
  <Words>1549</Words>
  <Application>Microsoft Office PowerPoint</Application>
  <PresentationFormat>On-screen Show (4:3)</PresentationFormat>
  <Paragraphs>230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Assessment in the Classroom:  Making it Work Online </vt:lpstr>
      <vt:lpstr>Presentation Objectives/Outcomes</vt:lpstr>
      <vt:lpstr>Assessment vs. Evaluation?</vt:lpstr>
      <vt:lpstr>Assessment vs. Evaluation?</vt:lpstr>
      <vt:lpstr>Why do we assess students?</vt:lpstr>
      <vt:lpstr>Levels of Assessment</vt:lpstr>
      <vt:lpstr>Formative Assessment</vt:lpstr>
      <vt:lpstr>Interim Assessment</vt:lpstr>
      <vt:lpstr>Summative Assessment</vt:lpstr>
      <vt:lpstr>Types of Assessment</vt:lpstr>
      <vt:lpstr>What is Traditional Assessment?</vt:lpstr>
      <vt:lpstr>Traditional Exam Setting</vt:lpstr>
      <vt:lpstr>Examples of Traditional Assessment </vt:lpstr>
      <vt:lpstr>Unseen Exam</vt:lpstr>
      <vt:lpstr>Unseen Exam Pros and Cons</vt:lpstr>
      <vt:lpstr> Pros and Cons of Traditional Assessment</vt:lpstr>
      <vt:lpstr>What is Authentic Assessment?</vt:lpstr>
      <vt:lpstr>Authentic Assessment Setting</vt:lpstr>
      <vt:lpstr>Examples of Authentic Assessment </vt:lpstr>
      <vt:lpstr>What is a Case Study?</vt:lpstr>
      <vt:lpstr>Case Study Pros and Cons</vt:lpstr>
      <vt:lpstr>What is a portfolio?</vt:lpstr>
      <vt:lpstr>Authentic Assessment Pros and Cons</vt:lpstr>
      <vt:lpstr>The Assessment Dilemma</vt:lpstr>
      <vt:lpstr>Why do We Assess Online?</vt:lpstr>
      <vt:lpstr>Online Assessment Pros and Cons</vt:lpstr>
      <vt:lpstr>How and Why Do Students Cheat?</vt:lpstr>
      <vt:lpstr>Quality Matters To The Rescue</vt:lpstr>
      <vt:lpstr>Assessment Meets Learning Outcomes (3.1)</vt:lpstr>
      <vt:lpstr>Assessment Grading Policy is Clear (3.2)</vt:lpstr>
      <vt:lpstr>Specific and Descriptive Evaluation (3.3)</vt:lpstr>
      <vt:lpstr>Sequenced and Varied (QM Standard 3.4)</vt:lpstr>
      <vt:lpstr>Opportunities to Track Learner Progress (3.5)</vt:lpstr>
      <vt:lpstr>As Educators we Must Always Remember that……</vt:lpstr>
      <vt:lpstr>What about the instructor?</vt:lpstr>
      <vt:lpstr>There Will always be……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Dilemma-Making it Work Online</dc:title>
  <dc:creator>Tandoh, Kwesi Armah</dc:creator>
  <cp:lastModifiedBy>Jones, Dan</cp:lastModifiedBy>
  <cp:revision>139</cp:revision>
  <dcterms:created xsi:type="dcterms:W3CDTF">2015-02-10T13:17:52Z</dcterms:created>
  <dcterms:modified xsi:type="dcterms:W3CDTF">2015-09-30T14:43:50Z</dcterms:modified>
</cp:coreProperties>
</file>