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69" r:id="rId1"/>
  </p:sldMasterIdLst>
  <p:notesMasterIdLst>
    <p:notesMasterId r:id="rId19"/>
  </p:notesMasterIdLst>
  <p:sldIdLst>
    <p:sldId id="256" r:id="rId2"/>
    <p:sldId id="273" r:id="rId3"/>
    <p:sldId id="267" r:id="rId4"/>
    <p:sldId id="268" r:id="rId5"/>
    <p:sldId id="269" r:id="rId6"/>
    <p:sldId id="270" r:id="rId7"/>
    <p:sldId id="271" r:id="rId8"/>
    <p:sldId id="272" r:id="rId9"/>
    <p:sldId id="259" r:id="rId10"/>
    <p:sldId id="274" r:id="rId11"/>
    <p:sldId id="284" r:id="rId12"/>
    <p:sldId id="276" r:id="rId13"/>
    <p:sldId id="278" r:id="rId14"/>
    <p:sldId id="279" r:id="rId15"/>
    <p:sldId id="283" r:id="rId16"/>
    <p:sldId id="282" r:id="rId17"/>
    <p:sldId id="27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onymous" initials="" lastIdx="1" clrIdx="0"/>
  <p:cmAuthor id="1" name="ashley skylar" initials="" lastIdx="1" clrIdx="1"/>
  <p:cmAuthor id="2" name="Brett Christi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C820"/>
    <a:srgbClr val="7312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4715" autoAdjust="0"/>
  </p:normalViewPr>
  <p:slideViewPr>
    <p:cSldViewPr snapToGrid="0" snapToObjects="1">
      <p:cViewPr>
        <p:scale>
          <a:sx n="81" d="100"/>
          <a:sy n="81" d="100"/>
        </p:scale>
        <p:origin x="-1888" y="-216"/>
      </p:cViewPr>
      <p:guideLst>
        <p:guide orient="horz" pos="2160"/>
        <p:guide pos="2880"/>
      </p:guideLst>
    </p:cSldViewPr>
  </p:slideViewPr>
  <p:outlineViewPr>
    <p:cViewPr>
      <p:scale>
        <a:sx n="33" d="100"/>
        <a:sy n="33" d="100"/>
      </p:scale>
      <p:origin x="0" y="107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Ashley:
Maybe just a summative savings one-liner re workshops to date and savings via institutional membership/campus affiliates? Probably better than it's own slide and will help to keep things brief, as to systemwide efforts...</p:text>
  </p:cm>
  <p:cm authorId="1" idx="1">
    <p:pos x="6000" y="100"/>
    <p:text>Great idea! thanks. I have eliminated the detailed slide with cost savings</p:text>
  </p:cm>
  <p:cm authorId="2" idx="1">
    <p:pos x="6000" y="200"/>
    <p:text>This is great, simply embedding withing existing slide and flow.</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25F335-D576-884E-B975-818BE2E4F38A}" type="doc">
      <dgm:prSet loTypeId="urn:microsoft.com/office/officeart/2005/8/layout/hChevron3" loCatId="" qsTypeId="urn:microsoft.com/office/officeart/2005/8/quickstyle/simple4" qsCatId="simple" csTypeId="urn:microsoft.com/office/officeart/2005/8/colors/accent1_2" csCatId="accent1" phldr="1"/>
      <dgm:spPr/>
    </dgm:pt>
    <dgm:pt modelId="{77285973-BAF0-BE4A-B1DF-97603620CD3D}">
      <dgm:prSet phldrT="[Text]"/>
      <dgm:spPr>
        <a:solidFill>
          <a:srgbClr val="73122E"/>
        </a:solidFill>
      </dgm:spPr>
      <dgm:t>
        <a:bodyPr/>
        <a:lstStyle/>
        <a:p>
          <a:r>
            <a:rPr lang="en-US" dirty="0" smtClean="0"/>
            <a:t>May</a:t>
          </a:r>
          <a:endParaRPr lang="en-US" dirty="0"/>
        </a:p>
      </dgm:t>
    </dgm:pt>
    <dgm:pt modelId="{40BB6B9F-F70D-7A46-A7AD-9052C03D536E}" type="parTrans" cxnId="{4A2D2A88-01D0-1043-AE5C-FBD1B4ECFBF1}">
      <dgm:prSet/>
      <dgm:spPr/>
      <dgm:t>
        <a:bodyPr/>
        <a:lstStyle/>
        <a:p>
          <a:endParaRPr lang="en-US"/>
        </a:p>
      </dgm:t>
    </dgm:pt>
    <dgm:pt modelId="{984BD550-75A7-FC49-9CA4-9AD6AE86374F}" type="sibTrans" cxnId="{4A2D2A88-01D0-1043-AE5C-FBD1B4ECFBF1}">
      <dgm:prSet/>
      <dgm:spPr/>
      <dgm:t>
        <a:bodyPr/>
        <a:lstStyle/>
        <a:p>
          <a:endParaRPr lang="en-US"/>
        </a:p>
      </dgm:t>
    </dgm:pt>
    <dgm:pt modelId="{61732E1F-93BF-9740-949B-DA5324A8AD86}">
      <dgm:prSet phldrT="[Text]"/>
      <dgm:spPr>
        <a:solidFill>
          <a:srgbClr val="E6C820"/>
        </a:solidFill>
      </dgm:spPr>
      <dgm:t>
        <a:bodyPr/>
        <a:lstStyle/>
        <a:p>
          <a:r>
            <a:rPr lang="en-US" dirty="0" smtClean="0"/>
            <a:t>June-July</a:t>
          </a:r>
          <a:endParaRPr lang="en-US" dirty="0"/>
        </a:p>
      </dgm:t>
    </dgm:pt>
    <dgm:pt modelId="{D6BD1755-85B8-0E46-9108-A7861609873A}" type="parTrans" cxnId="{8040A3BD-4523-FE44-85DD-B8257CB04D4C}">
      <dgm:prSet/>
      <dgm:spPr/>
      <dgm:t>
        <a:bodyPr/>
        <a:lstStyle/>
        <a:p>
          <a:endParaRPr lang="en-US"/>
        </a:p>
      </dgm:t>
    </dgm:pt>
    <dgm:pt modelId="{9C7C2407-5A05-F744-AF02-692AF6FBC3E7}" type="sibTrans" cxnId="{8040A3BD-4523-FE44-85DD-B8257CB04D4C}">
      <dgm:prSet/>
      <dgm:spPr/>
      <dgm:t>
        <a:bodyPr/>
        <a:lstStyle/>
        <a:p>
          <a:endParaRPr lang="en-US"/>
        </a:p>
      </dgm:t>
    </dgm:pt>
    <dgm:pt modelId="{1FE1D718-1AA1-6540-9DE0-39F7EDD71341}">
      <dgm:prSet phldrT="[Text]"/>
      <dgm:spPr>
        <a:solidFill>
          <a:srgbClr val="73122E"/>
        </a:solidFill>
      </dgm:spPr>
      <dgm:t>
        <a:bodyPr/>
        <a:lstStyle/>
        <a:p>
          <a:r>
            <a:rPr lang="en-US" dirty="0" smtClean="0"/>
            <a:t>July-August</a:t>
          </a:r>
          <a:endParaRPr lang="en-US" dirty="0"/>
        </a:p>
      </dgm:t>
    </dgm:pt>
    <dgm:pt modelId="{5C5BA1AC-3779-2F4E-B2BA-105B7E225B51}" type="parTrans" cxnId="{05DDDF6B-0CE4-6745-B9A4-3BC86D35E5EA}">
      <dgm:prSet/>
      <dgm:spPr/>
      <dgm:t>
        <a:bodyPr/>
        <a:lstStyle/>
        <a:p>
          <a:endParaRPr lang="en-US"/>
        </a:p>
      </dgm:t>
    </dgm:pt>
    <dgm:pt modelId="{8F7EEC0A-53D3-F64B-A734-2094CB9A018D}" type="sibTrans" cxnId="{05DDDF6B-0CE4-6745-B9A4-3BC86D35E5EA}">
      <dgm:prSet/>
      <dgm:spPr/>
      <dgm:t>
        <a:bodyPr/>
        <a:lstStyle/>
        <a:p>
          <a:endParaRPr lang="en-US"/>
        </a:p>
      </dgm:t>
    </dgm:pt>
    <dgm:pt modelId="{B0709C8D-27A8-A84E-8FB9-9FFC705F21C1}" type="pres">
      <dgm:prSet presAssocID="{8225F335-D576-884E-B975-818BE2E4F38A}" presName="Name0" presStyleCnt="0">
        <dgm:presLayoutVars>
          <dgm:dir/>
          <dgm:resizeHandles val="exact"/>
        </dgm:presLayoutVars>
      </dgm:prSet>
      <dgm:spPr/>
    </dgm:pt>
    <dgm:pt modelId="{8C1F94D0-3065-C64F-BEC8-82D05210DFEA}" type="pres">
      <dgm:prSet presAssocID="{77285973-BAF0-BE4A-B1DF-97603620CD3D}" presName="parTxOnly" presStyleLbl="node1" presStyleIdx="0" presStyleCnt="3">
        <dgm:presLayoutVars>
          <dgm:bulletEnabled val="1"/>
        </dgm:presLayoutVars>
      </dgm:prSet>
      <dgm:spPr/>
      <dgm:t>
        <a:bodyPr/>
        <a:lstStyle/>
        <a:p>
          <a:endParaRPr lang="en-US"/>
        </a:p>
      </dgm:t>
    </dgm:pt>
    <dgm:pt modelId="{DE3272F0-0D9B-1544-85F6-187404C9650E}" type="pres">
      <dgm:prSet presAssocID="{984BD550-75A7-FC49-9CA4-9AD6AE86374F}" presName="parSpace" presStyleCnt="0"/>
      <dgm:spPr/>
    </dgm:pt>
    <dgm:pt modelId="{88347325-84E5-D04F-9C47-49DD07B80107}" type="pres">
      <dgm:prSet presAssocID="{61732E1F-93BF-9740-949B-DA5324A8AD86}" presName="parTxOnly" presStyleLbl="node1" presStyleIdx="1" presStyleCnt="3">
        <dgm:presLayoutVars>
          <dgm:bulletEnabled val="1"/>
        </dgm:presLayoutVars>
      </dgm:prSet>
      <dgm:spPr/>
      <dgm:t>
        <a:bodyPr/>
        <a:lstStyle/>
        <a:p>
          <a:endParaRPr lang="en-US"/>
        </a:p>
      </dgm:t>
    </dgm:pt>
    <dgm:pt modelId="{5A5B16B8-6908-6C4B-A6BA-A93DB66D3EAF}" type="pres">
      <dgm:prSet presAssocID="{9C7C2407-5A05-F744-AF02-692AF6FBC3E7}" presName="parSpace" presStyleCnt="0"/>
      <dgm:spPr/>
    </dgm:pt>
    <dgm:pt modelId="{95FF02FB-75F3-9C48-B794-B27CC66BBEF0}" type="pres">
      <dgm:prSet presAssocID="{1FE1D718-1AA1-6540-9DE0-39F7EDD71341}" presName="parTxOnly" presStyleLbl="node1" presStyleIdx="2" presStyleCnt="3">
        <dgm:presLayoutVars>
          <dgm:bulletEnabled val="1"/>
        </dgm:presLayoutVars>
      </dgm:prSet>
      <dgm:spPr/>
      <dgm:t>
        <a:bodyPr/>
        <a:lstStyle/>
        <a:p>
          <a:endParaRPr lang="en-US"/>
        </a:p>
      </dgm:t>
    </dgm:pt>
  </dgm:ptLst>
  <dgm:cxnLst>
    <dgm:cxn modelId="{4872AEEA-F8FC-4547-B1BE-7FA4F5A41EC5}" type="presOf" srcId="{1FE1D718-1AA1-6540-9DE0-39F7EDD71341}" destId="{95FF02FB-75F3-9C48-B794-B27CC66BBEF0}" srcOrd="0" destOrd="0" presId="urn:microsoft.com/office/officeart/2005/8/layout/hChevron3"/>
    <dgm:cxn modelId="{A9DE9987-81E2-AF48-89F9-1BB17EA66372}" type="presOf" srcId="{8225F335-D576-884E-B975-818BE2E4F38A}" destId="{B0709C8D-27A8-A84E-8FB9-9FFC705F21C1}" srcOrd="0" destOrd="0" presId="urn:microsoft.com/office/officeart/2005/8/layout/hChevron3"/>
    <dgm:cxn modelId="{05DDDF6B-0CE4-6745-B9A4-3BC86D35E5EA}" srcId="{8225F335-D576-884E-B975-818BE2E4F38A}" destId="{1FE1D718-1AA1-6540-9DE0-39F7EDD71341}" srcOrd="2" destOrd="0" parTransId="{5C5BA1AC-3779-2F4E-B2BA-105B7E225B51}" sibTransId="{8F7EEC0A-53D3-F64B-A734-2094CB9A018D}"/>
    <dgm:cxn modelId="{4A2D2A88-01D0-1043-AE5C-FBD1B4ECFBF1}" srcId="{8225F335-D576-884E-B975-818BE2E4F38A}" destId="{77285973-BAF0-BE4A-B1DF-97603620CD3D}" srcOrd="0" destOrd="0" parTransId="{40BB6B9F-F70D-7A46-A7AD-9052C03D536E}" sibTransId="{984BD550-75A7-FC49-9CA4-9AD6AE86374F}"/>
    <dgm:cxn modelId="{8E963278-C111-8A40-BBA5-B1C08DF7EEF8}" type="presOf" srcId="{61732E1F-93BF-9740-949B-DA5324A8AD86}" destId="{88347325-84E5-D04F-9C47-49DD07B80107}" srcOrd="0" destOrd="0" presId="urn:microsoft.com/office/officeart/2005/8/layout/hChevron3"/>
    <dgm:cxn modelId="{68C0DEC8-27A1-024F-AD58-EF46DB0E648A}" type="presOf" srcId="{77285973-BAF0-BE4A-B1DF-97603620CD3D}" destId="{8C1F94D0-3065-C64F-BEC8-82D05210DFEA}" srcOrd="0" destOrd="0" presId="urn:microsoft.com/office/officeart/2005/8/layout/hChevron3"/>
    <dgm:cxn modelId="{8040A3BD-4523-FE44-85DD-B8257CB04D4C}" srcId="{8225F335-D576-884E-B975-818BE2E4F38A}" destId="{61732E1F-93BF-9740-949B-DA5324A8AD86}" srcOrd="1" destOrd="0" parTransId="{D6BD1755-85B8-0E46-9108-A7861609873A}" sibTransId="{9C7C2407-5A05-F744-AF02-692AF6FBC3E7}"/>
    <dgm:cxn modelId="{1B59B4A3-00C0-6745-BBD1-DE4BCD14D304}" type="presParOf" srcId="{B0709C8D-27A8-A84E-8FB9-9FFC705F21C1}" destId="{8C1F94D0-3065-C64F-BEC8-82D05210DFEA}" srcOrd="0" destOrd="0" presId="urn:microsoft.com/office/officeart/2005/8/layout/hChevron3"/>
    <dgm:cxn modelId="{EEEB5FF5-B905-DB45-AC6A-DD01428E8A54}" type="presParOf" srcId="{B0709C8D-27A8-A84E-8FB9-9FFC705F21C1}" destId="{DE3272F0-0D9B-1544-85F6-187404C9650E}" srcOrd="1" destOrd="0" presId="urn:microsoft.com/office/officeart/2005/8/layout/hChevron3"/>
    <dgm:cxn modelId="{25A95158-DA00-6547-88B9-FDDC0EDEA3F3}" type="presParOf" srcId="{B0709C8D-27A8-A84E-8FB9-9FFC705F21C1}" destId="{88347325-84E5-D04F-9C47-49DD07B80107}" srcOrd="2" destOrd="0" presId="urn:microsoft.com/office/officeart/2005/8/layout/hChevron3"/>
    <dgm:cxn modelId="{37B52A30-6758-7D48-8AF1-30ECBB44BD96}" type="presParOf" srcId="{B0709C8D-27A8-A84E-8FB9-9FFC705F21C1}" destId="{5A5B16B8-6908-6C4B-A6BA-A93DB66D3EAF}" srcOrd="3" destOrd="0" presId="urn:microsoft.com/office/officeart/2005/8/layout/hChevron3"/>
    <dgm:cxn modelId="{ACC8CC16-53E3-2D43-A8C3-DACAF204F0A0}" type="presParOf" srcId="{B0709C8D-27A8-A84E-8FB9-9FFC705F21C1}" destId="{95FF02FB-75F3-9C48-B794-B27CC66BBEF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1A4FA-2DF5-5849-A1D8-214E6A818A33}"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50445268-A00A-B54D-B321-F86DC3310209}">
      <dgm:prSet phldrT="[Text]"/>
      <dgm:spPr>
        <a:solidFill>
          <a:srgbClr val="E6C820"/>
        </a:solidFill>
      </dgm:spPr>
      <dgm:t>
        <a:bodyPr/>
        <a:lstStyle/>
        <a:p>
          <a:r>
            <a:rPr lang="en-US" b="1" dirty="0" smtClean="0"/>
            <a:t>Desired Outcomes</a:t>
          </a:r>
          <a:endParaRPr lang="en-US" b="1" dirty="0"/>
        </a:p>
      </dgm:t>
    </dgm:pt>
    <dgm:pt modelId="{B3B6E857-4AEE-484A-AA65-77CD6D7D3AEA}" type="parTrans" cxnId="{D35EF47F-9C7B-F14F-92A0-1C3152D213A4}">
      <dgm:prSet/>
      <dgm:spPr/>
      <dgm:t>
        <a:bodyPr/>
        <a:lstStyle/>
        <a:p>
          <a:endParaRPr lang="en-US"/>
        </a:p>
      </dgm:t>
    </dgm:pt>
    <dgm:pt modelId="{8AC51DA9-5AB1-EB49-9F5F-2A51F5C396C2}" type="sibTrans" cxnId="{D35EF47F-9C7B-F14F-92A0-1C3152D213A4}">
      <dgm:prSet/>
      <dgm:spPr/>
      <dgm:t>
        <a:bodyPr/>
        <a:lstStyle/>
        <a:p>
          <a:endParaRPr lang="en-US"/>
        </a:p>
      </dgm:t>
    </dgm:pt>
    <dgm:pt modelId="{87032A8E-CF09-F240-89BD-A38733A4283E}">
      <dgm:prSet phldrT="[Text]"/>
      <dgm:spPr>
        <a:solidFill>
          <a:schemeClr val="accent2">
            <a:lumMod val="20000"/>
            <a:lumOff val="80000"/>
            <a:alpha val="90000"/>
          </a:schemeClr>
        </a:solidFill>
      </dgm:spPr>
      <dgm:t>
        <a:bodyPr/>
        <a:lstStyle/>
        <a:p>
          <a:r>
            <a:rPr lang="en-US" dirty="0" smtClean="0">
              <a:solidFill>
                <a:srgbClr val="73122E"/>
              </a:solidFill>
            </a:rPr>
            <a:t>Redesign one module of a current course</a:t>
          </a:r>
          <a:endParaRPr lang="en-US" dirty="0">
            <a:solidFill>
              <a:srgbClr val="73122E"/>
            </a:solidFill>
          </a:endParaRPr>
        </a:p>
      </dgm:t>
    </dgm:pt>
    <dgm:pt modelId="{E44FE06D-08C0-0843-A6AB-6054BC3436D1}" type="parTrans" cxnId="{F3E506C8-7DFB-9642-B8BF-C82BF7A9F6F8}">
      <dgm:prSet/>
      <dgm:spPr/>
      <dgm:t>
        <a:bodyPr/>
        <a:lstStyle/>
        <a:p>
          <a:endParaRPr lang="en-US"/>
        </a:p>
      </dgm:t>
    </dgm:pt>
    <dgm:pt modelId="{D60E6776-3165-C64F-ADED-D7E5CAF272C4}" type="sibTrans" cxnId="{F3E506C8-7DFB-9642-B8BF-C82BF7A9F6F8}">
      <dgm:prSet/>
      <dgm:spPr/>
      <dgm:t>
        <a:bodyPr/>
        <a:lstStyle/>
        <a:p>
          <a:endParaRPr lang="en-US"/>
        </a:p>
      </dgm:t>
    </dgm:pt>
    <dgm:pt modelId="{961507F2-2D1D-B04C-BED9-9C24225E5E0B}">
      <dgm:prSet phldrT="[Text]"/>
      <dgm:spPr>
        <a:solidFill>
          <a:schemeClr val="accent2">
            <a:lumMod val="20000"/>
            <a:lumOff val="80000"/>
            <a:alpha val="90000"/>
          </a:schemeClr>
        </a:solidFill>
      </dgm:spPr>
      <dgm:t>
        <a:bodyPr/>
        <a:lstStyle/>
        <a:p>
          <a:r>
            <a:rPr lang="en-US" dirty="0" smtClean="0">
              <a:solidFill>
                <a:srgbClr val="73122E"/>
              </a:solidFill>
            </a:rPr>
            <a:t>Option to receive stipend for </a:t>
          </a:r>
          <a:r>
            <a:rPr lang="en-US" dirty="0" smtClean="0">
              <a:solidFill>
                <a:srgbClr val="73122E"/>
              </a:solidFill>
            </a:rPr>
            <a:t>full     re-design and in-house peer review</a:t>
          </a:r>
          <a:endParaRPr lang="en-US" dirty="0">
            <a:solidFill>
              <a:srgbClr val="73122E"/>
            </a:solidFill>
          </a:endParaRPr>
        </a:p>
      </dgm:t>
    </dgm:pt>
    <dgm:pt modelId="{D779FCFB-26AF-C84D-8A42-8B576B024719}" type="parTrans" cxnId="{8D01ED61-9B83-5543-855F-D83F8FB04931}">
      <dgm:prSet/>
      <dgm:spPr/>
      <dgm:t>
        <a:bodyPr/>
        <a:lstStyle/>
        <a:p>
          <a:endParaRPr lang="en-US"/>
        </a:p>
      </dgm:t>
    </dgm:pt>
    <dgm:pt modelId="{414201A3-AF95-7448-9A17-9FDDABB5261A}" type="sibTrans" cxnId="{8D01ED61-9B83-5543-855F-D83F8FB04931}">
      <dgm:prSet/>
      <dgm:spPr/>
      <dgm:t>
        <a:bodyPr/>
        <a:lstStyle/>
        <a:p>
          <a:endParaRPr lang="en-US"/>
        </a:p>
      </dgm:t>
    </dgm:pt>
    <dgm:pt modelId="{5187DE02-DBAC-4E41-B60A-51417143C571}">
      <dgm:prSet phldrT="[Text]"/>
      <dgm:spPr>
        <a:solidFill>
          <a:srgbClr val="E6C820"/>
        </a:solidFill>
      </dgm:spPr>
      <dgm:t>
        <a:bodyPr/>
        <a:lstStyle/>
        <a:p>
          <a:r>
            <a:rPr lang="en-US" b="1" dirty="0" smtClean="0"/>
            <a:t>Format</a:t>
          </a:r>
          <a:endParaRPr lang="en-US" b="1" dirty="0"/>
        </a:p>
      </dgm:t>
    </dgm:pt>
    <dgm:pt modelId="{994FCC00-0820-3B47-87E5-3EDA4C39A65E}" type="parTrans" cxnId="{8388531C-31EF-F741-866C-22FC5331B793}">
      <dgm:prSet/>
      <dgm:spPr/>
      <dgm:t>
        <a:bodyPr/>
        <a:lstStyle/>
        <a:p>
          <a:endParaRPr lang="en-US"/>
        </a:p>
      </dgm:t>
    </dgm:pt>
    <dgm:pt modelId="{8CB989B9-4DA1-9646-8901-471C47A98754}" type="sibTrans" cxnId="{8388531C-31EF-F741-866C-22FC5331B793}">
      <dgm:prSet/>
      <dgm:spPr/>
      <dgm:t>
        <a:bodyPr/>
        <a:lstStyle/>
        <a:p>
          <a:endParaRPr lang="en-US"/>
        </a:p>
      </dgm:t>
    </dgm:pt>
    <dgm:pt modelId="{27B24494-834D-4840-A73E-09650003986D}">
      <dgm:prSet phldrT="[Text]"/>
      <dgm:spPr>
        <a:solidFill>
          <a:schemeClr val="accent2">
            <a:lumMod val="20000"/>
            <a:lumOff val="80000"/>
            <a:alpha val="90000"/>
          </a:schemeClr>
        </a:solidFill>
      </dgm:spPr>
      <dgm:t>
        <a:bodyPr/>
        <a:lstStyle/>
        <a:p>
          <a:r>
            <a:rPr lang="en-US" dirty="0" smtClean="0">
              <a:solidFill>
                <a:srgbClr val="73122E"/>
              </a:solidFill>
            </a:rPr>
            <a:t>F2F</a:t>
          </a:r>
          <a:endParaRPr lang="en-US" dirty="0">
            <a:solidFill>
              <a:srgbClr val="73122E"/>
            </a:solidFill>
          </a:endParaRPr>
        </a:p>
      </dgm:t>
    </dgm:pt>
    <dgm:pt modelId="{39E64D44-7EBD-634E-858F-61FF33585B7A}" type="parTrans" cxnId="{C4EFF763-9634-CA44-B078-CC7FA184B2BA}">
      <dgm:prSet/>
      <dgm:spPr/>
      <dgm:t>
        <a:bodyPr/>
        <a:lstStyle/>
        <a:p>
          <a:endParaRPr lang="en-US"/>
        </a:p>
      </dgm:t>
    </dgm:pt>
    <dgm:pt modelId="{F4CA6081-5837-404B-BFA8-741B2A5F1F7B}" type="sibTrans" cxnId="{C4EFF763-9634-CA44-B078-CC7FA184B2BA}">
      <dgm:prSet/>
      <dgm:spPr/>
      <dgm:t>
        <a:bodyPr/>
        <a:lstStyle/>
        <a:p>
          <a:endParaRPr lang="en-US"/>
        </a:p>
      </dgm:t>
    </dgm:pt>
    <dgm:pt modelId="{373788F6-2B9B-2F4B-8A73-D4E2B82E95CD}">
      <dgm:prSet phldrT="[Text]"/>
      <dgm:spPr>
        <a:solidFill>
          <a:schemeClr val="accent2">
            <a:lumMod val="20000"/>
            <a:lumOff val="80000"/>
            <a:alpha val="90000"/>
          </a:schemeClr>
        </a:solidFill>
      </dgm:spPr>
      <dgm:t>
        <a:bodyPr/>
        <a:lstStyle/>
        <a:p>
          <a:r>
            <a:rPr lang="en-US" dirty="0" smtClean="0">
              <a:solidFill>
                <a:srgbClr val="73122E"/>
              </a:solidFill>
            </a:rPr>
            <a:t>Going Hybrid</a:t>
          </a:r>
          <a:endParaRPr lang="en-US" dirty="0">
            <a:solidFill>
              <a:srgbClr val="73122E"/>
            </a:solidFill>
          </a:endParaRPr>
        </a:p>
      </dgm:t>
    </dgm:pt>
    <dgm:pt modelId="{40AA3722-0C55-2A4C-9EC4-2EF034F1BD66}" type="parTrans" cxnId="{C62CAEEC-F17F-A94E-976F-30892BBD4EF7}">
      <dgm:prSet/>
      <dgm:spPr/>
      <dgm:t>
        <a:bodyPr/>
        <a:lstStyle/>
        <a:p>
          <a:endParaRPr lang="en-US"/>
        </a:p>
      </dgm:t>
    </dgm:pt>
    <dgm:pt modelId="{F0C653AF-A471-2041-845D-8632455692B7}" type="sibTrans" cxnId="{C62CAEEC-F17F-A94E-976F-30892BBD4EF7}">
      <dgm:prSet/>
      <dgm:spPr/>
      <dgm:t>
        <a:bodyPr/>
        <a:lstStyle/>
        <a:p>
          <a:endParaRPr lang="en-US"/>
        </a:p>
      </dgm:t>
    </dgm:pt>
    <dgm:pt modelId="{36AC5BAE-42FE-D04E-A5D1-DA33E497A227}">
      <dgm:prSet phldrT="[Text]"/>
      <dgm:spPr>
        <a:solidFill>
          <a:srgbClr val="E6C820"/>
        </a:solidFill>
      </dgm:spPr>
      <dgm:t>
        <a:bodyPr/>
        <a:lstStyle/>
        <a:p>
          <a:r>
            <a:rPr lang="en-US" b="1" dirty="0" smtClean="0">
              <a:solidFill>
                <a:srgbClr val="FFFFFF"/>
              </a:solidFill>
            </a:rPr>
            <a:t>Agenda</a:t>
          </a:r>
          <a:endParaRPr lang="en-US" b="1" dirty="0">
            <a:solidFill>
              <a:srgbClr val="FFFFFF"/>
            </a:solidFill>
          </a:endParaRPr>
        </a:p>
      </dgm:t>
    </dgm:pt>
    <dgm:pt modelId="{9DB97F7D-C6E5-764B-AA2D-4C7C17B99744}" type="parTrans" cxnId="{36A49D68-DC1E-944C-A0A1-E5CADA6CD1D4}">
      <dgm:prSet/>
      <dgm:spPr/>
      <dgm:t>
        <a:bodyPr/>
        <a:lstStyle/>
        <a:p>
          <a:endParaRPr lang="en-US"/>
        </a:p>
      </dgm:t>
    </dgm:pt>
    <dgm:pt modelId="{D5782178-B15D-5649-AD67-102893F2E684}" type="sibTrans" cxnId="{36A49D68-DC1E-944C-A0A1-E5CADA6CD1D4}">
      <dgm:prSet/>
      <dgm:spPr/>
      <dgm:t>
        <a:bodyPr/>
        <a:lstStyle/>
        <a:p>
          <a:endParaRPr lang="en-US"/>
        </a:p>
      </dgm:t>
    </dgm:pt>
    <dgm:pt modelId="{B716F937-D211-EC4F-B9D7-46F0095BA8C9}">
      <dgm:prSet phldrT="[Text]"/>
      <dgm:spPr>
        <a:solidFill>
          <a:schemeClr val="accent2">
            <a:lumMod val="20000"/>
            <a:lumOff val="80000"/>
            <a:alpha val="90000"/>
          </a:schemeClr>
        </a:solidFill>
      </dgm:spPr>
      <dgm:t>
        <a:bodyPr/>
        <a:lstStyle/>
        <a:p>
          <a:r>
            <a:rPr lang="en-US" dirty="0" smtClean="0">
              <a:solidFill>
                <a:srgbClr val="73122E"/>
              </a:solidFill>
            </a:rPr>
            <a:t>Intro to QM criteria</a:t>
          </a:r>
          <a:endParaRPr lang="en-US" dirty="0">
            <a:solidFill>
              <a:srgbClr val="73122E"/>
            </a:solidFill>
          </a:endParaRPr>
        </a:p>
      </dgm:t>
    </dgm:pt>
    <dgm:pt modelId="{38FFAD58-3CC1-8449-AA0C-347B1A6E4004}" type="parTrans" cxnId="{2BB2213D-D36B-CF4F-84CC-2522934ABD0D}">
      <dgm:prSet/>
      <dgm:spPr/>
      <dgm:t>
        <a:bodyPr/>
        <a:lstStyle/>
        <a:p>
          <a:endParaRPr lang="en-US"/>
        </a:p>
      </dgm:t>
    </dgm:pt>
    <dgm:pt modelId="{6959BEF3-5EAC-574A-A8CD-B6F7F4353B45}" type="sibTrans" cxnId="{2BB2213D-D36B-CF4F-84CC-2522934ABD0D}">
      <dgm:prSet/>
      <dgm:spPr/>
      <dgm:t>
        <a:bodyPr/>
        <a:lstStyle/>
        <a:p>
          <a:endParaRPr lang="en-US"/>
        </a:p>
      </dgm:t>
    </dgm:pt>
    <dgm:pt modelId="{718FEA54-46D5-C640-BD1B-38364964C974}">
      <dgm:prSet phldrT="[Text]"/>
      <dgm:spPr>
        <a:solidFill>
          <a:schemeClr val="accent2">
            <a:lumMod val="20000"/>
            <a:lumOff val="80000"/>
            <a:alpha val="90000"/>
          </a:schemeClr>
        </a:solidFill>
      </dgm:spPr>
      <dgm:t>
        <a:bodyPr/>
        <a:lstStyle/>
        <a:p>
          <a:r>
            <a:rPr lang="en-US" dirty="0" smtClean="0">
              <a:solidFill>
                <a:srgbClr val="73122E"/>
              </a:solidFill>
            </a:rPr>
            <a:t>“Mapping” and Alignment</a:t>
          </a:r>
          <a:endParaRPr lang="en-US" dirty="0">
            <a:solidFill>
              <a:srgbClr val="73122E"/>
            </a:solidFill>
          </a:endParaRPr>
        </a:p>
      </dgm:t>
    </dgm:pt>
    <dgm:pt modelId="{7EF350C2-A08F-184D-B612-1930B6CE5130}" type="parTrans" cxnId="{95A9EBDD-B85C-BF43-A7E6-9291B53362CB}">
      <dgm:prSet/>
      <dgm:spPr/>
      <dgm:t>
        <a:bodyPr/>
        <a:lstStyle/>
        <a:p>
          <a:endParaRPr lang="en-US"/>
        </a:p>
      </dgm:t>
    </dgm:pt>
    <dgm:pt modelId="{096DAEC6-C32D-B84D-8A27-73380D1BD8D3}" type="sibTrans" cxnId="{95A9EBDD-B85C-BF43-A7E6-9291B53362CB}">
      <dgm:prSet/>
      <dgm:spPr/>
      <dgm:t>
        <a:bodyPr/>
        <a:lstStyle/>
        <a:p>
          <a:endParaRPr lang="en-US"/>
        </a:p>
      </dgm:t>
    </dgm:pt>
    <dgm:pt modelId="{8193DA3C-EAA4-9C4F-AA44-53F5918009C7}">
      <dgm:prSet phldrT="[Text]"/>
      <dgm:spPr>
        <a:solidFill>
          <a:schemeClr val="accent2">
            <a:lumMod val="20000"/>
            <a:lumOff val="80000"/>
            <a:alpha val="90000"/>
          </a:schemeClr>
        </a:solidFill>
      </dgm:spPr>
      <dgm:t>
        <a:bodyPr/>
        <a:lstStyle/>
        <a:p>
          <a:r>
            <a:rPr lang="en-US" dirty="0" smtClean="0">
              <a:solidFill>
                <a:srgbClr val="73122E"/>
              </a:solidFill>
            </a:rPr>
            <a:t>2 Fridays, 2 weeks apart</a:t>
          </a:r>
          <a:endParaRPr lang="en-US" dirty="0">
            <a:solidFill>
              <a:srgbClr val="73122E"/>
            </a:solidFill>
          </a:endParaRPr>
        </a:p>
      </dgm:t>
    </dgm:pt>
    <dgm:pt modelId="{77B3B443-65EB-2A4F-952F-593244F0077A}" type="parTrans" cxnId="{EEE06A65-8CF4-7942-9BAA-CB5CF5FB7B0C}">
      <dgm:prSet/>
      <dgm:spPr/>
      <dgm:t>
        <a:bodyPr/>
        <a:lstStyle/>
        <a:p>
          <a:endParaRPr lang="en-US"/>
        </a:p>
      </dgm:t>
    </dgm:pt>
    <dgm:pt modelId="{A44E2E7C-B61E-8D41-86B5-DFB33DE5DB8A}" type="sibTrans" cxnId="{EEE06A65-8CF4-7942-9BAA-CB5CF5FB7B0C}">
      <dgm:prSet/>
      <dgm:spPr/>
      <dgm:t>
        <a:bodyPr/>
        <a:lstStyle/>
        <a:p>
          <a:endParaRPr lang="en-US"/>
        </a:p>
      </dgm:t>
    </dgm:pt>
    <dgm:pt modelId="{FB31CD3E-8A58-3549-A711-91E5055C9935}">
      <dgm:prSet phldrT="[Text]"/>
      <dgm:spPr>
        <a:solidFill>
          <a:schemeClr val="accent2">
            <a:lumMod val="20000"/>
            <a:lumOff val="80000"/>
            <a:alpha val="90000"/>
          </a:schemeClr>
        </a:solidFill>
      </dgm:spPr>
      <dgm:t>
        <a:bodyPr/>
        <a:lstStyle/>
        <a:p>
          <a:r>
            <a:rPr lang="en-US" dirty="0" smtClean="0">
              <a:solidFill>
                <a:srgbClr val="73122E"/>
              </a:solidFill>
            </a:rPr>
            <a:t>2 consecutive days (Friday &amp; Saturday)</a:t>
          </a:r>
          <a:endParaRPr lang="en-US" dirty="0">
            <a:solidFill>
              <a:srgbClr val="73122E"/>
            </a:solidFill>
          </a:endParaRPr>
        </a:p>
      </dgm:t>
    </dgm:pt>
    <dgm:pt modelId="{FCEEFB1A-B109-DC4D-8DC3-797AB8E4B51B}" type="parTrans" cxnId="{57154C42-EE43-8A4C-A5DB-ECC4BFA5C17B}">
      <dgm:prSet/>
      <dgm:spPr/>
      <dgm:t>
        <a:bodyPr/>
        <a:lstStyle/>
        <a:p>
          <a:endParaRPr lang="en-US"/>
        </a:p>
      </dgm:t>
    </dgm:pt>
    <dgm:pt modelId="{BC526126-EB6A-BD48-B28F-4B1500896B52}" type="sibTrans" cxnId="{57154C42-EE43-8A4C-A5DB-ECC4BFA5C17B}">
      <dgm:prSet/>
      <dgm:spPr/>
      <dgm:t>
        <a:bodyPr/>
        <a:lstStyle/>
        <a:p>
          <a:endParaRPr lang="en-US"/>
        </a:p>
      </dgm:t>
    </dgm:pt>
    <dgm:pt modelId="{AE25F5F5-2E23-2D4C-89DB-BFF579EC9CEE}">
      <dgm:prSet phldrT="[Text]"/>
      <dgm:spPr>
        <a:solidFill>
          <a:schemeClr val="accent2">
            <a:lumMod val="20000"/>
            <a:lumOff val="80000"/>
            <a:alpha val="90000"/>
          </a:schemeClr>
        </a:solidFill>
      </dgm:spPr>
      <dgm:t>
        <a:bodyPr/>
        <a:lstStyle/>
        <a:p>
          <a:r>
            <a:rPr lang="en-US" dirty="0" smtClean="0">
              <a:solidFill>
                <a:srgbClr val="73122E"/>
              </a:solidFill>
            </a:rPr>
            <a:t>Applying QM Rubric to Sample Course</a:t>
          </a:r>
          <a:endParaRPr lang="en-US" dirty="0">
            <a:solidFill>
              <a:srgbClr val="73122E"/>
            </a:solidFill>
          </a:endParaRPr>
        </a:p>
      </dgm:t>
    </dgm:pt>
    <dgm:pt modelId="{7154A0FF-FE48-804B-89E7-149756E7FC8F}" type="parTrans" cxnId="{583A6B93-33A7-CB46-A8C6-410F5D2307E9}">
      <dgm:prSet/>
      <dgm:spPr/>
      <dgm:t>
        <a:bodyPr/>
        <a:lstStyle/>
        <a:p>
          <a:endParaRPr lang="en-US"/>
        </a:p>
      </dgm:t>
    </dgm:pt>
    <dgm:pt modelId="{7802A2DA-9337-A346-84FB-CCDAEE58309E}" type="sibTrans" cxnId="{583A6B93-33A7-CB46-A8C6-410F5D2307E9}">
      <dgm:prSet/>
      <dgm:spPr/>
      <dgm:t>
        <a:bodyPr/>
        <a:lstStyle/>
        <a:p>
          <a:endParaRPr lang="en-US"/>
        </a:p>
      </dgm:t>
    </dgm:pt>
    <dgm:pt modelId="{07291374-BB2C-6A4F-92E4-D7E623174ABA}">
      <dgm:prSet phldrT="[Text]"/>
      <dgm:spPr>
        <a:solidFill>
          <a:schemeClr val="accent2">
            <a:lumMod val="20000"/>
            <a:lumOff val="80000"/>
            <a:alpha val="90000"/>
          </a:schemeClr>
        </a:solidFill>
      </dgm:spPr>
      <dgm:t>
        <a:bodyPr/>
        <a:lstStyle/>
        <a:p>
          <a:r>
            <a:rPr lang="en-US" dirty="0" smtClean="0">
              <a:solidFill>
                <a:srgbClr val="73122E"/>
              </a:solidFill>
            </a:rPr>
            <a:t>Breakouts on materials, engagement, assessment, accessibility and feedback</a:t>
          </a:r>
          <a:endParaRPr lang="en-US" dirty="0">
            <a:solidFill>
              <a:srgbClr val="73122E"/>
            </a:solidFill>
          </a:endParaRPr>
        </a:p>
      </dgm:t>
    </dgm:pt>
    <dgm:pt modelId="{F0EFA355-036F-4046-8E53-8F740A68F1C1}" type="parTrans" cxnId="{7CC50EF0-0D83-7B4C-8779-BABE209A229D}">
      <dgm:prSet/>
      <dgm:spPr/>
      <dgm:t>
        <a:bodyPr/>
        <a:lstStyle/>
        <a:p>
          <a:endParaRPr lang="en-US"/>
        </a:p>
      </dgm:t>
    </dgm:pt>
    <dgm:pt modelId="{5970ADBA-F3BE-7C4F-9B24-6AE30A4763FB}" type="sibTrans" cxnId="{7CC50EF0-0D83-7B4C-8779-BABE209A229D}">
      <dgm:prSet/>
      <dgm:spPr/>
      <dgm:t>
        <a:bodyPr/>
        <a:lstStyle/>
        <a:p>
          <a:endParaRPr lang="en-US"/>
        </a:p>
      </dgm:t>
    </dgm:pt>
    <dgm:pt modelId="{BAC8F95A-B046-E04E-A8D5-D78918CD1386}">
      <dgm:prSet phldrT="[Text]"/>
      <dgm:spPr>
        <a:solidFill>
          <a:schemeClr val="accent2">
            <a:lumMod val="20000"/>
            <a:lumOff val="80000"/>
            <a:alpha val="90000"/>
          </a:schemeClr>
        </a:solidFill>
      </dgm:spPr>
      <dgm:t>
        <a:bodyPr/>
        <a:lstStyle/>
        <a:p>
          <a:r>
            <a:rPr lang="en-US" dirty="0" smtClean="0">
              <a:solidFill>
                <a:srgbClr val="73122E"/>
              </a:solidFill>
            </a:rPr>
            <a:t>Time to work and present </a:t>
          </a:r>
          <a:endParaRPr lang="en-US" dirty="0">
            <a:solidFill>
              <a:srgbClr val="73122E"/>
            </a:solidFill>
          </a:endParaRPr>
        </a:p>
      </dgm:t>
    </dgm:pt>
    <dgm:pt modelId="{2B0EEE4B-0E02-A64A-B9CB-FD3C742C606F}" type="parTrans" cxnId="{1E618BAE-9503-4940-B636-AA54218EB30E}">
      <dgm:prSet/>
      <dgm:spPr/>
      <dgm:t>
        <a:bodyPr/>
        <a:lstStyle/>
        <a:p>
          <a:endParaRPr lang="en-US"/>
        </a:p>
      </dgm:t>
    </dgm:pt>
    <dgm:pt modelId="{A56AD5A0-9832-BD48-8BBC-651D14DC36C9}" type="sibTrans" cxnId="{1E618BAE-9503-4940-B636-AA54218EB30E}">
      <dgm:prSet/>
      <dgm:spPr/>
      <dgm:t>
        <a:bodyPr/>
        <a:lstStyle/>
        <a:p>
          <a:endParaRPr lang="en-US"/>
        </a:p>
      </dgm:t>
    </dgm:pt>
    <dgm:pt modelId="{C5A74502-D38A-0247-A144-739A8BE13DB8}">
      <dgm:prSet phldrT="[Text]"/>
      <dgm:spPr>
        <a:solidFill>
          <a:schemeClr val="accent2">
            <a:lumMod val="20000"/>
            <a:lumOff val="80000"/>
            <a:alpha val="90000"/>
          </a:schemeClr>
        </a:solidFill>
      </dgm:spPr>
      <dgm:t>
        <a:bodyPr/>
        <a:lstStyle/>
        <a:p>
          <a:r>
            <a:rPr lang="en-US" dirty="0" smtClean="0">
              <a:solidFill>
                <a:srgbClr val="73122E"/>
              </a:solidFill>
            </a:rPr>
            <a:t>Follow-up consultation with Network members</a:t>
          </a:r>
          <a:endParaRPr lang="en-US" dirty="0">
            <a:solidFill>
              <a:srgbClr val="73122E"/>
            </a:solidFill>
          </a:endParaRPr>
        </a:p>
      </dgm:t>
    </dgm:pt>
    <dgm:pt modelId="{B037AA1C-2EEC-8B41-96E2-486A302B3413}" type="parTrans" cxnId="{076AF2F5-1F7C-E447-B7E9-4E173126D3B1}">
      <dgm:prSet/>
      <dgm:spPr/>
      <dgm:t>
        <a:bodyPr/>
        <a:lstStyle/>
        <a:p>
          <a:endParaRPr lang="en-US"/>
        </a:p>
      </dgm:t>
    </dgm:pt>
    <dgm:pt modelId="{87554F8B-0F50-FA4F-BE33-F0DE89DA183C}" type="sibTrans" cxnId="{076AF2F5-1F7C-E447-B7E9-4E173126D3B1}">
      <dgm:prSet/>
      <dgm:spPr/>
      <dgm:t>
        <a:bodyPr/>
        <a:lstStyle/>
        <a:p>
          <a:endParaRPr lang="en-US"/>
        </a:p>
      </dgm:t>
    </dgm:pt>
    <dgm:pt modelId="{BA0CACE7-6496-1645-956A-F9FB470A780D}">
      <dgm:prSet phldrT="[Text]"/>
      <dgm:spPr>
        <a:solidFill>
          <a:schemeClr val="accent2">
            <a:lumMod val="20000"/>
            <a:lumOff val="80000"/>
            <a:alpha val="90000"/>
          </a:schemeClr>
        </a:solidFill>
      </dgm:spPr>
      <dgm:t>
        <a:bodyPr/>
        <a:lstStyle/>
        <a:p>
          <a:endParaRPr lang="en-US" dirty="0">
            <a:solidFill>
              <a:srgbClr val="73122E"/>
            </a:solidFill>
          </a:endParaRPr>
        </a:p>
      </dgm:t>
    </dgm:pt>
    <dgm:pt modelId="{FF113180-18CB-824B-B020-45A0A81411F0}" type="parTrans" cxnId="{0C7B5320-38F8-AB43-A94F-42CB77162DE9}">
      <dgm:prSet/>
      <dgm:spPr/>
      <dgm:t>
        <a:bodyPr/>
        <a:lstStyle/>
        <a:p>
          <a:endParaRPr lang="en-US"/>
        </a:p>
      </dgm:t>
    </dgm:pt>
    <dgm:pt modelId="{84890A85-11D4-5D4F-838E-004D8991383E}" type="sibTrans" cxnId="{0C7B5320-38F8-AB43-A94F-42CB77162DE9}">
      <dgm:prSet/>
      <dgm:spPr/>
      <dgm:t>
        <a:bodyPr/>
        <a:lstStyle/>
        <a:p>
          <a:endParaRPr lang="en-US"/>
        </a:p>
      </dgm:t>
    </dgm:pt>
    <dgm:pt modelId="{DE28570F-35CE-5F43-B2F2-40A35662C92F}" type="pres">
      <dgm:prSet presAssocID="{5A31A4FA-2DF5-5849-A1D8-214E6A818A33}" presName="Name0" presStyleCnt="0">
        <dgm:presLayoutVars>
          <dgm:dir/>
          <dgm:animLvl val="lvl"/>
          <dgm:resizeHandles val="exact"/>
        </dgm:presLayoutVars>
      </dgm:prSet>
      <dgm:spPr/>
      <dgm:t>
        <a:bodyPr/>
        <a:lstStyle/>
        <a:p>
          <a:endParaRPr lang="en-US"/>
        </a:p>
      </dgm:t>
    </dgm:pt>
    <dgm:pt modelId="{9EDF0976-5008-B240-9D17-5AFABEBD784F}" type="pres">
      <dgm:prSet presAssocID="{50445268-A00A-B54D-B321-F86DC3310209}" presName="composite" presStyleCnt="0"/>
      <dgm:spPr/>
    </dgm:pt>
    <dgm:pt modelId="{49AD6821-2EF6-7A43-90F4-A90384F95787}" type="pres">
      <dgm:prSet presAssocID="{50445268-A00A-B54D-B321-F86DC3310209}" presName="parTx" presStyleLbl="alignNode1" presStyleIdx="0" presStyleCnt="3">
        <dgm:presLayoutVars>
          <dgm:chMax val="0"/>
          <dgm:chPref val="0"/>
          <dgm:bulletEnabled val="1"/>
        </dgm:presLayoutVars>
      </dgm:prSet>
      <dgm:spPr/>
      <dgm:t>
        <a:bodyPr/>
        <a:lstStyle/>
        <a:p>
          <a:endParaRPr lang="en-US"/>
        </a:p>
      </dgm:t>
    </dgm:pt>
    <dgm:pt modelId="{9DA86DC6-8B8F-4543-8017-39705BAFA4E9}" type="pres">
      <dgm:prSet presAssocID="{50445268-A00A-B54D-B321-F86DC3310209}" presName="desTx" presStyleLbl="alignAccFollowNode1" presStyleIdx="0" presStyleCnt="3">
        <dgm:presLayoutVars>
          <dgm:bulletEnabled val="1"/>
        </dgm:presLayoutVars>
      </dgm:prSet>
      <dgm:spPr/>
      <dgm:t>
        <a:bodyPr/>
        <a:lstStyle/>
        <a:p>
          <a:endParaRPr lang="en-US"/>
        </a:p>
      </dgm:t>
    </dgm:pt>
    <dgm:pt modelId="{A830A293-6A2E-0F47-A6EA-0967C6327918}" type="pres">
      <dgm:prSet presAssocID="{8AC51DA9-5AB1-EB49-9F5F-2A51F5C396C2}" presName="space" presStyleCnt="0"/>
      <dgm:spPr/>
    </dgm:pt>
    <dgm:pt modelId="{A0DD58D2-CDF0-D447-B0AF-71F2C3C0EC0C}" type="pres">
      <dgm:prSet presAssocID="{5187DE02-DBAC-4E41-B60A-51417143C571}" presName="composite" presStyleCnt="0"/>
      <dgm:spPr/>
    </dgm:pt>
    <dgm:pt modelId="{74EFB83D-3397-AB49-A3C5-C5846A18ED0F}" type="pres">
      <dgm:prSet presAssocID="{5187DE02-DBAC-4E41-B60A-51417143C571}" presName="parTx" presStyleLbl="alignNode1" presStyleIdx="1" presStyleCnt="3">
        <dgm:presLayoutVars>
          <dgm:chMax val="0"/>
          <dgm:chPref val="0"/>
          <dgm:bulletEnabled val="1"/>
        </dgm:presLayoutVars>
      </dgm:prSet>
      <dgm:spPr/>
      <dgm:t>
        <a:bodyPr/>
        <a:lstStyle/>
        <a:p>
          <a:endParaRPr lang="en-US"/>
        </a:p>
      </dgm:t>
    </dgm:pt>
    <dgm:pt modelId="{CA494BC6-04B0-1A4E-B72A-9EF2EAA78FFE}" type="pres">
      <dgm:prSet presAssocID="{5187DE02-DBAC-4E41-B60A-51417143C571}" presName="desTx" presStyleLbl="alignAccFollowNode1" presStyleIdx="1" presStyleCnt="3" custLinFactNeighborX="-563" custLinFactNeighborY="706">
        <dgm:presLayoutVars>
          <dgm:bulletEnabled val="1"/>
        </dgm:presLayoutVars>
      </dgm:prSet>
      <dgm:spPr/>
      <dgm:t>
        <a:bodyPr/>
        <a:lstStyle/>
        <a:p>
          <a:endParaRPr lang="en-US"/>
        </a:p>
      </dgm:t>
    </dgm:pt>
    <dgm:pt modelId="{08CB5726-B6D5-2F4E-B214-B556A4FA63D0}" type="pres">
      <dgm:prSet presAssocID="{8CB989B9-4DA1-9646-8901-471C47A98754}" presName="space" presStyleCnt="0"/>
      <dgm:spPr/>
    </dgm:pt>
    <dgm:pt modelId="{EE8CF186-6854-274F-B052-ABD76D1D14E5}" type="pres">
      <dgm:prSet presAssocID="{36AC5BAE-42FE-D04E-A5D1-DA33E497A227}" presName="composite" presStyleCnt="0"/>
      <dgm:spPr/>
    </dgm:pt>
    <dgm:pt modelId="{E557C88B-6618-724B-A139-D054E9FF0635}" type="pres">
      <dgm:prSet presAssocID="{36AC5BAE-42FE-D04E-A5D1-DA33E497A227}" presName="parTx" presStyleLbl="alignNode1" presStyleIdx="2" presStyleCnt="3">
        <dgm:presLayoutVars>
          <dgm:chMax val="0"/>
          <dgm:chPref val="0"/>
          <dgm:bulletEnabled val="1"/>
        </dgm:presLayoutVars>
      </dgm:prSet>
      <dgm:spPr/>
      <dgm:t>
        <a:bodyPr/>
        <a:lstStyle/>
        <a:p>
          <a:endParaRPr lang="en-US"/>
        </a:p>
      </dgm:t>
    </dgm:pt>
    <dgm:pt modelId="{6DA5920E-5BAE-C045-A52C-44A94ADFC20C}" type="pres">
      <dgm:prSet presAssocID="{36AC5BAE-42FE-D04E-A5D1-DA33E497A227}" presName="desTx" presStyleLbl="alignAccFollowNode1" presStyleIdx="2" presStyleCnt="3">
        <dgm:presLayoutVars>
          <dgm:bulletEnabled val="1"/>
        </dgm:presLayoutVars>
      </dgm:prSet>
      <dgm:spPr/>
      <dgm:t>
        <a:bodyPr/>
        <a:lstStyle/>
        <a:p>
          <a:endParaRPr lang="en-US"/>
        </a:p>
      </dgm:t>
    </dgm:pt>
  </dgm:ptLst>
  <dgm:cxnLst>
    <dgm:cxn modelId="{9BD7381F-3D45-744C-80A2-C409825121EE}" type="presOf" srcId="{5187DE02-DBAC-4E41-B60A-51417143C571}" destId="{74EFB83D-3397-AB49-A3C5-C5846A18ED0F}" srcOrd="0" destOrd="0" presId="urn:microsoft.com/office/officeart/2005/8/layout/hList1"/>
    <dgm:cxn modelId="{E50D48C9-63ED-194B-A280-BB6930213D58}" type="presOf" srcId="{8193DA3C-EAA4-9C4F-AA44-53F5918009C7}" destId="{CA494BC6-04B0-1A4E-B72A-9EF2EAA78FFE}" srcOrd="0" destOrd="1" presId="urn:microsoft.com/office/officeart/2005/8/layout/hList1"/>
    <dgm:cxn modelId="{8D01ED61-9B83-5543-855F-D83F8FB04931}" srcId="{50445268-A00A-B54D-B321-F86DC3310209}" destId="{961507F2-2D1D-B04C-BED9-9C24225E5E0B}" srcOrd="1" destOrd="0" parTransId="{D779FCFB-26AF-C84D-8A42-8B576B024719}" sibTransId="{414201A3-AF95-7448-9A17-9FDDABB5261A}"/>
    <dgm:cxn modelId="{89FC4845-023B-3E41-80AA-B774C0E463BA}" type="presOf" srcId="{AE25F5F5-2E23-2D4C-89DB-BFF579EC9CEE}" destId="{6DA5920E-5BAE-C045-A52C-44A94ADFC20C}" srcOrd="0" destOrd="1" presId="urn:microsoft.com/office/officeart/2005/8/layout/hList1"/>
    <dgm:cxn modelId="{046702A7-EAED-8544-81F2-306BF92C4DBE}" type="presOf" srcId="{27B24494-834D-4840-A73E-09650003986D}" destId="{CA494BC6-04B0-1A4E-B72A-9EF2EAA78FFE}" srcOrd="0" destOrd="0" presId="urn:microsoft.com/office/officeart/2005/8/layout/hList1"/>
    <dgm:cxn modelId="{C4EFF763-9634-CA44-B078-CC7FA184B2BA}" srcId="{5187DE02-DBAC-4E41-B60A-51417143C571}" destId="{27B24494-834D-4840-A73E-09650003986D}" srcOrd="0" destOrd="0" parTransId="{39E64D44-7EBD-634E-858F-61FF33585B7A}" sibTransId="{F4CA6081-5837-404B-BFA8-741B2A5F1F7B}"/>
    <dgm:cxn modelId="{076AF2F5-1F7C-E447-B7E9-4E173126D3B1}" srcId="{5187DE02-DBAC-4E41-B60A-51417143C571}" destId="{C5A74502-D38A-0247-A144-739A8BE13DB8}" srcOrd="3" destOrd="0" parTransId="{B037AA1C-2EEC-8B41-96E2-486A302B3413}" sibTransId="{87554F8B-0F50-FA4F-BE33-F0DE89DA183C}"/>
    <dgm:cxn modelId="{583A6B93-33A7-CB46-A8C6-410F5D2307E9}" srcId="{36AC5BAE-42FE-D04E-A5D1-DA33E497A227}" destId="{AE25F5F5-2E23-2D4C-89DB-BFF579EC9CEE}" srcOrd="1" destOrd="0" parTransId="{7154A0FF-FE48-804B-89E7-149756E7FC8F}" sibTransId="{7802A2DA-9337-A346-84FB-CCDAEE58309E}"/>
    <dgm:cxn modelId="{1E618BAE-9503-4940-B636-AA54218EB30E}" srcId="{36AC5BAE-42FE-D04E-A5D1-DA33E497A227}" destId="{BAC8F95A-B046-E04E-A8D5-D78918CD1386}" srcOrd="4" destOrd="0" parTransId="{2B0EEE4B-0E02-A64A-B9CB-FD3C742C606F}" sibTransId="{A56AD5A0-9832-BD48-8BBC-651D14DC36C9}"/>
    <dgm:cxn modelId="{95A9EBDD-B85C-BF43-A7E6-9291B53362CB}" srcId="{36AC5BAE-42FE-D04E-A5D1-DA33E497A227}" destId="{718FEA54-46D5-C640-BD1B-38364964C974}" srcOrd="2" destOrd="0" parTransId="{7EF350C2-A08F-184D-B612-1930B6CE5130}" sibTransId="{096DAEC6-C32D-B84D-8A27-73380D1BD8D3}"/>
    <dgm:cxn modelId="{3F8CB209-D110-7841-B8F3-B49F9D3D5651}" type="presOf" srcId="{5A31A4FA-2DF5-5849-A1D8-214E6A818A33}" destId="{DE28570F-35CE-5F43-B2F2-40A35662C92F}" srcOrd="0" destOrd="0" presId="urn:microsoft.com/office/officeart/2005/8/layout/hList1"/>
    <dgm:cxn modelId="{E9C8F933-A355-F541-931E-1425A855BC1F}" type="presOf" srcId="{C5A74502-D38A-0247-A144-739A8BE13DB8}" destId="{CA494BC6-04B0-1A4E-B72A-9EF2EAA78FFE}" srcOrd="0" destOrd="5" presId="urn:microsoft.com/office/officeart/2005/8/layout/hList1"/>
    <dgm:cxn modelId="{C62CAEEC-F17F-A94E-976F-30892BBD4EF7}" srcId="{5187DE02-DBAC-4E41-B60A-51417143C571}" destId="{373788F6-2B9B-2F4B-8A73-D4E2B82E95CD}" srcOrd="1" destOrd="0" parTransId="{40AA3722-0C55-2A4C-9EC4-2EF034F1BD66}" sibTransId="{F0C653AF-A471-2041-845D-8632455692B7}"/>
    <dgm:cxn modelId="{4B5D9EB2-ACAE-5741-8A39-5521DA5BC558}" type="presOf" srcId="{36AC5BAE-42FE-D04E-A5D1-DA33E497A227}" destId="{E557C88B-6618-724B-A139-D054E9FF0635}" srcOrd="0" destOrd="0" presId="urn:microsoft.com/office/officeart/2005/8/layout/hList1"/>
    <dgm:cxn modelId="{8388531C-31EF-F741-866C-22FC5331B793}" srcId="{5A31A4FA-2DF5-5849-A1D8-214E6A818A33}" destId="{5187DE02-DBAC-4E41-B60A-51417143C571}" srcOrd="1" destOrd="0" parTransId="{994FCC00-0820-3B47-87E5-3EDA4C39A65E}" sibTransId="{8CB989B9-4DA1-9646-8901-471C47A98754}"/>
    <dgm:cxn modelId="{A334FF2F-542D-A04C-B354-AD68AFDBE3EB}" type="presOf" srcId="{50445268-A00A-B54D-B321-F86DC3310209}" destId="{49AD6821-2EF6-7A43-90F4-A90384F95787}" srcOrd="0" destOrd="0" presId="urn:microsoft.com/office/officeart/2005/8/layout/hList1"/>
    <dgm:cxn modelId="{7CC50EF0-0D83-7B4C-8779-BABE209A229D}" srcId="{36AC5BAE-42FE-D04E-A5D1-DA33E497A227}" destId="{07291374-BB2C-6A4F-92E4-D7E623174ABA}" srcOrd="3" destOrd="0" parTransId="{F0EFA355-036F-4046-8E53-8F740A68F1C1}" sibTransId="{5970ADBA-F3BE-7C4F-9B24-6AE30A4763FB}"/>
    <dgm:cxn modelId="{2BB2213D-D36B-CF4F-84CC-2522934ABD0D}" srcId="{36AC5BAE-42FE-D04E-A5D1-DA33E497A227}" destId="{B716F937-D211-EC4F-B9D7-46F0095BA8C9}" srcOrd="0" destOrd="0" parTransId="{38FFAD58-3CC1-8449-AA0C-347B1A6E4004}" sibTransId="{6959BEF3-5EAC-574A-A8CD-B6F7F4353B45}"/>
    <dgm:cxn modelId="{7B9BCB6C-A035-B742-A216-0B5FA5002089}" type="presOf" srcId="{FB31CD3E-8A58-3549-A711-91E5055C9935}" destId="{CA494BC6-04B0-1A4E-B72A-9EF2EAA78FFE}" srcOrd="0" destOrd="2" presId="urn:microsoft.com/office/officeart/2005/8/layout/hList1"/>
    <dgm:cxn modelId="{EEE06A65-8CF4-7942-9BAA-CB5CF5FB7B0C}" srcId="{27B24494-834D-4840-A73E-09650003986D}" destId="{8193DA3C-EAA4-9C4F-AA44-53F5918009C7}" srcOrd="0" destOrd="0" parTransId="{77B3B443-65EB-2A4F-952F-593244F0077A}" sibTransId="{A44E2E7C-B61E-8D41-86B5-DFB33DE5DB8A}"/>
    <dgm:cxn modelId="{36A49D68-DC1E-944C-A0A1-E5CADA6CD1D4}" srcId="{5A31A4FA-2DF5-5849-A1D8-214E6A818A33}" destId="{36AC5BAE-42FE-D04E-A5D1-DA33E497A227}" srcOrd="2" destOrd="0" parTransId="{9DB97F7D-C6E5-764B-AA2D-4C7C17B99744}" sibTransId="{D5782178-B15D-5649-AD67-102893F2E684}"/>
    <dgm:cxn modelId="{978BA875-B21B-4543-897A-4A5D1F2DCABA}" type="presOf" srcId="{07291374-BB2C-6A4F-92E4-D7E623174ABA}" destId="{6DA5920E-5BAE-C045-A52C-44A94ADFC20C}" srcOrd="0" destOrd="3" presId="urn:microsoft.com/office/officeart/2005/8/layout/hList1"/>
    <dgm:cxn modelId="{F3E506C8-7DFB-9642-B8BF-C82BF7A9F6F8}" srcId="{50445268-A00A-B54D-B321-F86DC3310209}" destId="{87032A8E-CF09-F240-89BD-A38733A4283E}" srcOrd="0" destOrd="0" parTransId="{E44FE06D-08C0-0843-A6AB-6054BC3436D1}" sibTransId="{D60E6776-3165-C64F-ADED-D7E5CAF272C4}"/>
    <dgm:cxn modelId="{10B33E68-4518-2541-B0F8-E3CAB36E6827}" type="presOf" srcId="{B716F937-D211-EC4F-B9D7-46F0095BA8C9}" destId="{6DA5920E-5BAE-C045-A52C-44A94ADFC20C}" srcOrd="0" destOrd="0" presId="urn:microsoft.com/office/officeart/2005/8/layout/hList1"/>
    <dgm:cxn modelId="{6C0BA1AE-BE63-F844-9A58-6C599E4DD5A8}" type="presOf" srcId="{BAC8F95A-B046-E04E-A8D5-D78918CD1386}" destId="{6DA5920E-5BAE-C045-A52C-44A94ADFC20C}" srcOrd="0" destOrd="4" presId="urn:microsoft.com/office/officeart/2005/8/layout/hList1"/>
    <dgm:cxn modelId="{FAB860FA-1DB3-AE42-86F1-AC3CCDCAFE4E}" type="presOf" srcId="{87032A8E-CF09-F240-89BD-A38733A4283E}" destId="{9DA86DC6-8B8F-4543-8017-39705BAFA4E9}" srcOrd="0" destOrd="0" presId="urn:microsoft.com/office/officeart/2005/8/layout/hList1"/>
    <dgm:cxn modelId="{5CF74ECD-6A41-2746-B45C-CDA1A07EE0F3}" type="presOf" srcId="{373788F6-2B9B-2F4B-8A73-D4E2B82E95CD}" destId="{CA494BC6-04B0-1A4E-B72A-9EF2EAA78FFE}" srcOrd="0" destOrd="3" presId="urn:microsoft.com/office/officeart/2005/8/layout/hList1"/>
    <dgm:cxn modelId="{0C7B5320-38F8-AB43-A94F-42CB77162DE9}" srcId="{5187DE02-DBAC-4E41-B60A-51417143C571}" destId="{BA0CACE7-6496-1645-956A-F9FB470A780D}" srcOrd="2" destOrd="0" parTransId="{FF113180-18CB-824B-B020-45A0A81411F0}" sibTransId="{84890A85-11D4-5D4F-838E-004D8991383E}"/>
    <dgm:cxn modelId="{D35EF47F-9C7B-F14F-92A0-1C3152D213A4}" srcId="{5A31A4FA-2DF5-5849-A1D8-214E6A818A33}" destId="{50445268-A00A-B54D-B321-F86DC3310209}" srcOrd="0" destOrd="0" parTransId="{B3B6E857-4AEE-484A-AA65-77CD6D7D3AEA}" sibTransId="{8AC51DA9-5AB1-EB49-9F5F-2A51F5C396C2}"/>
    <dgm:cxn modelId="{5E4F411D-09E6-AE4C-ABA6-D9F97F4268BD}" type="presOf" srcId="{718FEA54-46D5-C640-BD1B-38364964C974}" destId="{6DA5920E-5BAE-C045-A52C-44A94ADFC20C}" srcOrd="0" destOrd="2" presId="urn:microsoft.com/office/officeart/2005/8/layout/hList1"/>
    <dgm:cxn modelId="{E5BA898F-AFAE-8246-9A23-94DD517F6026}" type="presOf" srcId="{961507F2-2D1D-B04C-BED9-9C24225E5E0B}" destId="{9DA86DC6-8B8F-4543-8017-39705BAFA4E9}" srcOrd="0" destOrd="1" presId="urn:microsoft.com/office/officeart/2005/8/layout/hList1"/>
    <dgm:cxn modelId="{57154C42-EE43-8A4C-A5DB-ECC4BFA5C17B}" srcId="{27B24494-834D-4840-A73E-09650003986D}" destId="{FB31CD3E-8A58-3549-A711-91E5055C9935}" srcOrd="1" destOrd="0" parTransId="{FCEEFB1A-B109-DC4D-8DC3-797AB8E4B51B}" sibTransId="{BC526126-EB6A-BD48-B28F-4B1500896B52}"/>
    <dgm:cxn modelId="{E45DBF93-C237-3F4E-8A5C-077ACF4A8C9F}" type="presOf" srcId="{BA0CACE7-6496-1645-956A-F9FB470A780D}" destId="{CA494BC6-04B0-1A4E-B72A-9EF2EAA78FFE}" srcOrd="0" destOrd="4" presId="urn:microsoft.com/office/officeart/2005/8/layout/hList1"/>
    <dgm:cxn modelId="{021CD560-4049-404F-BAB8-63F94ED36C51}" type="presParOf" srcId="{DE28570F-35CE-5F43-B2F2-40A35662C92F}" destId="{9EDF0976-5008-B240-9D17-5AFABEBD784F}" srcOrd="0" destOrd="0" presId="urn:microsoft.com/office/officeart/2005/8/layout/hList1"/>
    <dgm:cxn modelId="{7B57D28B-E867-D543-870D-601A3D75A626}" type="presParOf" srcId="{9EDF0976-5008-B240-9D17-5AFABEBD784F}" destId="{49AD6821-2EF6-7A43-90F4-A90384F95787}" srcOrd="0" destOrd="0" presId="urn:microsoft.com/office/officeart/2005/8/layout/hList1"/>
    <dgm:cxn modelId="{97E896A9-01F1-C74B-B432-107B2CABB556}" type="presParOf" srcId="{9EDF0976-5008-B240-9D17-5AFABEBD784F}" destId="{9DA86DC6-8B8F-4543-8017-39705BAFA4E9}" srcOrd="1" destOrd="0" presId="urn:microsoft.com/office/officeart/2005/8/layout/hList1"/>
    <dgm:cxn modelId="{22C70680-C931-CF4D-AD69-1B39B785F403}" type="presParOf" srcId="{DE28570F-35CE-5F43-B2F2-40A35662C92F}" destId="{A830A293-6A2E-0F47-A6EA-0967C6327918}" srcOrd="1" destOrd="0" presId="urn:microsoft.com/office/officeart/2005/8/layout/hList1"/>
    <dgm:cxn modelId="{38205E5A-D322-404D-BE1C-0EB4BCEB4DA9}" type="presParOf" srcId="{DE28570F-35CE-5F43-B2F2-40A35662C92F}" destId="{A0DD58D2-CDF0-D447-B0AF-71F2C3C0EC0C}" srcOrd="2" destOrd="0" presId="urn:microsoft.com/office/officeart/2005/8/layout/hList1"/>
    <dgm:cxn modelId="{EA44101C-2614-CC4F-904F-89F079F39F97}" type="presParOf" srcId="{A0DD58D2-CDF0-D447-B0AF-71F2C3C0EC0C}" destId="{74EFB83D-3397-AB49-A3C5-C5846A18ED0F}" srcOrd="0" destOrd="0" presId="urn:microsoft.com/office/officeart/2005/8/layout/hList1"/>
    <dgm:cxn modelId="{5BE7F9B1-C3C5-D045-A1A0-740C53B2C28E}" type="presParOf" srcId="{A0DD58D2-CDF0-D447-B0AF-71F2C3C0EC0C}" destId="{CA494BC6-04B0-1A4E-B72A-9EF2EAA78FFE}" srcOrd="1" destOrd="0" presId="urn:microsoft.com/office/officeart/2005/8/layout/hList1"/>
    <dgm:cxn modelId="{F507E61A-B1DC-C54D-AE6C-34E3A17216D4}" type="presParOf" srcId="{DE28570F-35CE-5F43-B2F2-40A35662C92F}" destId="{08CB5726-B6D5-2F4E-B214-B556A4FA63D0}" srcOrd="3" destOrd="0" presId="urn:microsoft.com/office/officeart/2005/8/layout/hList1"/>
    <dgm:cxn modelId="{CABB8782-7527-304B-9A2C-31C910D6C831}" type="presParOf" srcId="{DE28570F-35CE-5F43-B2F2-40A35662C92F}" destId="{EE8CF186-6854-274F-B052-ABD76D1D14E5}" srcOrd="4" destOrd="0" presId="urn:microsoft.com/office/officeart/2005/8/layout/hList1"/>
    <dgm:cxn modelId="{BD47A2FF-0FEC-A742-8831-9D598184FF15}" type="presParOf" srcId="{EE8CF186-6854-274F-B052-ABD76D1D14E5}" destId="{E557C88B-6618-724B-A139-D054E9FF0635}" srcOrd="0" destOrd="0" presId="urn:microsoft.com/office/officeart/2005/8/layout/hList1"/>
    <dgm:cxn modelId="{9F412E7B-38F3-D345-8FE0-C2125749A4FC}" type="presParOf" srcId="{EE8CF186-6854-274F-B052-ABD76D1D14E5}" destId="{6DA5920E-5BAE-C045-A52C-44A94ADFC2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31A4FA-2DF5-5849-A1D8-214E6A818A33}"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50445268-A00A-B54D-B321-F86DC3310209}">
      <dgm:prSet phldrT="[Text]"/>
      <dgm:spPr>
        <a:solidFill>
          <a:srgbClr val="E6C820"/>
        </a:solidFill>
      </dgm:spPr>
      <dgm:t>
        <a:bodyPr/>
        <a:lstStyle/>
        <a:p>
          <a:r>
            <a:rPr lang="en-US" b="1" dirty="0" smtClean="0"/>
            <a:t>Building a Network</a:t>
          </a:r>
          <a:endParaRPr lang="en-US" b="1" dirty="0"/>
        </a:p>
      </dgm:t>
    </dgm:pt>
    <dgm:pt modelId="{B3B6E857-4AEE-484A-AA65-77CD6D7D3AEA}" type="parTrans" cxnId="{D35EF47F-9C7B-F14F-92A0-1C3152D213A4}">
      <dgm:prSet/>
      <dgm:spPr/>
      <dgm:t>
        <a:bodyPr/>
        <a:lstStyle/>
        <a:p>
          <a:endParaRPr lang="en-US"/>
        </a:p>
      </dgm:t>
    </dgm:pt>
    <dgm:pt modelId="{8AC51DA9-5AB1-EB49-9F5F-2A51F5C396C2}" type="sibTrans" cxnId="{D35EF47F-9C7B-F14F-92A0-1C3152D213A4}">
      <dgm:prSet/>
      <dgm:spPr/>
      <dgm:t>
        <a:bodyPr/>
        <a:lstStyle/>
        <a:p>
          <a:endParaRPr lang="en-US"/>
        </a:p>
      </dgm:t>
    </dgm:pt>
    <dgm:pt modelId="{5187DE02-DBAC-4E41-B60A-51417143C571}">
      <dgm:prSet phldrT="[Text]"/>
      <dgm:spPr>
        <a:solidFill>
          <a:srgbClr val="E6C820"/>
        </a:solidFill>
      </dgm:spPr>
      <dgm:t>
        <a:bodyPr/>
        <a:lstStyle/>
        <a:p>
          <a:r>
            <a:rPr lang="en-US" b="1" dirty="0" smtClean="0"/>
            <a:t>Designing an </a:t>
          </a:r>
        </a:p>
        <a:p>
          <a:r>
            <a:rPr lang="en-US" b="1" dirty="0" smtClean="0"/>
            <a:t>E-Academy</a:t>
          </a:r>
          <a:endParaRPr lang="en-US" b="1" dirty="0"/>
        </a:p>
      </dgm:t>
    </dgm:pt>
    <dgm:pt modelId="{994FCC00-0820-3B47-87E5-3EDA4C39A65E}" type="parTrans" cxnId="{8388531C-31EF-F741-866C-22FC5331B793}">
      <dgm:prSet/>
      <dgm:spPr/>
      <dgm:t>
        <a:bodyPr/>
        <a:lstStyle/>
        <a:p>
          <a:endParaRPr lang="en-US"/>
        </a:p>
      </dgm:t>
    </dgm:pt>
    <dgm:pt modelId="{8CB989B9-4DA1-9646-8901-471C47A98754}" type="sibTrans" cxnId="{8388531C-31EF-F741-866C-22FC5331B793}">
      <dgm:prSet/>
      <dgm:spPr/>
      <dgm:t>
        <a:bodyPr/>
        <a:lstStyle/>
        <a:p>
          <a:endParaRPr lang="en-US"/>
        </a:p>
      </dgm:t>
    </dgm:pt>
    <dgm:pt modelId="{27B24494-834D-4840-A73E-09650003986D}">
      <dgm:prSet phldrT="[Text]"/>
      <dgm:spPr>
        <a:solidFill>
          <a:schemeClr val="accent2">
            <a:lumMod val="20000"/>
            <a:lumOff val="80000"/>
            <a:alpha val="90000"/>
          </a:schemeClr>
        </a:solidFill>
      </dgm:spPr>
      <dgm:t>
        <a:bodyPr/>
        <a:lstStyle/>
        <a:p>
          <a:r>
            <a:rPr lang="en-US" dirty="0" smtClean="0">
              <a:solidFill>
                <a:srgbClr val="73122E"/>
              </a:solidFill>
            </a:rPr>
            <a:t>Run a pilot.</a:t>
          </a:r>
          <a:endParaRPr lang="en-US" dirty="0">
            <a:solidFill>
              <a:srgbClr val="73122E"/>
            </a:solidFill>
          </a:endParaRPr>
        </a:p>
      </dgm:t>
    </dgm:pt>
    <dgm:pt modelId="{39E64D44-7EBD-634E-858F-61FF33585B7A}" type="parTrans" cxnId="{C4EFF763-9634-CA44-B078-CC7FA184B2BA}">
      <dgm:prSet/>
      <dgm:spPr/>
      <dgm:t>
        <a:bodyPr/>
        <a:lstStyle/>
        <a:p>
          <a:endParaRPr lang="en-US"/>
        </a:p>
      </dgm:t>
    </dgm:pt>
    <dgm:pt modelId="{F4CA6081-5837-404B-BFA8-741B2A5F1F7B}" type="sibTrans" cxnId="{C4EFF763-9634-CA44-B078-CC7FA184B2BA}">
      <dgm:prSet/>
      <dgm:spPr/>
      <dgm:t>
        <a:bodyPr/>
        <a:lstStyle/>
        <a:p>
          <a:endParaRPr lang="en-US"/>
        </a:p>
      </dgm:t>
    </dgm:pt>
    <dgm:pt modelId="{36AC5BAE-42FE-D04E-A5D1-DA33E497A227}">
      <dgm:prSet phldrT="[Text]"/>
      <dgm:spPr>
        <a:solidFill>
          <a:srgbClr val="E6C820"/>
        </a:solidFill>
      </dgm:spPr>
      <dgm:t>
        <a:bodyPr/>
        <a:lstStyle/>
        <a:p>
          <a:r>
            <a:rPr lang="en-US" b="1" dirty="0" smtClean="0">
              <a:solidFill>
                <a:srgbClr val="FFFFFF"/>
              </a:solidFill>
            </a:rPr>
            <a:t>Faculty as Learners</a:t>
          </a:r>
          <a:endParaRPr lang="en-US" b="1" dirty="0">
            <a:solidFill>
              <a:srgbClr val="FFFFFF"/>
            </a:solidFill>
          </a:endParaRPr>
        </a:p>
      </dgm:t>
    </dgm:pt>
    <dgm:pt modelId="{9DB97F7D-C6E5-764B-AA2D-4C7C17B99744}" type="parTrans" cxnId="{36A49D68-DC1E-944C-A0A1-E5CADA6CD1D4}">
      <dgm:prSet/>
      <dgm:spPr/>
      <dgm:t>
        <a:bodyPr/>
        <a:lstStyle/>
        <a:p>
          <a:endParaRPr lang="en-US"/>
        </a:p>
      </dgm:t>
    </dgm:pt>
    <dgm:pt modelId="{D5782178-B15D-5649-AD67-102893F2E684}" type="sibTrans" cxnId="{36A49D68-DC1E-944C-A0A1-E5CADA6CD1D4}">
      <dgm:prSet/>
      <dgm:spPr/>
      <dgm:t>
        <a:bodyPr/>
        <a:lstStyle/>
        <a:p>
          <a:endParaRPr lang="en-US"/>
        </a:p>
      </dgm:t>
    </dgm:pt>
    <dgm:pt modelId="{B716F937-D211-EC4F-B9D7-46F0095BA8C9}">
      <dgm:prSet phldrT="[Text]"/>
      <dgm:spPr>
        <a:solidFill>
          <a:schemeClr val="accent2">
            <a:lumMod val="20000"/>
            <a:lumOff val="80000"/>
            <a:alpha val="90000"/>
          </a:schemeClr>
        </a:solidFill>
      </dgm:spPr>
      <dgm:t>
        <a:bodyPr/>
        <a:lstStyle/>
        <a:p>
          <a:r>
            <a:rPr lang="en-US" dirty="0" smtClean="0">
              <a:solidFill>
                <a:srgbClr val="73122E"/>
              </a:solidFill>
            </a:rPr>
            <a:t>Resistance is reduced by exposure to exemplars and opportunity to experience and explore.</a:t>
          </a:r>
          <a:endParaRPr lang="en-US" dirty="0">
            <a:solidFill>
              <a:srgbClr val="73122E"/>
            </a:solidFill>
          </a:endParaRPr>
        </a:p>
      </dgm:t>
    </dgm:pt>
    <dgm:pt modelId="{38FFAD58-3CC1-8449-AA0C-347B1A6E4004}" type="parTrans" cxnId="{2BB2213D-D36B-CF4F-84CC-2522934ABD0D}">
      <dgm:prSet/>
      <dgm:spPr/>
      <dgm:t>
        <a:bodyPr/>
        <a:lstStyle/>
        <a:p>
          <a:endParaRPr lang="en-US"/>
        </a:p>
      </dgm:t>
    </dgm:pt>
    <dgm:pt modelId="{6959BEF3-5EAC-574A-A8CD-B6F7F4353B45}" type="sibTrans" cxnId="{2BB2213D-D36B-CF4F-84CC-2522934ABD0D}">
      <dgm:prSet/>
      <dgm:spPr/>
      <dgm:t>
        <a:bodyPr/>
        <a:lstStyle/>
        <a:p>
          <a:endParaRPr lang="en-US"/>
        </a:p>
      </dgm:t>
    </dgm:pt>
    <dgm:pt modelId="{3484B27E-A742-734D-AB88-7010E2DDAC0A}">
      <dgm:prSet phldrT="[Text]"/>
      <dgm:spPr>
        <a:solidFill>
          <a:schemeClr val="accent2">
            <a:lumMod val="20000"/>
            <a:lumOff val="80000"/>
            <a:alpha val="90000"/>
          </a:schemeClr>
        </a:solidFill>
      </dgm:spPr>
      <dgm:t>
        <a:bodyPr/>
        <a:lstStyle/>
        <a:p>
          <a:r>
            <a:rPr lang="en-US" dirty="0" smtClean="0">
              <a:solidFill>
                <a:srgbClr val="73122E"/>
              </a:solidFill>
            </a:rPr>
            <a:t>Deliverables</a:t>
          </a:r>
          <a:endParaRPr lang="en-US" dirty="0">
            <a:solidFill>
              <a:srgbClr val="73122E"/>
            </a:solidFill>
          </a:endParaRPr>
        </a:p>
      </dgm:t>
    </dgm:pt>
    <dgm:pt modelId="{EBF8AB65-652C-CE4E-8DC9-8521863C2532}" type="parTrans" cxnId="{BDF3E692-66F0-BA46-BCFC-ECA37559F0AA}">
      <dgm:prSet/>
      <dgm:spPr/>
      <dgm:t>
        <a:bodyPr/>
        <a:lstStyle/>
        <a:p>
          <a:endParaRPr lang="en-US"/>
        </a:p>
      </dgm:t>
    </dgm:pt>
    <dgm:pt modelId="{5AE11753-BF8E-4A4B-AC88-18627850AD92}" type="sibTrans" cxnId="{BDF3E692-66F0-BA46-BCFC-ECA37559F0AA}">
      <dgm:prSet/>
      <dgm:spPr/>
      <dgm:t>
        <a:bodyPr/>
        <a:lstStyle/>
        <a:p>
          <a:endParaRPr lang="en-US"/>
        </a:p>
      </dgm:t>
    </dgm:pt>
    <dgm:pt modelId="{D0382202-2738-9240-B3D4-535EDCDA4D60}">
      <dgm:prSet phldrT="[Text]"/>
      <dgm:spPr>
        <a:solidFill>
          <a:schemeClr val="accent2">
            <a:lumMod val="20000"/>
            <a:lumOff val="80000"/>
            <a:alpha val="90000"/>
          </a:schemeClr>
        </a:solidFill>
      </dgm:spPr>
      <dgm:t>
        <a:bodyPr/>
        <a:lstStyle/>
        <a:p>
          <a:r>
            <a:rPr lang="en-US" dirty="0" smtClean="0">
              <a:solidFill>
                <a:srgbClr val="73122E"/>
              </a:solidFill>
            </a:rPr>
            <a:t>Time commitment</a:t>
          </a:r>
          <a:endParaRPr lang="en-US" dirty="0">
            <a:solidFill>
              <a:srgbClr val="73122E"/>
            </a:solidFill>
          </a:endParaRPr>
        </a:p>
      </dgm:t>
    </dgm:pt>
    <dgm:pt modelId="{697E0CFC-A126-C940-BC39-3B48C09F33B6}" type="parTrans" cxnId="{4298C935-1998-C942-A817-FAB8D4C6C5F2}">
      <dgm:prSet/>
      <dgm:spPr/>
      <dgm:t>
        <a:bodyPr/>
        <a:lstStyle/>
        <a:p>
          <a:endParaRPr lang="en-US"/>
        </a:p>
      </dgm:t>
    </dgm:pt>
    <dgm:pt modelId="{9EDC2713-0854-4C42-8ADC-206024CF1384}" type="sibTrans" cxnId="{4298C935-1998-C942-A817-FAB8D4C6C5F2}">
      <dgm:prSet/>
      <dgm:spPr/>
      <dgm:t>
        <a:bodyPr/>
        <a:lstStyle/>
        <a:p>
          <a:endParaRPr lang="en-US"/>
        </a:p>
      </dgm:t>
    </dgm:pt>
    <dgm:pt modelId="{277064A8-3EAC-7943-8956-8A56FDDD167F}">
      <dgm:prSet phldrT="[Text]"/>
      <dgm:spPr>
        <a:solidFill>
          <a:schemeClr val="accent2">
            <a:lumMod val="20000"/>
            <a:lumOff val="80000"/>
            <a:alpha val="90000"/>
          </a:schemeClr>
        </a:solidFill>
      </dgm:spPr>
      <dgm:t>
        <a:bodyPr/>
        <a:lstStyle/>
        <a:p>
          <a:r>
            <a:rPr lang="en-US" dirty="0" smtClean="0">
              <a:solidFill>
                <a:srgbClr val="73122E"/>
              </a:solidFill>
            </a:rPr>
            <a:t>Compensation</a:t>
          </a:r>
          <a:endParaRPr lang="en-US" dirty="0">
            <a:solidFill>
              <a:srgbClr val="73122E"/>
            </a:solidFill>
          </a:endParaRPr>
        </a:p>
      </dgm:t>
    </dgm:pt>
    <dgm:pt modelId="{F11D8EBD-7F95-2046-9BA3-9C1D3E7D34AA}" type="parTrans" cxnId="{99987FB2-D580-DE4E-91C0-87C38F506EEC}">
      <dgm:prSet/>
      <dgm:spPr/>
      <dgm:t>
        <a:bodyPr/>
        <a:lstStyle/>
        <a:p>
          <a:endParaRPr lang="en-US"/>
        </a:p>
      </dgm:t>
    </dgm:pt>
    <dgm:pt modelId="{07C7ACC8-C693-1D47-B80C-D98E47E166D5}" type="sibTrans" cxnId="{99987FB2-D580-DE4E-91C0-87C38F506EEC}">
      <dgm:prSet/>
      <dgm:spPr/>
      <dgm:t>
        <a:bodyPr/>
        <a:lstStyle/>
        <a:p>
          <a:endParaRPr lang="en-US"/>
        </a:p>
      </dgm:t>
    </dgm:pt>
    <dgm:pt modelId="{DC898403-FE22-B442-8891-6B476FE69432}">
      <dgm:prSet phldrT="[Text]"/>
      <dgm:spPr>
        <a:solidFill>
          <a:schemeClr val="accent2">
            <a:lumMod val="20000"/>
            <a:lumOff val="80000"/>
            <a:alpha val="90000"/>
          </a:schemeClr>
        </a:solidFill>
      </dgm:spPr>
      <dgm:t>
        <a:bodyPr/>
        <a:lstStyle/>
        <a:p>
          <a:endParaRPr lang="en-US" dirty="0">
            <a:solidFill>
              <a:srgbClr val="73122E"/>
            </a:solidFill>
          </a:endParaRPr>
        </a:p>
      </dgm:t>
    </dgm:pt>
    <dgm:pt modelId="{3E14AF3A-D25A-E944-A351-C620D769BCD2}" type="parTrans" cxnId="{4F9D5F83-D2EC-4046-9453-57C31D8EDB25}">
      <dgm:prSet/>
      <dgm:spPr/>
      <dgm:t>
        <a:bodyPr/>
        <a:lstStyle/>
        <a:p>
          <a:endParaRPr lang="en-US"/>
        </a:p>
      </dgm:t>
    </dgm:pt>
    <dgm:pt modelId="{5AD85F1B-5AEA-6A41-8518-6200234F5A2A}" type="sibTrans" cxnId="{4F9D5F83-D2EC-4046-9453-57C31D8EDB25}">
      <dgm:prSet/>
      <dgm:spPr/>
      <dgm:t>
        <a:bodyPr/>
        <a:lstStyle/>
        <a:p>
          <a:endParaRPr lang="en-US"/>
        </a:p>
      </dgm:t>
    </dgm:pt>
    <dgm:pt modelId="{87032A8E-CF09-F240-89BD-A38733A4283E}">
      <dgm:prSet phldrT="[Text]"/>
      <dgm:spPr>
        <a:solidFill>
          <a:schemeClr val="accent2">
            <a:lumMod val="20000"/>
            <a:lumOff val="80000"/>
            <a:alpha val="90000"/>
          </a:schemeClr>
        </a:solidFill>
      </dgm:spPr>
      <dgm:t>
        <a:bodyPr/>
        <a:lstStyle/>
        <a:p>
          <a:r>
            <a:rPr lang="en-US" dirty="0" smtClean="0">
              <a:solidFill>
                <a:srgbClr val="73122E"/>
              </a:solidFill>
            </a:rPr>
            <a:t>Have clear expectations on:</a:t>
          </a:r>
          <a:endParaRPr lang="en-US" dirty="0">
            <a:solidFill>
              <a:srgbClr val="73122E"/>
            </a:solidFill>
          </a:endParaRPr>
        </a:p>
      </dgm:t>
    </dgm:pt>
    <dgm:pt modelId="{D60E6776-3165-C64F-ADED-D7E5CAF272C4}" type="sibTrans" cxnId="{F3E506C8-7DFB-9642-B8BF-C82BF7A9F6F8}">
      <dgm:prSet/>
      <dgm:spPr/>
      <dgm:t>
        <a:bodyPr/>
        <a:lstStyle/>
        <a:p>
          <a:endParaRPr lang="en-US"/>
        </a:p>
      </dgm:t>
    </dgm:pt>
    <dgm:pt modelId="{E44FE06D-08C0-0843-A6AB-6054BC3436D1}" type="parTrans" cxnId="{F3E506C8-7DFB-9642-B8BF-C82BF7A9F6F8}">
      <dgm:prSet/>
      <dgm:spPr/>
      <dgm:t>
        <a:bodyPr/>
        <a:lstStyle/>
        <a:p>
          <a:endParaRPr lang="en-US"/>
        </a:p>
      </dgm:t>
    </dgm:pt>
    <dgm:pt modelId="{9027C19E-30F1-0E4E-8547-6F6D1E34E2D1}">
      <dgm:prSet phldrT="[Text]"/>
      <dgm:spPr>
        <a:solidFill>
          <a:schemeClr val="accent2">
            <a:lumMod val="20000"/>
            <a:lumOff val="80000"/>
            <a:alpha val="90000"/>
          </a:schemeClr>
        </a:solidFill>
      </dgm:spPr>
      <dgm:t>
        <a:bodyPr/>
        <a:lstStyle/>
        <a:p>
          <a:endParaRPr lang="en-US" dirty="0">
            <a:solidFill>
              <a:srgbClr val="73122E"/>
            </a:solidFill>
          </a:endParaRPr>
        </a:p>
      </dgm:t>
    </dgm:pt>
    <dgm:pt modelId="{1518C43B-03AD-1E4E-99E5-44FC656A377B}" type="parTrans" cxnId="{F8B47149-5403-2E45-AA6F-8A3DD8492D3C}">
      <dgm:prSet/>
      <dgm:spPr/>
      <dgm:t>
        <a:bodyPr/>
        <a:lstStyle/>
        <a:p>
          <a:endParaRPr lang="en-US"/>
        </a:p>
      </dgm:t>
    </dgm:pt>
    <dgm:pt modelId="{4AA8D6D5-BA15-AA45-8AC2-F48075AEA08B}" type="sibTrans" cxnId="{F8B47149-5403-2E45-AA6F-8A3DD8492D3C}">
      <dgm:prSet/>
      <dgm:spPr/>
      <dgm:t>
        <a:bodyPr/>
        <a:lstStyle/>
        <a:p>
          <a:endParaRPr lang="en-US"/>
        </a:p>
      </dgm:t>
    </dgm:pt>
    <dgm:pt modelId="{8F721799-9744-B347-B3E9-D8C791A85844}">
      <dgm:prSet phldrT="[Text]"/>
      <dgm:spPr>
        <a:solidFill>
          <a:schemeClr val="accent2">
            <a:lumMod val="20000"/>
            <a:lumOff val="80000"/>
            <a:alpha val="90000"/>
          </a:schemeClr>
        </a:solidFill>
      </dgm:spPr>
      <dgm:t>
        <a:bodyPr/>
        <a:lstStyle/>
        <a:p>
          <a:r>
            <a:rPr lang="en-US" dirty="0" smtClean="0">
              <a:solidFill>
                <a:srgbClr val="73122E"/>
              </a:solidFill>
            </a:rPr>
            <a:t>Allow time for faculty to learn to use new tools and </a:t>
          </a:r>
          <a:r>
            <a:rPr lang="en-US" dirty="0" smtClean="0">
              <a:solidFill>
                <a:srgbClr val="73122E"/>
              </a:solidFill>
            </a:rPr>
            <a:t>practice.</a:t>
          </a:r>
          <a:endParaRPr lang="en-US" dirty="0">
            <a:solidFill>
              <a:srgbClr val="73122E"/>
            </a:solidFill>
          </a:endParaRPr>
        </a:p>
      </dgm:t>
    </dgm:pt>
    <dgm:pt modelId="{FAB8B781-AFC2-434F-924F-085333CC3367}" type="parTrans" cxnId="{83EA89CD-B9C5-334C-ABD1-6A06442414C8}">
      <dgm:prSet/>
      <dgm:spPr/>
      <dgm:t>
        <a:bodyPr/>
        <a:lstStyle/>
        <a:p>
          <a:endParaRPr lang="en-US"/>
        </a:p>
      </dgm:t>
    </dgm:pt>
    <dgm:pt modelId="{825545A0-1EBC-264A-A200-8375E12B6D9A}" type="sibTrans" cxnId="{83EA89CD-B9C5-334C-ABD1-6A06442414C8}">
      <dgm:prSet/>
      <dgm:spPr/>
      <dgm:t>
        <a:bodyPr/>
        <a:lstStyle/>
        <a:p>
          <a:endParaRPr lang="en-US"/>
        </a:p>
      </dgm:t>
    </dgm:pt>
    <dgm:pt modelId="{A6A1F10D-4A50-5C44-8FE7-35487E4C693A}">
      <dgm:prSet phldrT="[Text]"/>
      <dgm:spPr>
        <a:solidFill>
          <a:schemeClr val="accent2">
            <a:lumMod val="20000"/>
            <a:lumOff val="80000"/>
            <a:alpha val="90000"/>
          </a:schemeClr>
        </a:solidFill>
      </dgm:spPr>
      <dgm:t>
        <a:bodyPr/>
        <a:lstStyle/>
        <a:p>
          <a:r>
            <a:rPr lang="en-US" dirty="0" smtClean="0">
              <a:solidFill>
                <a:srgbClr val="73122E"/>
              </a:solidFill>
            </a:rPr>
            <a:t>Design for flexible scheduling</a:t>
          </a:r>
          <a:endParaRPr lang="en-US" dirty="0">
            <a:solidFill>
              <a:srgbClr val="73122E"/>
            </a:solidFill>
          </a:endParaRPr>
        </a:p>
      </dgm:t>
    </dgm:pt>
    <dgm:pt modelId="{DFBF3353-EEB5-2741-AED1-D239EE89E66B}" type="parTrans" cxnId="{24BA55A9-D4F9-AD41-87E1-0AB6E164FCE1}">
      <dgm:prSet/>
      <dgm:spPr/>
      <dgm:t>
        <a:bodyPr/>
        <a:lstStyle/>
        <a:p>
          <a:endParaRPr lang="en-US"/>
        </a:p>
      </dgm:t>
    </dgm:pt>
    <dgm:pt modelId="{EE129C73-B0D7-6041-B980-B05DE9724D00}" type="sibTrans" cxnId="{24BA55A9-D4F9-AD41-87E1-0AB6E164FCE1}">
      <dgm:prSet/>
      <dgm:spPr/>
      <dgm:t>
        <a:bodyPr/>
        <a:lstStyle/>
        <a:p>
          <a:endParaRPr lang="en-US"/>
        </a:p>
      </dgm:t>
    </dgm:pt>
    <dgm:pt modelId="{40267FF7-30FD-8049-8DF3-C6720DF071F2}">
      <dgm:prSet phldrT="[Text]"/>
      <dgm:spPr>
        <a:solidFill>
          <a:schemeClr val="accent2">
            <a:lumMod val="20000"/>
            <a:lumOff val="80000"/>
            <a:alpha val="90000"/>
          </a:schemeClr>
        </a:solidFill>
      </dgm:spPr>
      <dgm:t>
        <a:bodyPr/>
        <a:lstStyle/>
        <a:p>
          <a:r>
            <a:rPr lang="en-US" dirty="0" smtClean="0">
              <a:solidFill>
                <a:srgbClr val="73122E"/>
              </a:solidFill>
            </a:rPr>
            <a:t>f2f</a:t>
          </a:r>
          <a:endParaRPr lang="en-US" dirty="0">
            <a:solidFill>
              <a:srgbClr val="73122E"/>
            </a:solidFill>
          </a:endParaRPr>
        </a:p>
      </dgm:t>
    </dgm:pt>
    <dgm:pt modelId="{B83FC63F-5D0F-A649-BE75-8294ABCE449D}" type="parTrans" cxnId="{C82E8D95-ECF4-884A-956C-6FD4836EA381}">
      <dgm:prSet/>
      <dgm:spPr/>
      <dgm:t>
        <a:bodyPr/>
        <a:lstStyle/>
        <a:p>
          <a:endParaRPr lang="en-US"/>
        </a:p>
      </dgm:t>
    </dgm:pt>
    <dgm:pt modelId="{781A4B2C-004A-1E40-AD9A-9CA524E9D7FD}" type="sibTrans" cxnId="{C82E8D95-ECF4-884A-956C-6FD4836EA381}">
      <dgm:prSet/>
      <dgm:spPr/>
      <dgm:t>
        <a:bodyPr/>
        <a:lstStyle/>
        <a:p>
          <a:endParaRPr lang="en-US"/>
        </a:p>
      </dgm:t>
    </dgm:pt>
    <dgm:pt modelId="{8DA7B805-16A0-E34F-AB99-5A3DBCD3F5BF}">
      <dgm:prSet phldrT="[Text]"/>
      <dgm:spPr>
        <a:solidFill>
          <a:schemeClr val="accent2">
            <a:lumMod val="20000"/>
            <a:lumOff val="80000"/>
            <a:alpha val="90000"/>
          </a:schemeClr>
        </a:solidFill>
      </dgm:spPr>
      <dgm:t>
        <a:bodyPr/>
        <a:lstStyle/>
        <a:p>
          <a:r>
            <a:rPr lang="en-US" dirty="0" smtClean="0">
              <a:solidFill>
                <a:srgbClr val="73122E"/>
              </a:solidFill>
            </a:rPr>
            <a:t>online</a:t>
          </a:r>
          <a:endParaRPr lang="en-US" dirty="0">
            <a:solidFill>
              <a:srgbClr val="73122E"/>
            </a:solidFill>
          </a:endParaRPr>
        </a:p>
      </dgm:t>
    </dgm:pt>
    <dgm:pt modelId="{554BE84E-DF63-834D-8D1F-F15201E78075}" type="parTrans" cxnId="{96566FD2-B95A-E342-9C41-1310AEC15336}">
      <dgm:prSet/>
      <dgm:spPr/>
      <dgm:t>
        <a:bodyPr/>
        <a:lstStyle/>
        <a:p>
          <a:endParaRPr lang="en-US"/>
        </a:p>
      </dgm:t>
    </dgm:pt>
    <dgm:pt modelId="{6503AB6C-ECF4-D344-9F64-2294182FC38C}" type="sibTrans" cxnId="{96566FD2-B95A-E342-9C41-1310AEC15336}">
      <dgm:prSet/>
      <dgm:spPr/>
      <dgm:t>
        <a:bodyPr/>
        <a:lstStyle/>
        <a:p>
          <a:endParaRPr lang="en-US"/>
        </a:p>
      </dgm:t>
    </dgm:pt>
    <dgm:pt modelId="{F3081E38-FAC3-2945-88B3-27C7AF7AC57E}">
      <dgm:prSet phldrT="[Text]"/>
      <dgm:spPr>
        <a:solidFill>
          <a:schemeClr val="accent2">
            <a:lumMod val="20000"/>
            <a:lumOff val="80000"/>
            <a:alpha val="90000"/>
          </a:schemeClr>
        </a:solidFill>
      </dgm:spPr>
      <dgm:t>
        <a:bodyPr/>
        <a:lstStyle/>
        <a:p>
          <a:r>
            <a:rPr lang="en-US" dirty="0" smtClean="0">
              <a:solidFill>
                <a:srgbClr val="73122E"/>
              </a:solidFill>
            </a:rPr>
            <a:t>Hybrid</a:t>
          </a:r>
          <a:endParaRPr lang="en-US" dirty="0">
            <a:solidFill>
              <a:srgbClr val="73122E"/>
            </a:solidFill>
          </a:endParaRPr>
        </a:p>
      </dgm:t>
    </dgm:pt>
    <dgm:pt modelId="{DBFFDBF4-4695-1C45-91BD-D9E7E7CACCB1}" type="parTrans" cxnId="{3D7872C9-2FC2-D740-AD97-1651ABC48D23}">
      <dgm:prSet/>
      <dgm:spPr/>
      <dgm:t>
        <a:bodyPr/>
        <a:lstStyle/>
        <a:p>
          <a:endParaRPr lang="en-US"/>
        </a:p>
      </dgm:t>
    </dgm:pt>
    <dgm:pt modelId="{86B8447E-4D82-1848-8BE1-0A1405A4DA32}" type="sibTrans" cxnId="{3D7872C9-2FC2-D740-AD97-1651ABC48D23}">
      <dgm:prSet/>
      <dgm:spPr/>
      <dgm:t>
        <a:bodyPr/>
        <a:lstStyle/>
        <a:p>
          <a:endParaRPr lang="en-US"/>
        </a:p>
      </dgm:t>
    </dgm:pt>
    <dgm:pt modelId="{48DDE06A-FDC5-7949-8A9F-AD9E8F4A0E04}">
      <dgm:prSet phldrT="[Text]"/>
      <dgm:spPr>
        <a:solidFill>
          <a:schemeClr val="accent2">
            <a:lumMod val="20000"/>
            <a:lumOff val="80000"/>
            <a:alpha val="90000"/>
          </a:schemeClr>
        </a:solidFill>
      </dgm:spPr>
      <dgm:t>
        <a:bodyPr/>
        <a:lstStyle/>
        <a:p>
          <a:r>
            <a:rPr lang="en-US" dirty="0" smtClean="0">
              <a:solidFill>
                <a:srgbClr val="73122E"/>
              </a:solidFill>
            </a:rPr>
            <a:t>compressed</a:t>
          </a:r>
          <a:endParaRPr lang="en-US" dirty="0">
            <a:solidFill>
              <a:srgbClr val="73122E"/>
            </a:solidFill>
          </a:endParaRPr>
        </a:p>
      </dgm:t>
    </dgm:pt>
    <dgm:pt modelId="{BF470409-890F-E14E-83E7-5A14EA3C8F3E}" type="parTrans" cxnId="{24C54C58-C327-1E49-B21B-D69DAE53DE34}">
      <dgm:prSet/>
      <dgm:spPr/>
      <dgm:t>
        <a:bodyPr/>
        <a:lstStyle/>
        <a:p>
          <a:endParaRPr lang="en-US"/>
        </a:p>
      </dgm:t>
    </dgm:pt>
    <dgm:pt modelId="{A31678BE-E5E9-4E4E-B93B-90F3B82E3489}" type="sibTrans" cxnId="{24C54C58-C327-1E49-B21B-D69DAE53DE34}">
      <dgm:prSet/>
      <dgm:spPr/>
      <dgm:t>
        <a:bodyPr/>
        <a:lstStyle/>
        <a:p>
          <a:endParaRPr lang="en-US"/>
        </a:p>
      </dgm:t>
    </dgm:pt>
    <dgm:pt modelId="{591B1C9A-8984-0D49-8E34-19BD75F81C71}">
      <dgm:prSet phldrT="[Text]"/>
      <dgm:spPr>
        <a:solidFill>
          <a:schemeClr val="accent2">
            <a:lumMod val="20000"/>
            <a:lumOff val="80000"/>
            <a:alpha val="90000"/>
          </a:schemeClr>
        </a:solidFill>
      </dgm:spPr>
      <dgm:t>
        <a:bodyPr/>
        <a:lstStyle/>
        <a:p>
          <a:r>
            <a:rPr lang="en-US" dirty="0" smtClean="0">
              <a:solidFill>
                <a:srgbClr val="73122E"/>
              </a:solidFill>
            </a:rPr>
            <a:t>expanded</a:t>
          </a:r>
          <a:endParaRPr lang="en-US" dirty="0">
            <a:solidFill>
              <a:srgbClr val="73122E"/>
            </a:solidFill>
          </a:endParaRPr>
        </a:p>
      </dgm:t>
    </dgm:pt>
    <dgm:pt modelId="{DA9685F1-D4DC-0D42-AB95-E1A887996DE1}" type="parTrans" cxnId="{0BD6A2CE-3117-844F-BA16-9663C9F01237}">
      <dgm:prSet/>
      <dgm:spPr/>
      <dgm:t>
        <a:bodyPr/>
        <a:lstStyle/>
        <a:p>
          <a:endParaRPr lang="en-US"/>
        </a:p>
      </dgm:t>
    </dgm:pt>
    <dgm:pt modelId="{42996ED3-2B03-5C4A-BEB2-9ECAE1D85D9B}" type="sibTrans" cxnId="{0BD6A2CE-3117-844F-BA16-9663C9F01237}">
      <dgm:prSet/>
      <dgm:spPr/>
      <dgm:t>
        <a:bodyPr/>
        <a:lstStyle/>
        <a:p>
          <a:endParaRPr lang="en-US"/>
        </a:p>
      </dgm:t>
    </dgm:pt>
    <dgm:pt modelId="{B2DA6AC6-125A-2245-BB73-C7D4CB852157}">
      <dgm:prSet phldrT="[Text]"/>
      <dgm:spPr>
        <a:solidFill>
          <a:schemeClr val="accent2">
            <a:lumMod val="20000"/>
            <a:lumOff val="80000"/>
            <a:alpha val="90000"/>
          </a:schemeClr>
        </a:solidFill>
      </dgm:spPr>
      <dgm:t>
        <a:bodyPr/>
        <a:lstStyle/>
        <a:p>
          <a:endParaRPr lang="en-US" dirty="0"/>
        </a:p>
      </dgm:t>
    </dgm:pt>
    <dgm:pt modelId="{F54152E5-496F-2E4E-9480-E0C6D0A469BF}" type="parTrans" cxnId="{A786C947-3331-0743-9722-243048D7E4F0}">
      <dgm:prSet/>
      <dgm:spPr/>
      <dgm:t>
        <a:bodyPr/>
        <a:lstStyle/>
        <a:p>
          <a:endParaRPr lang="en-US"/>
        </a:p>
      </dgm:t>
    </dgm:pt>
    <dgm:pt modelId="{1B564403-5EB7-924A-AF58-47CA57EAAD49}" type="sibTrans" cxnId="{A786C947-3331-0743-9722-243048D7E4F0}">
      <dgm:prSet/>
      <dgm:spPr/>
      <dgm:t>
        <a:bodyPr/>
        <a:lstStyle/>
        <a:p>
          <a:endParaRPr lang="en-US"/>
        </a:p>
      </dgm:t>
    </dgm:pt>
    <dgm:pt modelId="{06A6213D-8A80-0F46-AA3C-DF38EA374386}">
      <dgm:prSet phldrT="[Text]"/>
      <dgm:spPr>
        <a:solidFill>
          <a:schemeClr val="accent2">
            <a:lumMod val="20000"/>
            <a:lumOff val="80000"/>
            <a:alpha val="90000"/>
          </a:schemeClr>
        </a:solidFill>
      </dgm:spPr>
      <dgm:t>
        <a:bodyPr/>
        <a:lstStyle/>
        <a:p>
          <a:r>
            <a:rPr lang="en-US" dirty="0" smtClean="0">
              <a:solidFill>
                <a:srgbClr val="73122E"/>
              </a:solidFill>
            </a:rPr>
            <a:t> Structured pair sharing and peer critique prompts honest self-assessment.</a:t>
          </a:r>
          <a:endParaRPr lang="en-US" dirty="0">
            <a:solidFill>
              <a:srgbClr val="73122E"/>
            </a:solidFill>
          </a:endParaRPr>
        </a:p>
      </dgm:t>
    </dgm:pt>
    <dgm:pt modelId="{CCBF54DB-C16F-4043-B801-6BE232DCDC82}" type="parTrans" cxnId="{AB02D3C0-BB1C-5E43-9C30-504118AA34B5}">
      <dgm:prSet/>
      <dgm:spPr/>
      <dgm:t>
        <a:bodyPr/>
        <a:lstStyle/>
        <a:p>
          <a:endParaRPr lang="en-US"/>
        </a:p>
      </dgm:t>
    </dgm:pt>
    <dgm:pt modelId="{9C0E5A90-F5E1-D14D-9756-CFC7FCF46822}" type="sibTrans" cxnId="{AB02D3C0-BB1C-5E43-9C30-504118AA34B5}">
      <dgm:prSet/>
      <dgm:spPr/>
      <dgm:t>
        <a:bodyPr/>
        <a:lstStyle/>
        <a:p>
          <a:endParaRPr lang="en-US"/>
        </a:p>
      </dgm:t>
    </dgm:pt>
    <dgm:pt modelId="{5224291D-8A01-044A-AB34-16925598C69D}">
      <dgm:prSet phldrT="[Text]"/>
      <dgm:spPr>
        <a:solidFill>
          <a:schemeClr val="accent2">
            <a:lumMod val="20000"/>
            <a:lumOff val="80000"/>
            <a:alpha val="90000"/>
          </a:schemeClr>
        </a:solidFill>
      </dgm:spPr>
      <dgm:t>
        <a:bodyPr/>
        <a:lstStyle/>
        <a:p>
          <a:endParaRPr lang="en-US" dirty="0"/>
        </a:p>
      </dgm:t>
    </dgm:pt>
    <dgm:pt modelId="{4505F3FE-CF40-FA44-9876-5CC7F89073AD}" type="parTrans" cxnId="{A35F0E25-924B-CB49-9B5A-F15E9777E40E}">
      <dgm:prSet/>
      <dgm:spPr/>
      <dgm:t>
        <a:bodyPr/>
        <a:lstStyle/>
        <a:p>
          <a:endParaRPr lang="en-US"/>
        </a:p>
      </dgm:t>
    </dgm:pt>
    <dgm:pt modelId="{051F8713-5D59-564B-963E-9D6170D66B6A}" type="sibTrans" cxnId="{A35F0E25-924B-CB49-9B5A-F15E9777E40E}">
      <dgm:prSet/>
      <dgm:spPr/>
      <dgm:t>
        <a:bodyPr/>
        <a:lstStyle/>
        <a:p>
          <a:endParaRPr lang="en-US"/>
        </a:p>
      </dgm:t>
    </dgm:pt>
    <dgm:pt modelId="{AD73CA55-C346-CB46-AF8E-465ECE4AEF93}">
      <dgm:prSet phldrT="[Text]"/>
      <dgm:spPr>
        <a:solidFill>
          <a:schemeClr val="accent2">
            <a:lumMod val="20000"/>
            <a:lumOff val="80000"/>
            <a:alpha val="90000"/>
          </a:schemeClr>
        </a:solidFill>
      </dgm:spPr>
      <dgm:t>
        <a:bodyPr/>
        <a:lstStyle/>
        <a:p>
          <a:r>
            <a:rPr lang="en-US" dirty="0" smtClean="0">
              <a:solidFill>
                <a:srgbClr val="73122E"/>
              </a:solidFill>
            </a:rPr>
            <a:t>Keep learning active and participatory (but expect </a:t>
          </a:r>
          <a:r>
            <a:rPr lang="en-US" dirty="0" smtClean="0">
              <a:solidFill>
                <a:srgbClr val="73122E"/>
              </a:solidFill>
            </a:rPr>
            <a:t>different learning styles)</a:t>
          </a:r>
          <a:r>
            <a:rPr lang="en-US" dirty="0" smtClean="0">
              <a:solidFill>
                <a:srgbClr val="73122E"/>
              </a:solidFill>
            </a:rPr>
            <a:t>.</a:t>
          </a:r>
          <a:endParaRPr lang="en-US" dirty="0">
            <a:solidFill>
              <a:srgbClr val="73122E"/>
            </a:solidFill>
          </a:endParaRPr>
        </a:p>
      </dgm:t>
    </dgm:pt>
    <dgm:pt modelId="{BCCDF6D9-DB70-C645-AF94-322D2E3B386B}" type="parTrans" cxnId="{E727B550-BD47-C842-99C2-58999F95C584}">
      <dgm:prSet/>
      <dgm:spPr/>
      <dgm:t>
        <a:bodyPr/>
        <a:lstStyle/>
        <a:p>
          <a:endParaRPr lang="en-US"/>
        </a:p>
      </dgm:t>
    </dgm:pt>
    <dgm:pt modelId="{D53ACF91-2BC8-9D42-8DBC-735DF432FA29}" type="sibTrans" cxnId="{E727B550-BD47-C842-99C2-58999F95C584}">
      <dgm:prSet/>
      <dgm:spPr/>
      <dgm:t>
        <a:bodyPr/>
        <a:lstStyle/>
        <a:p>
          <a:endParaRPr lang="en-US"/>
        </a:p>
      </dgm:t>
    </dgm:pt>
    <dgm:pt modelId="{9DA33ADE-C3AE-5240-9F95-BF3352954022}">
      <dgm:prSet phldrT="[Text]"/>
      <dgm:spPr>
        <a:solidFill>
          <a:schemeClr val="accent2">
            <a:lumMod val="20000"/>
            <a:lumOff val="80000"/>
            <a:alpha val="90000"/>
          </a:schemeClr>
        </a:solidFill>
      </dgm:spPr>
      <dgm:t>
        <a:bodyPr/>
        <a:lstStyle/>
        <a:p>
          <a:r>
            <a:rPr lang="en-US" dirty="0" smtClean="0">
              <a:solidFill>
                <a:srgbClr val="73122E"/>
              </a:solidFill>
            </a:rPr>
            <a:t>Model constructive feedback.</a:t>
          </a:r>
          <a:endParaRPr lang="en-US" dirty="0">
            <a:solidFill>
              <a:srgbClr val="73122E"/>
            </a:solidFill>
          </a:endParaRPr>
        </a:p>
      </dgm:t>
    </dgm:pt>
    <dgm:pt modelId="{CA0DCFE7-7F5D-1946-802D-4C1A15F28F80}" type="parTrans" cxnId="{C8562783-F000-824B-8C19-2EA409C72234}">
      <dgm:prSet/>
      <dgm:spPr/>
      <dgm:t>
        <a:bodyPr/>
        <a:lstStyle/>
        <a:p>
          <a:endParaRPr lang="en-US"/>
        </a:p>
      </dgm:t>
    </dgm:pt>
    <dgm:pt modelId="{0AAD1699-8875-3142-98B3-E7BDACB7FD63}" type="sibTrans" cxnId="{C8562783-F000-824B-8C19-2EA409C72234}">
      <dgm:prSet/>
      <dgm:spPr/>
      <dgm:t>
        <a:bodyPr/>
        <a:lstStyle/>
        <a:p>
          <a:endParaRPr lang="en-US"/>
        </a:p>
      </dgm:t>
    </dgm:pt>
    <dgm:pt modelId="{5D904C4E-BFF8-E54D-AD36-96731FFBF351}">
      <dgm:prSet phldrT="[Text]"/>
      <dgm:spPr>
        <a:solidFill>
          <a:schemeClr val="accent2">
            <a:lumMod val="20000"/>
            <a:lumOff val="80000"/>
            <a:alpha val="90000"/>
          </a:schemeClr>
        </a:solidFill>
      </dgm:spPr>
      <dgm:t>
        <a:bodyPr/>
        <a:lstStyle/>
        <a:p>
          <a:endParaRPr lang="en-US" dirty="0">
            <a:solidFill>
              <a:srgbClr val="73122E"/>
            </a:solidFill>
          </a:endParaRPr>
        </a:p>
      </dgm:t>
    </dgm:pt>
    <dgm:pt modelId="{CC6AA7B8-487F-F542-9F8A-AA3F9A0F1035}" type="parTrans" cxnId="{10E94CAB-5C17-C24A-97FA-D784EAB9581B}">
      <dgm:prSet/>
      <dgm:spPr/>
    </dgm:pt>
    <dgm:pt modelId="{C0A8F933-B72B-BE4A-86BA-27D237447206}" type="sibTrans" cxnId="{10E94CAB-5C17-C24A-97FA-D784EAB9581B}">
      <dgm:prSet/>
      <dgm:spPr/>
    </dgm:pt>
    <dgm:pt modelId="{B017E0F8-F5B4-384E-80D9-5C17F3689404}">
      <dgm:prSet phldrT="[Text]"/>
      <dgm:spPr>
        <a:solidFill>
          <a:schemeClr val="accent2">
            <a:lumMod val="20000"/>
            <a:lumOff val="80000"/>
            <a:alpha val="90000"/>
          </a:schemeClr>
        </a:solidFill>
      </dgm:spPr>
      <dgm:t>
        <a:bodyPr/>
        <a:lstStyle/>
        <a:p>
          <a:r>
            <a:rPr lang="en-US" dirty="0" smtClean="0">
              <a:solidFill>
                <a:srgbClr val="73122E"/>
              </a:solidFill>
            </a:rPr>
            <a:t>Offer parallel tech tool workshops.</a:t>
          </a:r>
          <a:endParaRPr lang="en-US" dirty="0">
            <a:solidFill>
              <a:srgbClr val="73122E"/>
            </a:solidFill>
          </a:endParaRPr>
        </a:p>
      </dgm:t>
    </dgm:pt>
    <dgm:pt modelId="{8674D310-2A87-904F-A79D-E1AD5F34E9F4}" type="parTrans" cxnId="{BB3AE034-A5A0-894B-8C6E-896A41F8E7A8}">
      <dgm:prSet/>
      <dgm:spPr/>
    </dgm:pt>
    <dgm:pt modelId="{90B98A0D-567E-CA41-8B6D-4A8CA6BE070C}" type="sibTrans" cxnId="{BB3AE034-A5A0-894B-8C6E-896A41F8E7A8}">
      <dgm:prSet/>
      <dgm:spPr/>
    </dgm:pt>
    <dgm:pt modelId="{DE28570F-35CE-5F43-B2F2-40A35662C92F}" type="pres">
      <dgm:prSet presAssocID="{5A31A4FA-2DF5-5849-A1D8-214E6A818A33}" presName="Name0" presStyleCnt="0">
        <dgm:presLayoutVars>
          <dgm:dir/>
          <dgm:animLvl val="lvl"/>
          <dgm:resizeHandles val="exact"/>
        </dgm:presLayoutVars>
      </dgm:prSet>
      <dgm:spPr/>
      <dgm:t>
        <a:bodyPr/>
        <a:lstStyle/>
        <a:p>
          <a:endParaRPr lang="en-US"/>
        </a:p>
      </dgm:t>
    </dgm:pt>
    <dgm:pt modelId="{9EDF0976-5008-B240-9D17-5AFABEBD784F}" type="pres">
      <dgm:prSet presAssocID="{50445268-A00A-B54D-B321-F86DC3310209}" presName="composite" presStyleCnt="0"/>
      <dgm:spPr/>
    </dgm:pt>
    <dgm:pt modelId="{49AD6821-2EF6-7A43-90F4-A90384F95787}" type="pres">
      <dgm:prSet presAssocID="{50445268-A00A-B54D-B321-F86DC3310209}" presName="parTx" presStyleLbl="alignNode1" presStyleIdx="0" presStyleCnt="3">
        <dgm:presLayoutVars>
          <dgm:chMax val="0"/>
          <dgm:chPref val="0"/>
          <dgm:bulletEnabled val="1"/>
        </dgm:presLayoutVars>
      </dgm:prSet>
      <dgm:spPr/>
      <dgm:t>
        <a:bodyPr/>
        <a:lstStyle/>
        <a:p>
          <a:endParaRPr lang="en-US"/>
        </a:p>
      </dgm:t>
    </dgm:pt>
    <dgm:pt modelId="{9DA86DC6-8B8F-4543-8017-39705BAFA4E9}" type="pres">
      <dgm:prSet presAssocID="{50445268-A00A-B54D-B321-F86DC3310209}" presName="desTx" presStyleLbl="alignAccFollowNode1" presStyleIdx="0" presStyleCnt="3">
        <dgm:presLayoutVars>
          <dgm:bulletEnabled val="1"/>
        </dgm:presLayoutVars>
      </dgm:prSet>
      <dgm:spPr/>
      <dgm:t>
        <a:bodyPr/>
        <a:lstStyle/>
        <a:p>
          <a:endParaRPr lang="en-US"/>
        </a:p>
      </dgm:t>
    </dgm:pt>
    <dgm:pt modelId="{A830A293-6A2E-0F47-A6EA-0967C6327918}" type="pres">
      <dgm:prSet presAssocID="{8AC51DA9-5AB1-EB49-9F5F-2A51F5C396C2}" presName="space" presStyleCnt="0"/>
      <dgm:spPr/>
    </dgm:pt>
    <dgm:pt modelId="{A0DD58D2-CDF0-D447-B0AF-71F2C3C0EC0C}" type="pres">
      <dgm:prSet presAssocID="{5187DE02-DBAC-4E41-B60A-51417143C571}" presName="composite" presStyleCnt="0"/>
      <dgm:spPr/>
    </dgm:pt>
    <dgm:pt modelId="{74EFB83D-3397-AB49-A3C5-C5846A18ED0F}" type="pres">
      <dgm:prSet presAssocID="{5187DE02-DBAC-4E41-B60A-51417143C571}" presName="parTx" presStyleLbl="alignNode1" presStyleIdx="1" presStyleCnt="3">
        <dgm:presLayoutVars>
          <dgm:chMax val="0"/>
          <dgm:chPref val="0"/>
          <dgm:bulletEnabled val="1"/>
        </dgm:presLayoutVars>
      </dgm:prSet>
      <dgm:spPr/>
      <dgm:t>
        <a:bodyPr/>
        <a:lstStyle/>
        <a:p>
          <a:endParaRPr lang="en-US"/>
        </a:p>
      </dgm:t>
    </dgm:pt>
    <dgm:pt modelId="{CA494BC6-04B0-1A4E-B72A-9EF2EAA78FFE}" type="pres">
      <dgm:prSet presAssocID="{5187DE02-DBAC-4E41-B60A-51417143C571}" presName="desTx" presStyleLbl="alignAccFollowNode1" presStyleIdx="1" presStyleCnt="3">
        <dgm:presLayoutVars>
          <dgm:bulletEnabled val="1"/>
        </dgm:presLayoutVars>
      </dgm:prSet>
      <dgm:spPr/>
      <dgm:t>
        <a:bodyPr/>
        <a:lstStyle/>
        <a:p>
          <a:endParaRPr lang="en-US"/>
        </a:p>
      </dgm:t>
    </dgm:pt>
    <dgm:pt modelId="{08CB5726-B6D5-2F4E-B214-B556A4FA63D0}" type="pres">
      <dgm:prSet presAssocID="{8CB989B9-4DA1-9646-8901-471C47A98754}" presName="space" presStyleCnt="0"/>
      <dgm:spPr/>
    </dgm:pt>
    <dgm:pt modelId="{EE8CF186-6854-274F-B052-ABD76D1D14E5}" type="pres">
      <dgm:prSet presAssocID="{36AC5BAE-42FE-D04E-A5D1-DA33E497A227}" presName="composite" presStyleCnt="0"/>
      <dgm:spPr/>
    </dgm:pt>
    <dgm:pt modelId="{E557C88B-6618-724B-A139-D054E9FF0635}" type="pres">
      <dgm:prSet presAssocID="{36AC5BAE-42FE-D04E-A5D1-DA33E497A227}" presName="parTx" presStyleLbl="alignNode1" presStyleIdx="2" presStyleCnt="3">
        <dgm:presLayoutVars>
          <dgm:chMax val="0"/>
          <dgm:chPref val="0"/>
          <dgm:bulletEnabled val="1"/>
        </dgm:presLayoutVars>
      </dgm:prSet>
      <dgm:spPr/>
      <dgm:t>
        <a:bodyPr/>
        <a:lstStyle/>
        <a:p>
          <a:endParaRPr lang="en-US"/>
        </a:p>
      </dgm:t>
    </dgm:pt>
    <dgm:pt modelId="{6DA5920E-5BAE-C045-A52C-44A94ADFC20C}" type="pres">
      <dgm:prSet presAssocID="{36AC5BAE-42FE-D04E-A5D1-DA33E497A227}" presName="desTx" presStyleLbl="alignAccFollowNode1" presStyleIdx="2" presStyleCnt="3">
        <dgm:presLayoutVars>
          <dgm:bulletEnabled val="1"/>
        </dgm:presLayoutVars>
      </dgm:prSet>
      <dgm:spPr/>
      <dgm:t>
        <a:bodyPr/>
        <a:lstStyle/>
        <a:p>
          <a:endParaRPr lang="en-US"/>
        </a:p>
      </dgm:t>
    </dgm:pt>
  </dgm:ptLst>
  <dgm:cxnLst>
    <dgm:cxn modelId="{24C54C58-C327-1E49-B21B-D69DAE53DE34}" srcId="{A6A1F10D-4A50-5C44-8FE7-35487E4C693A}" destId="{48DDE06A-FDC5-7949-8A9F-AD9E8F4A0E04}" srcOrd="3" destOrd="0" parTransId="{BF470409-890F-E14E-83E7-5A14EA3C8F3E}" sibTransId="{A31678BE-E5E9-4E4E-B93B-90F3B82E3489}"/>
    <dgm:cxn modelId="{F2A3CD14-7022-024E-9F6E-CE6563ACF6D1}" type="presOf" srcId="{5187DE02-DBAC-4E41-B60A-51417143C571}" destId="{74EFB83D-3397-AB49-A3C5-C5846A18ED0F}" srcOrd="0" destOrd="0" presId="urn:microsoft.com/office/officeart/2005/8/layout/hList1"/>
    <dgm:cxn modelId="{966DBC48-AE69-B844-9ABC-573E77ECC515}" type="presOf" srcId="{9DA33ADE-C3AE-5240-9F95-BF3352954022}" destId="{6DA5920E-5BAE-C045-A52C-44A94ADFC20C}" srcOrd="0" destOrd="3" presId="urn:microsoft.com/office/officeart/2005/8/layout/hList1"/>
    <dgm:cxn modelId="{BDF3E692-66F0-BA46-BCFC-ECA37559F0AA}" srcId="{DC898403-FE22-B442-8891-6B476FE69432}" destId="{3484B27E-A742-734D-AB88-7010E2DDAC0A}" srcOrd="0" destOrd="0" parTransId="{EBF8AB65-652C-CE4E-8DC9-8521863C2532}" sibTransId="{5AE11753-BF8E-4A4B-AC88-18627850AD92}"/>
    <dgm:cxn modelId="{0BD6A2CE-3117-844F-BA16-9663C9F01237}" srcId="{A6A1F10D-4A50-5C44-8FE7-35487E4C693A}" destId="{591B1C9A-8984-0D49-8E34-19BD75F81C71}" srcOrd="4" destOrd="0" parTransId="{DA9685F1-D4DC-0D42-AB95-E1A887996DE1}" sibTransId="{42996ED3-2B03-5C4A-BEB2-9ECAE1D85D9B}"/>
    <dgm:cxn modelId="{4E2AA7F5-72BB-EF46-8639-0168B18300B6}" type="presOf" srcId="{8F721799-9744-B347-B3E9-D8C791A85844}" destId="{CA494BC6-04B0-1A4E-B72A-9EF2EAA78FFE}" srcOrd="0" destOrd="1" presId="urn:microsoft.com/office/officeart/2005/8/layout/hList1"/>
    <dgm:cxn modelId="{E727B550-BD47-C842-99C2-58999F95C584}" srcId="{36AC5BAE-42FE-D04E-A5D1-DA33E497A227}" destId="{AD73CA55-C346-CB46-AF8E-465ECE4AEF93}" srcOrd="0" destOrd="0" parTransId="{BCCDF6D9-DB70-C645-AF94-322D2E3B386B}" sibTransId="{D53ACF91-2BC8-9D42-8DBC-735DF432FA29}"/>
    <dgm:cxn modelId="{8194D82F-CFEB-8E46-AF80-9BA0D83CFC29}" type="presOf" srcId="{40267FF7-30FD-8049-8DF3-C6720DF071F2}" destId="{CA494BC6-04B0-1A4E-B72A-9EF2EAA78FFE}" srcOrd="0" destOrd="5" presId="urn:microsoft.com/office/officeart/2005/8/layout/hList1"/>
    <dgm:cxn modelId="{5E4DD8E8-0147-C640-BCB8-54164AA35893}" type="presOf" srcId="{591B1C9A-8984-0D49-8E34-19BD75F81C71}" destId="{CA494BC6-04B0-1A4E-B72A-9EF2EAA78FFE}" srcOrd="0" destOrd="9" presId="urn:microsoft.com/office/officeart/2005/8/layout/hList1"/>
    <dgm:cxn modelId="{24BA55A9-D4F9-AD41-87E1-0AB6E164FCE1}" srcId="{5187DE02-DBAC-4E41-B60A-51417143C571}" destId="{A6A1F10D-4A50-5C44-8FE7-35487E4C693A}" srcOrd="4" destOrd="0" parTransId="{DFBF3353-EEB5-2741-AED1-D239EE89E66B}" sibTransId="{EE129C73-B0D7-6041-B980-B05DE9724D00}"/>
    <dgm:cxn modelId="{692FE151-5423-B248-9B01-9E4847B0952C}" type="presOf" srcId="{B2DA6AC6-125A-2245-BB73-C7D4CB852157}" destId="{CA494BC6-04B0-1A4E-B72A-9EF2EAA78FFE}" srcOrd="0" destOrd="10" presId="urn:microsoft.com/office/officeart/2005/8/layout/hList1"/>
    <dgm:cxn modelId="{C8B66A87-FE44-554E-98A6-A929D70ACDEF}" type="presOf" srcId="{87032A8E-CF09-F240-89BD-A38733A4283E}" destId="{9DA86DC6-8B8F-4543-8017-39705BAFA4E9}" srcOrd="0" destOrd="0" presId="urn:microsoft.com/office/officeart/2005/8/layout/hList1"/>
    <dgm:cxn modelId="{A35F0E25-924B-CB49-9B5A-F15E9777E40E}" srcId="{36AC5BAE-42FE-D04E-A5D1-DA33E497A227}" destId="{5224291D-8A01-044A-AB34-16925598C69D}" srcOrd="4" destOrd="0" parTransId="{4505F3FE-CF40-FA44-9876-5CC7F89073AD}" sibTransId="{051F8713-5D59-564B-963E-9D6170D66B6A}"/>
    <dgm:cxn modelId="{C4EFF763-9634-CA44-B078-CC7FA184B2BA}" srcId="{5187DE02-DBAC-4E41-B60A-51417143C571}" destId="{27B24494-834D-4840-A73E-09650003986D}" srcOrd="0" destOrd="0" parTransId="{39E64D44-7EBD-634E-858F-61FF33585B7A}" sibTransId="{F4CA6081-5837-404B-BFA8-741B2A5F1F7B}"/>
    <dgm:cxn modelId="{67B33873-1909-7944-A82A-D9B2DBBD4270}" type="presOf" srcId="{277064A8-3EAC-7943-8956-8A56FDDD167F}" destId="{9DA86DC6-8B8F-4543-8017-39705BAFA4E9}" srcOrd="0" destOrd="5" presId="urn:microsoft.com/office/officeart/2005/8/layout/hList1"/>
    <dgm:cxn modelId="{AB02D3C0-BB1C-5E43-9C30-504118AA34B5}" srcId="{36AC5BAE-42FE-D04E-A5D1-DA33E497A227}" destId="{06A6213D-8A80-0F46-AA3C-DF38EA374386}" srcOrd="2" destOrd="0" parTransId="{CCBF54DB-C16F-4043-B801-6BE232DCDC82}" sibTransId="{9C0E5A90-F5E1-D14D-9756-CFC7FCF46822}"/>
    <dgm:cxn modelId="{8A9CF7A8-3B26-D14D-BC55-A89CF70028EA}" type="presOf" srcId="{3484B27E-A742-734D-AB88-7010E2DDAC0A}" destId="{9DA86DC6-8B8F-4543-8017-39705BAFA4E9}" srcOrd="0" destOrd="3" presId="urn:microsoft.com/office/officeart/2005/8/layout/hList1"/>
    <dgm:cxn modelId="{F05A6D21-4221-CD48-906A-7241D8813301}" type="presOf" srcId="{A6A1F10D-4A50-5C44-8FE7-35487E4C693A}" destId="{CA494BC6-04B0-1A4E-B72A-9EF2EAA78FFE}" srcOrd="0" destOrd="4" presId="urn:microsoft.com/office/officeart/2005/8/layout/hList1"/>
    <dgm:cxn modelId="{3B0FC62B-00E9-0846-BE52-FAF07FE8D625}" type="presOf" srcId="{8DA7B805-16A0-E34F-AB99-5A3DBCD3F5BF}" destId="{CA494BC6-04B0-1A4E-B72A-9EF2EAA78FFE}" srcOrd="0" destOrd="6" presId="urn:microsoft.com/office/officeart/2005/8/layout/hList1"/>
    <dgm:cxn modelId="{10E94CAB-5C17-C24A-97FA-D784EAB9581B}" srcId="{5187DE02-DBAC-4E41-B60A-51417143C571}" destId="{5D904C4E-BFF8-E54D-AD36-96731FFBF351}" srcOrd="3" destOrd="0" parTransId="{CC6AA7B8-487F-F542-9F8A-AA3F9A0F1035}" sibTransId="{C0A8F933-B72B-BE4A-86BA-27D237447206}"/>
    <dgm:cxn modelId="{96566FD2-B95A-E342-9C41-1310AEC15336}" srcId="{A6A1F10D-4A50-5C44-8FE7-35487E4C693A}" destId="{8DA7B805-16A0-E34F-AB99-5A3DBCD3F5BF}" srcOrd="1" destOrd="0" parTransId="{554BE84E-DF63-834D-8D1F-F15201E78075}" sibTransId="{6503AB6C-ECF4-D344-9F64-2294182FC38C}"/>
    <dgm:cxn modelId="{CCE1DC8E-4B9D-E34F-A106-78DC3E6E5101}" type="presOf" srcId="{50445268-A00A-B54D-B321-F86DC3310209}" destId="{49AD6821-2EF6-7A43-90F4-A90384F95787}" srcOrd="0" destOrd="0" presId="urn:microsoft.com/office/officeart/2005/8/layout/hList1"/>
    <dgm:cxn modelId="{A7171487-EEA3-1049-BEF0-5F8CCAFA1420}" type="presOf" srcId="{DC898403-FE22-B442-8891-6B476FE69432}" destId="{9DA86DC6-8B8F-4543-8017-39705BAFA4E9}" srcOrd="0" destOrd="2" presId="urn:microsoft.com/office/officeart/2005/8/layout/hList1"/>
    <dgm:cxn modelId="{8388531C-31EF-F741-866C-22FC5331B793}" srcId="{5A31A4FA-2DF5-5849-A1D8-214E6A818A33}" destId="{5187DE02-DBAC-4E41-B60A-51417143C571}" srcOrd="1" destOrd="0" parTransId="{994FCC00-0820-3B47-87E5-3EDA4C39A65E}" sibTransId="{8CB989B9-4DA1-9646-8901-471C47A98754}"/>
    <dgm:cxn modelId="{C8562783-F000-824B-8C19-2EA409C72234}" srcId="{36AC5BAE-42FE-D04E-A5D1-DA33E497A227}" destId="{9DA33ADE-C3AE-5240-9F95-BF3352954022}" srcOrd="3" destOrd="0" parTransId="{CA0DCFE7-7F5D-1946-802D-4C1A15F28F80}" sibTransId="{0AAD1699-8875-3142-98B3-E7BDACB7FD63}"/>
    <dgm:cxn modelId="{2BB2213D-D36B-CF4F-84CC-2522934ABD0D}" srcId="{36AC5BAE-42FE-D04E-A5D1-DA33E497A227}" destId="{B716F937-D211-EC4F-B9D7-46F0095BA8C9}" srcOrd="1" destOrd="0" parTransId="{38FFAD58-3CC1-8449-AA0C-347B1A6E4004}" sibTransId="{6959BEF3-5EAC-574A-A8CD-B6F7F4353B45}"/>
    <dgm:cxn modelId="{4F9D5F83-D2EC-4046-9453-57C31D8EDB25}" srcId="{50445268-A00A-B54D-B321-F86DC3310209}" destId="{DC898403-FE22-B442-8891-6B476FE69432}" srcOrd="2" destOrd="0" parTransId="{3E14AF3A-D25A-E944-A351-C620D769BCD2}" sibTransId="{5AD85F1B-5AEA-6A41-8518-6200234F5A2A}"/>
    <dgm:cxn modelId="{36A49D68-DC1E-944C-A0A1-E5CADA6CD1D4}" srcId="{5A31A4FA-2DF5-5849-A1D8-214E6A818A33}" destId="{36AC5BAE-42FE-D04E-A5D1-DA33E497A227}" srcOrd="2" destOrd="0" parTransId="{9DB97F7D-C6E5-764B-AA2D-4C7C17B99744}" sibTransId="{D5782178-B15D-5649-AD67-102893F2E684}"/>
    <dgm:cxn modelId="{BB3AE034-A5A0-894B-8C6E-896A41F8E7A8}" srcId="{5187DE02-DBAC-4E41-B60A-51417143C571}" destId="{B017E0F8-F5B4-384E-80D9-5C17F3689404}" srcOrd="2" destOrd="0" parTransId="{8674D310-2A87-904F-A79D-E1AD5F34E9F4}" sibTransId="{90B98A0D-567E-CA41-8B6D-4A8CA6BE070C}"/>
    <dgm:cxn modelId="{DB165250-4D47-504A-8BA1-E04308E44363}" type="presOf" srcId="{5A31A4FA-2DF5-5849-A1D8-214E6A818A33}" destId="{DE28570F-35CE-5F43-B2F2-40A35662C92F}" srcOrd="0" destOrd="0" presId="urn:microsoft.com/office/officeart/2005/8/layout/hList1"/>
    <dgm:cxn modelId="{34FE2282-E80F-6C44-931E-54D5582319DC}" type="presOf" srcId="{5224291D-8A01-044A-AB34-16925598C69D}" destId="{6DA5920E-5BAE-C045-A52C-44A94ADFC20C}" srcOrd="0" destOrd="4" presId="urn:microsoft.com/office/officeart/2005/8/layout/hList1"/>
    <dgm:cxn modelId="{E8A59969-5BDB-7E46-A52A-E62F1FC6B078}" type="presOf" srcId="{06A6213D-8A80-0F46-AA3C-DF38EA374386}" destId="{6DA5920E-5BAE-C045-A52C-44A94ADFC20C}" srcOrd="0" destOrd="2" presId="urn:microsoft.com/office/officeart/2005/8/layout/hList1"/>
    <dgm:cxn modelId="{F3E506C8-7DFB-9642-B8BF-C82BF7A9F6F8}" srcId="{50445268-A00A-B54D-B321-F86DC3310209}" destId="{87032A8E-CF09-F240-89BD-A38733A4283E}" srcOrd="0" destOrd="0" parTransId="{E44FE06D-08C0-0843-A6AB-6054BC3436D1}" sibTransId="{D60E6776-3165-C64F-ADED-D7E5CAF272C4}"/>
    <dgm:cxn modelId="{F8B47149-5403-2E45-AA6F-8A3DD8492D3C}" srcId="{50445268-A00A-B54D-B321-F86DC3310209}" destId="{9027C19E-30F1-0E4E-8547-6F6D1E34E2D1}" srcOrd="1" destOrd="0" parTransId="{1518C43B-03AD-1E4E-99E5-44FC656A377B}" sibTransId="{4AA8D6D5-BA15-AA45-8AC2-F48075AEA08B}"/>
    <dgm:cxn modelId="{8B371668-CEA2-4245-A2BE-880523F06EA1}" type="presOf" srcId="{B017E0F8-F5B4-384E-80D9-5C17F3689404}" destId="{CA494BC6-04B0-1A4E-B72A-9EF2EAA78FFE}" srcOrd="0" destOrd="2" presId="urn:microsoft.com/office/officeart/2005/8/layout/hList1"/>
    <dgm:cxn modelId="{6D0BF2FF-A915-644E-BECB-5CC6C745CDFB}" type="presOf" srcId="{5D904C4E-BFF8-E54D-AD36-96731FFBF351}" destId="{CA494BC6-04B0-1A4E-B72A-9EF2EAA78FFE}" srcOrd="0" destOrd="3" presId="urn:microsoft.com/office/officeart/2005/8/layout/hList1"/>
    <dgm:cxn modelId="{88F93280-EE18-F940-BF3F-3BC2F5160AC7}" type="presOf" srcId="{D0382202-2738-9240-B3D4-535EDCDA4D60}" destId="{9DA86DC6-8B8F-4543-8017-39705BAFA4E9}" srcOrd="0" destOrd="4" presId="urn:microsoft.com/office/officeart/2005/8/layout/hList1"/>
    <dgm:cxn modelId="{D5D380A1-AC4C-5540-8D8C-485C242C98CF}" type="presOf" srcId="{B716F937-D211-EC4F-B9D7-46F0095BA8C9}" destId="{6DA5920E-5BAE-C045-A52C-44A94ADFC20C}" srcOrd="0" destOrd="1" presId="urn:microsoft.com/office/officeart/2005/8/layout/hList1"/>
    <dgm:cxn modelId="{553575E2-41FB-0B46-B1F7-E57053ECCD56}" type="presOf" srcId="{AD73CA55-C346-CB46-AF8E-465ECE4AEF93}" destId="{6DA5920E-5BAE-C045-A52C-44A94ADFC20C}" srcOrd="0" destOrd="0" presId="urn:microsoft.com/office/officeart/2005/8/layout/hList1"/>
    <dgm:cxn modelId="{83EA89CD-B9C5-334C-ABD1-6A06442414C8}" srcId="{5187DE02-DBAC-4E41-B60A-51417143C571}" destId="{8F721799-9744-B347-B3E9-D8C791A85844}" srcOrd="1" destOrd="0" parTransId="{FAB8B781-AFC2-434F-924F-085333CC3367}" sibTransId="{825545A0-1EBC-264A-A200-8375E12B6D9A}"/>
    <dgm:cxn modelId="{3D7872C9-2FC2-D740-AD97-1651ABC48D23}" srcId="{A6A1F10D-4A50-5C44-8FE7-35487E4C693A}" destId="{F3081E38-FAC3-2945-88B3-27C7AF7AC57E}" srcOrd="2" destOrd="0" parTransId="{DBFFDBF4-4695-1C45-91BD-D9E7E7CACCB1}" sibTransId="{86B8447E-4D82-1848-8BE1-0A1405A4DA32}"/>
    <dgm:cxn modelId="{3C9825D1-F533-2048-9F6D-510203D35D3E}" type="presOf" srcId="{36AC5BAE-42FE-D04E-A5D1-DA33E497A227}" destId="{E557C88B-6618-724B-A139-D054E9FF0635}" srcOrd="0" destOrd="0" presId="urn:microsoft.com/office/officeart/2005/8/layout/hList1"/>
    <dgm:cxn modelId="{A786C947-3331-0743-9722-243048D7E4F0}" srcId="{5187DE02-DBAC-4E41-B60A-51417143C571}" destId="{B2DA6AC6-125A-2245-BB73-C7D4CB852157}" srcOrd="5" destOrd="0" parTransId="{F54152E5-496F-2E4E-9480-E0C6D0A469BF}" sibTransId="{1B564403-5EB7-924A-AF58-47CA57EAAD49}"/>
    <dgm:cxn modelId="{C82E8D95-ECF4-884A-956C-6FD4836EA381}" srcId="{A6A1F10D-4A50-5C44-8FE7-35487E4C693A}" destId="{40267FF7-30FD-8049-8DF3-C6720DF071F2}" srcOrd="0" destOrd="0" parTransId="{B83FC63F-5D0F-A649-BE75-8294ABCE449D}" sibTransId="{781A4B2C-004A-1E40-AD9A-9CA524E9D7FD}"/>
    <dgm:cxn modelId="{4298C935-1998-C942-A817-FAB8D4C6C5F2}" srcId="{DC898403-FE22-B442-8891-6B476FE69432}" destId="{D0382202-2738-9240-B3D4-535EDCDA4D60}" srcOrd="1" destOrd="0" parTransId="{697E0CFC-A126-C940-BC39-3B48C09F33B6}" sibTransId="{9EDC2713-0854-4C42-8ADC-206024CF1384}"/>
    <dgm:cxn modelId="{99987FB2-D580-DE4E-91C0-87C38F506EEC}" srcId="{DC898403-FE22-B442-8891-6B476FE69432}" destId="{277064A8-3EAC-7943-8956-8A56FDDD167F}" srcOrd="2" destOrd="0" parTransId="{F11D8EBD-7F95-2046-9BA3-9C1D3E7D34AA}" sibTransId="{07C7ACC8-C693-1D47-B80C-D98E47E166D5}"/>
    <dgm:cxn modelId="{52D4C601-FA77-644D-A739-A639D3B2EE5D}" type="presOf" srcId="{27B24494-834D-4840-A73E-09650003986D}" destId="{CA494BC6-04B0-1A4E-B72A-9EF2EAA78FFE}" srcOrd="0" destOrd="0" presId="urn:microsoft.com/office/officeart/2005/8/layout/hList1"/>
    <dgm:cxn modelId="{6A175A81-18B7-9244-B2AE-5EAFF3996961}" type="presOf" srcId="{9027C19E-30F1-0E4E-8547-6F6D1E34E2D1}" destId="{9DA86DC6-8B8F-4543-8017-39705BAFA4E9}" srcOrd="0" destOrd="1" presId="urn:microsoft.com/office/officeart/2005/8/layout/hList1"/>
    <dgm:cxn modelId="{D35EF47F-9C7B-F14F-92A0-1C3152D213A4}" srcId="{5A31A4FA-2DF5-5849-A1D8-214E6A818A33}" destId="{50445268-A00A-B54D-B321-F86DC3310209}" srcOrd="0" destOrd="0" parTransId="{B3B6E857-4AEE-484A-AA65-77CD6D7D3AEA}" sibTransId="{8AC51DA9-5AB1-EB49-9F5F-2A51F5C396C2}"/>
    <dgm:cxn modelId="{2C2342B4-AA77-7242-B484-F189B73F9640}" type="presOf" srcId="{F3081E38-FAC3-2945-88B3-27C7AF7AC57E}" destId="{CA494BC6-04B0-1A4E-B72A-9EF2EAA78FFE}" srcOrd="0" destOrd="7" presId="urn:microsoft.com/office/officeart/2005/8/layout/hList1"/>
    <dgm:cxn modelId="{51A5567B-54F3-8C46-9054-A441FB05E1AE}" type="presOf" srcId="{48DDE06A-FDC5-7949-8A9F-AD9E8F4A0E04}" destId="{CA494BC6-04B0-1A4E-B72A-9EF2EAA78FFE}" srcOrd="0" destOrd="8" presId="urn:microsoft.com/office/officeart/2005/8/layout/hList1"/>
    <dgm:cxn modelId="{A63D6053-0505-8040-82DA-D8077390511A}" type="presParOf" srcId="{DE28570F-35CE-5F43-B2F2-40A35662C92F}" destId="{9EDF0976-5008-B240-9D17-5AFABEBD784F}" srcOrd="0" destOrd="0" presId="urn:microsoft.com/office/officeart/2005/8/layout/hList1"/>
    <dgm:cxn modelId="{5FE25004-03BA-F146-A4EB-7FC559EAE1B4}" type="presParOf" srcId="{9EDF0976-5008-B240-9D17-5AFABEBD784F}" destId="{49AD6821-2EF6-7A43-90F4-A90384F95787}" srcOrd="0" destOrd="0" presId="urn:microsoft.com/office/officeart/2005/8/layout/hList1"/>
    <dgm:cxn modelId="{4F7D866A-62C8-0A46-8DFA-75F37F218824}" type="presParOf" srcId="{9EDF0976-5008-B240-9D17-5AFABEBD784F}" destId="{9DA86DC6-8B8F-4543-8017-39705BAFA4E9}" srcOrd="1" destOrd="0" presId="urn:microsoft.com/office/officeart/2005/8/layout/hList1"/>
    <dgm:cxn modelId="{F8D63FA9-A622-9C48-8D46-3917F11458C9}" type="presParOf" srcId="{DE28570F-35CE-5F43-B2F2-40A35662C92F}" destId="{A830A293-6A2E-0F47-A6EA-0967C6327918}" srcOrd="1" destOrd="0" presId="urn:microsoft.com/office/officeart/2005/8/layout/hList1"/>
    <dgm:cxn modelId="{0B3CBA1B-9006-CE46-9D3A-619E0EDC3ED7}" type="presParOf" srcId="{DE28570F-35CE-5F43-B2F2-40A35662C92F}" destId="{A0DD58D2-CDF0-D447-B0AF-71F2C3C0EC0C}" srcOrd="2" destOrd="0" presId="urn:microsoft.com/office/officeart/2005/8/layout/hList1"/>
    <dgm:cxn modelId="{2DFAC1C6-EFAA-484F-9E56-B53D4AB1F1A2}" type="presParOf" srcId="{A0DD58D2-CDF0-D447-B0AF-71F2C3C0EC0C}" destId="{74EFB83D-3397-AB49-A3C5-C5846A18ED0F}" srcOrd="0" destOrd="0" presId="urn:microsoft.com/office/officeart/2005/8/layout/hList1"/>
    <dgm:cxn modelId="{42127939-4180-6248-AA5F-7F2BA4E6FE26}" type="presParOf" srcId="{A0DD58D2-CDF0-D447-B0AF-71F2C3C0EC0C}" destId="{CA494BC6-04B0-1A4E-B72A-9EF2EAA78FFE}" srcOrd="1" destOrd="0" presId="urn:microsoft.com/office/officeart/2005/8/layout/hList1"/>
    <dgm:cxn modelId="{0E45A1FA-F418-B646-8C14-39EC49BFFA69}" type="presParOf" srcId="{DE28570F-35CE-5F43-B2F2-40A35662C92F}" destId="{08CB5726-B6D5-2F4E-B214-B556A4FA63D0}" srcOrd="3" destOrd="0" presId="urn:microsoft.com/office/officeart/2005/8/layout/hList1"/>
    <dgm:cxn modelId="{A0058774-2F0C-DC45-81B7-D01C1ACF04C0}" type="presParOf" srcId="{DE28570F-35CE-5F43-B2F2-40A35662C92F}" destId="{EE8CF186-6854-274F-B052-ABD76D1D14E5}" srcOrd="4" destOrd="0" presId="urn:microsoft.com/office/officeart/2005/8/layout/hList1"/>
    <dgm:cxn modelId="{F5961AA1-2A77-6143-A57B-85B197D2087D}" type="presParOf" srcId="{EE8CF186-6854-274F-B052-ABD76D1D14E5}" destId="{E557C88B-6618-724B-A139-D054E9FF0635}" srcOrd="0" destOrd="0" presId="urn:microsoft.com/office/officeart/2005/8/layout/hList1"/>
    <dgm:cxn modelId="{E8C00B27-9B84-EC43-BF6B-10516E1F4663}" type="presParOf" srcId="{EE8CF186-6854-274F-B052-ABD76D1D14E5}" destId="{6DA5920E-5BAE-C045-A52C-44A94ADFC20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F94D0-3065-C64F-BEC8-82D05210DFEA}">
      <dsp:nvSpPr>
        <dsp:cNvPr id="0" name=""/>
        <dsp:cNvSpPr/>
      </dsp:nvSpPr>
      <dsp:spPr>
        <a:xfrm>
          <a:off x="4018" y="0"/>
          <a:ext cx="3513832" cy="558799"/>
        </a:xfrm>
        <a:prstGeom prst="homePlate">
          <a:avLst/>
        </a:prstGeom>
        <a:solidFill>
          <a:srgbClr val="73122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US" sz="2800" kern="1200" dirty="0" smtClean="0"/>
            <a:t>May</a:t>
          </a:r>
          <a:endParaRPr lang="en-US" sz="2800" kern="1200" dirty="0"/>
        </a:p>
      </dsp:txBody>
      <dsp:txXfrm>
        <a:off x="4018" y="0"/>
        <a:ext cx="3374132" cy="558799"/>
      </dsp:txXfrm>
    </dsp:sp>
    <dsp:sp modelId="{88347325-84E5-D04F-9C47-49DD07B80107}">
      <dsp:nvSpPr>
        <dsp:cNvPr id="0" name=""/>
        <dsp:cNvSpPr/>
      </dsp:nvSpPr>
      <dsp:spPr>
        <a:xfrm>
          <a:off x="2815083" y="0"/>
          <a:ext cx="3513832" cy="558799"/>
        </a:xfrm>
        <a:prstGeom prst="chevron">
          <a:avLst/>
        </a:prstGeom>
        <a:solidFill>
          <a:srgbClr val="E6C82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sz="2800" kern="1200" dirty="0" smtClean="0"/>
            <a:t>June-July</a:t>
          </a:r>
          <a:endParaRPr lang="en-US" sz="2800" kern="1200" dirty="0"/>
        </a:p>
      </dsp:txBody>
      <dsp:txXfrm>
        <a:off x="3094483" y="0"/>
        <a:ext cx="2955033" cy="558799"/>
      </dsp:txXfrm>
    </dsp:sp>
    <dsp:sp modelId="{95FF02FB-75F3-9C48-B794-B27CC66BBEF0}">
      <dsp:nvSpPr>
        <dsp:cNvPr id="0" name=""/>
        <dsp:cNvSpPr/>
      </dsp:nvSpPr>
      <dsp:spPr>
        <a:xfrm>
          <a:off x="5626149" y="0"/>
          <a:ext cx="3513832" cy="558799"/>
        </a:xfrm>
        <a:prstGeom prst="chevron">
          <a:avLst/>
        </a:prstGeom>
        <a:solidFill>
          <a:srgbClr val="73122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sz="2800" kern="1200" dirty="0" smtClean="0"/>
            <a:t>July-August</a:t>
          </a:r>
          <a:endParaRPr lang="en-US" sz="2800" kern="1200" dirty="0"/>
        </a:p>
      </dsp:txBody>
      <dsp:txXfrm>
        <a:off x="5905549" y="0"/>
        <a:ext cx="2955033" cy="558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D6821-2EF6-7A43-90F4-A90384F95787}">
      <dsp:nvSpPr>
        <dsp:cNvPr id="0" name=""/>
        <dsp:cNvSpPr/>
      </dsp:nvSpPr>
      <dsp:spPr>
        <a:xfrm>
          <a:off x="2857" y="194013"/>
          <a:ext cx="2786062" cy="633600"/>
        </a:xfrm>
        <a:prstGeom prst="rect">
          <a:avLst/>
        </a:prstGeom>
        <a:solidFill>
          <a:srgbClr val="E6C82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smtClean="0"/>
            <a:t>Desired Outcomes</a:t>
          </a:r>
          <a:endParaRPr lang="en-US" sz="2200" b="1" kern="1200" dirty="0"/>
        </a:p>
      </dsp:txBody>
      <dsp:txXfrm>
        <a:off x="2857" y="194013"/>
        <a:ext cx="2786062" cy="633600"/>
      </dsp:txXfrm>
    </dsp:sp>
    <dsp:sp modelId="{9DA86DC6-8B8F-4543-8017-39705BAFA4E9}">
      <dsp:nvSpPr>
        <dsp:cNvPr id="0" name=""/>
        <dsp:cNvSpPr/>
      </dsp:nvSpPr>
      <dsp:spPr>
        <a:xfrm>
          <a:off x="2857" y="827613"/>
          <a:ext cx="2786062" cy="4439372"/>
        </a:xfrm>
        <a:prstGeom prst="rect">
          <a:avLst/>
        </a:prstGeom>
        <a:solidFill>
          <a:schemeClr val="accent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rgbClr val="73122E"/>
              </a:solidFill>
            </a:rPr>
            <a:t>Redesign one module of a current course</a:t>
          </a:r>
          <a:endParaRPr lang="en-US" sz="2200" kern="1200" dirty="0">
            <a:solidFill>
              <a:srgbClr val="73122E"/>
            </a:solidFill>
          </a:endParaRPr>
        </a:p>
        <a:p>
          <a:pPr marL="228600" lvl="1" indent="-228600" algn="l" defTabSz="977900">
            <a:lnSpc>
              <a:spcPct val="90000"/>
            </a:lnSpc>
            <a:spcBef>
              <a:spcPct val="0"/>
            </a:spcBef>
            <a:spcAft>
              <a:spcPct val="15000"/>
            </a:spcAft>
            <a:buChar char="••"/>
          </a:pPr>
          <a:r>
            <a:rPr lang="en-US" sz="2200" kern="1200" dirty="0" smtClean="0">
              <a:solidFill>
                <a:srgbClr val="73122E"/>
              </a:solidFill>
            </a:rPr>
            <a:t>Option to receive stipend for </a:t>
          </a:r>
          <a:r>
            <a:rPr lang="en-US" sz="2200" kern="1200" dirty="0" smtClean="0">
              <a:solidFill>
                <a:srgbClr val="73122E"/>
              </a:solidFill>
            </a:rPr>
            <a:t>full     re-design and in-house peer review</a:t>
          </a:r>
          <a:endParaRPr lang="en-US" sz="2200" kern="1200" dirty="0">
            <a:solidFill>
              <a:srgbClr val="73122E"/>
            </a:solidFill>
          </a:endParaRPr>
        </a:p>
      </dsp:txBody>
      <dsp:txXfrm>
        <a:off x="2857" y="827613"/>
        <a:ext cx="2786062" cy="4439372"/>
      </dsp:txXfrm>
    </dsp:sp>
    <dsp:sp modelId="{74EFB83D-3397-AB49-A3C5-C5846A18ED0F}">
      <dsp:nvSpPr>
        <dsp:cNvPr id="0" name=""/>
        <dsp:cNvSpPr/>
      </dsp:nvSpPr>
      <dsp:spPr>
        <a:xfrm>
          <a:off x="3178968" y="194013"/>
          <a:ext cx="2786062" cy="633600"/>
        </a:xfrm>
        <a:prstGeom prst="rect">
          <a:avLst/>
        </a:prstGeom>
        <a:solidFill>
          <a:srgbClr val="E6C82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smtClean="0"/>
            <a:t>Format</a:t>
          </a:r>
          <a:endParaRPr lang="en-US" sz="2200" b="1" kern="1200" dirty="0"/>
        </a:p>
      </dsp:txBody>
      <dsp:txXfrm>
        <a:off x="3178968" y="194013"/>
        <a:ext cx="2786062" cy="633600"/>
      </dsp:txXfrm>
    </dsp:sp>
    <dsp:sp modelId="{CA494BC6-04B0-1A4E-B72A-9EF2EAA78FFE}">
      <dsp:nvSpPr>
        <dsp:cNvPr id="0" name=""/>
        <dsp:cNvSpPr/>
      </dsp:nvSpPr>
      <dsp:spPr>
        <a:xfrm>
          <a:off x="3163283" y="858955"/>
          <a:ext cx="2786062" cy="4439372"/>
        </a:xfrm>
        <a:prstGeom prst="rect">
          <a:avLst/>
        </a:prstGeom>
        <a:solidFill>
          <a:schemeClr val="accent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rgbClr val="73122E"/>
              </a:solidFill>
            </a:rPr>
            <a:t>F2F</a:t>
          </a:r>
          <a:endParaRPr lang="en-US" sz="2200" kern="1200" dirty="0">
            <a:solidFill>
              <a:srgbClr val="73122E"/>
            </a:solidFill>
          </a:endParaRPr>
        </a:p>
        <a:p>
          <a:pPr marL="457200" lvl="2" indent="-228600" algn="l" defTabSz="977900">
            <a:lnSpc>
              <a:spcPct val="90000"/>
            </a:lnSpc>
            <a:spcBef>
              <a:spcPct val="0"/>
            </a:spcBef>
            <a:spcAft>
              <a:spcPct val="15000"/>
            </a:spcAft>
            <a:buChar char="••"/>
          </a:pPr>
          <a:r>
            <a:rPr lang="en-US" sz="2200" kern="1200" dirty="0" smtClean="0">
              <a:solidFill>
                <a:srgbClr val="73122E"/>
              </a:solidFill>
            </a:rPr>
            <a:t>2 Fridays, 2 weeks apart</a:t>
          </a:r>
          <a:endParaRPr lang="en-US" sz="2200" kern="1200" dirty="0">
            <a:solidFill>
              <a:srgbClr val="73122E"/>
            </a:solidFill>
          </a:endParaRPr>
        </a:p>
        <a:p>
          <a:pPr marL="457200" lvl="2" indent="-228600" algn="l" defTabSz="977900">
            <a:lnSpc>
              <a:spcPct val="90000"/>
            </a:lnSpc>
            <a:spcBef>
              <a:spcPct val="0"/>
            </a:spcBef>
            <a:spcAft>
              <a:spcPct val="15000"/>
            </a:spcAft>
            <a:buChar char="••"/>
          </a:pPr>
          <a:r>
            <a:rPr lang="en-US" sz="2200" kern="1200" dirty="0" smtClean="0">
              <a:solidFill>
                <a:srgbClr val="73122E"/>
              </a:solidFill>
            </a:rPr>
            <a:t>2 consecutive days (Friday &amp; Saturday)</a:t>
          </a:r>
          <a:endParaRPr lang="en-US" sz="2200" kern="1200" dirty="0">
            <a:solidFill>
              <a:srgbClr val="73122E"/>
            </a:solidFill>
          </a:endParaRPr>
        </a:p>
        <a:p>
          <a:pPr marL="228600" lvl="1" indent="-228600" algn="l" defTabSz="977900">
            <a:lnSpc>
              <a:spcPct val="90000"/>
            </a:lnSpc>
            <a:spcBef>
              <a:spcPct val="0"/>
            </a:spcBef>
            <a:spcAft>
              <a:spcPct val="15000"/>
            </a:spcAft>
            <a:buChar char="••"/>
          </a:pPr>
          <a:r>
            <a:rPr lang="en-US" sz="2200" kern="1200" dirty="0" smtClean="0">
              <a:solidFill>
                <a:srgbClr val="73122E"/>
              </a:solidFill>
            </a:rPr>
            <a:t>Going Hybrid</a:t>
          </a:r>
          <a:endParaRPr lang="en-US" sz="2200" kern="1200" dirty="0">
            <a:solidFill>
              <a:srgbClr val="73122E"/>
            </a:solidFill>
          </a:endParaRPr>
        </a:p>
        <a:p>
          <a:pPr marL="228600" lvl="1" indent="-228600" algn="l" defTabSz="977900">
            <a:lnSpc>
              <a:spcPct val="90000"/>
            </a:lnSpc>
            <a:spcBef>
              <a:spcPct val="0"/>
            </a:spcBef>
            <a:spcAft>
              <a:spcPct val="15000"/>
            </a:spcAft>
            <a:buChar char="••"/>
          </a:pPr>
          <a:endParaRPr lang="en-US" sz="2200" kern="1200" dirty="0">
            <a:solidFill>
              <a:srgbClr val="73122E"/>
            </a:solidFill>
          </a:endParaRPr>
        </a:p>
        <a:p>
          <a:pPr marL="228600" lvl="1" indent="-228600" algn="l" defTabSz="977900">
            <a:lnSpc>
              <a:spcPct val="90000"/>
            </a:lnSpc>
            <a:spcBef>
              <a:spcPct val="0"/>
            </a:spcBef>
            <a:spcAft>
              <a:spcPct val="15000"/>
            </a:spcAft>
            <a:buChar char="••"/>
          </a:pPr>
          <a:r>
            <a:rPr lang="en-US" sz="2200" kern="1200" dirty="0" smtClean="0">
              <a:solidFill>
                <a:srgbClr val="73122E"/>
              </a:solidFill>
            </a:rPr>
            <a:t>Follow-up consultation with Network members</a:t>
          </a:r>
          <a:endParaRPr lang="en-US" sz="2200" kern="1200" dirty="0">
            <a:solidFill>
              <a:srgbClr val="73122E"/>
            </a:solidFill>
          </a:endParaRPr>
        </a:p>
      </dsp:txBody>
      <dsp:txXfrm>
        <a:off x="3163283" y="858955"/>
        <a:ext cx="2786062" cy="4439372"/>
      </dsp:txXfrm>
    </dsp:sp>
    <dsp:sp modelId="{E557C88B-6618-724B-A139-D054E9FF0635}">
      <dsp:nvSpPr>
        <dsp:cNvPr id="0" name=""/>
        <dsp:cNvSpPr/>
      </dsp:nvSpPr>
      <dsp:spPr>
        <a:xfrm>
          <a:off x="6355080" y="194013"/>
          <a:ext cx="2786062" cy="633600"/>
        </a:xfrm>
        <a:prstGeom prst="rect">
          <a:avLst/>
        </a:prstGeom>
        <a:solidFill>
          <a:srgbClr val="E6C82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FFFF"/>
              </a:solidFill>
            </a:rPr>
            <a:t>Agenda</a:t>
          </a:r>
          <a:endParaRPr lang="en-US" sz="2200" b="1" kern="1200" dirty="0">
            <a:solidFill>
              <a:srgbClr val="FFFFFF"/>
            </a:solidFill>
          </a:endParaRPr>
        </a:p>
      </dsp:txBody>
      <dsp:txXfrm>
        <a:off x="6355080" y="194013"/>
        <a:ext cx="2786062" cy="633600"/>
      </dsp:txXfrm>
    </dsp:sp>
    <dsp:sp modelId="{6DA5920E-5BAE-C045-A52C-44A94ADFC20C}">
      <dsp:nvSpPr>
        <dsp:cNvPr id="0" name=""/>
        <dsp:cNvSpPr/>
      </dsp:nvSpPr>
      <dsp:spPr>
        <a:xfrm>
          <a:off x="6355080" y="827613"/>
          <a:ext cx="2786062" cy="4439372"/>
        </a:xfrm>
        <a:prstGeom prst="rect">
          <a:avLst/>
        </a:prstGeom>
        <a:solidFill>
          <a:schemeClr val="accent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rgbClr val="73122E"/>
              </a:solidFill>
            </a:rPr>
            <a:t>Intro to QM criteria</a:t>
          </a:r>
          <a:endParaRPr lang="en-US" sz="2200" kern="1200" dirty="0">
            <a:solidFill>
              <a:srgbClr val="73122E"/>
            </a:solidFill>
          </a:endParaRPr>
        </a:p>
        <a:p>
          <a:pPr marL="228600" lvl="1" indent="-228600" algn="l" defTabSz="977900">
            <a:lnSpc>
              <a:spcPct val="90000"/>
            </a:lnSpc>
            <a:spcBef>
              <a:spcPct val="0"/>
            </a:spcBef>
            <a:spcAft>
              <a:spcPct val="15000"/>
            </a:spcAft>
            <a:buChar char="••"/>
          </a:pPr>
          <a:r>
            <a:rPr lang="en-US" sz="2200" kern="1200" dirty="0" smtClean="0">
              <a:solidFill>
                <a:srgbClr val="73122E"/>
              </a:solidFill>
            </a:rPr>
            <a:t>Applying QM Rubric to Sample Course</a:t>
          </a:r>
          <a:endParaRPr lang="en-US" sz="2200" kern="1200" dirty="0">
            <a:solidFill>
              <a:srgbClr val="73122E"/>
            </a:solidFill>
          </a:endParaRPr>
        </a:p>
        <a:p>
          <a:pPr marL="228600" lvl="1" indent="-228600" algn="l" defTabSz="977900">
            <a:lnSpc>
              <a:spcPct val="90000"/>
            </a:lnSpc>
            <a:spcBef>
              <a:spcPct val="0"/>
            </a:spcBef>
            <a:spcAft>
              <a:spcPct val="15000"/>
            </a:spcAft>
            <a:buChar char="••"/>
          </a:pPr>
          <a:r>
            <a:rPr lang="en-US" sz="2200" kern="1200" dirty="0" smtClean="0">
              <a:solidFill>
                <a:srgbClr val="73122E"/>
              </a:solidFill>
            </a:rPr>
            <a:t>“Mapping” and Alignment</a:t>
          </a:r>
          <a:endParaRPr lang="en-US" sz="2200" kern="1200" dirty="0">
            <a:solidFill>
              <a:srgbClr val="73122E"/>
            </a:solidFill>
          </a:endParaRPr>
        </a:p>
        <a:p>
          <a:pPr marL="228600" lvl="1" indent="-228600" algn="l" defTabSz="977900">
            <a:lnSpc>
              <a:spcPct val="90000"/>
            </a:lnSpc>
            <a:spcBef>
              <a:spcPct val="0"/>
            </a:spcBef>
            <a:spcAft>
              <a:spcPct val="15000"/>
            </a:spcAft>
            <a:buChar char="••"/>
          </a:pPr>
          <a:r>
            <a:rPr lang="en-US" sz="2200" kern="1200" dirty="0" smtClean="0">
              <a:solidFill>
                <a:srgbClr val="73122E"/>
              </a:solidFill>
            </a:rPr>
            <a:t>Breakouts on materials, engagement, assessment, accessibility and feedback</a:t>
          </a:r>
          <a:endParaRPr lang="en-US" sz="2200" kern="1200" dirty="0">
            <a:solidFill>
              <a:srgbClr val="73122E"/>
            </a:solidFill>
          </a:endParaRPr>
        </a:p>
        <a:p>
          <a:pPr marL="228600" lvl="1" indent="-228600" algn="l" defTabSz="977900">
            <a:lnSpc>
              <a:spcPct val="90000"/>
            </a:lnSpc>
            <a:spcBef>
              <a:spcPct val="0"/>
            </a:spcBef>
            <a:spcAft>
              <a:spcPct val="15000"/>
            </a:spcAft>
            <a:buChar char="••"/>
          </a:pPr>
          <a:r>
            <a:rPr lang="en-US" sz="2200" kern="1200" dirty="0" smtClean="0">
              <a:solidFill>
                <a:srgbClr val="73122E"/>
              </a:solidFill>
            </a:rPr>
            <a:t>Time to work and present </a:t>
          </a:r>
          <a:endParaRPr lang="en-US" sz="2200" kern="1200" dirty="0">
            <a:solidFill>
              <a:srgbClr val="73122E"/>
            </a:solidFill>
          </a:endParaRPr>
        </a:p>
      </dsp:txBody>
      <dsp:txXfrm>
        <a:off x="6355080" y="827613"/>
        <a:ext cx="2786062" cy="4439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D6821-2EF6-7A43-90F4-A90384F95787}">
      <dsp:nvSpPr>
        <dsp:cNvPr id="0" name=""/>
        <dsp:cNvSpPr/>
      </dsp:nvSpPr>
      <dsp:spPr>
        <a:xfrm>
          <a:off x="2857" y="22516"/>
          <a:ext cx="2786062" cy="795360"/>
        </a:xfrm>
        <a:prstGeom prst="rect">
          <a:avLst/>
        </a:prstGeom>
        <a:solidFill>
          <a:srgbClr val="E6C82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Building a Network</a:t>
          </a:r>
          <a:endParaRPr lang="en-US" sz="1900" b="1" kern="1200" dirty="0"/>
        </a:p>
      </dsp:txBody>
      <dsp:txXfrm>
        <a:off x="2857" y="22516"/>
        <a:ext cx="2786062" cy="795360"/>
      </dsp:txXfrm>
    </dsp:sp>
    <dsp:sp modelId="{9DA86DC6-8B8F-4543-8017-39705BAFA4E9}">
      <dsp:nvSpPr>
        <dsp:cNvPr id="0" name=""/>
        <dsp:cNvSpPr/>
      </dsp:nvSpPr>
      <dsp:spPr>
        <a:xfrm>
          <a:off x="2857" y="817876"/>
          <a:ext cx="2786062" cy="4620607"/>
        </a:xfrm>
        <a:prstGeom prst="rect">
          <a:avLst/>
        </a:prstGeom>
        <a:solidFill>
          <a:schemeClr val="accent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73122E"/>
              </a:solidFill>
            </a:rPr>
            <a:t>Have clear expectations on:</a:t>
          </a:r>
          <a:endParaRPr lang="en-US" sz="1900" kern="1200" dirty="0">
            <a:solidFill>
              <a:srgbClr val="73122E"/>
            </a:solidFill>
          </a:endParaRPr>
        </a:p>
        <a:p>
          <a:pPr marL="171450" lvl="1" indent="-171450" algn="l" defTabSz="844550">
            <a:lnSpc>
              <a:spcPct val="90000"/>
            </a:lnSpc>
            <a:spcBef>
              <a:spcPct val="0"/>
            </a:spcBef>
            <a:spcAft>
              <a:spcPct val="15000"/>
            </a:spcAft>
            <a:buChar char="••"/>
          </a:pPr>
          <a:endParaRPr lang="en-US" sz="1900" kern="1200" dirty="0">
            <a:solidFill>
              <a:srgbClr val="73122E"/>
            </a:solidFill>
          </a:endParaRPr>
        </a:p>
        <a:p>
          <a:pPr marL="171450" lvl="1" indent="-171450" algn="l" defTabSz="844550">
            <a:lnSpc>
              <a:spcPct val="90000"/>
            </a:lnSpc>
            <a:spcBef>
              <a:spcPct val="0"/>
            </a:spcBef>
            <a:spcAft>
              <a:spcPct val="15000"/>
            </a:spcAft>
            <a:buChar char="••"/>
          </a:pPr>
          <a:endParaRPr lang="en-US" sz="1900" kern="1200" dirty="0">
            <a:solidFill>
              <a:srgbClr val="73122E"/>
            </a:solidFill>
          </a:endParaRPr>
        </a:p>
        <a:p>
          <a:pPr marL="342900" lvl="2" indent="-171450" algn="l" defTabSz="844550">
            <a:lnSpc>
              <a:spcPct val="90000"/>
            </a:lnSpc>
            <a:spcBef>
              <a:spcPct val="0"/>
            </a:spcBef>
            <a:spcAft>
              <a:spcPct val="15000"/>
            </a:spcAft>
            <a:buChar char="••"/>
          </a:pPr>
          <a:r>
            <a:rPr lang="en-US" sz="1900" kern="1200" dirty="0" smtClean="0">
              <a:solidFill>
                <a:srgbClr val="73122E"/>
              </a:solidFill>
            </a:rPr>
            <a:t>Deliverables</a:t>
          </a:r>
          <a:endParaRPr lang="en-US" sz="1900" kern="1200" dirty="0">
            <a:solidFill>
              <a:srgbClr val="73122E"/>
            </a:solidFill>
          </a:endParaRPr>
        </a:p>
        <a:p>
          <a:pPr marL="342900" lvl="2" indent="-171450" algn="l" defTabSz="844550">
            <a:lnSpc>
              <a:spcPct val="90000"/>
            </a:lnSpc>
            <a:spcBef>
              <a:spcPct val="0"/>
            </a:spcBef>
            <a:spcAft>
              <a:spcPct val="15000"/>
            </a:spcAft>
            <a:buChar char="••"/>
          </a:pPr>
          <a:r>
            <a:rPr lang="en-US" sz="1900" kern="1200" dirty="0" smtClean="0">
              <a:solidFill>
                <a:srgbClr val="73122E"/>
              </a:solidFill>
            </a:rPr>
            <a:t>Time commitment</a:t>
          </a:r>
          <a:endParaRPr lang="en-US" sz="1900" kern="1200" dirty="0">
            <a:solidFill>
              <a:srgbClr val="73122E"/>
            </a:solidFill>
          </a:endParaRPr>
        </a:p>
        <a:p>
          <a:pPr marL="342900" lvl="2" indent="-171450" algn="l" defTabSz="844550">
            <a:lnSpc>
              <a:spcPct val="90000"/>
            </a:lnSpc>
            <a:spcBef>
              <a:spcPct val="0"/>
            </a:spcBef>
            <a:spcAft>
              <a:spcPct val="15000"/>
            </a:spcAft>
            <a:buChar char="••"/>
          </a:pPr>
          <a:r>
            <a:rPr lang="en-US" sz="1900" kern="1200" dirty="0" smtClean="0">
              <a:solidFill>
                <a:srgbClr val="73122E"/>
              </a:solidFill>
            </a:rPr>
            <a:t>Compensation</a:t>
          </a:r>
          <a:endParaRPr lang="en-US" sz="1900" kern="1200" dirty="0">
            <a:solidFill>
              <a:srgbClr val="73122E"/>
            </a:solidFill>
          </a:endParaRPr>
        </a:p>
      </dsp:txBody>
      <dsp:txXfrm>
        <a:off x="2857" y="817876"/>
        <a:ext cx="2786062" cy="4620607"/>
      </dsp:txXfrm>
    </dsp:sp>
    <dsp:sp modelId="{74EFB83D-3397-AB49-A3C5-C5846A18ED0F}">
      <dsp:nvSpPr>
        <dsp:cNvPr id="0" name=""/>
        <dsp:cNvSpPr/>
      </dsp:nvSpPr>
      <dsp:spPr>
        <a:xfrm>
          <a:off x="3178968" y="22516"/>
          <a:ext cx="2786062" cy="795360"/>
        </a:xfrm>
        <a:prstGeom prst="rect">
          <a:avLst/>
        </a:prstGeom>
        <a:solidFill>
          <a:srgbClr val="E6C82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Designing an </a:t>
          </a:r>
        </a:p>
        <a:p>
          <a:pPr lvl="0" algn="ctr" defTabSz="844550">
            <a:lnSpc>
              <a:spcPct val="90000"/>
            </a:lnSpc>
            <a:spcBef>
              <a:spcPct val="0"/>
            </a:spcBef>
            <a:spcAft>
              <a:spcPct val="35000"/>
            </a:spcAft>
          </a:pPr>
          <a:r>
            <a:rPr lang="en-US" sz="1900" b="1" kern="1200" dirty="0" smtClean="0"/>
            <a:t>E-Academy</a:t>
          </a:r>
          <a:endParaRPr lang="en-US" sz="1900" b="1" kern="1200" dirty="0"/>
        </a:p>
      </dsp:txBody>
      <dsp:txXfrm>
        <a:off x="3178968" y="22516"/>
        <a:ext cx="2786062" cy="795360"/>
      </dsp:txXfrm>
    </dsp:sp>
    <dsp:sp modelId="{CA494BC6-04B0-1A4E-B72A-9EF2EAA78FFE}">
      <dsp:nvSpPr>
        <dsp:cNvPr id="0" name=""/>
        <dsp:cNvSpPr/>
      </dsp:nvSpPr>
      <dsp:spPr>
        <a:xfrm>
          <a:off x="3178968" y="817876"/>
          <a:ext cx="2786062" cy="4620607"/>
        </a:xfrm>
        <a:prstGeom prst="rect">
          <a:avLst/>
        </a:prstGeom>
        <a:solidFill>
          <a:schemeClr val="accent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73122E"/>
              </a:solidFill>
            </a:rPr>
            <a:t>Run a pilot.</a:t>
          </a:r>
          <a:endParaRPr lang="en-US" sz="1900" kern="1200" dirty="0">
            <a:solidFill>
              <a:srgbClr val="73122E"/>
            </a:solidFill>
          </a:endParaRPr>
        </a:p>
        <a:p>
          <a:pPr marL="171450" lvl="1" indent="-171450" algn="l" defTabSz="844550">
            <a:lnSpc>
              <a:spcPct val="90000"/>
            </a:lnSpc>
            <a:spcBef>
              <a:spcPct val="0"/>
            </a:spcBef>
            <a:spcAft>
              <a:spcPct val="15000"/>
            </a:spcAft>
            <a:buChar char="••"/>
          </a:pPr>
          <a:r>
            <a:rPr lang="en-US" sz="1900" kern="1200" dirty="0" smtClean="0">
              <a:solidFill>
                <a:srgbClr val="73122E"/>
              </a:solidFill>
            </a:rPr>
            <a:t>Allow time for faculty to learn to use new tools and </a:t>
          </a:r>
          <a:r>
            <a:rPr lang="en-US" sz="1900" kern="1200" dirty="0" smtClean="0">
              <a:solidFill>
                <a:srgbClr val="73122E"/>
              </a:solidFill>
            </a:rPr>
            <a:t>practice.</a:t>
          </a:r>
          <a:endParaRPr lang="en-US" sz="1900" kern="1200" dirty="0">
            <a:solidFill>
              <a:srgbClr val="73122E"/>
            </a:solidFill>
          </a:endParaRPr>
        </a:p>
        <a:p>
          <a:pPr marL="171450" lvl="1" indent="-171450" algn="l" defTabSz="844550">
            <a:lnSpc>
              <a:spcPct val="90000"/>
            </a:lnSpc>
            <a:spcBef>
              <a:spcPct val="0"/>
            </a:spcBef>
            <a:spcAft>
              <a:spcPct val="15000"/>
            </a:spcAft>
            <a:buChar char="••"/>
          </a:pPr>
          <a:r>
            <a:rPr lang="en-US" sz="1900" kern="1200" dirty="0" smtClean="0">
              <a:solidFill>
                <a:srgbClr val="73122E"/>
              </a:solidFill>
            </a:rPr>
            <a:t>Offer parallel tech tool workshops.</a:t>
          </a:r>
          <a:endParaRPr lang="en-US" sz="1900" kern="1200" dirty="0">
            <a:solidFill>
              <a:srgbClr val="73122E"/>
            </a:solidFill>
          </a:endParaRPr>
        </a:p>
        <a:p>
          <a:pPr marL="171450" lvl="1" indent="-171450" algn="l" defTabSz="844550">
            <a:lnSpc>
              <a:spcPct val="90000"/>
            </a:lnSpc>
            <a:spcBef>
              <a:spcPct val="0"/>
            </a:spcBef>
            <a:spcAft>
              <a:spcPct val="15000"/>
            </a:spcAft>
            <a:buChar char="••"/>
          </a:pPr>
          <a:endParaRPr lang="en-US" sz="1900" kern="1200" dirty="0">
            <a:solidFill>
              <a:srgbClr val="73122E"/>
            </a:solidFill>
          </a:endParaRPr>
        </a:p>
        <a:p>
          <a:pPr marL="171450" lvl="1" indent="-171450" algn="l" defTabSz="844550">
            <a:lnSpc>
              <a:spcPct val="90000"/>
            </a:lnSpc>
            <a:spcBef>
              <a:spcPct val="0"/>
            </a:spcBef>
            <a:spcAft>
              <a:spcPct val="15000"/>
            </a:spcAft>
            <a:buChar char="••"/>
          </a:pPr>
          <a:r>
            <a:rPr lang="en-US" sz="1900" kern="1200" dirty="0" smtClean="0">
              <a:solidFill>
                <a:srgbClr val="73122E"/>
              </a:solidFill>
            </a:rPr>
            <a:t>Design for flexible scheduling</a:t>
          </a:r>
          <a:endParaRPr lang="en-US" sz="1900" kern="1200" dirty="0">
            <a:solidFill>
              <a:srgbClr val="73122E"/>
            </a:solidFill>
          </a:endParaRPr>
        </a:p>
        <a:p>
          <a:pPr marL="342900" lvl="2" indent="-171450" algn="l" defTabSz="844550">
            <a:lnSpc>
              <a:spcPct val="90000"/>
            </a:lnSpc>
            <a:spcBef>
              <a:spcPct val="0"/>
            </a:spcBef>
            <a:spcAft>
              <a:spcPct val="15000"/>
            </a:spcAft>
            <a:buChar char="••"/>
          </a:pPr>
          <a:r>
            <a:rPr lang="en-US" sz="1900" kern="1200" dirty="0" smtClean="0">
              <a:solidFill>
                <a:srgbClr val="73122E"/>
              </a:solidFill>
            </a:rPr>
            <a:t>f2f</a:t>
          </a:r>
          <a:endParaRPr lang="en-US" sz="1900" kern="1200" dirty="0">
            <a:solidFill>
              <a:srgbClr val="73122E"/>
            </a:solidFill>
          </a:endParaRPr>
        </a:p>
        <a:p>
          <a:pPr marL="342900" lvl="2" indent="-171450" algn="l" defTabSz="844550">
            <a:lnSpc>
              <a:spcPct val="90000"/>
            </a:lnSpc>
            <a:spcBef>
              <a:spcPct val="0"/>
            </a:spcBef>
            <a:spcAft>
              <a:spcPct val="15000"/>
            </a:spcAft>
            <a:buChar char="••"/>
          </a:pPr>
          <a:r>
            <a:rPr lang="en-US" sz="1900" kern="1200" dirty="0" smtClean="0">
              <a:solidFill>
                <a:srgbClr val="73122E"/>
              </a:solidFill>
            </a:rPr>
            <a:t>online</a:t>
          </a:r>
          <a:endParaRPr lang="en-US" sz="1900" kern="1200" dirty="0">
            <a:solidFill>
              <a:srgbClr val="73122E"/>
            </a:solidFill>
          </a:endParaRPr>
        </a:p>
        <a:p>
          <a:pPr marL="342900" lvl="2" indent="-171450" algn="l" defTabSz="844550">
            <a:lnSpc>
              <a:spcPct val="90000"/>
            </a:lnSpc>
            <a:spcBef>
              <a:spcPct val="0"/>
            </a:spcBef>
            <a:spcAft>
              <a:spcPct val="15000"/>
            </a:spcAft>
            <a:buChar char="••"/>
          </a:pPr>
          <a:r>
            <a:rPr lang="en-US" sz="1900" kern="1200" dirty="0" smtClean="0">
              <a:solidFill>
                <a:srgbClr val="73122E"/>
              </a:solidFill>
            </a:rPr>
            <a:t>Hybrid</a:t>
          </a:r>
          <a:endParaRPr lang="en-US" sz="1900" kern="1200" dirty="0">
            <a:solidFill>
              <a:srgbClr val="73122E"/>
            </a:solidFill>
          </a:endParaRPr>
        </a:p>
        <a:p>
          <a:pPr marL="342900" lvl="2" indent="-171450" algn="l" defTabSz="844550">
            <a:lnSpc>
              <a:spcPct val="90000"/>
            </a:lnSpc>
            <a:spcBef>
              <a:spcPct val="0"/>
            </a:spcBef>
            <a:spcAft>
              <a:spcPct val="15000"/>
            </a:spcAft>
            <a:buChar char="••"/>
          </a:pPr>
          <a:r>
            <a:rPr lang="en-US" sz="1900" kern="1200" dirty="0" smtClean="0">
              <a:solidFill>
                <a:srgbClr val="73122E"/>
              </a:solidFill>
            </a:rPr>
            <a:t>compressed</a:t>
          </a:r>
          <a:endParaRPr lang="en-US" sz="1900" kern="1200" dirty="0">
            <a:solidFill>
              <a:srgbClr val="73122E"/>
            </a:solidFill>
          </a:endParaRPr>
        </a:p>
        <a:p>
          <a:pPr marL="342900" lvl="2" indent="-171450" algn="l" defTabSz="844550">
            <a:lnSpc>
              <a:spcPct val="90000"/>
            </a:lnSpc>
            <a:spcBef>
              <a:spcPct val="0"/>
            </a:spcBef>
            <a:spcAft>
              <a:spcPct val="15000"/>
            </a:spcAft>
            <a:buChar char="••"/>
          </a:pPr>
          <a:r>
            <a:rPr lang="en-US" sz="1900" kern="1200" dirty="0" smtClean="0">
              <a:solidFill>
                <a:srgbClr val="73122E"/>
              </a:solidFill>
            </a:rPr>
            <a:t>expanded</a:t>
          </a:r>
          <a:endParaRPr lang="en-US" sz="1900" kern="1200" dirty="0">
            <a:solidFill>
              <a:srgbClr val="73122E"/>
            </a:solidFill>
          </a:endParaRPr>
        </a:p>
        <a:p>
          <a:pPr marL="171450" lvl="1" indent="-171450" algn="l" defTabSz="844550">
            <a:lnSpc>
              <a:spcPct val="90000"/>
            </a:lnSpc>
            <a:spcBef>
              <a:spcPct val="0"/>
            </a:spcBef>
            <a:spcAft>
              <a:spcPct val="15000"/>
            </a:spcAft>
            <a:buChar char="••"/>
          </a:pPr>
          <a:endParaRPr lang="en-US" sz="1900" kern="1200" dirty="0"/>
        </a:p>
      </dsp:txBody>
      <dsp:txXfrm>
        <a:off x="3178968" y="817876"/>
        <a:ext cx="2786062" cy="4620607"/>
      </dsp:txXfrm>
    </dsp:sp>
    <dsp:sp modelId="{E557C88B-6618-724B-A139-D054E9FF0635}">
      <dsp:nvSpPr>
        <dsp:cNvPr id="0" name=""/>
        <dsp:cNvSpPr/>
      </dsp:nvSpPr>
      <dsp:spPr>
        <a:xfrm>
          <a:off x="6355080" y="22516"/>
          <a:ext cx="2786062" cy="795360"/>
        </a:xfrm>
        <a:prstGeom prst="rect">
          <a:avLst/>
        </a:prstGeom>
        <a:solidFill>
          <a:srgbClr val="E6C82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FFFFFF"/>
              </a:solidFill>
            </a:rPr>
            <a:t>Faculty as Learners</a:t>
          </a:r>
          <a:endParaRPr lang="en-US" sz="1900" b="1" kern="1200" dirty="0">
            <a:solidFill>
              <a:srgbClr val="FFFFFF"/>
            </a:solidFill>
          </a:endParaRPr>
        </a:p>
      </dsp:txBody>
      <dsp:txXfrm>
        <a:off x="6355080" y="22516"/>
        <a:ext cx="2786062" cy="795360"/>
      </dsp:txXfrm>
    </dsp:sp>
    <dsp:sp modelId="{6DA5920E-5BAE-C045-A52C-44A94ADFC20C}">
      <dsp:nvSpPr>
        <dsp:cNvPr id="0" name=""/>
        <dsp:cNvSpPr/>
      </dsp:nvSpPr>
      <dsp:spPr>
        <a:xfrm>
          <a:off x="6355080" y="817876"/>
          <a:ext cx="2786062" cy="4620607"/>
        </a:xfrm>
        <a:prstGeom prst="rect">
          <a:avLst/>
        </a:prstGeom>
        <a:solidFill>
          <a:schemeClr val="accent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73122E"/>
              </a:solidFill>
            </a:rPr>
            <a:t>Keep learning active and participatory (but expect </a:t>
          </a:r>
          <a:r>
            <a:rPr lang="en-US" sz="1900" kern="1200" dirty="0" smtClean="0">
              <a:solidFill>
                <a:srgbClr val="73122E"/>
              </a:solidFill>
            </a:rPr>
            <a:t>different learning styles)</a:t>
          </a:r>
          <a:r>
            <a:rPr lang="en-US" sz="1900" kern="1200" dirty="0" smtClean="0">
              <a:solidFill>
                <a:srgbClr val="73122E"/>
              </a:solidFill>
            </a:rPr>
            <a:t>.</a:t>
          </a:r>
          <a:endParaRPr lang="en-US" sz="1900" kern="1200" dirty="0">
            <a:solidFill>
              <a:srgbClr val="73122E"/>
            </a:solidFill>
          </a:endParaRPr>
        </a:p>
        <a:p>
          <a:pPr marL="171450" lvl="1" indent="-171450" algn="l" defTabSz="844550">
            <a:lnSpc>
              <a:spcPct val="90000"/>
            </a:lnSpc>
            <a:spcBef>
              <a:spcPct val="0"/>
            </a:spcBef>
            <a:spcAft>
              <a:spcPct val="15000"/>
            </a:spcAft>
            <a:buChar char="••"/>
          </a:pPr>
          <a:r>
            <a:rPr lang="en-US" sz="1900" kern="1200" dirty="0" smtClean="0">
              <a:solidFill>
                <a:srgbClr val="73122E"/>
              </a:solidFill>
            </a:rPr>
            <a:t>Resistance is reduced by exposure to exemplars and opportunity to experience and explore.</a:t>
          </a:r>
          <a:endParaRPr lang="en-US" sz="1900" kern="1200" dirty="0">
            <a:solidFill>
              <a:srgbClr val="73122E"/>
            </a:solidFill>
          </a:endParaRPr>
        </a:p>
        <a:p>
          <a:pPr marL="171450" lvl="1" indent="-171450" algn="l" defTabSz="844550">
            <a:lnSpc>
              <a:spcPct val="90000"/>
            </a:lnSpc>
            <a:spcBef>
              <a:spcPct val="0"/>
            </a:spcBef>
            <a:spcAft>
              <a:spcPct val="15000"/>
            </a:spcAft>
            <a:buChar char="••"/>
          </a:pPr>
          <a:r>
            <a:rPr lang="en-US" sz="1900" kern="1200" dirty="0" smtClean="0">
              <a:solidFill>
                <a:srgbClr val="73122E"/>
              </a:solidFill>
            </a:rPr>
            <a:t> Structured pair sharing and peer critique prompts honest self-assessment.</a:t>
          </a:r>
          <a:endParaRPr lang="en-US" sz="1900" kern="1200" dirty="0">
            <a:solidFill>
              <a:srgbClr val="73122E"/>
            </a:solidFill>
          </a:endParaRPr>
        </a:p>
        <a:p>
          <a:pPr marL="171450" lvl="1" indent="-171450" algn="l" defTabSz="844550">
            <a:lnSpc>
              <a:spcPct val="90000"/>
            </a:lnSpc>
            <a:spcBef>
              <a:spcPct val="0"/>
            </a:spcBef>
            <a:spcAft>
              <a:spcPct val="15000"/>
            </a:spcAft>
            <a:buChar char="••"/>
          </a:pPr>
          <a:r>
            <a:rPr lang="en-US" sz="1900" kern="1200" dirty="0" smtClean="0">
              <a:solidFill>
                <a:srgbClr val="73122E"/>
              </a:solidFill>
            </a:rPr>
            <a:t>Model constructive feedback.</a:t>
          </a:r>
          <a:endParaRPr lang="en-US" sz="1900" kern="1200" dirty="0">
            <a:solidFill>
              <a:srgbClr val="73122E"/>
            </a:solidFill>
          </a:endParaRPr>
        </a:p>
        <a:p>
          <a:pPr marL="171450" lvl="1" indent="-171450" algn="l" defTabSz="844550">
            <a:lnSpc>
              <a:spcPct val="90000"/>
            </a:lnSpc>
            <a:spcBef>
              <a:spcPct val="0"/>
            </a:spcBef>
            <a:spcAft>
              <a:spcPct val="15000"/>
            </a:spcAft>
            <a:buChar char="••"/>
          </a:pPr>
          <a:endParaRPr lang="en-US" sz="1900" kern="1200" dirty="0"/>
        </a:p>
      </dsp:txBody>
      <dsp:txXfrm>
        <a:off x="6355080" y="817876"/>
        <a:ext cx="2786062" cy="462060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1C6D0-81BC-B643-A6C9-5E41E51EA1CD}" type="datetimeFigureOut">
              <a:rPr lang="en-US" smtClean="0"/>
              <a:t>4/9/15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DB13C-88B0-904A-B8B8-6A7F9F421B99}" type="slidenum">
              <a:rPr lang="en-US" smtClean="0"/>
              <a:t>‹#›</a:t>
            </a:fld>
            <a:endParaRPr lang="en-US"/>
          </a:p>
        </p:txBody>
      </p:sp>
    </p:spTree>
    <p:extLst>
      <p:ext uri="{BB962C8B-B14F-4D97-AF65-F5344CB8AC3E}">
        <p14:creationId xmlns:p14="http://schemas.microsoft.com/office/powerpoint/2010/main" val="3112632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logos for CSU and CSUDH</a:t>
            </a:r>
          </a:p>
          <a:p>
            <a:endParaRPr lang="en-US" dirty="0"/>
          </a:p>
        </p:txBody>
      </p:sp>
      <p:sp>
        <p:nvSpPr>
          <p:cNvPr id="4" name="Slide Number Placeholder 3"/>
          <p:cNvSpPr>
            <a:spLocks noGrp="1"/>
          </p:cNvSpPr>
          <p:nvPr>
            <p:ph type="sldNum" sz="quarter" idx="10"/>
          </p:nvPr>
        </p:nvSpPr>
        <p:spPr/>
        <p:txBody>
          <a:bodyPr/>
          <a:lstStyle/>
          <a:p>
            <a:fld id="{0A8DB13C-88B0-904A-B8B8-6A7F9F421B99}" type="slidenum">
              <a:rPr lang="en-US" smtClean="0"/>
              <a:t>1</a:t>
            </a:fld>
            <a:endParaRPr lang="en-US"/>
          </a:p>
        </p:txBody>
      </p:sp>
    </p:spTree>
    <p:extLst>
      <p:ext uri="{BB962C8B-B14F-4D97-AF65-F5344CB8AC3E}">
        <p14:creationId xmlns:p14="http://schemas.microsoft.com/office/powerpoint/2010/main" val="1557059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Blin</a:t>
            </a:r>
            <a:r>
              <a:rPr lang="en-US" baseline="0" dirty="0" smtClean="0"/>
              <a:t> and Munro: metacognition required to use tools well comes with time. Without it, breakdown is catastrophic. </a:t>
            </a:r>
          </a:p>
          <a:p>
            <a:r>
              <a:rPr lang="en-US" baseline="0" dirty="0" smtClean="0"/>
              <a:t>-- impediments to “disruption” include pace and delivery mode of training; sense that technology doesn’t fit mode of teaching, sense that it is unfamiliar.</a:t>
            </a:r>
          </a:p>
          <a:p>
            <a:r>
              <a:rPr lang="en-US" baseline="0" dirty="0" smtClean="0"/>
              <a:t>-- early uses tend to mimic traditional teaching. Some disciplines are beginning to find different uses.</a:t>
            </a:r>
          </a:p>
          <a:p>
            <a:endParaRPr lang="en-US" dirty="0"/>
          </a:p>
        </p:txBody>
      </p:sp>
      <p:sp>
        <p:nvSpPr>
          <p:cNvPr id="4" name="Slide Number Placeholder 3"/>
          <p:cNvSpPr>
            <a:spLocks noGrp="1"/>
          </p:cNvSpPr>
          <p:nvPr>
            <p:ph type="sldNum" sz="quarter" idx="10"/>
          </p:nvPr>
        </p:nvSpPr>
        <p:spPr/>
        <p:txBody>
          <a:bodyPr/>
          <a:lstStyle/>
          <a:p>
            <a:fld id="{0A8DB13C-88B0-904A-B8B8-6A7F9F421B99}" type="slidenum">
              <a:rPr lang="en-US" smtClean="0"/>
              <a:t>11</a:t>
            </a:fld>
            <a:endParaRPr lang="en-US"/>
          </a:p>
        </p:txBody>
      </p:sp>
    </p:spTree>
    <p:extLst>
      <p:ext uri="{BB962C8B-B14F-4D97-AF65-F5344CB8AC3E}">
        <p14:creationId xmlns:p14="http://schemas.microsoft.com/office/powerpoint/2010/main" val="4224599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Original Grant ($10,000) = Needs &amp; Goals.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8DB13C-88B0-904A-B8B8-6A7F9F421B99}" type="slidenum">
              <a:rPr lang="en-US" smtClean="0"/>
              <a:t>12</a:t>
            </a:fld>
            <a:endParaRPr lang="en-US"/>
          </a:p>
        </p:txBody>
      </p:sp>
    </p:spTree>
    <p:extLst>
      <p:ext uri="{BB962C8B-B14F-4D97-AF65-F5344CB8AC3E}">
        <p14:creationId xmlns:p14="http://schemas.microsoft.com/office/powerpoint/2010/main" val="194520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Recruiting Faculty:  </a:t>
            </a:r>
          </a:p>
          <a:p>
            <a:r>
              <a:rPr lang="en-US" dirty="0" smtClean="0"/>
              <a:t>--</a:t>
            </a:r>
            <a:r>
              <a:rPr lang="en-US" baseline="0" dirty="0" smtClean="0"/>
              <a:t> 5 faculty: 2 from SOE; 2 from NBS; 1 from CAH; 2 TT; 3 lecturers</a:t>
            </a:r>
          </a:p>
          <a:p>
            <a:r>
              <a:rPr lang="en-US" baseline="0" dirty="0" smtClean="0"/>
              <a:t>-- offered stipend</a:t>
            </a:r>
          </a:p>
          <a:p>
            <a:r>
              <a:rPr lang="en-US" baseline="0" dirty="0" smtClean="0"/>
              <a:t>Took a collection of QM courses: Teaching Online; Designing Your Online Course; Applying the QM Rubric</a:t>
            </a:r>
          </a:p>
          <a:p>
            <a:r>
              <a:rPr lang="en-US" baseline="0" dirty="0" smtClean="0"/>
              <a:t>-- some were in same course at same time</a:t>
            </a:r>
          </a:p>
          <a:p>
            <a:r>
              <a:rPr lang="en-US" baseline="0" dirty="0" smtClean="0"/>
              <a:t>Collaborating</a:t>
            </a:r>
          </a:p>
          <a:p>
            <a:r>
              <a:rPr lang="en-US" baseline="0" dirty="0" smtClean="0"/>
              <a:t>-- not something we had done before</a:t>
            </a:r>
            <a:endParaRPr lang="en-US" dirty="0"/>
          </a:p>
        </p:txBody>
      </p:sp>
      <p:sp>
        <p:nvSpPr>
          <p:cNvPr id="4" name="Slide Number Placeholder 3"/>
          <p:cNvSpPr>
            <a:spLocks noGrp="1"/>
          </p:cNvSpPr>
          <p:nvPr>
            <p:ph type="sldNum" sz="quarter" idx="10"/>
          </p:nvPr>
        </p:nvSpPr>
        <p:spPr/>
        <p:txBody>
          <a:bodyPr/>
          <a:lstStyle/>
          <a:p>
            <a:fld id="{0A8DB13C-88B0-904A-B8B8-6A7F9F421B99}" type="slidenum">
              <a:rPr lang="en-US" smtClean="0"/>
              <a:t>13</a:t>
            </a:fld>
            <a:endParaRPr lang="en-US"/>
          </a:p>
        </p:txBody>
      </p:sp>
    </p:spTree>
    <p:extLst>
      <p:ext uri="{BB962C8B-B14F-4D97-AF65-F5344CB8AC3E}">
        <p14:creationId xmlns:p14="http://schemas.microsoft.com/office/powerpoint/2010/main" val="135874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we observed: self-affirmers; embracers; not used to producing on the spot; we underestimated time and level of instruction need with technology</a:t>
            </a:r>
          </a:p>
          <a:p>
            <a:endParaRPr lang="en-US" dirty="0"/>
          </a:p>
        </p:txBody>
      </p:sp>
      <p:sp>
        <p:nvSpPr>
          <p:cNvPr id="4" name="Slide Number Placeholder 3"/>
          <p:cNvSpPr>
            <a:spLocks noGrp="1"/>
          </p:cNvSpPr>
          <p:nvPr>
            <p:ph type="sldNum" sz="quarter" idx="10"/>
          </p:nvPr>
        </p:nvSpPr>
        <p:spPr/>
        <p:txBody>
          <a:bodyPr/>
          <a:lstStyle/>
          <a:p>
            <a:fld id="{0A8DB13C-88B0-904A-B8B8-6A7F9F421B99}" type="slidenum">
              <a:rPr lang="en-US" smtClean="0"/>
              <a:t>14</a:t>
            </a:fld>
            <a:endParaRPr lang="en-US"/>
          </a:p>
        </p:txBody>
      </p:sp>
    </p:spTree>
    <p:extLst>
      <p:ext uri="{BB962C8B-B14F-4D97-AF65-F5344CB8AC3E}">
        <p14:creationId xmlns:p14="http://schemas.microsoft.com/office/powerpoint/2010/main" val="3133943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UCC announced intention to pay closer attention to instructional contact time and accessibility when reviewing</a:t>
            </a:r>
            <a:r>
              <a:rPr lang="en-US" baseline="0" dirty="0" smtClean="0"/>
              <a:t> proposals to offer courses in online or hybrid modalities.</a:t>
            </a:r>
          </a:p>
          <a:p>
            <a:r>
              <a:rPr lang="en-US" baseline="0" dirty="0" smtClean="0">
                <a:sym typeface="Wingdings"/>
              </a:rPr>
              <a:t> Led to requests for consultations.</a:t>
            </a:r>
            <a:endParaRPr lang="en-US" dirty="0"/>
          </a:p>
        </p:txBody>
      </p:sp>
      <p:sp>
        <p:nvSpPr>
          <p:cNvPr id="4" name="Slide Number Placeholder 3"/>
          <p:cNvSpPr>
            <a:spLocks noGrp="1"/>
          </p:cNvSpPr>
          <p:nvPr>
            <p:ph type="sldNum" sz="quarter" idx="10"/>
          </p:nvPr>
        </p:nvSpPr>
        <p:spPr/>
        <p:txBody>
          <a:bodyPr/>
          <a:lstStyle/>
          <a:p>
            <a:fld id="{0A8DB13C-88B0-904A-B8B8-6A7F9F421B99}" type="slidenum">
              <a:rPr lang="en-US" smtClean="0"/>
              <a:t>16</a:t>
            </a:fld>
            <a:endParaRPr lang="en-US"/>
          </a:p>
        </p:txBody>
      </p:sp>
    </p:spTree>
    <p:extLst>
      <p:ext uri="{BB962C8B-B14F-4D97-AF65-F5344CB8AC3E}">
        <p14:creationId xmlns:p14="http://schemas.microsoft.com/office/powerpoint/2010/main" val="173740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logos for CSU and CSUDH</a:t>
            </a:r>
          </a:p>
          <a:p>
            <a:endParaRPr lang="en-US" dirty="0"/>
          </a:p>
        </p:txBody>
      </p:sp>
      <p:sp>
        <p:nvSpPr>
          <p:cNvPr id="4" name="Slide Number Placeholder 3"/>
          <p:cNvSpPr>
            <a:spLocks noGrp="1"/>
          </p:cNvSpPr>
          <p:nvPr>
            <p:ph type="sldNum" sz="quarter" idx="10"/>
          </p:nvPr>
        </p:nvSpPr>
        <p:spPr/>
        <p:txBody>
          <a:bodyPr/>
          <a:lstStyle/>
          <a:p>
            <a:fld id="{0A8DB13C-88B0-904A-B8B8-6A7F9F421B99}" type="slidenum">
              <a:rPr lang="en-US" smtClean="0"/>
              <a:t>2</a:t>
            </a:fld>
            <a:endParaRPr lang="en-US"/>
          </a:p>
        </p:txBody>
      </p:sp>
    </p:spTree>
    <p:extLst>
      <p:ext uri="{BB962C8B-B14F-4D97-AF65-F5344CB8AC3E}">
        <p14:creationId xmlns:p14="http://schemas.microsoft.com/office/powerpoint/2010/main" val="155705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1" indent="0" algn="l" rtl="0">
              <a:spcBef>
                <a:spcPts val="0"/>
              </a:spcBef>
              <a:buClr>
                <a:schemeClr val="dk1"/>
              </a:buClr>
              <a:buFont typeface="Arial"/>
              <a:buNone/>
            </a:pPr>
            <a:r>
              <a:rPr lang="en-US" sz="1700" b="0" i="0" u="none" strike="noStrike" cap="none" baseline="0" dirty="0" smtClean="0">
                <a:solidFill>
                  <a:schemeClr val="dk1"/>
                </a:solidFill>
                <a:latin typeface="Calibri"/>
                <a:ea typeface="Calibri"/>
                <a:cs typeface="Calibri"/>
                <a:sym typeface="Calibri"/>
              </a:rPr>
              <a:t>[EDM Note: Recover header that was lost when copying.]</a:t>
            </a:r>
            <a:endParaRPr sz="17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Describe your system/consortium</a:t>
            </a:r>
          </a:p>
          <a:p>
            <a:pPr marL="457200" marR="0" lvl="1" indent="0" algn="l" rtl="0">
              <a:spcBef>
                <a:spcPts val="0"/>
              </a:spcBef>
              <a:buClr>
                <a:schemeClr val="dk1"/>
              </a:buClr>
              <a:buSzPct val="25000"/>
              <a:buFont typeface="Calibri"/>
              <a:buNone/>
            </a:pPr>
            <a:r>
              <a:rPr lang="en-US" sz="2400" b="0" i="1" u="none" strike="noStrike" cap="none" baseline="0" dirty="0">
                <a:solidFill>
                  <a:schemeClr val="dk1"/>
                </a:solidFill>
                <a:latin typeface="Calibri"/>
                <a:ea typeface="Calibri"/>
                <a:cs typeface="Calibri"/>
                <a:sym typeface="Calibri"/>
              </a:rPr>
              <a:t>(If your system or consortium exists only for the purpose of subscribing to QM, you can skip this and go to slide #2.  Otherwise, introduce us to the purpose and structure of your group, its institutions and other key stakeholders, a description of its culture ((will vary by institution, but as a backdrop to the QM implementation identify any common culture elements across the system…what do people really value, fear, believe in, desire, understand the role of the system, etc.))</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tl val="0"/>
              </a:rPr>
              <a:t>3</a:t>
            </a:fld>
            <a:endParaRPr lang="en-US" sz="1200" b="0" i="0" u="none" strike="noStrike" cap="none" baseline="0">
              <a:solidFill>
                <a:schemeClr val="dk1"/>
              </a:solidFill>
              <a:latin typeface="Arial"/>
              <a:ea typeface="Arial"/>
              <a:cs typeface="Arial"/>
              <a:sym typeface="Arial"/>
              <a:rtl val="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Describe system approach to QM</a:t>
            </a:r>
          </a:p>
          <a:p>
            <a:pPr marL="0" marR="0" lvl="0" indent="0" algn="l" rtl="0">
              <a:spcBef>
                <a:spcPts val="0"/>
              </a:spcBef>
              <a:buClr>
                <a:schemeClr val="dk1"/>
              </a:buClr>
              <a:buSzPct val="25000"/>
              <a:buFont typeface="Calibri"/>
              <a:buNone/>
            </a:pPr>
            <a:r>
              <a:rPr lang="en-US" sz="1200" b="0" i="1" u="none" strike="noStrike" cap="none" baseline="0">
                <a:solidFill>
                  <a:schemeClr val="dk1"/>
                </a:solidFill>
                <a:latin typeface="Calibri"/>
                <a:ea typeface="Calibri"/>
                <a:cs typeface="Calibri"/>
                <a:sym typeface="Calibri"/>
              </a:rPr>
              <a:t>(Tell us the purpose of the system subscription and its goals, how long the system has subscribed, what entity(ies) serves as the system lead, who are the affiliate institutions and any other key stakeholders, and any eligibility criteria for new affiliates (who can affiliate).</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4</a:t>
            </a:fld>
            <a:endParaRPr lang="en-US" sz="1200" b="0" i="0" u="none" strike="noStrike" cap="none" baseline="0">
              <a:solidFill>
                <a:schemeClr val="dk1"/>
              </a:solidFill>
              <a:latin typeface="Calibri"/>
              <a:ea typeface="Calibri"/>
              <a:cs typeface="Calibri"/>
              <a:sym typeface="Calibri"/>
              <a:rtl val="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Ashley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 metropolitan university: add</a:t>
            </a:r>
            <a:r>
              <a:rPr lang="en-US" baseline="0" dirty="0" smtClean="0"/>
              <a:t> student demographics here: % part-time working adults; </a:t>
            </a:r>
            <a:r>
              <a:rPr lang="en-US" baseline="0" dirty="0" err="1" smtClean="0"/>
              <a:t>women:men</a:t>
            </a:r>
            <a:r>
              <a:rPr lang="en-US" baseline="0" dirty="0" smtClean="0"/>
              <a:t>; first gen; Pell grant</a:t>
            </a:r>
            <a:endParaRPr lang="en-US" dirty="0" smtClean="0"/>
          </a:p>
          <a:p>
            <a:r>
              <a:rPr lang="en-US" dirty="0" smtClean="0"/>
              <a:t>New leadership = new </a:t>
            </a:r>
            <a:r>
              <a:rPr lang="en-US" dirty="0" err="1" smtClean="0"/>
              <a:t>pres</a:t>
            </a:r>
            <a:r>
              <a:rPr lang="en-US" dirty="0" smtClean="0"/>
              <a:t>, provost, several new deans and </a:t>
            </a:r>
            <a:r>
              <a:rPr lang="en-US" dirty="0" err="1" smtClean="0"/>
              <a:t>assoc</a:t>
            </a:r>
            <a:r>
              <a:rPr lang="en-US" dirty="0" smtClean="0"/>
              <a:t> deans; uptick in faculty hiring</a:t>
            </a:r>
          </a:p>
          <a:p>
            <a:r>
              <a:rPr lang="en-US" dirty="0" smtClean="0"/>
              <a:t>Add online stats</a:t>
            </a:r>
          </a:p>
          <a:p>
            <a:r>
              <a:rPr lang="en-US" dirty="0" smtClean="0"/>
              <a:t>Faculty Development Center:</a:t>
            </a:r>
            <a:r>
              <a:rPr lang="en-US" baseline="0" dirty="0" smtClean="0"/>
              <a:t> tech support from 2008-2012; first raises since 2008 this year</a:t>
            </a:r>
            <a:endParaRPr lang="en-US" dirty="0"/>
          </a:p>
        </p:txBody>
      </p:sp>
      <p:sp>
        <p:nvSpPr>
          <p:cNvPr id="4" name="Slide Number Placeholder 3"/>
          <p:cNvSpPr>
            <a:spLocks noGrp="1"/>
          </p:cNvSpPr>
          <p:nvPr>
            <p:ph type="sldNum" sz="quarter" idx="10"/>
          </p:nvPr>
        </p:nvSpPr>
        <p:spPr/>
        <p:txBody>
          <a:bodyPr/>
          <a:lstStyle/>
          <a:p>
            <a:fld id="{0A8DB13C-88B0-904A-B8B8-6A7F9F421B99}" type="slidenum">
              <a:rPr lang="en-US" smtClean="0"/>
              <a:t>10</a:t>
            </a:fld>
            <a:endParaRPr lang="en-US"/>
          </a:p>
        </p:txBody>
      </p:sp>
    </p:spTree>
    <p:extLst>
      <p:ext uri="{BB962C8B-B14F-4D97-AF65-F5344CB8AC3E}">
        <p14:creationId xmlns:p14="http://schemas.microsoft.com/office/powerpoint/2010/main" val="276954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86682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3256F-47DC-BF4D-9DBC-2F3602D0F579}"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43195-BE4A-9E44-852C-75B5384FD2D4}" type="slidenum">
              <a:rPr lang="en-US" smtClean="0"/>
              <a:t>‹#›</a:t>
            </a:fld>
            <a:endParaRPr lang="en-US"/>
          </a:p>
        </p:txBody>
      </p:sp>
    </p:spTree>
    <p:extLst>
      <p:ext uri="{BB962C8B-B14F-4D97-AF65-F5344CB8AC3E}">
        <p14:creationId xmlns:p14="http://schemas.microsoft.com/office/powerpoint/2010/main" val="46761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3256F-47DC-BF4D-9DBC-2F3602D0F579}"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43195-BE4A-9E44-852C-75B5384FD2D4}" type="slidenum">
              <a:rPr lang="en-US" smtClean="0"/>
              <a:t>‹#›</a:t>
            </a:fld>
            <a:endParaRPr lang="en-US"/>
          </a:p>
        </p:txBody>
      </p:sp>
    </p:spTree>
    <p:extLst>
      <p:ext uri="{BB962C8B-B14F-4D97-AF65-F5344CB8AC3E}">
        <p14:creationId xmlns:p14="http://schemas.microsoft.com/office/powerpoint/2010/main" val="2795541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6"/>
        <p:cNvGrpSpPr/>
        <p:nvPr/>
      </p:nvGrpSpPr>
      <p:grpSpPr>
        <a:xfrm>
          <a:off x="0" y="0"/>
          <a:ext cx="0" cy="0"/>
          <a:chOff x="0" y="0"/>
          <a:chExt cx="0" cy="0"/>
        </a:xfrm>
      </p:grpSpPr>
      <p:sp>
        <p:nvSpPr>
          <p:cNvPr id="69" name="Shape 69"/>
          <p:cNvSpPr txBox="1">
            <a:spLocks noGrp="1"/>
          </p:cNvSpPr>
          <p:nvPr>
            <p:ph type="title"/>
          </p:nvPr>
        </p:nvSpPr>
        <p:spPr>
          <a:xfrm>
            <a:off x="457200" y="186032"/>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1"/>
          </p:nvPr>
        </p:nvSpPr>
        <p:spPr>
          <a:xfrm>
            <a:off x="457200" y="1600200"/>
            <a:ext cx="3925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2"/>
          </p:nvPr>
        </p:nvSpPr>
        <p:spPr>
          <a:xfrm>
            <a:off x="4761353" y="1600200"/>
            <a:ext cx="3925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3522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6823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3256F-47DC-BF4D-9DBC-2F3602D0F579}"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43195-BE4A-9E44-852C-75B5384FD2D4}" type="slidenum">
              <a:rPr lang="en-US" smtClean="0"/>
              <a:t>‹#›</a:t>
            </a:fld>
            <a:endParaRPr lang="en-US"/>
          </a:p>
        </p:txBody>
      </p:sp>
    </p:spTree>
    <p:extLst>
      <p:ext uri="{BB962C8B-B14F-4D97-AF65-F5344CB8AC3E}">
        <p14:creationId xmlns:p14="http://schemas.microsoft.com/office/powerpoint/2010/main" val="359248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92505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E3256F-47DC-BF4D-9DBC-2F3602D0F579}"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43195-BE4A-9E44-852C-75B5384FD2D4}" type="slidenum">
              <a:rPr lang="en-US" smtClean="0"/>
              <a:t>‹#›</a:t>
            </a:fld>
            <a:endParaRPr lang="en-US"/>
          </a:p>
        </p:txBody>
      </p:sp>
    </p:spTree>
    <p:extLst>
      <p:ext uri="{BB962C8B-B14F-4D97-AF65-F5344CB8AC3E}">
        <p14:creationId xmlns:p14="http://schemas.microsoft.com/office/powerpoint/2010/main" val="1316923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E3256F-47DC-BF4D-9DBC-2F3602D0F579}" type="datetimeFigureOut">
              <a:rPr lang="en-US" smtClean="0"/>
              <a:t>4/9/15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43195-BE4A-9E44-852C-75B5384FD2D4}" type="slidenum">
              <a:rPr lang="en-US" smtClean="0"/>
              <a:t>‹#›</a:t>
            </a:fld>
            <a:endParaRPr lang="en-US"/>
          </a:p>
        </p:txBody>
      </p:sp>
    </p:spTree>
    <p:extLst>
      <p:ext uri="{BB962C8B-B14F-4D97-AF65-F5344CB8AC3E}">
        <p14:creationId xmlns:p14="http://schemas.microsoft.com/office/powerpoint/2010/main" val="211367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E3256F-47DC-BF4D-9DBC-2F3602D0F579}" type="datetimeFigureOut">
              <a:rPr lang="en-US" smtClean="0"/>
              <a:t>4/9/15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43195-BE4A-9E44-852C-75B5384FD2D4}" type="slidenum">
              <a:rPr lang="en-US" smtClean="0"/>
              <a:t>‹#›</a:t>
            </a:fld>
            <a:endParaRPr lang="en-US"/>
          </a:p>
        </p:txBody>
      </p:sp>
    </p:spTree>
    <p:extLst>
      <p:ext uri="{BB962C8B-B14F-4D97-AF65-F5344CB8AC3E}">
        <p14:creationId xmlns:p14="http://schemas.microsoft.com/office/powerpoint/2010/main" val="380821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3256F-47DC-BF4D-9DBC-2F3602D0F579}" type="datetimeFigureOut">
              <a:rPr lang="en-US" smtClean="0"/>
              <a:t>4/9/15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43195-BE4A-9E44-852C-75B5384FD2D4}" type="slidenum">
              <a:rPr lang="en-US" smtClean="0"/>
              <a:t>‹#›</a:t>
            </a:fld>
            <a:endParaRPr lang="en-US"/>
          </a:p>
        </p:txBody>
      </p:sp>
    </p:spTree>
    <p:extLst>
      <p:ext uri="{BB962C8B-B14F-4D97-AF65-F5344CB8AC3E}">
        <p14:creationId xmlns:p14="http://schemas.microsoft.com/office/powerpoint/2010/main" val="408857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3256F-47DC-BF4D-9DBC-2F3602D0F579}"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26721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3256F-47DC-BF4D-9DBC-2F3602D0F579}"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43195-BE4A-9E44-852C-75B5384FD2D4}" type="slidenum">
              <a:rPr lang="en-US" smtClean="0"/>
              <a:t>‹#›</a:t>
            </a:fld>
            <a:endParaRPr lang="en-US"/>
          </a:p>
        </p:txBody>
      </p:sp>
    </p:spTree>
    <p:extLst>
      <p:ext uri="{BB962C8B-B14F-4D97-AF65-F5344CB8AC3E}">
        <p14:creationId xmlns:p14="http://schemas.microsoft.com/office/powerpoint/2010/main" val="3383452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3256F-47DC-BF4D-9DBC-2F3602D0F579}" type="datetimeFigureOut">
              <a:rPr lang="en-US" smtClean="0"/>
              <a:t>4/9/15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43195-BE4A-9E44-852C-75B5384FD2D4}" type="slidenum">
              <a:rPr lang="en-US" smtClean="0"/>
              <a:t>‹#›</a:t>
            </a:fld>
            <a:endParaRPr lang="en-US"/>
          </a:p>
        </p:txBody>
      </p:sp>
    </p:spTree>
    <p:extLst>
      <p:ext uri="{BB962C8B-B14F-4D97-AF65-F5344CB8AC3E}">
        <p14:creationId xmlns:p14="http://schemas.microsoft.com/office/powerpoint/2010/main" val="1551116436"/>
      </p:ext>
    </p:extLst>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 id="2147484480" r:id="rId11"/>
    <p:sldLayoutId id="2147484481" r:id="rId12"/>
    <p:sldLayoutId id="214748448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ntentbuilder.merlot.org/toolkit/html/snapshot.php?id=21377770715745" TargetMode="External"/><Relationship Id="rId3" Type="http://schemas.openxmlformats.org/officeDocument/2006/relationships/hyperlink" Target="http://www.newyorker.com/magazine/2013/07/29/slow-idea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9" Type="http://schemas.openxmlformats.org/officeDocument/2006/relationships/image" Target="../media/image10.png"/><Relationship Id="rId20" Type="http://schemas.openxmlformats.org/officeDocument/2006/relationships/image" Target="../media/image21.png"/><Relationship Id="rId21" Type="http://schemas.openxmlformats.org/officeDocument/2006/relationships/image" Target="../media/image1.png"/><Relationship Id="rId22" Type="http://schemas.openxmlformats.org/officeDocument/2006/relationships/comments" Target="../comments/comment1.xml"/><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tinyurl.com/DHNetwork" TargetMode="External"/><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266422"/>
          </a:xfrm>
        </p:spPr>
        <p:txBody>
          <a:bodyPr/>
          <a:lstStyle/>
          <a:p>
            <a:r>
              <a:rPr lang="en-US" dirty="0" smtClean="0"/>
              <a:t>Building a Network </a:t>
            </a:r>
            <a:br>
              <a:rPr lang="en-US" dirty="0" smtClean="0"/>
            </a:br>
            <a:r>
              <a:rPr lang="en-US" dirty="0" smtClean="0"/>
              <a:t>to Disseminate </a:t>
            </a:r>
            <a:br>
              <a:rPr lang="en-US" dirty="0" smtClean="0"/>
            </a:br>
            <a:r>
              <a:rPr lang="en-US" dirty="0" smtClean="0"/>
              <a:t>QM Principles</a:t>
            </a:r>
            <a:endParaRPr lang="en-US" dirty="0"/>
          </a:p>
        </p:txBody>
      </p:sp>
      <p:sp>
        <p:nvSpPr>
          <p:cNvPr id="3" name="Subtitle 2"/>
          <p:cNvSpPr>
            <a:spLocks noGrp="1"/>
          </p:cNvSpPr>
          <p:nvPr>
            <p:ph type="subTitle" idx="1"/>
          </p:nvPr>
        </p:nvSpPr>
        <p:spPr>
          <a:xfrm>
            <a:off x="168667" y="3339821"/>
            <a:ext cx="8800465" cy="1959988"/>
          </a:xfrm>
        </p:spPr>
        <p:txBody>
          <a:bodyPr>
            <a:normAutofit fontScale="62500" lnSpcReduction="20000"/>
          </a:bodyPr>
          <a:lstStyle/>
          <a:p>
            <a:pPr algn="l"/>
            <a:r>
              <a:rPr lang="en-US" dirty="0" smtClean="0"/>
              <a:t>Emily </a:t>
            </a:r>
            <a:r>
              <a:rPr lang="en-US" dirty="0" err="1" smtClean="0"/>
              <a:t>Daniell</a:t>
            </a:r>
            <a:r>
              <a:rPr lang="en-US" dirty="0" smtClean="0"/>
              <a:t> Magruder, PhD</a:t>
            </a:r>
          </a:p>
          <a:p>
            <a:pPr algn="l"/>
            <a:r>
              <a:rPr lang="en-US" dirty="0" smtClean="0"/>
              <a:t>	Institute for Teaching &amp; Learning, CSU Chancellor’s Office</a:t>
            </a:r>
          </a:p>
          <a:p>
            <a:pPr algn="l"/>
            <a:r>
              <a:rPr lang="en-US" dirty="0" smtClean="0"/>
              <a:t>Hilda Baca-</a:t>
            </a:r>
            <a:r>
              <a:rPr lang="en-US" dirty="0" err="1" smtClean="0"/>
              <a:t>Fetcenko</a:t>
            </a:r>
            <a:r>
              <a:rPr lang="en-US" dirty="0" smtClean="0"/>
              <a:t>, </a:t>
            </a:r>
            <a:r>
              <a:rPr lang="en-US" dirty="0" err="1" smtClean="0"/>
              <a:t>EdD</a:t>
            </a:r>
            <a:endParaRPr lang="en-US" dirty="0" smtClean="0"/>
          </a:p>
          <a:p>
            <a:pPr algn="l"/>
            <a:r>
              <a:rPr lang="en-US" dirty="0" smtClean="0"/>
              <a:t>	Teacher Education, CSU Dominguez Hills</a:t>
            </a:r>
          </a:p>
          <a:p>
            <a:pPr algn="l"/>
            <a:r>
              <a:rPr lang="en-US" dirty="0" smtClean="0"/>
              <a:t>Ashley Skylar, PhD</a:t>
            </a:r>
          </a:p>
          <a:p>
            <a:pPr algn="l"/>
            <a:r>
              <a:rPr lang="en-US" dirty="0" smtClean="0"/>
              <a:t>	Quality Assurance Project Manager, CSU Chancellor’s Office</a:t>
            </a:r>
            <a:endParaRPr lang="en-US" dirty="0"/>
          </a:p>
        </p:txBody>
      </p:sp>
      <p:pic>
        <p:nvPicPr>
          <p:cNvPr id="8" name="Picture 7" descr="Screen Shot 2015-04-03 at 9.25.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8200"/>
          </a:xfrm>
          <a:prstGeom prst="rect">
            <a:avLst/>
          </a:prstGeom>
        </p:spPr>
      </p:pic>
      <p:pic>
        <p:nvPicPr>
          <p:cNvPr id="9" name="Picture 8" descr="2015-04-08_225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333" y="5750051"/>
            <a:ext cx="3386666" cy="1107947"/>
          </a:xfrm>
          <a:prstGeom prst="rect">
            <a:avLst/>
          </a:prstGeom>
        </p:spPr>
      </p:pic>
    </p:spTree>
    <p:extLst>
      <p:ext uri="{BB962C8B-B14F-4D97-AF65-F5344CB8AC3E}">
        <p14:creationId xmlns:p14="http://schemas.microsoft.com/office/powerpoint/2010/main" val="71452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73122E"/>
          </a:solidFill>
          <a:ln>
            <a:solidFill>
              <a:schemeClr val="bg1"/>
            </a:solidFill>
          </a:ln>
        </p:spPr>
        <p:txBody>
          <a:bodyPr>
            <a:normAutofit/>
          </a:bodyPr>
          <a:lstStyle/>
          <a:p>
            <a:pPr algn="l"/>
            <a:r>
              <a:rPr lang="en-US" dirty="0" smtClean="0">
                <a:solidFill>
                  <a:schemeClr val="bg1"/>
                </a:solidFill>
              </a:rPr>
              <a:t>About Dominguez Hills</a:t>
            </a:r>
            <a:endParaRPr lang="en-US" dirty="0">
              <a:solidFill>
                <a:schemeClr val="bg1"/>
              </a:solidFill>
            </a:endParaRPr>
          </a:p>
        </p:txBody>
      </p:sp>
      <p:sp>
        <p:nvSpPr>
          <p:cNvPr id="3" name="Content Placeholder 2"/>
          <p:cNvSpPr>
            <a:spLocks noGrp="1"/>
          </p:cNvSpPr>
          <p:nvPr>
            <p:ph sz="half" idx="1"/>
          </p:nvPr>
        </p:nvSpPr>
        <p:spPr>
          <a:xfrm>
            <a:off x="457200" y="1600200"/>
            <a:ext cx="4038600" cy="4951391"/>
          </a:xfrm>
        </p:spPr>
        <p:txBody>
          <a:bodyPr>
            <a:normAutofit lnSpcReduction="10000"/>
          </a:bodyPr>
          <a:lstStyle/>
          <a:p>
            <a:r>
              <a:rPr lang="en-US" dirty="0" smtClean="0"/>
              <a:t>Urban metropolitan university: </a:t>
            </a:r>
          </a:p>
          <a:p>
            <a:pPr lvl="1">
              <a:buFont typeface="Courier New"/>
              <a:buChar char="o"/>
            </a:pPr>
            <a:r>
              <a:rPr lang="en-US" dirty="0" smtClean="0"/>
              <a:t>14,000 students</a:t>
            </a:r>
          </a:p>
          <a:p>
            <a:pPr lvl="1">
              <a:buFont typeface="Courier New"/>
              <a:buChar char="o"/>
            </a:pPr>
            <a:r>
              <a:rPr lang="en-US" dirty="0" smtClean="0"/>
              <a:t>700 faculty</a:t>
            </a:r>
          </a:p>
          <a:p>
            <a:r>
              <a:rPr lang="en-US" dirty="0" smtClean="0"/>
              <a:t>New leadership </a:t>
            </a:r>
            <a:endParaRPr lang="en-US" dirty="0"/>
          </a:p>
          <a:p>
            <a:pPr lvl="1">
              <a:buFont typeface="Courier New"/>
              <a:buChar char="o"/>
            </a:pPr>
            <a:r>
              <a:rPr lang="en-US" dirty="0" smtClean="0"/>
              <a:t>Ambitious student success goals</a:t>
            </a:r>
          </a:p>
          <a:p>
            <a:r>
              <a:rPr lang="en-US" dirty="0" smtClean="0"/>
              <a:t>Online course program/ stats</a:t>
            </a:r>
          </a:p>
          <a:p>
            <a:r>
              <a:rPr lang="en-US" dirty="0" smtClean="0"/>
              <a:t>Faculty Development Center reopened 2013</a:t>
            </a:r>
          </a:p>
        </p:txBody>
      </p:sp>
      <p:pic>
        <p:nvPicPr>
          <p:cNvPr id="5" name="Content Placeholder 4" descr="Screen Shot 2015-04-09 at 10.42.53 A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2848" t="16032" r="22114" b="9802"/>
          <a:stretch/>
        </p:blipFill>
        <p:spPr>
          <a:xfrm>
            <a:off x="4622800" y="1557867"/>
            <a:ext cx="4521200" cy="4773116"/>
          </a:xfrm>
        </p:spPr>
      </p:pic>
    </p:spTree>
    <p:extLst>
      <p:ext uri="{BB962C8B-B14F-4D97-AF65-F5344CB8AC3E}">
        <p14:creationId xmlns:p14="http://schemas.microsoft.com/office/powerpoint/2010/main" val="155622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43000"/>
          </a:xfrm>
          <a:solidFill>
            <a:srgbClr val="73122E"/>
          </a:solidFill>
          <a:ln>
            <a:solidFill>
              <a:schemeClr val="bg1"/>
            </a:solidFill>
          </a:ln>
        </p:spPr>
        <p:txBody>
          <a:bodyPr>
            <a:normAutofit/>
          </a:bodyPr>
          <a:lstStyle/>
          <a:p>
            <a:pPr algn="l"/>
            <a:r>
              <a:rPr lang="en-US" dirty="0" smtClean="0">
                <a:solidFill>
                  <a:schemeClr val="bg1"/>
                </a:solidFill>
              </a:rPr>
              <a:t>Research Informing Network Design</a:t>
            </a:r>
            <a:endParaRPr lang="en-US" dirty="0">
              <a:solidFill>
                <a:schemeClr val="bg1"/>
              </a:solidFill>
            </a:endParaRPr>
          </a:p>
        </p:txBody>
      </p:sp>
      <p:sp>
        <p:nvSpPr>
          <p:cNvPr id="3" name="Rectangular Callout 2"/>
          <p:cNvSpPr/>
          <p:nvPr/>
        </p:nvSpPr>
        <p:spPr>
          <a:xfrm>
            <a:off x="4421103" y="1409558"/>
            <a:ext cx="3856706" cy="1961622"/>
          </a:xfrm>
          <a:prstGeom prst="wedgeRectCallout">
            <a:avLst/>
          </a:prstGeom>
          <a:solidFill>
            <a:srgbClr val="E6C8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3122E"/>
                </a:solidFill>
              </a:rPr>
              <a:t>Cox, McIntosh, Reason and </a:t>
            </a:r>
            <a:r>
              <a:rPr lang="en-US" dirty="0" err="1" smtClean="0">
                <a:solidFill>
                  <a:srgbClr val="73122E"/>
                </a:solidFill>
              </a:rPr>
              <a:t>Terenzini</a:t>
            </a:r>
            <a:r>
              <a:rPr lang="en-US" dirty="0" smtClean="0">
                <a:solidFill>
                  <a:srgbClr val="73122E"/>
                </a:solidFill>
              </a:rPr>
              <a:t> found no significant relationship between institutional policies and “culture of teaching” in study of 45 institutions.</a:t>
            </a:r>
            <a:endParaRPr lang="en-US" dirty="0">
              <a:solidFill>
                <a:srgbClr val="73122E"/>
              </a:solidFill>
            </a:endParaRPr>
          </a:p>
        </p:txBody>
      </p:sp>
      <p:sp>
        <p:nvSpPr>
          <p:cNvPr id="5" name="Oval Callout 4"/>
          <p:cNvSpPr/>
          <p:nvPr/>
        </p:nvSpPr>
        <p:spPr>
          <a:xfrm>
            <a:off x="219488" y="1371991"/>
            <a:ext cx="3762640" cy="4719652"/>
          </a:xfrm>
          <a:prstGeom prst="wedgeEllipseCallou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73122E"/>
              </a:solidFill>
            </a:endParaRPr>
          </a:p>
          <a:p>
            <a:pPr algn="ctr"/>
            <a:r>
              <a:rPr lang="en-US" dirty="0" smtClean="0">
                <a:solidFill>
                  <a:srgbClr val="73122E"/>
                </a:solidFill>
              </a:rPr>
              <a:t>Why hasn’t technology disrupted academics’ teaching practices? </a:t>
            </a:r>
          </a:p>
          <a:p>
            <a:pPr algn="ctr"/>
            <a:r>
              <a:rPr lang="en-US" dirty="0" smtClean="0">
                <a:solidFill>
                  <a:srgbClr val="73122E"/>
                </a:solidFill>
              </a:rPr>
              <a:t>To answer this question, </a:t>
            </a:r>
            <a:r>
              <a:rPr lang="en-US" dirty="0" err="1" smtClean="0">
                <a:solidFill>
                  <a:srgbClr val="73122E"/>
                </a:solidFill>
              </a:rPr>
              <a:t>Blin</a:t>
            </a:r>
            <a:r>
              <a:rPr lang="en-US" dirty="0" smtClean="0">
                <a:solidFill>
                  <a:srgbClr val="73122E"/>
                </a:solidFill>
              </a:rPr>
              <a:t> and Munro turned to activity theory.</a:t>
            </a:r>
          </a:p>
          <a:p>
            <a:pPr algn="ctr"/>
            <a:r>
              <a:rPr lang="en-US" dirty="0" smtClean="0">
                <a:solidFill>
                  <a:srgbClr val="73122E"/>
                </a:solidFill>
              </a:rPr>
              <a:t>• “Activities are collective and motivated by the need to transform an object.”</a:t>
            </a:r>
          </a:p>
          <a:p>
            <a:pPr algn="ctr"/>
            <a:r>
              <a:rPr lang="en-US" dirty="0" smtClean="0">
                <a:solidFill>
                  <a:srgbClr val="73122E"/>
                </a:solidFill>
              </a:rPr>
              <a:t>• “Activity systems move through relatively long cycles of qualitative transformations.”</a:t>
            </a:r>
          </a:p>
          <a:p>
            <a:pPr algn="ctr"/>
            <a:endParaRPr lang="en-US" dirty="0"/>
          </a:p>
        </p:txBody>
      </p:sp>
      <p:sp>
        <p:nvSpPr>
          <p:cNvPr id="9" name="Oval Callout 8"/>
          <p:cNvSpPr/>
          <p:nvPr/>
        </p:nvSpPr>
        <p:spPr>
          <a:xfrm>
            <a:off x="4280003" y="3731817"/>
            <a:ext cx="4640589" cy="254014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3122E"/>
                </a:solidFill>
              </a:rPr>
              <a:t>“We yearn for frictionless, technological solutions. But people talking to people is still the way that norms and standards change.” </a:t>
            </a:r>
          </a:p>
          <a:p>
            <a:pPr algn="ctr"/>
            <a:r>
              <a:rPr lang="en-US" dirty="0" smtClean="0">
                <a:solidFill>
                  <a:srgbClr val="73122E"/>
                </a:solidFill>
              </a:rPr>
              <a:t>-- </a:t>
            </a:r>
            <a:r>
              <a:rPr lang="en-US" dirty="0" err="1" smtClean="0">
                <a:solidFill>
                  <a:srgbClr val="73122E"/>
                </a:solidFill>
              </a:rPr>
              <a:t>Atul</a:t>
            </a:r>
            <a:r>
              <a:rPr lang="en-US" dirty="0" smtClean="0">
                <a:solidFill>
                  <a:srgbClr val="73122E"/>
                </a:solidFill>
              </a:rPr>
              <a:t> </a:t>
            </a:r>
            <a:r>
              <a:rPr lang="en-US" dirty="0" err="1" smtClean="0">
                <a:solidFill>
                  <a:srgbClr val="73122E"/>
                </a:solidFill>
              </a:rPr>
              <a:t>Gawande</a:t>
            </a:r>
            <a:r>
              <a:rPr lang="en-US" dirty="0" smtClean="0">
                <a:solidFill>
                  <a:srgbClr val="73122E"/>
                </a:solidFill>
              </a:rPr>
              <a:t> via Milt Cox and Laurie </a:t>
            </a:r>
            <a:r>
              <a:rPr lang="en-US" dirty="0" err="1" smtClean="0">
                <a:solidFill>
                  <a:srgbClr val="73122E"/>
                </a:solidFill>
              </a:rPr>
              <a:t>Richlin</a:t>
            </a:r>
            <a:endParaRPr lang="en-US" dirty="0">
              <a:solidFill>
                <a:srgbClr val="73122E"/>
              </a:solidFill>
            </a:endParaRPr>
          </a:p>
        </p:txBody>
      </p:sp>
    </p:spTree>
    <p:extLst>
      <p:ext uri="{BB962C8B-B14F-4D97-AF65-F5344CB8AC3E}">
        <p14:creationId xmlns:p14="http://schemas.microsoft.com/office/powerpoint/2010/main" val="1128704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1143000"/>
          </a:xfrm>
          <a:prstGeom prst="rect">
            <a:avLst/>
          </a:prstGeom>
          <a:solidFill>
            <a:srgbClr val="73122E"/>
          </a:solidFill>
          <a:ln>
            <a:solidFill>
              <a:schemeClr val="bg1"/>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Peer-to-Peer Sharing Network</a:t>
            </a:r>
            <a:br>
              <a:rPr lang="en-US" sz="4000" dirty="0" smtClean="0">
                <a:solidFill>
                  <a:schemeClr val="bg1"/>
                </a:solidFill>
              </a:rPr>
            </a:br>
            <a:endParaRPr lang="en-US" sz="1800" dirty="0">
              <a:solidFill>
                <a:schemeClr val="bg1"/>
              </a:solidFill>
            </a:endParaRPr>
          </a:p>
        </p:txBody>
      </p:sp>
      <p:sp>
        <p:nvSpPr>
          <p:cNvPr id="9" name="Rectangle 8"/>
          <p:cNvSpPr/>
          <p:nvPr/>
        </p:nvSpPr>
        <p:spPr>
          <a:xfrm>
            <a:off x="177420" y="2004846"/>
            <a:ext cx="2919786" cy="4680451"/>
          </a:xfrm>
          <a:prstGeom prst="rect">
            <a:avLst/>
          </a:prstGeom>
          <a:solidFill>
            <a:srgbClr val="73122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r>
              <a:rPr lang="en-US" sz="2800" b="1" dirty="0" smtClean="0"/>
              <a:t>Needs</a:t>
            </a:r>
          </a:p>
          <a:p>
            <a:pPr marL="342900" indent="-342900">
              <a:buFont typeface="+mj-lt"/>
              <a:buAutoNum type="arabicPeriod"/>
            </a:pPr>
            <a:endParaRPr lang="en-US" sz="2000" dirty="0" smtClean="0"/>
          </a:p>
          <a:p>
            <a:pPr marL="342900" indent="-342900">
              <a:buAutoNum type="arabicPeriod"/>
            </a:pPr>
            <a:r>
              <a:rPr lang="en-US" sz="2000" dirty="0" smtClean="0"/>
              <a:t>Capitalize upon unique forms of engagement available online</a:t>
            </a:r>
          </a:p>
          <a:p>
            <a:pPr marL="342900" indent="-342900">
              <a:buAutoNum type="arabicPeriod"/>
            </a:pPr>
            <a:r>
              <a:rPr lang="en-US" sz="2000" dirty="0" smtClean="0"/>
              <a:t>Provide a framework for discussing online teaching and learning.</a:t>
            </a:r>
          </a:p>
          <a:p>
            <a:pPr marL="342900" indent="-342900">
              <a:buFont typeface="+mj-lt"/>
              <a:buAutoNum type="arabicPeriod"/>
            </a:pPr>
            <a:r>
              <a:rPr lang="en-US" sz="2000" dirty="0" smtClean="0"/>
              <a:t>Orient and retain faculty.</a:t>
            </a:r>
          </a:p>
          <a:p>
            <a:endParaRPr lang="en-US" dirty="0"/>
          </a:p>
        </p:txBody>
      </p:sp>
      <p:sp>
        <p:nvSpPr>
          <p:cNvPr id="10" name="Rectangle 9"/>
          <p:cNvSpPr/>
          <p:nvPr/>
        </p:nvSpPr>
        <p:spPr>
          <a:xfrm>
            <a:off x="4456412" y="2963815"/>
            <a:ext cx="4114800" cy="914400"/>
          </a:xfrm>
          <a:prstGeom prst="rect">
            <a:avLst/>
          </a:prstGeom>
          <a:solidFill>
            <a:srgbClr val="E6C82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t>   Create Network</a:t>
            </a:r>
            <a:endParaRPr lang="en-US" sz="2400" b="1" dirty="0"/>
          </a:p>
        </p:txBody>
      </p:sp>
      <p:sp>
        <p:nvSpPr>
          <p:cNvPr id="11" name="Rectangle 10"/>
          <p:cNvSpPr/>
          <p:nvPr/>
        </p:nvSpPr>
        <p:spPr>
          <a:xfrm>
            <a:off x="4456411" y="4257048"/>
            <a:ext cx="4114800" cy="914400"/>
          </a:xfrm>
          <a:prstGeom prst="rect">
            <a:avLst/>
          </a:prstGeom>
          <a:solidFill>
            <a:srgbClr val="E6C82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t>   Design and Deliver E-Academy</a:t>
            </a:r>
            <a:endParaRPr lang="en-US" sz="2000" b="1" dirty="0"/>
          </a:p>
        </p:txBody>
      </p:sp>
      <p:sp>
        <p:nvSpPr>
          <p:cNvPr id="12" name="Rectangle 11"/>
          <p:cNvSpPr/>
          <p:nvPr/>
        </p:nvSpPr>
        <p:spPr>
          <a:xfrm>
            <a:off x="4456411" y="5504227"/>
            <a:ext cx="4114800" cy="913658"/>
          </a:xfrm>
          <a:prstGeom prst="rect">
            <a:avLst/>
          </a:prstGeom>
          <a:solidFill>
            <a:srgbClr val="E6C820"/>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Di</a:t>
            </a:r>
            <a:r>
              <a:rPr lang="en-US" sz="2000" b="1" dirty="0" smtClean="0"/>
              <a:t>sseminate Best Practice  for Online and Hybrid Course Design</a:t>
            </a:r>
            <a:endParaRPr lang="en-US" sz="2000" b="1" dirty="0"/>
          </a:p>
        </p:txBody>
      </p:sp>
      <p:sp>
        <p:nvSpPr>
          <p:cNvPr id="15" name="Rectangle 14"/>
          <p:cNvSpPr/>
          <p:nvPr/>
        </p:nvSpPr>
        <p:spPr>
          <a:xfrm>
            <a:off x="4456412" y="1994073"/>
            <a:ext cx="4114800" cy="685800"/>
          </a:xfrm>
          <a:prstGeom prst="rect">
            <a:avLst/>
          </a:prstGeom>
          <a:solidFill>
            <a:srgbClr val="73122E"/>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Goals</a:t>
            </a:r>
            <a:endParaRPr lang="en-US" sz="2800" b="1" dirty="0"/>
          </a:p>
        </p:txBody>
      </p:sp>
    </p:spTree>
    <p:extLst>
      <p:ext uri="{BB962C8B-B14F-4D97-AF65-F5344CB8AC3E}">
        <p14:creationId xmlns:p14="http://schemas.microsoft.com/office/powerpoint/2010/main" val="325744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a:solidFill>
            <a:srgbClr val="73122E"/>
          </a:solidFill>
          <a:ln>
            <a:solidFill>
              <a:schemeClr val="bg1"/>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Creating the Network</a:t>
            </a:r>
            <a:endParaRPr lang="en-US" sz="1800" dirty="0">
              <a:solidFill>
                <a:schemeClr val="bg1"/>
              </a:solidFill>
            </a:endParaRPr>
          </a:p>
        </p:txBody>
      </p:sp>
      <p:sp>
        <p:nvSpPr>
          <p:cNvPr id="4" name="Explosion 1 3"/>
          <p:cNvSpPr/>
          <p:nvPr/>
        </p:nvSpPr>
        <p:spPr>
          <a:xfrm>
            <a:off x="0" y="1159932"/>
            <a:ext cx="3505200" cy="2472267"/>
          </a:xfrm>
          <a:prstGeom prst="irregularSeal1">
            <a:avLst/>
          </a:prstGeom>
          <a:solidFill>
            <a:srgbClr val="E6C8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Recruiting Faculty</a:t>
            </a:r>
            <a:endParaRPr lang="en-US" sz="2400" b="1" dirty="0"/>
          </a:p>
        </p:txBody>
      </p:sp>
      <p:sp>
        <p:nvSpPr>
          <p:cNvPr id="6" name="Explosion 1 5"/>
          <p:cNvSpPr/>
          <p:nvPr/>
        </p:nvSpPr>
        <p:spPr>
          <a:xfrm>
            <a:off x="3166533" y="2523068"/>
            <a:ext cx="2573867" cy="2573866"/>
          </a:xfrm>
          <a:prstGeom prst="irregularSeal1">
            <a:avLst/>
          </a:prstGeom>
          <a:solidFill>
            <a:srgbClr val="E6C8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Taking QM Courses</a:t>
            </a:r>
            <a:endParaRPr lang="en-US" sz="2400" b="1" dirty="0"/>
          </a:p>
        </p:txBody>
      </p:sp>
      <p:sp>
        <p:nvSpPr>
          <p:cNvPr id="7" name="Explosion 1 6"/>
          <p:cNvSpPr/>
          <p:nvPr/>
        </p:nvSpPr>
        <p:spPr>
          <a:xfrm>
            <a:off x="5740400" y="3632200"/>
            <a:ext cx="3403600" cy="2489200"/>
          </a:xfrm>
          <a:prstGeom prst="irregularSeal1">
            <a:avLst/>
          </a:prstGeom>
          <a:solidFill>
            <a:srgbClr val="E6C8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Collaborating</a:t>
            </a:r>
            <a:endParaRPr lang="en-US" sz="2400" b="1" dirty="0"/>
          </a:p>
        </p:txBody>
      </p:sp>
      <p:graphicFrame>
        <p:nvGraphicFramePr>
          <p:cNvPr id="8" name="Diagram 7"/>
          <p:cNvGraphicFramePr/>
          <p:nvPr>
            <p:extLst>
              <p:ext uri="{D42A27DB-BD31-4B8C-83A1-F6EECF244321}">
                <p14:modId xmlns:p14="http://schemas.microsoft.com/office/powerpoint/2010/main" val="1104964757"/>
              </p:ext>
            </p:extLst>
          </p:nvPr>
        </p:nvGraphicFramePr>
        <p:xfrm>
          <a:off x="0" y="6299201"/>
          <a:ext cx="9144000" cy="55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102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a:solidFill>
            <a:srgbClr val="73122E"/>
          </a:solidFill>
          <a:ln>
            <a:solidFill>
              <a:schemeClr val="bg1"/>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E-Academy Design</a:t>
            </a:r>
            <a:endParaRPr lang="en-US" sz="1800" dirty="0">
              <a:solidFill>
                <a:schemeClr val="bg1"/>
              </a:solidFill>
            </a:endParaRPr>
          </a:p>
        </p:txBody>
      </p:sp>
      <p:graphicFrame>
        <p:nvGraphicFramePr>
          <p:cNvPr id="3" name="Diagram 2"/>
          <p:cNvGraphicFramePr/>
          <p:nvPr>
            <p:extLst>
              <p:ext uri="{D42A27DB-BD31-4B8C-83A1-F6EECF244321}">
                <p14:modId xmlns:p14="http://schemas.microsoft.com/office/powerpoint/2010/main" val="330353219"/>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69563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a:solidFill>
            <a:srgbClr val="73122E"/>
          </a:solidFill>
          <a:ln>
            <a:solidFill>
              <a:schemeClr val="bg1"/>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E6C820"/>
                </a:solidFill>
              </a:rPr>
              <a:t>Lessons Learned</a:t>
            </a:r>
            <a:endParaRPr lang="en-US" sz="1800" dirty="0">
              <a:solidFill>
                <a:srgbClr val="E6C820"/>
              </a:solidFill>
            </a:endParaRPr>
          </a:p>
        </p:txBody>
      </p:sp>
      <p:graphicFrame>
        <p:nvGraphicFramePr>
          <p:cNvPr id="5" name="Diagram 4"/>
          <p:cNvGraphicFramePr/>
          <p:nvPr>
            <p:extLst>
              <p:ext uri="{D42A27DB-BD31-4B8C-83A1-F6EECF244321}">
                <p14:modId xmlns:p14="http://schemas.microsoft.com/office/powerpoint/2010/main" val="1291438932"/>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2515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a:solidFill>
            <a:srgbClr val="73122E"/>
          </a:solidFill>
          <a:ln>
            <a:solidFill>
              <a:schemeClr val="bg1"/>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E6C820"/>
                </a:solidFill>
              </a:rPr>
              <a:t>Unexpected Leverage</a:t>
            </a:r>
            <a:endParaRPr lang="en-US" sz="1800" dirty="0">
              <a:solidFill>
                <a:srgbClr val="E6C820"/>
              </a:solidFill>
            </a:endParaRPr>
          </a:p>
        </p:txBody>
      </p:sp>
      <p:sp>
        <p:nvSpPr>
          <p:cNvPr id="8" name="Rectangle 7"/>
          <p:cNvSpPr/>
          <p:nvPr/>
        </p:nvSpPr>
        <p:spPr>
          <a:xfrm rot="20509597" flipV="1">
            <a:off x="682316" y="4353886"/>
            <a:ext cx="7870190" cy="102915"/>
          </a:xfrm>
          <a:prstGeom prst="rect">
            <a:avLst/>
          </a:prstGeom>
          <a:solidFill>
            <a:srgbClr val="73122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a:off x="3627495" y="4510676"/>
            <a:ext cx="2743200" cy="1828800"/>
          </a:xfrm>
          <a:prstGeom prst="triangle">
            <a:avLst>
              <a:gd name="adj" fmla="val 47044"/>
            </a:avLst>
          </a:prstGeom>
          <a:solidFill>
            <a:srgbClr val="E6C82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eluctant nud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39226">
            <a:off x="97787" y="2779167"/>
            <a:ext cx="2442110" cy="2435072"/>
          </a:xfrm>
          <a:prstGeom prst="rect">
            <a:avLst/>
          </a:prstGeom>
        </p:spPr>
      </p:pic>
      <p:pic>
        <p:nvPicPr>
          <p:cNvPr id="11" name="Picture 10" descr="accessibilit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749" y="1129764"/>
            <a:ext cx="1999357" cy="1999357"/>
          </a:xfrm>
          <a:prstGeom prst="rect">
            <a:avLst/>
          </a:prstGeom>
        </p:spPr>
      </p:pic>
      <p:pic>
        <p:nvPicPr>
          <p:cNvPr id="12" name="Picture 11" descr="imag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380" y="1719736"/>
            <a:ext cx="1836369" cy="1836369"/>
          </a:xfrm>
          <a:prstGeom prst="rect">
            <a:avLst/>
          </a:prstGeom>
        </p:spPr>
      </p:pic>
    </p:spTree>
    <p:extLst>
      <p:ext uri="{BB962C8B-B14F-4D97-AF65-F5344CB8AC3E}">
        <p14:creationId xmlns:p14="http://schemas.microsoft.com/office/powerpoint/2010/main" val="6046873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52" y="1254393"/>
            <a:ext cx="8373247" cy="5440927"/>
          </a:xfrm>
        </p:spPr>
        <p:txBody>
          <a:bodyPr>
            <a:normAutofit fontScale="40000" lnSpcReduction="20000"/>
          </a:bodyPr>
          <a:lstStyle/>
          <a:p>
            <a:pPr marL="0" indent="-457200">
              <a:buNone/>
            </a:pPr>
            <a:r>
              <a:rPr lang="en-US" sz="4000" dirty="0" smtClean="0"/>
              <a:t>“The DH Network for Quality Assurance.” CSU Dominguez Hills, QA </a:t>
            </a:r>
            <a:r>
              <a:rPr lang="en-US" sz="4000" dirty="0" err="1" smtClean="0"/>
              <a:t>ePortfolio</a:t>
            </a:r>
            <a:r>
              <a:rPr lang="en-US" sz="4000" dirty="0"/>
              <a:t> </a:t>
            </a:r>
            <a:r>
              <a:rPr lang="en-US" sz="4000" dirty="0" smtClean="0"/>
              <a:t>Summer 2014.</a:t>
            </a:r>
          </a:p>
          <a:p>
            <a:pPr indent="-457200"/>
            <a:r>
              <a:rPr lang="en-US" sz="4000" dirty="0">
                <a:solidFill>
                  <a:schemeClr val="bg1"/>
                </a:solidFill>
                <a:hlinkClick r:id="rId2"/>
              </a:rPr>
              <a:t>http://contentbuilder.merlot.org/toolkit/html/snapshot.php?id=21377770715745</a:t>
            </a:r>
            <a:endParaRPr lang="en-US" sz="4000" dirty="0">
              <a:solidFill>
                <a:schemeClr val="bg1"/>
              </a:solidFill>
            </a:endParaRPr>
          </a:p>
          <a:p>
            <a:pPr marL="0" indent="-457200">
              <a:buNone/>
            </a:pPr>
            <a:endParaRPr lang="en-US" sz="4000" dirty="0" smtClean="0"/>
          </a:p>
          <a:p>
            <a:pPr marL="0" indent="-457200">
              <a:buNone/>
            </a:pPr>
            <a:r>
              <a:rPr lang="en-US" sz="4000" dirty="0" err="1" smtClean="0"/>
              <a:t>Blin</a:t>
            </a:r>
            <a:r>
              <a:rPr lang="en-US" sz="4000" dirty="0" smtClean="0"/>
              <a:t>, F. and Munro, M. “Why hasn’t technology disrupted academics’ teaching practices? 	Understanding resistance to change through the lens of activity theory.” Computers and 	Education 50 (2008): 475-490.</a:t>
            </a:r>
          </a:p>
          <a:p>
            <a:pPr marL="0" indent="-457200">
              <a:buNone/>
            </a:pPr>
            <a:endParaRPr lang="en-US" sz="4000" dirty="0" smtClean="0"/>
          </a:p>
          <a:p>
            <a:pPr marL="0" indent="-457200">
              <a:buNone/>
            </a:pPr>
            <a:r>
              <a:rPr lang="en-US" sz="4000" dirty="0" smtClean="0"/>
              <a:t>Cox, B. E., McIntosh, K.L., Reason, R. D., and </a:t>
            </a:r>
            <a:r>
              <a:rPr lang="en-US" sz="4000" dirty="0" err="1" smtClean="0"/>
              <a:t>Terenzini</a:t>
            </a:r>
            <a:r>
              <a:rPr lang="en-US" sz="4000" dirty="0" smtClean="0"/>
              <a:t>, P. T. “A culture of teaching: Policy, 	perception, and practice in higher education.” Research in Higher Education 52.8 (December 	2011): 808-829.</a:t>
            </a:r>
          </a:p>
          <a:p>
            <a:pPr marL="0" indent="-457200">
              <a:buNone/>
            </a:pPr>
            <a:endParaRPr lang="en-US" sz="4000" dirty="0" smtClean="0"/>
          </a:p>
          <a:p>
            <a:pPr marL="0" indent="-457200">
              <a:buNone/>
            </a:pPr>
            <a:r>
              <a:rPr lang="en-US" sz="4000" dirty="0" smtClean="0"/>
              <a:t>Cox, M. D. and </a:t>
            </a:r>
            <a:r>
              <a:rPr lang="en-US" sz="4000" dirty="0" err="1" smtClean="0"/>
              <a:t>Richlin</a:t>
            </a:r>
            <a:r>
              <a:rPr lang="en-US" sz="4000" dirty="0" smtClean="0"/>
              <a:t>, L. “From bench to bedside in faculty development: Using implementation 	science.” Presentation at POD Annual Conference, November 2013.</a:t>
            </a:r>
          </a:p>
          <a:p>
            <a:pPr marL="0" indent="-457200">
              <a:buNone/>
            </a:pPr>
            <a:endParaRPr lang="en-US" sz="4000" dirty="0" smtClean="0"/>
          </a:p>
          <a:p>
            <a:pPr marL="0" indent="-457200">
              <a:buNone/>
            </a:pPr>
            <a:r>
              <a:rPr lang="en-US" sz="4000" dirty="0" err="1" smtClean="0"/>
              <a:t>Gawande</a:t>
            </a:r>
            <a:r>
              <a:rPr lang="en-US" sz="4000" dirty="0" smtClean="0"/>
              <a:t>, </a:t>
            </a:r>
            <a:r>
              <a:rPr lang="en-US" sz="4000" dirty="0" err="1" smtClean="0"/>
              <a:t>Atul</a:t>
            </a:r>
            <a:r>
              <a:rPr lang="en-US" sz="4000" dirty="0" smtClean="0"/>
              <a:t>. “Slow ideas: Some innovations spread fast. How do you speed the one’s that 	don’t?” New Yorker </a:t>
            </a:r>
            <a:r>
              <a:rPr lang="en-US" sz="4000" dirty="0"/>
              <a:t>(July 29, 2013). </a:t>
            </a:r>
            <a:r>
              <a:rPr lang="en-US" sz="4000" dirty="0" smtClean="0"/>
              <a:t>			</a:t>
            </a:r>
            <a:r>
              <a:rPr lang="en-US" sz="4000" dirty="0" smtClean="0">
                <a:hlinkClick r:id="rId3"/>
              </a:rPr>
              <a:t>http</a:t>
            </a:r>
            <a:r>
              <a:rPr lang="en-US" sz="4000" dirty="0">
                <a:hlinkClick r:id="rId3"/>
              </a:rPr>
              <a:t>://www.newyorker.com/magazine/2013/07/29/slow-</a:t>
            </a:r>
            <a:r>
              <a:rPr lang="en-US" sz="4000" dirty="0" smtClean="0">
                <a:hlinkClick r:id="rId3"/>
              </a:rPr>
              <a:t>ideas</a:t>
            </a:r>
            <a:r>
              <a:rPr lang="en-US" sz="4000" dirty="0" smtClean="0"/>
              <a:t>.</a:t>
            </a:r>
          </a:p>
          <a:p>
            <a:pPr marL="0" indent="-457200">
              <a:buNone/>
            </a:pPr>
            <a:r>
              <a:rPr lang="en-US" sz="4000" dirty="0"/>
              <a:t>	</a:t>
            </a:r>
            <a:r>
              <a:rPr lang="en-US" sz="4000" dirty="0" smtClean="0"/>
              <a:t> Retrieved April 9, 2015.</a:t>
            </a:r>
          </a:p>
          <a:p>
            <a:pPr marL="0" indent="-457200">
              <a:buNone/>
            </a:pPr>
            <a:endParaRPr lang="en-US" sz="4000" dirty="0" smtClean="0"/>
          </a:p>
          <a:p>
            <a:pPr marL="0" indent="-457200">
              <a:buNone/>
            </a:pPr>
            <a:r>
              <a:rPr lang="en-US" sz="4000" dirty="0" err="1"/>
              <a:t>Karasavvidis</a:t>
            </a:r>
            <a:r>
              <a:rPr lang="en-US" sz="4000" dirty="0"/>
              <a:t>, I. “Activity Theory as a conceptual framework for understanding teacher approaches </a:t>
            </a:r>
            <a:r>
              <a:rPr lang="en-US" sz="4000" dirty="0" smtClean="0"/>
              <a:t>	to </a:t>
            </a:r>
            <a:r>
              <a:rPr lang="en-US" sz="4000" dirty="0"/>
              <a:t>information and communication technologies.” </a:t>
            </a:r>
            <a:r>
              <a:rPr lang="en-US" sz="4000" i="1" dirty="0"/>
              <a:t>Computers and Education</a:t>
            </a:r>
            <a:r>
              <a:rPr lang="en-US" sz="4000" dirty="0"/>
              <a:t> 53 (2009): </a:t>
            </a:r>
            <a:r>
              <a:rPr lang="en-US" sz="4000" dirty="0" smtClean="0"/>
              <a:t>	436</a:t>
            </a:r>
            <a:r>
              <a:rPr lang="en-US" sz="4000" dirty="0"/>
              <a:t>-444.</a:t>
            </a:r>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
        <p:nvSpPr>
          <p:cNvPr id="6" name="Title 1"/>
          <p:cNvSpPr txBox="1">
            <a:spLocks noGrp="1"/>
          </p:cNvSpPr>
          <p:nvPr>
            <p:ph type="title"/>
          </p:nvPr>
        </p:nvSpPr>
        <p:spPr>
          <a:xfrm>
            <a:off x="0" y="0"/>
            <a:ext cx="9144000" cy="1143000"/>
          </a:xfrm>
          <a:prstGeom prst="rect">
            <a:avLst/>
          </a:prstGeom>
          <a:solidFill>
            <a:srgbClr val="73122E"/>
          </a:solidFill>
          <a:ln>
            <a:solidFill>
              <a:schemeClr val="bg1"/>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E6C820"/>
                </a:solidFill>
              </a:rPr>
              <a:t>References</a:t>
            </a:r>
            <a:endParaRPr lang="en-US" sz="1800" dirty="0">
              <a:solidFill>
                <a:srgbClr val="E6C820"/>
              </a:solidFill>
            </a:endParaRPr>
          </a:p>
        </p:txBody>
      </p:sp>
    </p:spTree>
    <p:extLst>
      <p:ext uri="{BB962C8B-B14F-4D97-AF65-F5344CB8AC3E}">
        <p14:creationId xmlns:p14="http://schemas.microsoft.com/office/powerpoint/2010/main" val="5918670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5-04-03 at 9.25.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8200"/>
          </a:xfrm>
          <a:prstGeom prst="rect">
            <a:avLst/>
          </a:prstGeom>
        </p:spPr>
      </p:pic>
      <p:pic>
        <p:nvPicPr>
          <p:cNvPr id="9" name="Picture 8" descr="2015-04-08_225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333" y="5750051"/>
            <a:ext cx="3386666" cy="1107947"/>
          </a:xfrm>
          <a:prstGeom prst="rect">
            <a:avLst/>
          </a:prstGeom>
        </p:spPr>
      </p:pic>
      <p:sp>
        <p:nvSpPr>
          <p:cNvPr id="11" name="Title 10"/>
          <p:cNvSpPr>
            <a:spLocks noGrp="1"/>
          </p:cNvSpPr>
          <p:nvPr>
            <p:ph type="title"/>
          </p:nvPr>
        </p:nvSpPr>
        <p:spPr>
          <a:xfrm>
            <a:off x="457200" y="1227667"/>
            <a:ext cx="8229600" cy="889000"/>
          </a:xfrm>
        </p:spPr>
        <p:txBody>
          <a:bodyPr/>
          <a:lstStyle/>
          <a:p>
            <a:pPr algn="l"/>
            <a:r>
              <a:rPr lang="en-US" dirty="0" smtClean="0"/>
              <a:t>Overview</a:t>
            </a:r>
            <a:endParaRPr lang="en-US" dirty="0"/>
          </a:p>
        </p:txBody>
      </p:sp>
      <p:sp>
        <p:nvSpPr>
          <p:cNvPr id="12" name="Text Placeholder 11"/>
          <p:cNvSpPr>
            <a:spLocks noGrp="1"/>
          </p:cNvSpPr>
          <p:nvPr>
            <p:ph type="body" idx="1"/>
          </p:nvPr>
        </p:nvSpPr>
        <p:spPr>
          <a:xfrm>
            <a:off x="457200" y="2307168"/>
            <a:ext cx="8229600" cy="3442884"/>
          </a:xfrm>
        </p:spPr>
        <p:txBody>
          <a:bodyPr>
            <a:normAutofit lnSpcReduction="10000"/>
          </a:bodyPr>
          <a:lstStyle/>
          <a:p>
            <a:pPr marL="0" indent="0">
              <a:buNone/>
            </a:pPr>
            <a:r>
              <a:rPr lang="en-US" dirty="0" smtClean="0"/>
              <a:t>• Context </a:t>
            </a:r>
          </a:p>
          <a:p>
            <a:pPr marL="0" indent="0">
              <a:buNone/>
            </a:pPr>
            <a:r>
              <a:rPr lang="en-US" dirty="0"/>
              <a:t>	</a:t>
            </a:r>
            <a:r>
              <a:rPr lang="en-US" dirty="0" smtClean="0">
                <a:solidFill>
                  <a:srgbClr val="FF0000"/>
                </a:solidFill>
              </a:rPr>
              <a:t>CSU System-wide </a:t>
            </a:r>
            <a:r>
              <a:rPr lang="en-US" dirty="0">
                <a:solidFill>
                  <a:srgbClr val="FF0000"/>
                </a:solidFill>
              </a:rPr>
              <a:t>Quality Assurance </a:t>
            </a:r>
            <a:r>
              <a:rPr lang="en-US" dirty="0" smtClean="0">
                <a:solidFill>
                  <a:srgbClr val="FF0000"/>
                </a:solidFill>
              </a:rPr>
              <a:t>Program</a:t>
            </a:r>
          </a:p>
          <a:p>
            <a:pPr marL="0" indent="0">
              <a:buNone/>
            </a:pPr>
            <a:endParaRPr lang="en-US" dirty="0" smtClean="0"/>
          </a:p>
          <a:p>
            <a:pPr marL="0" indent="0">
              <a:buNone/>
            </a:pPr>
            <a:r>
              <a:rPr lang="en-US" dirty="0" smtClean="0"/>
              <a:t>• Quality </a:t>
            </a:r>
            <a:r>
              <a:rPr lang="en-US" dirty="0"/>
              <a:t>Assurance at CSU Dominguez </a:t>
            </a:r>
            <a:r>
              <a:rPr lang="en-US" dirty="0" smtClean="0"/>
              <a:t>Hills </a:t>
            </a:r>
            <a:r>
              <a:rPr lang="en-US" dirty="0"/>
              <a:t>	</a:t>
            </a:r>
            <a:endParaRPr lang="en-US" dirty="0" smtClean="0"/>
          </a:p>
          <a:p>
            <a:pPr marL="0" indent="0">
              <a:buNone/>
            </a:pPr>
            <a:r>
              <a:rPr lang="en-US" dirty="0"/>
              <a:t>	</a:t>
            </a:r>
            <a:r>
              <a:rPr lang="en-US" dirty="0" smtClean="0"/>
              <a:t>	</a:t>
            </a:r>
            <a:r>
              <a:rPr lang="en-US" dirty="0" smtClean="0">
                <a:solidFill>
                  <a:srgbClr val="73122E"/>
                </a:solidFill>
              </a:rPr>
              <a:t>The </a:t>
            </a:r>
            <a:r>
              <a:rPr lang="en-US" dirty="0">
                <a:solidFill>
                  <a:srgbClr val="73122E"/>
                </a:solidFill>
              </a:rPr>
              <a:t>DH Network and E-Academies</a:t>
            </a:r>
          </a:p>
          <a:p>
            <a:pPr marL="0" indent="0">
              <a:buNone/>
            </a:pPr>
            <a:endParaRPr lang="en-US" dirty="0" smtClean="0"/>
          </a:p>
          <a:p>
            <a:pPr marL="0" indent="0">
              <a:buNone/>
            </a:pPr>
            <a:r>
              <a:rPr lang="en-US" dirty="0" smtClean="0"/>
              <a:t>• Lessons </a:t>
            </a:r>
            <a:r>
              <a:rPr lang="en-US" dirty="0"/>
              <a:t>Learned</a:t>
            </a:r>
          </a:p>
          <a:p>
            <a:pPr marL="0" indent="0">
              <a:buNone/>
            </a:pPr>
            <a:endParaRPr lang="en-US" dirty="0"/>
          </a:p>
        </p:txBody>
      </p:sp>
    </p:spTree>
    <p:extLst>
      <p:ext uri="{BB962C8B-B14F-4D97-AF65-F5344CB8AC3E}">
        <p14:creationId xmlns:p14="http://schemas.microsoft.com/office/powerpoint/2010/main" val="371645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rotWithShape="1">
          <a:blip r:embed="rId3">
            <a:alphaModFix/>
          </a:blip>
          <a:srcRect r="1516"/>
          <a:stretch/>
        </p:blipFill>
        <p:spPr>
          <a:xfrm>
            <a:off x="3911525" y="1569675"/>
            <a:ext cx="5223000" cy="3752700"/>
          </a:xfrm>
          <a:prstGeom prst="rect">
            <a:avLst/>
          </a:prstGeom>
          <a:noFill/>
          <a:ln>
            <a:noFill/>
          </a:ln>
        </p:spPr>
      </p:pic>
      <p:sp>
        <p:nvSpPr>
          <p:cNvPr id="75" name="Shape 75"/>
          <p:cNvSpPr txBox="1">
            <a:spLocks noGrp="1"/>
          </p:cNvSpPr>
          <p:nvPr>
            <p:ph type="title"/>
          </p:nvPr>
        </p:nvSpPr>
        <p:spPr>
          <a:xfrm>
            <a:off x="2061425" y="617156"/>
            <a:ext cx="6392100" cy="9065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6BC5"/>
              </a:buClr>
              <a:buSzPct val="25000"/>
              <a:buFont typeface="Calibri"/>
              <a:buNone/>
            </a:pPr>
            <a:r>
              <a:rPr lang="en-US" sz="3600" b="0" i="0" u="none" strike="noStrike" cap="none" baseline="0">
                <a:solidFill>
                  <a:srgbClr val="C81D14"/>
                </a:solidFill>
                <a:latin typeface="Calibri"/>
                <a:ea typeface="Calibri"/>
                <a:cs typeface="Calibri"/>
                <a:sym typeface="Calibri"/>
                <a:rtl val="0"/>
              </a:rPr>
              <a:t>California State University</a:t>
            </a:r>
          </a:p>
        </p:txBody>
      </p:sp>
      <p:sp>
        <p:nvSpPr>
          <p:cNvPr id="76" name="Shape 76"/>
          <p:cNvSpPr txBox="1">
            <a:spLocks noGrp="1"/>
          </p:cNvSpPr>
          <p:nvPr>
            <p:ph idx="1"/>
          </p:nvPr>
        </p:nvSpPr>
        <p:spPr>
          <a:xfrm>
            <a:off x="-395875" y="2011200"/>
            <a:ext cx="4772699" cy="4834800"/>
          </a:xfrm>
          <a:prstGeom prst="rect">
            <a:avLst/>
          </a:prstGeom>
          <a:noFill/>
          <a:ln>
            <a:noFill/>
          </a:ln>
        </p:spPr>
        <p:txBody>
          <a:bodyPr lIns="91425" tIns="45700" rIns="91425" bIns="45700" anchor="t" anchorCtr="0">
            <a:noAutofit/>
          </a:bodyPr>
          <a:lstStyle/>
          <a:p>
            <a:pPr marL="457200" marR="0" lvl="0" indent="-469900" algn="l" rtl="0">
              <a:lnSpc>
                <a:spcPct val="100000"/>
              </a:lnSpc>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Calibri"/>
                <a:ea typeface="Calibri"/>
                <a:cs typeface="Calibri"/>
                <a:sym typeface="Calibri"/>
                <a:rtl val="0"/>
              </a:rPr>
              <a:t>Strong CA IHE focus. Governor has invested but…</a:t>
            </a:r>
          </a:p>
          <a:p>
            <a:pPr marL="742950" marR="0" lvl="1" indent="-298450" algn="l" rtl="0">
              <a:lnSpc>
                <a:spcPct val="100000"/>
              </a:lnSpc>
              <a:spcBef>
                <a:spcPts val="480"/>
              </a:spcBef>
              <a:spcAft>
                <a:spcPts val="0"/>
              </a:spcAft>
              <a:buClr>
                <a:schemeClr val="dk1"/>
              </a:buClr>
              <a:buSzPct val="100000"/>
              <a:buFont typeface="Arial"/>
              <a:buChar char="–"/>
            </a:pPr>
            <a:r>
              <a:rPr lang="en-US" sz="1600" b="0" i="0" u="none" strike="noStrike" cap="none" baseline="0" dirty="0">
                <a:solidFill>
                  <a:schemeClr val="dk1"/>
                </a:solidFill>
                <a:latin typeface="Calibri"/>
                <a:ea typeface="Calibri"/>
                <a:cs typeface="Calibri"/>
                <a:sym typeface="Calibri"/>
                <a:rtl val="0"/>
              </a:rPr>
              <a:t>Not interested in “same old way” of increasing sections</a:t>
            </a:r>
          </a:p>
          <a:p>
            <a:pPr marL="742950" marR="0" lvl="1" indent="-298450" algn="l" rtl="0">
              <a:lnSpc>
                <a:spcPct val="100000"/>
              </a:lnSpc>
              <a:spcBef>
                <a:spcPts val="480"/>
              </a:spcBef>
              <a:spcAft>
                <a:spcPts val="0"/>
              </a:spcAft>
              <a:buClr>
                <a:schemeClr val="dk1"/>
              </a:buClr>
              <a:buSzPct val="100000"/>
              <a:buFont typeface="Arial"/>
              <a:buChar char="–"/>
            </a:pPr>
            <a:r>
              <a:rPr lang="en-US" sz="1600" b="0" i="0" u="none" strike="noStrike" cap="none" baseline="0" dirty="0">
                <a:solidFill>
                  <a:schemeClr val="dk1"/>
                </a:solidFill>
                <a:latin typeface="Calibri"/>
                <a:ea typeface="Calibri"/>
                <a:cs typeface="Calibri"/>
                <a:sym typeface="Calibri"/>
                <a:rtl val="0"/>
              </a:rPr>
              <a:t>Interested in changing education </a:t>
            </a:r>
            <a:r>
              <a:rPr lang="en-US" sz="1600" b="0" i="1" u="none" strike="noStrike" cap="none" baseline="0" dirty="0">
                <a:solidFill>
                  <a:schemeClr val="dk1"/>
                </a:solidFill>
                <a:latin typeface="Calibri"/>
                <a:ea typeface="Calibri"/>
                <a:cs typeface="Calibri"/>
                <a:sym typeface="Calibri"/>
                <a:rtl val="0"/>
              </a:rPr>
              <a:t>process</a:t>
            </a:r>
          </a:p>
          <a:p>
            <a:pPr marL="742950" marR="0" lvl="1" indent="-298450" algn="l" rtl="0">
              <a:lnSpc>
                <a:spcPct val="100000"/>
              </a:lnSpc>
              <a:spcBef>
                <a:spcPts val="480"/>
              </a:spcBef>
              <a:spcAft>
                <a:spcPts val="0"/>
              </a:spcAft>
              <a:buClr>
                <a:schemeClr val="dk1"/>
              </a:buClr>
              <a:buSzPct val="100000"/>
              <a:buFont typeface="Arial"/>
              <a:buChar char="–"/>
            </a:pPr>
            <a:r>
              <a:rPr lang="en-US" sz="1600" b="0" i="0" u="none" strike="noStrike" cap="none" baseline="0" dirty="0">
                <a:solidFill>
                  <a:schemeClr val="dk1"/>
                </a:solidFill>
                <a:latin typeface="Calibri"/>
                <a:ea typeface="Calibri"/>
                <a:cs typeface="Calibri"/>
                <a:sym typeface="Calibri"/>
                <a:rtl val="0"/>
              </a:rPr>
              <a:t>Using today’s technology and innovations</a:t>
            </a:r>
          </a:p>
          <a:p>
            <a:pPr marL="742950" marR="0" lvl="1" indent="-298450" algn="l" rtl="0">
              <a:lnSpc>
                <a:spcPct val="100000"/>
              </a:lnSpc>
              <a:spcBef>
                <a:spcPts val="480"/>
              </a:spcBef>
              <a:spcAft>
                <a:spcPts val="0"/>
              </a:spcAft>
              <a:buClr>
                <a:schemeClr val="dk1"/>
              </a:buClr>
              <a:buSzPct val="100000"/>
              <a:buFont typeface="Arial"/>
              <a:buChar char="–"/>
            </a:pPr>
            <a:r>
              <a:rPr lang="en-US" sz="1600" b="0" i="0" u="none" strike="noStrike" cap="none" baseline="0" dirty="0">
                <a:solidFill>
                  <a:schemeClr val="dk1"/>
                </a:solidFill>
                <a:latin typeface="Calibri"/>
                <a:ea typeface="Calibri"/>
                <a:cs typeface="Calibri"/>
                <a:sym typeface="Calibri"/>
                <a:rtl val="0"/>
              </a:rPr>
              <a:t>How do we address the 21</a:t>
            </a:r>
            <a:r>
              <a:rPr lang="en-US" sz="1600" b="0" i="0" u="none" strike="noStrike" cap="none" baseline="30000" dirty="0">
                <a:solidFill>
                  <a:schemeClr val="dk1"/>
                </a:solidFill>
                <a:latin typeface="Calibri"/>
                <a:ea typeface="Calibri"/>
                <a:cs typeface="Calibri"/>
                <a:sym typeface="Calibri"/>
                <a:rtl val="0"/>
              </a:rPr>
              <a:t>st</a:t>
            </a:r>
            <a:r>
              <a:rPr lang="en-US" sz="1600" b="0" i="0" u="none" strike="noStrike" cap="none" baseline="0" dirty="0">
                <a:solidFill>
                  <a:schemeClr val="dk1"/>
                </a:solidFill>
                <a:latin typeface="Calibri"/>
                <a:ea typeface="Calibri"/>
                <a:cs typeface="Calibri"/>
                <a:sym typeface="Calibri"/>
                <a:rtl val="0"/>
              </a:rPr>
              <a:t> Century Learner?</a:t>
            </a:r>
          </a:p>
          <a:p>
            <a:pPr marL="457200" marR="0" lvl="0" indent="-469900" algn="l" rtl="0">
              <a:lnSpc>
                <a:spcPct val="100000"/>
              </a:lnSpc>
              <a:spcBef>
                <a:spcPts val="560"/>
              </a:spcBef>
              <a:spcAft>
                <a:spcPts val="0"/>
              </a:spcAft>
              <a:buClr>
                <a:schemeClr val="dk1"/>
              </a:buClr>
              <a:buSzPct val="100000"/>
              <a:buFont typeface="Arial"/>
              <a:buChar char="•"/>
            </a:pPr>
            <a:r>
              <a:rPr lang="en-US" sz="1600" b="0" i="0" u="none" strike="noStrike" cap="none" baseline="0" dirty="0">
                <a:solidFill>
                  <a:schemeClr val="dk1"/>
                </a:solidFill>
                <a:latin typeface="Calibri"/>
                <a:ea typeface="Calibri"/>
                <a:cs typeface="Calibri"/>
                <a:sym typeface="Calibri"/>
                <a:rtl val="0"/>
              </a:rPr>
              <a:t>“Course Redesign with Technology” program to eliminate bottlenecks and close achievement gaps</a:t>
            </a:r>
          </a:p>
          <a:p>
            <a:pPr marL="457200" marR="0" lvl="0" indent="-469900" algn="l" rtl="0">
              <a:lnSpc>
                <a:spcPct val="100000"/>
              </a:lnSpc>
              <a:spcBef>
                <a:spcPts val="560"/>
              </a:spcBef>
              <a:spcAft>
                <a:spcPts val="0"/>
              </a:spcAft>
              <a:buClr>
                <a:schemeClr val="dk1"/>
              </a:buClr>
              <a:buSzPct val="100000"/>
              <a:buFont typeface="Arial"/>
              <a:buChar char="•"/>
            </a:pPr>
            <a:r>
              <a:rPr lang="en-US" sz="1600" b="1" i="0" u="none" strike="noStrike" cap="none" baseline="0" dirty="0">
                <a:solidFill>
                  <a:schemeClr val="dk1"/>
                </a:solidFill>
                <a:latin typeface="Calibri"/>
                <a:ea typeface="Calibri"/>
                <a:cs typeface="Calibri"/>
                <a:sym typeface="Calibri"/>
                <a:rtl val="0"/>
              </a:rPr>
              <a:t>Quality Assurance a core essential</a:t>
            </a:r>
          </a:p>
          <a:p>
            <a:pPr marL="742950" marR="0" lvl="1" indent="-298450" algn="l" rtl="0">
              <a:lnSpc>
                <a:spcPct val="100000"/>
              </a:lnSpc>
              <a:spcBef>
                <a:spcPts val="480"/>
              </a:spcBef>
              <a:spcAft>
                <a:spcPts val="0"/>
              </a:spcAft>
              <a:buClr>
                <a:schemeClr val="dk1"/>
              </a:buClr>
              <a:buSzPct val="100000"/>
              <a:buFont typeface="Arial"/>
              <a:buChar char="–"/>
            </a:pPr>
            <a:r>
              <a:rPr lang="en-US" sz="1600" b="0" i="0" u="none" strike="noStrike" cap="none" baseline="0" dirty="0">
                <a:solidFill>
                  <a:schemeClr val="dk1"/>
                </a:solidFill>
                <a:latin typeface="Calibri"/>
                <a:ea typeface="Calibri"/>
                <a:cs typeface="Calibri"/>
                <a:sym typeface="Calibri"/>
                <a:rtl val="0"/>
              </a:rPr>
              <a:t>Plays well with all of our efforts!</a:t>
            </a:r>
          </a:p>
        </p:txBody>
      </p:sp>
      <p:sp>
        <p:nvSpPr>
          <p:cNvPr id="77" name="Shape 77"/>
          <p:cNvSpPr/>
          <p:nvPr/>
        </p:nvSpPr>
        <p:spPr>
          <a:xfrm>
            <a:off x="4479667" y="324433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 </a:t>
            </a:r>
          </a:p>
        </p:txBody>
      </p:sp>
      <p:pic>
        <p:nvPicPr>
          <p:cNvPr id="78" name="Shape 78"/>
          <p:cNvPicPr preferRelativeResize="0"/>
          <p:nvPr/>
        </p:nvPicPr>
        <p:blipFill rotWithShape="1">
          <a:blip r:embed="rId4">
            <a:alphaModFix/>
          </a:blip>
          <a:srcRect/>
          <a:stretch/>
        </p:blipFill>
        <p:spPr>
          <a:xfrm>
            <a:off x="179468" y="5821680"/>
            <a:ext cx="815715" cy="518159"/>
          </a:xfrm>
          <a:prstGeom prst="rect">
            <a:avLst/>
          </a:prstGeom>
          <a:noFill/>
          <a:ln>
            <a:noFill/>
          </a:ln>
        </p:spPr>
      </p:pic>
      <p:sp>
        <p:nvSpPr>
          <p:cNvPr id="79" name="Shape 79"/>
          <p:cNvSpPr/>
          <p:nvPr/>
        </p:nvSpPr>
        <p:spPr>
          <a:xfrm>
            <a:off x="6823802" y="3761548"/>
            <a:ext cx="1191300" cy="1560899"/>
          </a:xfrm>
          <a:prstGeom prst="round1Rect">
            <a:avLst>
              <a:gd name="adj" fmla="val 16667"/>
            </a:avLst>
          </a:prstGeom>
          <a:noFill/>
          <a:ln w="38100" cap="flat">
            <a:solidFill>
              <a:srgbClr val="C81D1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pic>
        <p:nvPicPr>
          <p:cNvPr id="2" name="Picture 1" descr="Screen Shot 2015-04-03 at 9.25.5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838200"/>
          </a:xfrm>
          <a:prstGeom prst="rect">
            <a:avLst/>
          </a:prstGeom>
        </p:spPr>
      </p:pic>
    </p:spTree>
    <p:extLst>
      <p:ext uri="{BB962C8B-B14F-4D97-AF65-F5344CB8AC3E}">
        <p14:creationId xmlns:p14="http://schemas.microsoft.com/office/powerpoint/2010/main" val="173589660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Effect transition="in" filter="fade">
                                      <p:cBhvr>
                                        <p:cTn id="7" dur="500"/>
                                        <p:tgtEl>
                                          <p:spTgt spid="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xEl>
                                              <p:pRg st="1" end="1"/>
                                            </p:txEl>
                                          </p:spTgt>
                                        </p:tgtEl>
                                        <p:attrNameLst>
                                          <p:attrName>style.visibility</p:attrName>
                                        </p:attrNameLst>
                                      </p:cBhvr>
                                      <p:to>
                                        <p:strVal val="visible"/>
                                      </p:to>
                                    </p:set>
                                    <p:animEffect transition="in" filter="fade">
                                      <p:cBhvr>
                                        <p:cTn id="12" dur="500"/>
                                        <p:tgtEl>
                                          <p:spTgt spid="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
                                            <p:txEl>
                                              <p:pRg st="2" end="2"/>
                                            </p:txEl>
                                          </p:spTgt>
                                        </p:tgtEl>
                                        <p:attrNameLst>
                                          <p:attrName>style.visibility</p:attrName>
                                        </p:attrNameLst>
                                      </p:cBhvr>
                                      <p:to>
                                        <p:strVal val="visible"/>
                                      </p:to>
                                    </p:set>
                                    <p:animEffect transition="in" filter="fade">
                                      <p:cBhvr>
                                        <p:cTn id="17" dur="500"/>
                                        <p:tgtEl>
                                          <p:spTgt spid="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
                                            <p:txEl>
                                              <p:pRg st="3" end="3"/>
                                            </p:txEl>
                                          </p:spTgt>
                                        </p:tgtEl>
                                        <p:attrNameLst>
                                          <p:attrName>style.visibility</p:attrName>
                                        </p:attrNameLst>
                                      </p:cBhvr>
                                      <p:to>
                                        <p:strVal val="visible"/>
                                      </p:to>
                                    </p:set>
                                    <p:animEffect transition="in" filter="fade">
                                      <p:cBhvr>
                                        <p:cTn id="22" dur="500"/>
                                        <p:tgtEl>
                                          <p:spTgt spid="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
                                            <p:txEl>
                                              <p:pRg st="4" end="4"/>
                                            </p:txEl>
                                          </p:spTgt>
                                        </p:tgtEl>
                                        <p:attrNameLst>
                                          <p:attrName>style.visibility</p:attrName>
                                        </p:attrNameLst>
                                      </p:cBhvr>
                                      <p:to>
                                        <p:strVal val="visible"/>
                                      </p:to>
                                    </p:set>
                                    <p:animEffect transition="in" filter="fade">
                                      <p:cBhvr>
                                        <p:cTn id="27" dur="500"/>
                                        <p:tgtEl>
                                          <p:spTgt spid="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
                                            <p:txEl>
                                              <p:pRg st="5" end="5"/>
                                            </p:txEl>
                                          </p:spTgt>
                                        </p:tgtEl>
                                        <p:attrNameLst>
                                          <p:attrName>style.visibility</p:attrName>
                                        </p:attrNameLst>
                                      </p:cBhvr>
                                      <p:to>
                                        <p:strVal val="visible"/>
                                      </p:to>
                                    </p:set>
                                    <p:animEffect transition="in" filter="fade">
                                      <p:cBhvr>
                                        <p:cTn id="32" dur="500"/>
                                        <p:tgtEl>
                                          <p:spTgt spid="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6">
                                            <p:txEl>
                                              <p:pRg st="6" end="6"/>
                                            </p:txEl>
                                          </p:spTgt>
                                        </p:tgtEl>
                                        <p:attrNameLst>
                                          <p:attrName>style.visibility</p:attrName>
                                        </p:attrNameLst>
                                      </p:cBhvr>
                                      <p:to>
                                        <p:strVal val="visible"/>
                                      </p:to>
                                    </p:set>
                                    <p:animEffect transition="in" filter="fade">
                                      <p:cBhvr>
                                        <p:cTn id="37" dur="500"/>
                                        <p:tgtEl>
                                          <p:spTgt spid="7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6">
                                            <p:txEl>
                                              <p:pRg st="7" end="7"/>
                                            </p:txEl>
                                          </p:spTgt>
                                        </p:tgtEl>
                                        <p:attrNameLst>
                                          <p:attrName>style.visibility</p:attrName>
                                        </p:attrNameLst>
                                      </p:cBhvr>
                                      <p:to>
                                        <p:strVal val="visible"/>
                                      </p:to>
                                    </p:set>
                                    <p:animEffect transition="in" filter="fade">
                                      <p:cBhvr>
                                        <p:cTn id="42" dur="500"/>
                                        <p:tgtEl>
                                          <p:spTgt spid="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p:nvPr/>
        </p:nvSpPr>
        <p:spPr>
          <a:xfrm>
            <a:off x="7107653" y="5451576"/>
            <a:ext cx="1832650" cy="908583"/>
          </a:xfrm>
          <a:prstGeom prst="rect">
            <a:avLst/>
          </a:prstGeom>
          <a:solidFill>
            <a:schemeClr val="lt1"/>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86" name="Shape 86"/>
          <p:cNvSpPr txBox="1">
            <a:spLocks noGrp="1"/>
          </p:cNvSpPr>
          <p:nvPr>
            <p:ph type="title"/>
          </p:nvPr>
        </p:nvSpPr>
        <p:spPr>
          <a:xfrm>
            <a:off x="1314299" y="695489"/>
            <a:ext cx="6772800" cy="7215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6BC5"/>
              </a:buClr>
              <a:buSzPct val="25000"/>
              <a:buFont typeface="Calibri"/>
              <a:buNone/>
            </a:pPr>
            <a:r>
              <a:rPr lang="en-US" sz="3600" b="0" i="0" u="none" strike="noStrike" cap="none" baseline="0">
                <a:solidFill>
                  <a:srgbClr val="C81D14"/>
                </a:solidFill>
                <a:latin typeface="Calibri"/>
                <a:ea typeface="Calibri"/>
                <a:cs typeface="Calibri"/>
                <a:sym typeface="Calibri"/>
                <a:rtl val="0"/>
              </a:rPr>
              <a:t>QM in California State University</a:t>
            </a:r>
          </a:p>
        </p:txBody>
      </p:sp>
      <p:sp>
        <p:nvSpPr>
          <p:cNvPr id="87" name="Shape 87"/>
          <p:cNvSpPr txBox="1">
            <a:spLocks noGrp="1"/>
          </p:cNvSpPr>
          <p:nvPr>
            <p:ph idx="1"/>
          </p:nvPr>
        </p:nvSpPr>
        <p:spPr>
          <a:xfrm>
            <a:off x="-245250" y="1488925"/>
            <a:ext cx="9144900" cy="439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1" i="0" u="none" strike="noStrike" cap="none" baseline="0" dirty="0">
                <a:solidFill>
                  <a:schemeClr val="dk1"/>
                </a:solidFill>
                <a:latin typeface="Calibri"/>
                <a:ea typeface="Calibri"/>
                <a:cs typeface="Calibri"/>
                <a:sym typeface="Calibri"/>
                <a:rtl val="0"/>
              </a:rPr>
              <a:t>System-Wide Subscription to QM</a:t>
            </a:r>
          </a:p>
          <a:p>
            <a:pPr marL="342900" marR="0" lvl="0" indent="-342900" algn="l" rtl="0">
              <a:lnSpc>
                <a:spcPct val="100000"/>
              </a:lnSpc>
              <a:spcBef>
                <a:spcPts val="560"/>
              </a:spcBef>
              <a:spcAft>
                <a:spcPts val="0"/>
              </a:spcAft>
              <a:buClr>
                <a:schemeClr val="dk1"/>
              </a:buClr>
              <a:buSzPct val="100000"/>
              <a:buFont typeface="Arial"/>
              <a:buChar char="▪"/>
            </a:pPr>
            <a:r>
              <a:rPr lang="en-US" sz="2000" b="0" i="0" u="none" strike="noStrike" cap="none" baseline="0" dirty="0">
                <a:solidFill>
                  <a:schemeClr val="dk1"/>
                </a:solidFill>
                <a:latin typeface="Calibri"/>
                <a:ea typeface="Calibri"/>
                <a:cs typeface="Calibri"/>
                <a:sym typeface="Calibri"/>
                <a:rtl val="0"/>
              </a:rPr>
              <a:t>Joined in 2012, now with </a:t>
            </a:r>
            <a:r>
              <a:rPr lang="en-US" sz="2000" b="1" i="0" u="none" strike="noStrike" cap="none" baseline="0" dirty="0">
                <a:solidFill>
                  <a:srgbClr val="C81D14"/>
                </a:solidFill>
                <a:latin typeface="Calibri"/>
                <a:ea typeface="Calibri"/>
                <a:cs typeface="Calibri"/>
                <a:sym typeface="Calibri"/>
                <a:rtl val="0"/>
              </a:rPr>
              <a:t>17</a:t>
            </a:r>
            <a:r>
              <a:rPr lang="en-US" sz="2000" b="0" i="0" u="none" strike="noStrike" cap="none" baseline="0" dirty="0">
                <a:solidFill>
                  <a:schemeClr val="dk1"/>
                </a:solidFill>
                <a:latin typeface="Calibri"/>
                <a:ea typeface="Calibri"/>
                <a:cs typeface="Calibri"/>
                <a:sym typeface="Calibri"/>
                <a:rtl val="0"/>
              </a:rPr>
              <a:t> affiliate campuses </a:t>
            </a:r>
            <a:r>
              <a:rPr lang="en-US" sz="2000" b="0" i="0" u="none" strike="noStrike" cap="none" baseline="0" dirty="0">
                <a:solidFill>
                  <a:srgbClr val="596BC5"/>
                </a:solidFill>
                <a:latin typeface="Calibri"/>
                <a:ea typeface="Calibri"/>
                <a:cs typeface="Calibri"/>
                <a:sym typeface="Calibri"/>
                <a:rtl val="0"/>
              </a:rPr>
              <a:t>(Savings $37,400)</a:t>
            </a:r>
          </a:p>
          <a:p>
            <a:pPr marL="342900" marR="0" lvl="0" indent="-342900" algn="l" rtl="0">
              <a:lnSpc>
                <a:spcPct val="100000"/>
              </a:lnSpc>
              <a:spcBef>
                <a:spcPts val="560"/>
              </a:spcBef>
              <a:spcAft>
                <a:spcPts val="0"/>
              </a:spcAft>
              <a:buClr>
                <a:schemeClr val="dk1"/>
              </a:buClr>
              <a:buSzPct val="100000"/>
              <a:buFont typeface="Arial"/>
              <a:buChar char="▪"/>
            </a:pPr>
            <a:r>
              <a:rPr lang="en-US" sz="2000" b="1" i="0" u="none" strike="noStrike" cap="none" baseline="0" dirty="0">
                <a:solidFill>
                  <a:srgbClr val="C81D14"/>
                </a:solidFill>
                <a:latin typeface="Calibri"/>
                <a:ea typeface="Calibri"/>
                <a:cs typeface="Calibri"/>
                <a:sym typeface="Calibri"/>
                <a:rtl val="0"/>
              </a:rPr>
              <a:t>450</a:t>
            </a:r>
            <a:r>
              <a:rPr lang="en-US" sz="2000" b="0" i="0" u="none" strike="noStrike" cap="none" baseline="0" dirty="0">
                <a:solidFill>
                  <a:schemeClr val="dk1"/>
                </a:solidFill>
                <a:latin typeface="Calibri"/>
                <a:ea typeface="Calibri"/>
                <a:cs typeface="Calibri"/>
                <a:sym typeface="Calibri"/>
                <a:rtl val="0"/>
              </a:rPr>
              <a:t> faculty and staff trained thru April 2015 </a:t>
            </a:r>
            <a:r>
              <a:rPr lang="en-US" sz="2000" b="0" i="0" u="none" strike="noStrike" cap="none" baseline="0" dirty="0">
                <a:solidFill>
                  <a:srgbClr val="596BC5"/>
                </a:solidFill>
                <a:latin typeface="Calibri"/>
                <a:ea typeface="Calibri"/>
                <a:cs typeface="Calibri"/>
                <a:sym typeface="Calibri"/>
                <a:rtl val="0"/>
              </a:rPr>
              <a:t>(Savings $68,750)</a:t>
            </a:r>
          </a:p>
          <a:p>
            <a:pPr marL="342900" marR="0" lvl="0" indent="-342900" algn="l" rtl="0">
              <a:lnSpc>
                <a:spcPct val="100000"/>
              </a:lnSpc>
              <a:spcBef>
                <a:spcPts val="560"/>
              </a:spcBef>
              <a:spcAft>
                <a:spcPts val="0"/>
              </a:spcAft>
              <a:buClr>
                <a:schemeClr val="dk1"/>
              </a:buClr>
              <a:buSzPct val="100000"/>
              <a:buFont typeface="Arial"/>
              <a:buChar char="▪"/>
            </a:pPr>
            <a:r>
              <a:rPr lang="en-US" sz="2000" b="0" i="0" u="sng" strike="noStrike" cap="none" baseline="0" dirty="0">
                <a:solidFill>
                  <a:schemeClr val="dk1"/>
                </a:solidFill>
                <a:latin typeface="Calibri"/>
                <a:ea typeface="Calibri"/>
                <a:cs typeface="Calibri"/>
                <a:sym typeface="Calibri"/>
                <a:rtl val="0"/>
              </a:rPr>
              <a:t>System Provides “Online &amp; F2F APPQMR Sessions”</a:t>
            </a:r>
          </a:p>
          <a:p>
            <a:pPr marL="907483" marR="0" lvl="2" indent="-5782" algn="l" rtl="0">
              <a:lnSpc>
                <a:spcPct val="100000"/>
              </a:lnSpc>
              <a:spcBef>
                <a:spcPts val="560"/>
              </a:spcBef>
              <a:spcAft>
                <a:spcPts val="0"/>
              </a:spcAft>
              <a:buClr>
                <a:schemeClr val="dk1"/>
              </a:buClr>
              <a:buSzPct val="25000"/>
              <a:buFont typeface="Arial"/>
              <a:buNone/>
            </a:pPr>
            <a:r>
              <a:rPr lang="en-US" sz="2000" b="0" i="1" u="none" strike="noStrike" cap="none" baseline="0" dirty="0">
                <a:solidFill>
                  <a:srgbClr val="C81D14"/>
                </a:solidFill>
                <a:latin typeface="Calibri"/>
                <a:ea typeface="Calibri"/>
                <a:cs typeface="Calibri"/>
                <a:sym typeface="Calibri"/>
                <a:rtl val="0"/>
              </a:rPr>
              <a:t>No cost to the participants</a:t>
            </a:r>
          </a:p>
          <a:p>
            <a:pPr marL="507165" marR="0" lvl="1" indent="-11865" algn="l" rtl="0">
              <a:lnSpc>
                <a:spcPct val="100000"/>
              </a:lnSpc>
              <a:spcBef>
                <a:spcPts val="560"/>
              </a:spcBef>
              <a:spcAft>
                <a:spcPts val="0"/>
              </a:spcAft>
              <a:buClr>
                <a:schemeClr val="dk1"/>
              </a:buClr>
              <a:buSzPct val="25000"/>
              <a:buFont typeface="Arial"/>
              <a:buNone/>
            </a:pPr>
            <a:r>
              <a:rPr lang="en-US" sz="2000" b="0" i="0" u="none" strike="noStrike" cap="none" baseline="0" dirty="0">
                <a:solidFill>
                  <a:schemeClr val="dk1"/>
                </a:solidFill>
                <a:latin typeface="Calibri"/>
                <a:ea typeface="Calibri"/>
                <a:cs typeface="Calibri"/>
                <a:sym typeface="Calibri"/>
                <a:rtl val="0"/>
              </a:rPr>
              <a:t>F2F Sessions: North 1/1/15  &amp; South 1/14/15  = </a:t>
            </a:r>
          </a:p>
          <a:p>
            <a:pPr marL="907483" marR="0" lvl="2" indent="-5782" algn="l" rtl="0">
              <a:lnSpc>
                <a:spcPct val="100000"/>
              </a:lnSpc>
              <a:spcBef>
                <a:spcPts val="560"/>
              </a:spcBef>
              <a:spcAft>
                <a:spcPts val="0"/>
              </a:spcAft>
              <a:buClr>
                <a:schemeClr val="dk1"/>
              </a:buClr>
              <a:buSzPct val="25000"/>
              <a:buFont typeface="Arial"/>
              <a:buNone/>
            </a:pPr>
            <a:r>
              <a:rPr lang="en-US" sz="2000" b="0" i="1" u="none" strike="noStrike" cap="none" baseline="0" dirty="0">
                <a:solidFill>
                  <a:schemeClr val="dk1"/>
                </a:solidFill>
                <a:latin typeface="Calibri"/>
                <a:ea typeface="Calibri"/>
                <a:cs typeface="Calibri"/>
                <a:sym typeface="Calibri"/>
                <a:rtl val="0"/>
              </a:rPr>
              <a:t>2 more sessions offered Summer 2015</a:t>
            </a:r>
          </a:p>
          <a:p>
            <a:pPr marL="507165" marR="0" lvl="1" indent="-11865" algn="l" rtl="0">
              <a:lnSpc>
                <a:spcPct val="100000"/>
              </a:lnSpc>
              <a:spcBef>
                <a:spcPts val="560"/>
              </a:spcBef>
              <a:spcAft>
                <a:spcPts val="0"/>
              </a:spcAft>
              <a:buClr>
                <a:schemeClr val="dk1"/>
              </a:buClr>
              <a:buSzPct val="25000"/>
              <a:buFont typeface="Arial"/>
              <a:buNone/>
            </a:pPr>
            <a:r>
              <a:rPr lang="en-US" sz="2000" b="0" i="0" u="none" strike="noStrike" cap="none" baseline="0" dirty="0">
                <a:solidFill>
                  <a:schemeClr val="dk1"/>
                </a:solidFill>
                <a:latin typeface="Calibri"/>
                <a:ea typeface="Calibri"/>
                <a:cs typeface="Calibri"/>
                <a:sym typeface="Calibri"/>
                <a:rtl val="0"/>
              </a:rPr>
              <a:t>Online Sessions: 12/5/14, 1/5/15, 2/2/15, 3/2/15 = 	</a:t>
            </a:r>
          </a:p>
          <a:p>
            <a:pPr marL="907482" marR="0" lvl="2" indent="-5782" algn="l" rtl="0">
              <a:lnSpc>
                <a:spcPct val="100000"/>
              </a:lnSpc>
              <a:spcBef>
                <a:spcPts val="560"/>
              </a:spcBef>
              <a:spcAft>
                <a:spcPts val="0"/>
              </a:spcAft>
              <a:buClr>
                <a:schemeClr val="dk1"/>
              </a:buClr>
              <a:buSzPct val="25000"/>
              <a:buFont typeface="Arial"/>
              <a:buNone/>
            </a:pPr>
            <a:r>
              <a:rPr lang="en-US" sz="2000" dirty="0">
                <a:solidFill>
                  <a:schemeClr val="dk1"/>
                </a:solidFill>
                <a:latin typeface="Calibri"/>
                <a:ea typeface="Calibri"/>
                <a:cs typeface="Calibri"/>
                <a:sym typeface="Calibri"/>
                <a:rtl val="0"/>
              </a:rPr>
              <a:t>4</a:t>
            </a:r>
            <a:r>
              <a:rPr lang="en-US" sz="2000" b="0" i="0" u="none" strike="noStrike" cap="none" baseline="0" dirty="0">
                <a:solidFill>
                  <a:schemeClr val="dk1"/>
                </a:solidFill>
                <a:latin typeface="Calibri"/>
                <a:ea typeface="Calibri"/>
                <a:cs typeface="Calibri"/>
                <a:sym typeface="Calibri"/>
                <a:rtl val="0"/>
              </a:rPr>
              <a:t> more sessions offered Summer 2015 </a:t>
            </a:r>
          </a:p>
          <a:p>
            <a:pPr marL="507165" marR="0" lvl="1" indent="-11865" algn="l" rtl="0">
              <a:lnSpc>
                <a:spcPct val="100000"/>
              </a:lnSpc>
              <a:spcBef>
                <a:spcPts val="560"/>
              </a:spcBef>
              <a:spcAft>
                <a:spcPts val="0"/>
              </a:spcAft>
              <a:buClr>
                <a:schemeClr val="dk1"/>
              </a:buClr>
              <a:buFont typeface="Arial"/>
              <a:buNone/>
            </a:pPr>
            <a:endParaRPr sz="20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560"/>
              </a:spcBef>
              <a:spcAft>
                <a:spcPts val="0"/>
              </a:spcAft>
              <a:buClr>
                <a:schemeClr val="dk1"/>
              </a:buClr>
              <a:buFont typeface="Arial"/>
              <a:buNone/>
            </a:pPr>
            <a:endParaRPr sz="2000" b="0" i="0" u="none" strike="noStrike" cap="none" baseline="0" dirty="0">
              <a:solidFill>
                <a:schemeClr val="dk1"/>
              </a:solidFill>
              <a:latin typeface="Calibri"/>
              <a:ea typeface="Calibri"/>
              <a:cs typeface="Calibri"/>
              <a:sym typeface="Calibri"/>
              <a:rtl val="0"/>
            </a:endParaRPr>
          </a:p>
        </p:txBody>
      </p:sp>
      <p:pic>
        <p:nvPicPr>
          <p:cNvPr id="88" name="Shape 88"/>
          <p:cNvPicPr preferRelativeResize="0"/>
          <p:nvPr/>
        </p:nvPicPr>
        <p:blipFill rotWithShape="1">
          <a:blip r:embed="rId3">
            <a:alphaModFix/>
          </a:blip>
          <a:srcRect/>
          <a:stretch/>
        </p:blipFill>
        <p:spPr>
          <a:xfrm>
            <a:off x="179468" y="5821680"/>
            <a:ext cx="815715" cy="518159"/>
          </a:xfrm>
          <a:prstGeom prst="rect">
            <a:avLst/>
          </a:prstGeom>
          <a:noFill/>
          <a:ln>
            <a:noFill/>
          </a:ln>
        </p:spPr>
      </p:pic>
      <p:pic>
        <p:nvPicPr>
          <p:cNvPr id="89" name="Shape 89"/>
          <p:cNvPicPr preferRelativeResize="0"/>
          <p:nvPr/>
        </p:nvPicPr>
        <p:blipFill rotWithShape="1">
          <a:blip r:embed="rId4">
            <a:alphaModFix/>
          </a:blip>
          <a:srcRect/>
          <a:stretch/>
        </p:blipFill>
        <p:spPr>
          <a:xfrm>
            <a:off x="1046479" y="5632589"/>
            <a:ext cx="859500" cy="859500"/>
          </a:xfrm>
          <a:prstGeom prst="rect">
            <a:avLst/>
          </a:prstGeom>
          <a:noFill/>
          <a:ln>
            <a:noFill/>
          </a:ln>
        </p:spPr>
      </p:pic>
      <p:pic>
        <p:nvPicPr>
          <p:cNvPr id="90" name="Shape 90"/>
          <p:cNvPicPr preferRelativeResize="0"/>
          <p:nvPr/>
        </p:nvPicPr>
        <p:blipFill rotWithShape="1">
          <a:blip r:embed="rId5">
            <a:alphaModFix/>
          </a:blip>
          <a:srcRect/>
          <a:stretch/>
        </p:blipFill>
        <p:spPr>
          <a:xfrm>
            <a:off x="2890088" y="5668060"/>
            <a:ext cx="764700" cy="764700"/>
          </a:xfrm>
          <a:prstGeom prst="rect">
            <a:avLst/>
          </a:prstGeom>
          <a:noFill/>
          <a:ln>
            <a:noFill/>
          </a:ln>
        </p:spPr>
      </p:pic>
      <p:pic>
        <p:nvPicPr>
          <p:cNvPr id="91" name="Shape 91"/>
          <p:cNvPicPr preferRelativeResize="0"/>
          <p:nvPr/>
        </p:nvPicPr>
        <p:blipFill rotWithShape="1">
          <a:blip r:embed="rId6">
            <a:alphaModFix/>
          </a:blip>
          <a:srcRect/>
          <a:stretch/>
        </p:blipFill>
        <p:spPr>
          <a:xfrm>
            <a:off x="3741092" y="5660907"/>
            <a:ext cx="768900" cy="764700"/>
          </a:xfrm>
          <a:prstGeom prst="rect">
            <a:avLst/>
          </a:prstGeom>
          <a:noFill/>
          <a:ln>
            <a:noFill/>
          </a:ln>
        </p:spPr>
      </p:pic>
      <p:pic>
        <p:nvPicPr>
          <p:cNvPr id="92" name="Shape 92"/>
          <p:cNvPicPr preferRelativeResize="0"/>
          <p:nvPr/>
        </p:nvPicPr>
        <p:blipFill rotWithShape="1">
          <a:blip r:embed="rId7">
            <a:alphaModFix/>
          </a:blip>
          <a:srcRect/>
          <a:stretch/>
        </p:blipFill>
        <p:spPr>
          <a:xfrm>
            <a:off x="4602662" y="5643167"/>
            <a:ext cx="821999" cy="821999"/>
          </a:xfrm>
          <a:prstGeom prst="rect">
            <a:avLst/>
          </a:prstGeom>
          <a:noFill/>
          <a:ln>
            <a:noFill/>
          </a:ln>
        </p:spPr>
      </p:pic>
      <p:pic>
        <p:nvPicPr>
          <p:cNvPr id="93" name="Shape 93"/>
          <p:cNvPicPr preferRelativeResize="0"/>
          <p:nvPr/>
        </p:nvPicPr>
        <p:blipFill rotWithShape="1">
          <a:blip r:embed="rId8">
            <a:alphaModFix/>
          </a:blip>
          <a:srcRect/>
          <a:stretch/>
        </p:blipFill>
        <p:spPr>
          <a:xfrm>
            <a:off x="1976121" y="5651932"/>
            <a:ext cx="802199" cy="802199"/>
          </a:xfrm>
          <a:prstGeom prst="rect">
            <a:avLst/>
          </a:prstGeom>
          <a:noFill/>
          <a:ln>
            <a:noFill/>
          </a:ln>
        </p:spPr>
      </p:pic>
      <p:pic>
        <p:nvPicPr>
          <p:cNvPr id="94" name="Shape 94"/>
          <p:cNvPicPr preferRelativeResize="0"/>
          <p:nvPr/>
        </p:nvPicPr>
        <p:blipFill rotWithShape="1">
          <a:blip r:embed="rId9">
            <a:alphaModFix/>
          </a:blip>
          <a:srcRect/>
          <a:stretch/>
        </p:blipFill>
        <p:spPr>
          <a:xfrm>
            <a:off x="8149642" y="1897366"/>
            <a:ext cx="870900" cy="843599"/>
          </a:xfrm>
          <a:prstGeom prst="rect">
            <a:avLst/>
          </a:prstGeom>
          <a:noFill/>
          <a:ln>
            <a:noFill/>
          </a:ln>
        </p:spPr>
      </p:pic>
      <p:pic>
        <p:nvPicPr>
          <p:cNvPr id="95" name="Shape 95"/>
          <p:cNvPicPr preferRelativeResize="0"/>
          <p:nvPr/>
        </p:nvPicPr>
        <p:blipFill rotWithShape="1">
          <a:blip r:embed="rId10">
            <a:alphaModFix/>
          </a:blip>
          <a:srcRect l="11466" r="11413"/>
          <a:stretch/>
        </p:blipFill>
        <p:spPr>
          <a:xfrm>
            <a:off x="7199092" y="5625319"/>
            <a:ext cx="871800" cy="833999"/>
          </a:xfrm>
          <a:prstGeom prst="rect">
            <a:avLst/>
          </a:prstGeom>
          <a:noFill/>
          <a:ln>
            <a:noFill/>
          </a:ln>
        </p:spPr>
      </p:pic>
      <p:pic>
        <p:nvPicPr>
          <p:cNvPr id="96" name="Shape 96"/>
          <p:cNvPicPr preferRelativeResize="0"/>
          <p:nvPr/>
        </p:nvPicPr>
        <p:blipFill rotWithShape="1">
          <a:blip r:embed="rId11">
            <a:alphaModFix/>
          </a:blip>
          <a:srcRect/>
          <a:stretch/>
        </p:blipFill>
        <p:spPr>
          <a:xfrm>
            <a:off x="8134857" y="5603976"/>
            <a:ext cx="841800" cy="841800"/>
          </a:xfrm>
          <a:prstGeom prst="rect">
            <a:avLst/>
          </a:prstGeom>
          <a:noFill/>
          <a:ln>
            <a:noFill/>
          </a:ln>
        </p:spPr>
      </p:pic>
      <p:pic>
        <p:nvPicPr>
          <p:cNvPr id="97" name="Shape 97"/>
          <p:cNvPicPr preferRelativeResize="0"/>
          <p:nvPr/>
        </p:nvPicPr>
        <p:blipFill rotWithShape="1">
          <a:blip r:embed="rId12">
            <a:alphaModFix/>
          </a:blip>
          <a:srcRect/>
          <a:stretch/>
        </p:blipFill>
        <p:spPr>
          <a:xfrm>
            <a:off x="5437012" y="5643166"/>
            <a:ext cx="840600" cy="802500"/>
          </a:xfrm>
          <a:prstGeom prst="rect">
            <a:avLst/>
          </a:prstGeom>
          <a:noFill/>
          <a:ln>
            <a:noFill/>
          </a:ln>
        </p:spPr>
      </p:pic>
      <p:pic>
        <p:nvPicPr>
          <p:cNvPr id="98" name="Shape 98"/>
          <p:cNvPicPr preferRelativeResize="0"/>
          <p:nvPr/>
        </p:nvPicPr>
        <p:blipFill rotWithShape="1">
          <a:blip r:embed="rId13">
            <a:alphaModFix/>
          </a:blip>
          <a:srcRect/>
          <a:stretch/>
        </p:blipFill>
        <p:spPr>
          <a:xfrm>
            <a:off x="6318105" y="5641039"/>
            <a:ext cx="830099" cy="834300"/>
          </a:xfrm>
          <a:prstGeom prst="rect">
            <a:avLst/>
          </a:prstGeom>
          <a:noFill/>
          <a:ln>
            <a:noFill/>
          </a:ln>
        </p:spPr>
      </p:pic>
      <p:pic>
        <p:nvPicPr>
          <p:cNvPr id="99" name="Shape 99"/>
          <p:cNvPicPr preferRelativeResize="0"/>
          <p:nvPr/>
        </p:nvPicPr>
        <p:blipFill rotWithShape="1">
          <a:blip r:embed="rId14">
            <a:alphaModFix/>
          </a:blip>
          <a:srcRect/>
          <a:stretch/>
        </p:blipFill>
        <p:spPr>
          <a:xfrm>
            <a:off x="7191575" y="4640898"/>
            <a:ext cx="895500" cy="915600"/>
          </a:xfrm>
          <a:prstGeom prst="rect">
            <a:avLst/>
          </a:prstGeom>
          <a:noFill/>
          <a:ln>
            <a:noFill/>
          </a:ln>
        </p:spPr>
      </p:pic>
      <p:pic>
        <p:nvPicPr>
          <p:cNvPr id="100" name="Shape 100"/>
          <p:cNvPicPr preferRelativeResize="0"/>
          <p:nvPr/>
        </p:nvPicPr>
        <p:blipFill rotWithShape="1">
          <a:blip r:embed="rId15">
            <a:alphaModFix/>
          </a:blip>
          <a:srcRect/>
          <a:stretch/>
        </p:blipFill>
        <p:spPr>
          <a:xfrm>
            <a:off x="8149642" y="4676017"/>
            <a:ext cx="827100" cy="827100"/>
          </a:xfrm>
          <a:prstGeom prst="rect">
            <a:avLst/>
          </a:prstGeom>
          <a:noFill/>
          <a:ln>
            <a:noFill/>
          </a:ln>
        </p:spPr>
      </p:pic>
      <p:pic>
        <p:nvPicPr>
          <p:cNvPr id="101" name="Shape 101"/>
          <p:cNvPicPr preferRelativeResize="0"/>
          <p:nvPr/>
        </p:nvPicPr>
        <p:blipFill rotWithShape="1">
          <a:blip r:embed="rId16">
            <a:alphaModFix/>
          </a:blip>
          <a:srcRect/>
          <a:stretch/>
        </p:blipFill>
        <p:spPr>
          <a:xfrm>
            <a:off x="8163500" y="3769655"/>
            <a:ext cx="821700" cy="821700"/>
          </a:xfrm>
          <a:prstGeom prst="rect">
            <a:avLst/>
          </a:prstGeom>
          <a:noFill/>
          <a:ln>
            <a:noFill/>
          </a:ln>
        </p:spPr>
      </p:pic>
      <p:pic>
        <p:nvPicPr>
          <p:cNvPr id="102" name="Shape 102"/>
          <p:cNvPicPr preferRelativeResize="0"/>
          <p:nvPr/>
        </p:nvPicPr>
        <p:blipFill rotWithShape="1">
          <a:blip r:embed="rId17">
            <a:alphaModFix/>
          </a:blip>
          <a:srcRect/>
          <a:stretch/>
        </p:blipFill>
        <p:spPr>
          <a:xfrm>
            <a:off x="8186696" y="2836533"/>
            <a:ext cx="805500" cy="840600"/>
          </a:xfrm>
          <a:prstGeom prst="rect">
            <a:avLst/>
          </a:prstGeom>
          <a:noFill/>
          <a:ln>
            <a:noFill/>
          </a:ln>
        </p:spPr>
      </p:pic>
      <p:pic>
        <p:nvPicPr>
          <p:cNvPr id="103" name="Shape 103"/>
          <p:cNvPicPr preferRelativeResize="0"/>
          <p:nvPr/>
        </p:nvPicPr>
        <p:blipFill rotWithShape="1">
          <a:blip r:embed="rId18">
            <a:alphaModFix/>
          </a:blip>
          <a:srcRect/>
          <a:stretch/>
        </p:blipFill>
        <p:spPr>
          <a:xfrm>
            <a:off x="7246975" y="3709321"/>
            <a:ext cx="888000" cy="882299"/>
          </a:xfrm>
          <a:prstGeom prst="rect">
            <a:avLst/>
          </a:prstGeom>
          <a:noFill/>
          <a:ln>
            <a:noFill/>
          </a:ln>
        </p:spPr>
      </p:pic>
      <p:pic>
        <p:nvPicPr>
          <p:cNvPr id="104" name="Shape 104"/>
          <p:cNvPicPr preferRelativeResize="0"/>
          <p:nvPr/>
        </p:nvPicPr>
        <p:blipFill rotWithShape="1">
          <a:blip r:embed="rId19">
            <a:alphaModFix/>
          </a:blip>
          <a:srcRect/>
          <a:stretch/>
        </p:blipFill>
        <p:spPr>
          <a:xfrm>
            <a:off x="7246975" y="2836533"/>
            <a:ext cx="825299" cy="825299"/>
          </a:xfrm>
          <a:prstGeom prst="rect">
            <a:avLst/>
          </a:prstGeom>
          <a:noFill/>
          <a:ln>
            <a:noFill/>
          </a:ln>
        </p:spPr>
      </p:pic>
      <p:pic>
        <p:nvPicPr>
          <p:cNvPr id="105" name="Shape 105"/>
          <p:cNvPicPr preferRelativeResize="0"/>
          <p:nvPr/>
        </p:nvPicPr>
        <p:blipFill rotWithShape="1">
          <a:blip r:embed="rId20">
            <a:alphaModFix/>
          </a:blip>
          <a:srcRect/>
          <a:stretch/>
        </p:blipFill>
        <p:spPr>
          <a:xfrm>
            <a:off x="7131167" y="1897366"/>
            <a:ext cx="941099" cy="869700"/>
          </a:xfrm>
          <a:prstGeom prst="rect">
            <a:avLst/>
          </a:prstGeom>
          <a:noFill/>
          <a:ln>
            <a:noFill/>
          </a:ln>
        </p:spPr>
      </p:pic>
      <p:sp>
        <p:nvSpPr>
          <p:cNvPr id="106" name="Shape 106"/>
          <p:cNvSpPr/>
          <p:nvPr/>
        </p:nvSpPr>
        <p:spPr>
          <a:xfrm>
            <a:off x="5437000" y="3023373"/>
            <a:ext cx="1440017" cy="882143"/>
          </a:xfrm>
          <a:prstGeom prst="irregularSeal1">
            <a:avLst/>
          </a:prstGeom>
          <a:gradFill>
            <a:gsLst>
              <a:gs pos="0">
                <a:srgbClr val="E30A00"/>
              </a:gs>
              <a:gs pos="100000">
                <a:srgbClr val="FFB8B5"/>
              </a:gs>
            </a:gsLst>
            <a:lin ang="16200000" scaled="0"/>
          </a:gradFill>
          <a:ln w="9525" cap="flat">
            <a:solidFill>
              <a:srgbClr val="C81D1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tl val="0"/>
              </a:rPr>
              <a:t>34 Trained</a:t>
            </a:r>
          </a:p>
        </p:txBody>
      </p:sp>
      <p:sp>
        <p:nvSpPr>
          <p:cNvPr id="107" name="Shape 107"/>
          <p:cNvSpPr/>
          <p:nvPr/>
        </p:nvSpPr>
        <p:spPr>
          <a:xfrm>
            <a:off x="5729014" y="4029169"/>
            <a:ext cx="1460213" cy="972216"/>
          </a:xfrm>
          <a:prstGeom prst="irregularSeal1">
            <a:avLst/>
          </a:prstGeom>
          <a:gradFill>
            <a:gsLst>
              <a:gs pos="0">
                <a:srgbClr val="E30A00"/>
              </a:gs>
              <a:gs pos="100000">
                <a:srgbClr val="FFB8B5"/>
              </a:gs>
            </a:gsLst>
            <a:lin ang="16200000" scaled="0"/>
          </a:gradFill>
          <a:ln w="9525" cap="flat">
            <a:solidFill>
              <a:srgbClr val="C81D1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tl val="0"/>
              </a:rPr>
              <a:t>53 Trained</a:t>
            </a:r>
          </a:p>
        </p:txBody>
      </p:sp>
      <p:pic>
        <p:nvPicPr>
          <p:cNvPr id="2" name="Picture 1" descr="Screen Shot 2015-04-03 at 9.25.56 AM.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8846" y="0"/>
            <a:ext cx="9262845" cy="838200"/>
          </a:xfrm>
          <a:prstGeom prst="rect">
            <a:avLst/>
          </a:prstGeom>
        </p:spPr>
      </p:pic>
    </p:spTree>
    <p:extLst>
      <p:ext uri="{BB962C8B-B14F-4D97-AF65-F5344CB8AC3E}">
        <p14:creationId xmlns:p14="http://schemas.microsoft.com/office/powerpoint/2010/main" val="229101529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0" i="0" u="none" strike="noStrike" cap="none" baseline="0">
                <a:solidFill>
                  <a:srgbClr val="C81D14"/>
                </a:solidFill>
                <a:latin typeface="Calibri"/>
                <a:ea typeface="Calibri"/>
                <a:cs typeface="Calibri"/>
                <a:sym typeface="Calibri"/>
              </a:rPr>
              <a:t>Feedback from Faculty/Staff about QM Sessions</a:t>
            </a:r>
          </a:p>
        </p:txBody>
      </p:sp>
      <p:pic>
        <p:nvPicPr>
          <p:cNvPr id="4" name="Picture 3" descr="Screen Shot 2015-04-03 at 9.21.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85" y="1503492"/>
            <a:ext cx="8531415" cy="4935013"/>
          </a:xfrm>
          <a:prstGeom prst="rect">
            <a:avLst/>
          </a:prstGeom>
        </p:spPr>
      </p:pic>
      <p:pic>
        <p:nvPicPr>
          <p:cNvPr id="5" name="Picture 4" descr="Screen Shot 2015-04-03 at 9.25.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 y="0"/>
            <a:ext cx="9207500" cy="838200"/>
          </a:xfrm>
          <a:prstGeom prst="rect">
            <a:avLst/>
          </a:prstGeom>
        </p:spPr>
      </p:pic>
    </p:spTree>
    <p:extLst>
      <p:ext uri="{BB962C8B-B14F-4D97-AF65-F5344CB8AC3E}">
        <p14:creationId xmlns:p14="http://schemas.microsoft.com/office/powerpoint/2010/main" val="248882436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05800" y="1149908"/>
            <a:ext cx="8633399" cy="631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000" i="0" u="none" strike="noStrike" cap="none" baseline="0" dirty="0">
                <a:solidFill>
                  <a:schemeClr val="dk1"/>
                </a:solidFill>
                <a:latin typeface="Calibri"/>
                <a:ea typeface="Calibri"/>
                <a:cs typeface="Calibri"/>
                <a:sym typeface="Calibri"/>
                <a:rtl val="0"/>
              </a:rPr>
              <a:t>Steps to Set up</a:t>
            </a:r>
            <a:br>
              <a:rPr lang="en-US" sz="3000" i="0" u="none" strike="noStrike" cap="none" baseline="0" dirty="0">
                <a:solidFill>
                  <a:schemeClr val="dk1"/>
                </a:solidFill>
                <a:latin typeface="Calibri"/>
                <a:ea typeface="Calibri"/>
                <a:cs typeface="Calibri"/>
                <a:sym typeface="Calibri"/>
                <a:rtl val="0"/>
              </a:rPr>
            </a:br>
            <a:r>
              <a:rPr lang="en-US" sz="3000" i="0" u="none" strike="noStrike" cap="none" baseline="0" dirty="0">
                <a:solidFill>
                  <a:schemeClr val="dk1"/>
                </a:solidFill>
                <a:latin typeface="Calibri"/>
                <a:ea typeface="Calibri"/>
                <a:cs typeface="Calibri"/>
                <a:sym typeface="Calibri"/>
                <a:rtl val="0"/>
              </a:rPr>
              <a:t>Subscriber Managed Reviews</a:t>
            </a:r>
          </a:p>
        </p:txBody>
      </p:sp>
      <p:sp>
        <p:nvSpPr>
          <p:cNvPr id="121" name="Shape 121"/>
          <p:cNvSpPr txBox="1"/>
          <p:nvPr/>
        </p:nvSpPr>
        <p:spPr>
          <a:xfrm>
            <a:off x="8445675" y="2780775"/>
            <a:ext cx="5411098" cy="631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22" name="Shape 122"/>
          <p:cNvSpPr/>
          <p:nvPr/>
        </p:nvSpPr>
        <p:spPr>
          <a:xfrm>
            <a:off x="208725" y="1814975"/>
            <a:ext cx="8706599" cy="4702800"/>
          </a:xfrm>
          <a:prstGeom prst="rect">
            <a:avLst/>
          </a:prstGeom>
          <a:noFill/>
          <a:ln>
            <a:noFill/>
          </a:ln>
        </p:spPr>
        <p:txBody>
          <a:bodyPr lIns="91425" tIns="45700" rIns="91425" bIns="45700" anchor="t" anchorCtr="0">
            <a:noAutofit/>
          </a:bodyPr>
          <a:lstStyle/>
          <a:p>
            <a:pPr marL="0" marR="0" lvl="0" indent="0" algn="l" rtl="0">
              <a:lnSpc>
                <a:spcPct val="130000"/>
              </a:lnSpc>
              <a:spcBef>
                <a:spcPts val="0"/>
              </a:spcBef>
              <a:spcAft>
                <a:spcPts val="0"/>
              </a:spcAft>
              <a:buClr>
                <a:schemeClr val="dk1"/>
              </a:buClr>
              <a:buSzPct val="25000"/>
              <a:buFont typeface="Calibri"/>
              <a:buNone/>
            </a:pPr>
            <a:r>
              <a:rPr lang="en-US" sz="1800" b="1" i="0" u="sng" strike="noStrike" cap="none" baseline="0" dirty="0">
                <a:solidFill>
                  <a:srgbClr val="000000"/>
                </a:solidFill>
                <a:latin typeface="Calibri"/>
                <a:ea typeface="Calibri"/>
                <a:cs typeface="Calibri"/>
                <a:sym typeface="Calibri"/>
                <a:rtl val="0"/>
              </a:rPr>
              <a:t>Goal 1:</a:t>
            </a:r>
            <a:r>
              <a:rPr lang="en-US" sz="1800" b="0" i="0" u="none" strike="noStrike" cap="none" baseline="0" dirty="0">
                <a:solidFill>
                  <a:srgbClr val="000000"/>
                </a:solidFill>
                <a:latin typeface="Calibri"/>
                <a:ea typeface="Calibri"/>
                <a:cs typeface="Calibri"/>
                <a:sym typeface="Calibri"/>
                <a:rtl val="0"/>
              </a:rPr>
              <a:t> Continue to</a:t>
            </a:r>
            <a:r>
              <a:rPr lang="en-US" sz="1800" b="0" i="0" u="none" strike="noStrike" cap="none" baseline="0" dirty="0">
                <a:solidFill>
                  <a:srgbClr val="FF0000"/>
                </a:solidFill>
                <a:latin typeface="Calibri"/>
                <a:ea typeface="Calibri"/>
                <a:cs typeface="Calibri"/>
                <a:sym typeface="Calibri"/>
                <a:rtl val="0"/>
              </a:rPr>
              <a:t> s</a:t>
            </a:r>
            <a:r>
              <a:rPr lang="en-US" sz="1800" b="0" i="0" u="none" strike="noStrike" cap="none" baseline="0" dirty="0">
                <a:solidFill>
                  <a:srgbClr val="C81D14"/>
                </a:solidFill>
                <a:latin typeface="Calibri"/>
                <a:ea typeface="Calibri"/>
                <a:cs typeface="Calibri"/>
                <a:sym typeface="Calibri"/>
                <a:rtl val="0"/>
              </a:rPr>
              <a:t>olicit faculty/staff to complete “QM Peer Reviewer” Certification </a:t>
            </a:r>
            <a:r>
              <a:rPr lang="en-US" sz="1800" b="0" i="0" u="none" strike="noStrike" cap="none" baseline="0" dirty="0">
                <a:solidFill>
                  <a:srgbClr val="000000"/>
                </a:solidFill>
                <a:latin typeface="Calibri"/>
                <a:ea typeface="Calibri"/>
                <a:cs typeface="Calibri"/>
                <a:sym typeface="Calibri"/>
                <a:rtl val="0"/>
              </a:rPr>
              <a:t>(conduct informal QOLT/QM reviews on their campus)</a:t>
            </a:r>
          </a:p>
          <a:p>
            <a:pPr marL="285750" marR="0" lvl="0" indent="-285750" algn="l" rtl="0">
              <a:lnSpc>
                <a:spcPct val="130000"/>
              </a:lnSpc>
              <a:spcBef>
                <a:spcPts val="0"/>
              </a:spcBef>
              <a:spcAft>
                <a:spcPts val="0"/>
              </a:spcAft>
              <a:buClr>
                <a:schemeClr val="dk1"/>
              </a:buClr>
              <a:buSzPct val="25000"/>
              <a:buFont typeface="Arial"/>
              <a:buChar char="•"/>
            </a:pPr>
            <a:r>
              <a:rPr lang="en-US" sz="1800" b="0" i="0" u="none" strike="noStrike" cap="none" baseline="0" dirty="0">
                <a:solidFill>
                  <a:srgbClr val="000000"/>
                </a:solidFill>
                <a:latin typeface="Calibri"/>
                <a:ea typeface="Calibri"/>
                <a:cs typeface="Calibri"/>
                <a:sym typeface="Calibri"/>
                <a:rtl val="0"/>
              </a:rPr>
              <a:t>-</a:t>
            </a:r>
            <a:r>
              <a:rPr lang="en-US" sz="1800" b="1" i="0" u="none" strike="noStrike" cap="none" baseline="0" dirty="0">
                <a:solidFill>
                  <a:srgbClr val="C81D14"/>
                </a:solidFill>
                <a:latin typeface="Calibri"/>
                <a:ea typeface="Calibri"/>
                <a:cs typeface="Calibri"/>
                <a:sym typeface="Calibri"/>
                <a:rtl val="0"/>
              </a:rPr>
              <a:t>55</a:t>
            </a:r>
            <a:r>
              <a:rPr lang="en-US" sz="1800" b="0" i="0" u="none" strike="noStrike" cap="none" baseline="0" dirty="0">
                <a:solidFill>
                  <a:srgbClr val="C81D14"/>
                </a:solidFill>
                <a:latin typeface="Calibri"/>
                <a:ea typeface="Calibri"/>
                <a:cs typeface="Calibri"/>
                <a:sym typeface="Calibri"/>
                <a:rtl val="0"/>
              </a:rPr>
              <a:t> </a:t>
            </a:r>
            <a:r>
              <a:rPr lang="en-US" sz="1800" dirty="0">
                <a:latin typeface="Calibri"/>
                <a:ea typeface="Calibri"/>
                <a:cs typeface="Calibri"/>
                <a:sym typeface="Calibri"/>
                <a:rtl val="0"/>
              </a:rPr>
              <a:t>f</a:t>
            </a:r>
            <a:r>
              <a:rPr lang="en-US" sz="1800" b="0" i="0" u="none" strike="noStrike" cap="none" baseline="0" dirty="0">
                <a:solidFill>
                  <a:srgbClr val="000000"/>
                </a:solidFill>
                <a:latin typeface="Calibri"/>
                <a:ea typeface="Calibri"/>
                <a:cs typeface="Calibri"/>
                <a:sym typeface="Calibri"/>
                <a:rtl val="0"/>
              </a:rPr>
              <a:t>aculty have taken QM </a:t>
            </a:r>
            <a:r>
              <a:rPr lang="en-US" sz="1800" dirty="0">
                <a:latin typeface="Calibri"/>
                <a:ea typeface="Calibri"/>
                <a:cs typeface="Calibri"/>
                <a:sym typeface="Calibri"/>
                <a:rtl val="0"/>
              </a:rPr>
              <a:t>PRC</a:t>
            </a:r>
            <a:r>
              <a:rPr lang="en-US" sz="1800" b="0" i="0" u="none" strike="noStrike" cap="none" baseline="0" dirty="0">
                <a:solidFill>
                  <a:srgbClr val="000000"/>
                </a:solidFill>
                <a:latin typeface="Calibri"/>
                <a:ea typeface="Calibri"/>
                <a:cs typeface="Calibri"/>
                <a:sym typeface="Calibri"/>
                <a:rtl val="0"/>
              </a:rPr>
              <a:t> and working to identify </a:t>
            </a:r>
            <a:r>
              <a:rPr lang="en-US" sz="1800" b="0" i="0" u="sng" strike="noStrike" cap="none" baseline="0" dirty="0">
                <a:solidFill>
                  <a:srgbClr val="000000"/>
                </a:solidFill>
                <a:latin typeface="Calibri"/>
                <a:ea typeface="Calibri"/>
                <a:cs typeface="Calibri"/>
                <a:sym typeface="Calibri"/>
                <a:rtl val="0"/>
              </a:rPr>
              <a:t>eligible</a:t>
            </a:r>
            <a:r>
              <a:rPr lang="en-US" sz="1800" b="0" i="0" u="none" strike="noStrike" cap="none" baseline="0" dirty="0">
                <a:solidFill>
                  <a:srgbClr val="000000"/>
                </a:solidFill>
                <a:latin typeface="Calibri"/>
                <a:ea typeface="Calibri"/>
                <a:cs typeface="Calibri"/>
                <a:sym typeface="Calibri"/>
                <a:rtl val="0"/>
              </a:rPr>
              <a:t> (must have taught online in past 18 mos.) faculty interested in joining CSU cadre of Trained QM Peer Reviewers</a:t>
            </a:r>
          </a:p>
          <a:p>
            <a:pPr marL="0" marR="0" lvl="0" indent="0" algn="l" rtl="0">
              <a:lnSpc>
                <a:spcPct val="130000"/>
              </a:lnSpc>
              <a:spcBef>
                <a:spcPts val="0"/>
              </a:spcBef>
              <a:spcAft>
                <a:spcPts val="0"/>
              </a:spcAft>
              <a:buClr>
                <a:schemeClr val="dk1"/>
              </a:buClr>
              <a:buSzPct val="25000"/>
              <a:buFont typeface="Calibri"/>
              <a:buNone/>
            </a:pPr>
            <a:r>
              <a:rPr lang="en-US" sz="1800" b="1" i="0" u="sng" strike="noStrike" cap="none" baseline="0" dirty="0">
                <a:solidFill>
                  <a:srgbClr val="000000"/>
                </a:solidFill>
                <a:latin typeface="Calibri"/>
                <a:ea typeface="Calibri"/>
                <a:cs typeface="Calibri"/>
                <a:sym typeface="Calibri"/>
                <a:rtl val="0"/>
              </a:rPr>
              <a:t>Goal 2:</a:t>
            </a:r>
            <a:r>
              <a:rPr lang="en-US" sz="1800" b="0" i="0" u="none" strike="noStrike" cap="none" baseline="0" dirty="0">
                <a:solidFill>
                  <a:srgbClr val="000000"/>
                </a:solidFill>
                <a:latin typeface="Calibri"/>
                <a:ea typeface="Calibri"/>
                <a:cs typeface="Calibri"/>
                <a:sym typeface="Calibri"/>
                <a:rtl val="0"/>
              </a:rPr>
              <a:t> Continue to </a:t>
            </a:r>
            <a:r>
              <a:rPr lang="en-US" sz="1800" b="0" i="0" u="none" strike="noStrike" cap="none" baseline="0" dirty="0">
                <a:solidFill>
                  <a:srgbClr val="C81D14"/>
                </a:solidFill>
                <a:latin typeface="Calibri"/>
                <a:ea typeface="Calibri"/>
                <a:cs typeface="Calibri"/>
                <a:sym typeface="Calibri"/>
                <a:rtl val="0"/>
              </a:rPr>
              <a:t>build cadre of trained CSU QM Peer Reviewers</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a:solidFill>
                  <a:srgbClr val="000000"/>
                </a:solidFill>
                <a:latin typeface="Calibri"/>
                <a:ea typeface="Calibri"/>
                <a:cs typeface="Calibri"/>
                <a:sym typeface="Calibri"/>
                <a:rtl val="0"/>
              </a:rPr>
              <a:t>- Currently </a:t>
            </a:r>
            <a:r>
              <a:rPr lang="en-US" sz="1800" b="1" i="0" u="none" strike="noStrike" cap="none" baseline="0" dirty="0">
                <a:solidFill>
                  <a:srgbClr val="C81D14"/>
                </a:solidFill>
                <a:latin typeface="Calibri"/>
                <a:ea typeface="Calibri"/>
                <a:cs typeface="Calibri"/>
                <a:sym typeface="Calibri"/>
                <a:rtl val="0"/>
              </a:rPr>
              <a:t>25</a:t>
            </a:r>
          </a:p>
          <a:p>
            <a:pPr marL="0" marR="0" lvl="0" indent="0" algn="l" rtl="0">
              <a:lnSpc>
                <a:spcPct val="130000"/>
              </a:lnSpc>
              <a:spcBef>
                <a:spcPts val="0"/>
              </a:spcBef>
              <a:spcAft>
                <a:spcPts val="0"/>
              </a:spcAft>
              <a:buClr>
                <a:schemeClr val="dk1"/>
              </a:buClr>
              <a:buSzPct val="25000"/>
              <a:buFont typeface="Calibri"/>
              <a:buNone/>
            </a:pPr>
            <a:r>
              <a:rPr lang="en-US" sz="1800" b="1" i="0" u="sng" strike="noStrike" cap="none" baseline="0" dirty="0">
                <a:solidFill>
                  <a:schemeClr val="dk1"/>
                </a:solidFill>
                <a:latin typeface="Calibri"/>
                <a:ea typeface="Calibri"/>
                <a:cs typeface="Calibri"/>
                <a:sym typeface="Calibri"/>
                <a:rtl val="0"/>
              </a:rPr>
              <a:t>Goal 3:</a:t>
            </a:r>
            <a:r>
              <a:rPr lang="en-US" sz="1800" b="0" i="0" u="none" strike="noStrike" cap="none" baseline="0" dirty="0">
                <a:solidFill>
                  <a:schemeClr val="dk1"/>
                </a:solidFill>
                <a:latin typeface="Calibri"/>
                <a:ea typeface="Calibri"/>
                <a:cs typeface="Calibri"/>
                <a:sym typeface="Calibri"/>
                <a:rtl val="0"/>
              </a:rPr>
              <a:t> Identify Faculty/Staff </a:t>
            </a:r>
            <a:r>
              <a:rPr lang="en-US" sz="1800" b="0" i="0" u="none" strike="noStrike" cap="none" baseline="0" dirty="0">
                <a:solidFill>
                  <a:srgbClr val="C81D14"/>
                </a:solidFill>
                <a:latin typeface="Calibri"/>
                <a:ea typeface="Calibri"/>
                <a:cs typeface="Calibri"/>
                <a:sym typeface="Calibri"/>
                <a:rtl val="0"/>
              </a:rPr>
              <a:t>interested in “Fast Track” to serve on 2 QM Reviews</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a:solidFill>
                  <a:schemeClr val="dk1"/>
                </a:solidFill>
                <a:latin typeface="Calibri"/>
                <a:ea typeface="Calibri"/>
                <a:cs typeface="Calibri"/>
                <a:sym typeface="Calibri"/>
                <a:rtl val="0"/>
              </a:rPr>
              <a:t>by June 2015– Currently </a:t>
            </a:r>
            <a:r>
              <a:rPr lang="en-US" sz="1800" b="1" i="0" u="none" strike="noStrike" cap="none" baseline="0" dirty="0">
                <a:solidFill>
                  <a:srgbClr val="C81D14"/>
                </a:solidFill>
                <a:latin typeface="Calibri"/>
                <a:ea typeface="Calibri"/>
                <a:cs typeface="Calibri"/>
                <a:sym typeface="Calibri"/>
                <a:rtl val="0"/>
              </a:rPr>
              <a:t>14 </a:t>
            </a:r>
            <a:r>
              <a:rPr lang="en-US" sz="1800" b="0" i="0" u="none" strike="noStrike" cap="none" baseline="0" dirty="0">
                <a:solidFill>
                  <a:schemeClr val="dk1"/>
                </a:solidFill>
                <a:latin typeface="Calibri"/>
                <a:ea typeface="Calibri"/>
                <a:cs typeface="Calibri"/>
                <a:sym typeface="Calibri"/>
                <a:rtl val="0"/>
              </a:rPr>
              <a:t>working on their 1</a:t>
            </a:r>
            <a:r>
              <a:rPr lang="en-US" sz="1800" b="0" i="0" u="none" strike="noStrike" cap="none" baseline="30000" dirty="0">
                <a:solidFill>
                  <a:schemeClr val="dk1"/>
                </a:solidFill>
                <a:latin typeface="Calibri"/>
                <a:ea typeface="Calibri"/>
                <a:cs typeface="Calibri"/>
                <a:sym typeface="Calibri"/>
                <a:rtl val="0"/>
              </a:rPr>
              <a:t>st</a:t>
            </a:r>
            <a:r>
              <a:rPr lang="en-US" sz="1800" b="0" i="0" u="none" strike="noStrike" cap="none" baseline="0" dirty="0">
                <a:solidFill>
                  <a:schemeClr val="dk1"/>
                </a:solidFill>
                <a:latin typeface="Calibri"/>
                <a:ea typeface="Calibri"/>
                <a:cs typeface="Calibri"/>
                <a:sym typeface="Calibri"/>
                <a:rtl val="0"/>
              </a:rPr>
              <a:t> or 2</a:t>
            </a:r>
            <a:r>
              <a:rPr lang="en-US" sz="1800" b="0" i="0" u="none" strike="noStrike" cap="none" baseline="30000" dirty="0">
                <a:solidFill>
                  <a:schemeClr val="dk1"/>
                </a:solidFill>
                <a:latin typeface="Calibri"/>
                <a:ea typeface="Calibri"/>
                <a:cs typeface="Calibri"/>
                <a:sym typeface="Calibri"/>
                <a:rtl val="0"/>
              </a:rPr>
              <a:t>nd</a:t>
            </a:r>
            <a:r>
              <a:rPr lang="en-US" sz="1800" b="0" i="0" u="none" strike="noStrike" cap="none" baseline="0" dirty="0">
                <a:solidFill>
                  <a:schemeClr val="dk1"/>
                </a:solidFill>
                <a:latin typeface="Calibri"/>
                <a:ea typeface="Calibri"/>
                <a:cs typeface="Calibri"/>
                <a:sym typeface="Calibri"/>
                <a:rtl val="0"/>
              </a:rPr>
              <a:t> QM Review (across 9 campuses)</a:t>
            </a:r>
          </a:p>
          <a:p>
            <a:pPr marL="0" marR="0" lvl="0" indent="0" algn="l" rtl="0">
              <a:lnSpc>
                <a:spcPct val="130000"/>
              </a:lnSpc>
              <a:spcBef>
                <a:spcPts val="0"/>
              </a:spcBef>
              <a:spcAft>
                <a:spcPts val="0"/>
              </a:spcAft>
              <a:buClr>
                <a:schemeClr val="dk1"/>
              </a:buClr>
              <a:buSzPct val="25000"/>
              <a:buFont typeface="Calibri"/>
              <a:buNone/>
            </a:pPr>
            <a:r>
              <a:rPr lang="en-US" sz="1800" b="1" i="0" u="sng" strike="noStrike" cap="none" baseline="0" dirty="0">
                <a:solidFill>
                  <a:schemeClr val="dk1"/>
                </a:solidFill>
                <a:latin typeface="Calibri"/>
                <a:ea typeface="Calibri"/>
                <a:cs typeface="Calibri"/>
                <a:sym typeface="Calibri"/>
                <a:rtl val="0"/>
              </a:rPr>
              <a:t>Goal 4:</a:t>
            </a:r>
            <a:r>
              <a:rPr lang="en-US" sz="1800" b="0" i="0" u="none" strike="noStrike" cap="none" baseline="0" dirty="0">
                <a:solidFill>
                  <a:schemeClr val="dk1"/>
                </a:solidFill>
                <a:latin typeface="Calibri"/>
                <a:ea typeface="Calibri"/>
                <a:cs typeface="Calibri"/>
                <a:sym typeface="Calibri"/>
                <a:rtl val="0"/>
              </a:rPr>
              <a:t> </a:t>
            </a:r>
            <a:r>
              <a:rPr lang="en-US" sz="1800" dirty="0">
                <a:solidFill>
                  <a:schemeClr val="dk1"/>
                </a:solidFill>
                <a:latin typeface="Calibri"/>
                <a:ea typeface="Calibri"/>
                <a:cs typeface="Calibri"/>
                <a:sym typeface="Calibri"/>
                <a:rtl val="0"/>
              </a:rPr>
              <a:t>F</a:t>
            </a:r>
            <a:r>
              <a:rPr lang="en-US" sz="1800" b="0" i="0" u="none" strike="noStrike" cap="none" baseline="0" dirty="0">
                <a:solidFill>
                  <a:schemeClr val="dk1"/>
                </a:solidFill>
                <a:latin typeface="Calibri"/>
                <a:ea typeface="Calibri"/>
                <a:cs typeface="Calibri"/>
                <a:sym typeface="Calibri"/>
                <a:rtl val="0"/>
              </a:rPr>
              <a:t>aculty/Staff who have served on 2 QM Reviews by June 2015 complete the </a:t>
            </a:r>
            <a:r>
              <a:rPr lang="en-US" sz="1800" b="0" i="0" u="none" strike="noStrike" cap="none" baseline="0" dirty="0">
                <a:solidFill>
                  <a:srgbClr val="C81D14"/>
                </a:solidFill>
                <a:latin typeface="Calibri"/>
                <a:ea typeface="Calibri"/>
                <a:cs typeface="Calibri"/>
                <a:sym typeface="Calibri"/>
                <a:rtl val="0"/>
              </a:rPr>
              <a:t>Master Reviewer Certification Course over Summer 2015</a:t>
            </a:r>
          </a:p>
          <a:p>
            <a:pPr marL="0" marR="0" lvl="0" indent="0" algn="l" rtl="0">
              <a:lnSpc>
                <a:spcPct val="130000"/>
              </a:lnSpc>
              <a:spcBef>
                <a:spcPts val="0"/>
              </a:spcBef>
              <a:spcAft>
                <a:spcPts val="0"/>
              </a:spcAft>
              <a:buClr>
                <a:schemeClr val="dk1"/>
              </a:buClr>
              <a:buSzPct val="25000"/>
              <a:buFont typeface="Calibri"/>
              <a:buNone/>
            </a:pPr>
            <a:r>
              <a:rPr lang="en-US" sz="1800" b="1" i="0" u="sng" strike="noStrike" cap="none" baseline="0" dirty="0">
                <a:solidFill>
                  <a:schemeClr val="dk1"/>
                </a:solidFill>
                <a:latin typeface="Calibri"/>
                <a:ea typeface="Calibri"/>
                <a:cs typeface="Calibri"/>
                <a:sym typeface="Calibri"/>
                <a:rtl val="0"/>
              </a:rPr>
              <a:t>Goal 5:</a:t>
            </a:r>
            <a:r>
              <a:rPr lang="en-US" sz="1800" b="1" i="0" u="none" strike="noStrike" cap="none" baseline="0" dirty="0">
                <a:solidFill>
                  <a:schemeClr val="dk1"/>
                </a:solidFill>
                <a:latin typeface="Calibri"/>
                <a:ea typeface="Calibri"/>
                <a:cs typeface="Calibri"/>
                <a:sym typeface="Calibri"/>
                <a:rtl val="0"/>
              </a:rPr>
              <a:t> </a:t>
            </a:r>
            <a:r>
              <a:rPr lang="en-US" sz="1800" b="0" i="0" u="none" strike="noStrike" cap="none" baseline="0" dirty="0">
                <a:solidFill>
                  <a:srgbClr val="C81D14"/>
                </a:solidFill>
                <a:latin typeface="Calibri"/>
                <a:ea typeface="Calibri"/>
                <a:cs typeface="Calibri"/>
                <a:sym typeface="Calibri"/>
                <a:rtl val="0"/>
              </a:rPr>
              <a:t>Pilot “Subscriber Managed Reviews”</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a:solidFill>
                  <a:schemeClr val="dk1"/>
                </a:solidFill>
                <a:latin typeface="Calibri"/>
                <a:ea typeface="Calibri"/>
                <a:cs typeface="Calibri"/>
                <a:sym typeface="Calibri"/>
                <a:rtl val="0"/>
              </a:rPr>
              <a:t>with 2-3 campuses this summer (6-10 courses)</a:t>
            </a:r>
          </a:p>
          <a:p>
            <a:pPr marL="0" marR="0" lvl="0" indent="0" algn="l" rtl="0">
              <a:lnSpc>
                <a:spcPct val="130000"/>
              </a:lnSpc>
              <a:spcBef>
                <a:spcPts val="0"/>
              </a:spcBef>
              <a:spcAft>
                <a:spcPts val="0"/>
              </a:spcAft>
              <a:buClr>
                <a:schemeClr val="dk1"/>
              </a:buClr>
              <a:buSzPct val="25000"/>
              <a:buFont typeface="Calibri"/>
              <a:buNone/>
            </a:pPr>
            <a:r>
              <a:rPr lang="en-US" sz="1800" b="1" i="0" u="sng" strike="noStrike" cap="none" baseline="0" dirty="0">
                <a:solidFill>
                  <a:schemeClr val="dk1"/>
                </a:solidFill>
                <a:latin typeface="Calibri"/>
                <a:ea typeface="Calibri"/>
                <a:cs typeface="Calibri"/>
                <a:sym typeface="Calibri"/>
                <a:rtl val="0"/>
              </a:rPr>
              <a:t>Goal 6:</a:t>
            </a:r>
            <a:r>
              <a:rPr lang="en-US" sz="1800" b="1" i="0" u="none" strike="noStrike" cap="none" baseline="0" dirty="0">
                <a:solidFill>
                  <a:schemeClr val="dk1"/>
                </a:solidFill>
                <a:latin typeface="Calibri"/>
                <a:ea typeface="Calibri"/>
                <a:cs typeface="Calibri"/>
                <a:sym typeface="Calibri"/>
                <a:rtl val="0"/>
              </a:rPr>
              <a:t> </a:t>
            </a:r>
            <a:r>
              <a:rPr lang="en-US" sz="1800" b="0" i="0" u="none" strike="noStrike" cap="none" baseline="0" dirty="0">
                <a:solidFill>
                  <a:schemeClr val="dk1"/>
                </a:solidFill>
                <a:latin typeface="Calibri"/>
                <a:ea typeface="Calibri"/>
                <a:cs typeface="Calibri"/>
                <a:sym typeface="Calibri"/>
                <a:rtl val="0"/>
              </a:rPr>
              <a:t>Network with other system consortiums to </a:t>
            </a:r>
            <a:r>
              <a:rPr lang="en-US" sz="1800" b="0" i="0" u="none" strike="noStrike" cap="none" baseline="0" dirty="0">
                <a:solidFill>
                  <a:srgbClr val="C81D14"/>
                </a:solidFill>
                <a:latin typeface="Calibri"/>
                <a:ea typeface="Calibri"/>
                <a:cs typeface="Calibri"/>
                <a:sym typeface="Calibri"/>
                <a:rtl val="0"/>
              </a:rPr>
              <a:t>develop a “CSU Bartering </a:t>
            </a:r>
            <a:r>
              <a:rPr lang="en-US" sz="1800" b="0" i="0" u="none" strike="noStrike" cap="none" baseline="0" dirty="0" smtClean="0">
                <a:solidFill>
                  <a:srgbClr val="C81D14"/>
                </a:solidFill>
                <a:latin typeface="Calibri"/>
                <a:ea typeface="Calibri"/>
                <a:cs typeface="Calibri"/>
                <a:sym typeface="Calibri"/>
                <a:rtl val="0"/>
              </a:rPr>
              <a:t>System” </a:t>
            </a:r>
            <a:r>
              <a:rPr lang="en-US" sz="1800" b="0" i="0" u="none" strike="noStrike" cap="none" baseline="0" dirty="0">
                <a:solidFill>
                  <a:schemeClr val="dk1"/>
                </a:solidFill>
                <a:latin typeface="Calibri"/>
                <a:ea typeface="Calibri"/>
                <a:cs typeface="Calibri"/>
                <a:sym typeface="Calibri"/>
                <a:rtl val="0"/>
              </a:rPr>
              <a:t>for Managing affordable and sustainable QM recognized </a:t>
            </a:r>
            <a:r>
              <a:rPr lang="en-US" sz="1800" b="0" i="0" u="none" strike="noStrike" cap="none" baseline="0" dirty="0" smtClean="0">
                <a:solidFill>
                  <a:schemeClr val="dk1"/>
                </a:solidFill>
                <a:latin typeface="Calibri"/>
                <a:ea typeface="Calibri"/>
                <a:cs typeface="Calibri"/>
                <a:sym typeface="Calibri"/>
                <a:rtl val="0"/>
              </a:rPr>
              <a:t>“</a:t>
            </a:r>
            <a:r>
              <a:rPr lang="en-US" sz="1800" dirty="0" smtClean="0">
                <a:solidFill>
                  <a:schemeClr val="dk1"/>
                </a:solidFill>
                <a:latin typeface="Calibri"/>
                <a:ea typeface="Calibri"/>
                <a:cs typeface="Calibri"/>
                <a:sym typeface="Calibri"/>
                <a:rtl val="0"/>
              </a:rPr>
              <a:t>S</a:t>
            </a:r>
            <a:r>
              <a:rPr lang="en-US" sz="1800" b="0" i="0" u="none" strike="noStrike" cap="none" baseline="0" dirty="0" smtClean="0">
                <a:solidFill>
                  <a:schemeClr val="dk1"/>
                </a:solidFill>
                <a:latin typeface="Calibri"/>
                <a:ea typeface="Calibri"/>
                <a:cs typeface="Calibri"/>
                <a:sym typeface="Calibri"/>
                <a:rtl val="0"/>
              </a:rPr>
              <a:t>ubscriber </a:t>
            </a:r>
            <a:r>
              <a:rPr lang="en-US" sz="1800" dirty="0">
                <a:solidFill>
                  <a:schemeClr val="dk1"/>
                </a:solidFill>
                <a:latin typeface="Calibri"/>
                <a:ea typeface="Calibri"/>
                <a:cs typeface="Calibri"/>
                <a:sym typeface="Calibri"/>
                <a:rtl val="0"/>
              </a:rPr>
              <a:t>M</a:t>
            </a:r>
            <a:r>
              <a:rPr lang="en-US" sz="1800" b="0" i="0" u="none" strike="noStrike" cap="none" baseline="0" dirty="0">
                <a:solidFill>
                  <a:schemeClr val="dk1"/>
                </a:solidFill>
                <a:latin typeface="Calibri"/>
                <a:ea typeface="Calibri"/>
                <a:cs typeface="Calibri"/>
                <a:sym typeface="Calibri"/>
                <a:rtl val="0"/>
              </a:rPr>
              <a:t>anaged </a:t>
            </a:r>
            <a:r>
              <a:rPr lang="en-US" sz="1800" dirty="0">
                <a:solidFill>
                  <a:schemeClr val="dk1"/>
                </a:solidFill>
                <a:latin typeface="Calibri"/>
                <a:ea typeface="Calibri"/>
                <a:cs typeface="Calibri"/>
                <a:sym typeface="Calibri"/>
                <a:rtl val="0"/>
              </a:rPr>
              <a:t>R</a:t>
            </a:r>
            <a:r>
              <a:rPr lang="en-US" sz="1800" b="0" i="0" u="none" strike="noStrike" cap="none" baseline="0" dirty="0">
                <a:solidFill>
                  <a:schemeClr val="dk1"/>
                </a:solidFill>
                <a:latin typeface="Calibri"/>
                <a:ea typeface="Calibri"/>
                <a:cs typeface="Calibri"/>
                <a:sym typeface="Calibri"/>
                <a:rtl val="0"/>
              </a:rPr>
              <a:t>eviews” </a:t>
            </a:r>
          </a:p>
          <a:p>
            <a:pPr marL="0" marR="0" lvl="0" indent="0" algn="l" rtl="0">
              <a:lnSpc>
                <a:spcPct val="120000"/>
              </a:lnSpc>
              <a:spcBef>
                <a:spcPts val="0"/>
              </a:spcBef>
              <a:spcAft>
                <a:spcPts val="0"/>
              </a:spcAft>
              <a:buClr>
                <a:schemeClr val="dk1"/>
              </a:buClr>
              <a:buSzPct val="25000"/>
              <a:buFont typeface="Arial"/>
              <a:buNone/>
            </a:pPr>
            <a:r>
              <a:rPr lang="en-US" sz="2400" b="0" i="0" u="none" strike="noStrike" cap="none" baseline="0" dirty="0">
                <a:solidFill>
                  <a:schemeClr val="dk1"/>
                </a:solidFill>
                <a:latin typeface="Arial"/>
                <a:ea typeface="Arial"/>
                <a:cs typeface="Arial"/>
                <a:sym typeface="Arial"/>
                <a:rtl val="0"/>
              </a:rPr>
              <a:t> </a:t>
            </a:r>
          </a:p>
        </p:txBody>
      </p:sp>
      <p:pic>
        <p:nvPicPr>
          <p:cNvPr id="2" name="Picture 1" descr="Screen Shot 2015-04-03 at 9.25.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8200"/>
          </a:xfrm>
          <a:prstGeom prst="rect">
            <a:avLst/>
          </a:prstGeom>
        </p:spPr>
      </p:pic>
    </p:spTree>
    <p:extLst>
      <p:ext uri="{BB962C8B-B14F-4D97-AF65-F5344CB8AC3E}">
        <p14:creationId xmlns:p14="http://schemas.microsoft.com/office/powerpoint/2010/main" val="39730349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43235" y="1209855"/>
            <a:ext cx="8626733" cy="69502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600" b="0" i="0" u="none" strike="noStrike" cap="none" baseline="0">
                <a:latin typeface="Calibri"/>
                <a:ea typeface="Calibri"/>
                <a:cs typeface="Calibri"/>
                <a:sym typeface="Calibri"/>
                <a:rtl val="0"/>
              </a:rPr>
              <a:t>Fostering a Professional Learning Community </a:t>
            </a:r>
          </a:p>
        </p:txBody>
      </p:sp>
      <p:sp>
        <p:nvSpPr>
          <p:cNvPr id="128" name="Shape 128"/>
          <p:cNvSpPr txBox="1">
            <a:spLocks noGrp="1"/>
          </p:cNvSpPr>
          <p:nvPr>
            <p:ph type="body" idx="1"/>
          </p:nvPr>
        </p:nvSpPr>
        <p:spPr>
          <a:xfrm>
            <a:off x="457200" y="1793333"/>
            <a:ext cx="8229600" cy="4774565"/>
          </a:xfrm>
          <a:prstGeom prst="rect">
            <a:avLst/>
          </a:prstGeom>
          <a:noFill/>
          <a:ln>
            <a:noFill/>
          </a:ln>
        </p:spPr>
        <p:txBody>
          <a:bodyPr lIns="91425" tIns="91425" rIns="91425" bIns="91425" anchor="t" anchorCtr="0">
            <a:noAutofit/>
          </a:bodyPr>
          <a:lstStyle/>
          <a:p>
            <a:pPr marL="235063" marR="0" lvl="0" indent="18936" algn="l" rtl="0">
              <a:lnSpc>
                <a:spcPct val="100000"/>
              </a:lnSpc>
              <a:spcBef>
                <a:spcPts val="0"/>
              </a:spcBef>
              <a:spcAft>
                <a:spcPts val="0"/>
              </a:spcAft>
              <a:buClr>
                <a:srgbClr val="C81D14"/>
              </a:buClr>
              <a:buSzPct val="100000"/>
              <a:buFont typeface="Arial"/>
              <a:buChar char="▪"/>
            </a:pPr>
            <a:r>
              <a:rPr lang="en-US" sz="2400" b="0" i="0" u="none" strike="noStrike" cap="none" baseline="0">
                <a:solidFill>
                  <a:srgbClr val="C81D14"/>
                </a:solidFill>
                <a:latin typeface="Calibri"/>
                <a:ea typeface="Calibri"/>
                <a:cs typeface="Calibri"/>
                <a:sym typeface="Calibri"/>
                <a:rtl val="0"/>
              </a:rPr>
              <a:t>Sharing experiences and resources</a:t>
            </a:r>
          </a:p>
          <a:p>
            <a:pPr marL="235063" marR="0" lvl="0" indent="18936" algn="l" rtl="0">
              <a:lnSpc>
                <a:spcPct val="100000"/>
              </a:lnSpc>
              <a:spcBef>
                <a:spcPts val="0"/>
              </a:spcBef>
              <a:spcAft>
                <a:spcPts val="0"/>
              </a:spcAft>
              <a:buClr>
                <a:srgbClr val="C81D14"/>
              </a:buClr>
              <a:buSzPct val="100000"/>
              <a:buFont typeface="Arial"/>
              <a:buChar char="▪"/>
            </a:pPr>
            <a:r>
              <a:rPr lang="en-US" sz="2400" b="0" i="0" u="none" strike="noStrike" cap="none" baseline="0">
                <a:solidFill>
                  <a:srgbClr val="C81D14"/>
                </a:solidFill>
                <a:latin typeface="Calibri"/>
                <a:ea typeface="Calibri"/>
                <a:cs typeface="Calibri"/>
                <a:sym typeface="Calibri"/>
                <a:rtl val="0"/>
              </a:rPr>
              <a:t>Discussing local policies and practices</a:t>
            </a:r>
          </a:p>
        </p:txBody>
      </p:sp>
      <p:pic>
        <p:nvPicPr>
          <p:cNvPr id="129" name="Shape 129"/>
          <p:cNvPicPr preferRelativeResize="0"/>
          <p:nvPr/>
        </p:nvPicPr>
        <p:blipFill rotWithShape="1">
          <a:blip r:embed="rId3">
            <a:alphaModFix/>
          </a:blip>
          <a:srcRect/>
          <a:stretch/>
        </p:blipFill>
        <p:spPr>
          <a:xfrm>
            <a:off x="727341" y="2728613"/>
            <a:ext cx="7773957" cy="3694412"/>
          </a:xfrm>
          <a:prstGeom prst="rect">
            <a:avLst/>
          </a:prstGeom>
          <a:solidFill>
            <a:schemeClr val="lt1"/>
          </a:solidFill>
          <a:ln w="25400" cap="flat">
            <a:solidFill>
              <a:schemeClr val="accent1"/>
            </a:solidFill>
            <a:prstDash val="solid"/>
            <a:round/>
            <a:headEnd type="none" w="med" len="med"/>
            <a:tailEnd type="none" w="med" len="med"/>
          </a:ln>
        </p:spPr>
      </p:pic>
      <p:pic>
        <p:nvPicPr>
          <p:cNvPr id="130" name="Shape 130"/>
          <p:cNvPicPr preferRelativeResize="0"/>
          <p:nvPr/>
        </p:nvPicPr>
        <p:blipFill rotWithShape="1">
          <a:blip r:embed="rId4">
            <a:alphaModFix/>
          </a:blip>
          <a:srcRect/>
          <a:stretch/>
        </p:blipFill>
        <p:spPr>
          <a:xfrm>
            <a:off x="0" y="0"/>
            <a:ext cx="9143998" cy="1321404"/>
          </a:xfrm>
          <a:prstGeom prst="rect">
            <a:avLst/>
          </a:prstGeom>
          <a:noFill/>
          <a:ln>
            <a:noFill/>
          </a:ln>
        </p:spPr>
      </p:pic>
      <p:sp>
        <p:nvSpPr>
          <p:cNvPr id="131" name="Shape 131"/>
          <p:cNvSpPr/>
          <p:nvPr/>
        </p:nvSpPr>
        <p:spPr>
          <a:xfrm>
            <a:off x="5891700" y="1902700"/>
            <a:ext cx="3023699" cy="425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a:solidFill>
                  <a:srgbClr val="000000"/>
                </a:solidFill>
                <a:latin typeface="Arial"/>
                <a:ea typeface="Arial"/>
                <a:cs typeface="Arial"/>
                <a:sym typeface="Arial"/>
                <a:rtl val="0"/>
              </a:rPr>
              <a:t>qa.csuprojects.org</a:t>
            </a:r>
          </a:p>
        </p:txBody>
      </p:sp>
      <p:pic>
        <p:nvPicPr>
          <p:cNvPr id="132" name="Shape 132"/>
          <p:cNvPicPr preferRelativeResize="0"/>
          <p:nvPr/>
        </p:nvPicPr>
        <p:blipFill rotWithShape="1">
          <a:blip r:embed="rId5">
            <a:alphaModFix/>
          </a:blip>
          <a:srcRect/>
          <a:stretch/>
        </p:blipFill>
        <p:spPr>
          <a:xfrm>
            <a:off x="7283622" y="2328391"/>
            <a:ext cx="359099" cy="350999"/>
          </a:xfrm>
          <a:prstGeom prst="rect">
            <a:avLst/>
          </a:prstGeom>
          <a:noFill/>
          <a:ln>
            <a:noFill/>
          </a:ln>
        </p:spPr>
      </p:pic>
    </p:spTree>
    <p:extLst>
      <p:ext uri="{BB962C8B-B14F-4D97-AF65-F5344CB8AC3E}">
        <p14:creationId xmlns:p14="http://schemas.microsoft.com/office/powerpoint/2010/main" val="300333072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20131" y="199783"/>
            <a:ext cx="9138635" cy="1143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800" b="0" i="0" u="none" strike="noStrike" cap="none" baseline="0">
                <a:latin typeface="Calibri"/>
                <a:ea typeface="Calibri"/>
                <a:cs typeface="Calibri"/>
                <a:sym typeface="Calibri"/>
                <a:rtl val="0"/>
              </a:rPr>
              <a:t>Quality Assurance Grants Support Campus QA Activities </a:t>
            </a:r>
          </a:p>
        </p:txBody>
      </p:sp>
      <p:sp>
        <p:nvSpPr>
          <p:cNvPr id="138" name="Shape 138"/>
          <p:cNvSpPr txBox="1">
            <a:spLocks noGrp="1"/>
          </p:cNvSpPr>
          <p:nvPr>
            <p:ph type="body" idx="1"/>
          </p:nvPr>
        </p:nvSpPr>
        <p:spPr>
          <a:xfrm>
            <a:off x="457200" y="1123264"/>
            <a:ext cx="8229600" cy="5225115"/>
          </a:xfrm>
          <a:prstGeom prst="rect">
            <a:avLst/>
          </a:prstGeom>
          <a:noFill/>
          <a:ln>
            <a:noFill/>
          </a:ln>
        </p:spPr>
        <p:txBody>
          <a:bodyPr lIns="91425" tIns="91425" rIns="91425" bIns="91425" anchor="t" anchorCtr="0">
            <a:noAutofit/>
          </a:bodyPr>
          <a:lstStyle/>
          <a:p>
            <a:pPr marL="235063" lvl="0" indent="18936">
              <a:buClr>
                <a:schemeClr val="dk2"/>
              </a:buClr>
              <a:buSzPct val="111111"/>
              <a:buFont typeface="Arial"/>
              <a:buChar char="▪"/>
            </a:pPr>
            <a:r>
              <a:rPr lang="en-US" sz="2400" dirty="0">
                <a:solidFill>
                  <a:srgbClr val="0000FF"/>
                </a:solidFill>
                <a:latin typeface="Arial"/>
                <a:ea typeface="Arial"/>
                <a:cs typeface="Arial"/>
                <a:sym typeface="Arial"/>
                <a:hlinkClick r:id="rId3"/>
                <a:rtl val="0"/>
              </a:rPr>
              <a:t>http://tinyurl.com/</a:t>
            </a:r>
            <a:r>
              <a:rPr lang="en-US" sz="2400" dirty="0" smtClean="0">
                <a:solidFill>
                  <a:srgbClr val="0000FF"/>
                </a:solidFill>
                <a:latin typeface="Arial"/>
                <a:ea typeface="Arial"/>
                <a:cs typeface="Arial"/>
                <a:sym typeface="Arial"/>
                <a:hlinkClick r:id="rId3"/>
                <a:rtl val="0"/>
              </a:rPr>
              <a:t>DHNetwork</a:t>
            </a:r>
            <a:r>
              <a:rPr lang="en-US" sz="2400" dirty="0" smtClean="0">
                <a:solidFill>
                  <a:srgbClr val="0000FF"/>
                </a:solidFill>
                <a:latin typeface="Arial"/>
                <a:ea typeface="Arial"/>
                <a:cs typeface="Arial"/>
                <a:sym typeface="Arial"/>
                <a:rtl val="0"/>
              </a:rPr>
              <a:t>  </a:t>
            </a:r>
            <a:endParaRPr lang="en-US" sz="2400" b="0" i="0" u="none" strike="noStrike" cap="none" baseline="0" dirty="0">
              <a:solidFill>
                <a:srgbClr val="0000FF"/>
              </a:solidFill>
              <a:latin typeface="Calibri"/>
              <a:ea typeface="Calibri"/>
              <a:cs typeface="Calibri"/>
              <a:sym typeface="Calibri"/>
              <a:rtl val="0"/>
            </a:endParaRPr>
          </a:p>
        </p:txBody>
      </p:sp>
      <p:pic>
        <p:nvPicPr>
          <p:cNvPr id="139" name="Shape 139"/>
          <p:cNvPicPr preferRelativeResize="0"/>
          <p:nvPr/>
        </p:nvPicPr>
        <p:blipFill rotWithShape="1">
          <a:blip r:embed="rId4">
            <a:alphaModFix/>
          </a:blip>
          <a:srcRect/>
          <a:stretch/>
        </p:blipFill>
        <p:spPr>
          <a:xfrm>
            <a:off x="211461" y="1786689"/>
            <a:ext cx="4919905" cy="4985504"/>
          </a:xfrm>
          <a:prstGeom prst="rect">
            <a:avLst/>
          </a:prstGeom>
          <a:noFill/>
          <a:ln>
            <a:noFill/>
          </a:ln>
        </p:spPr>
      </p:pic>
      <p:pic>
        <p:nvPicPr>
          <p:cNvPr id="140" name="Shape 140"/>
          <p:cNvPicPr preferRelativeResize="0"/>
          <p:nvPr/>
        </p:nvPicPr>
        <p:blipFill rotWithShape="1">
          <a:blip r:embed="rId5">
            <a:alphaModFix/>
          </a:blip>
          <a:srcRect/>
          <a:stretch/>
        </p:blipFill>
        <p:spPr>
          <a:xfrm>
            <a:off x="5293242" y="2706699"/>
            <a:ext cx="3725262" cy="1437704"/>
          </a:xfrm>
          <a:prstGeom prst="rect">
            <a:avLst/>
          </a:prstGeom>
          <a:noFill/>
          <a:ln>
            <a:noFill/>
          </a:ln>
        </p:spPr>
      </p:pic>
      <p:pic>
        <p:nvPicPr>
          <p:cNvPr id="141" name="Shape 141"/>
          <p:cNvPicPr preferRelativeResize="0"/>
          <p:nvPr/>
        </p:nvPicPr>
        <p:blipFill rotWithShape="1">
          <a:blip r:embed="rId6">
            <a:alphaModFix/>
          </a:blip>
          <a:srcRect/>
          <a:stretch/>
        </p:blipFill>
        <p:spPr>
          <a:xfrm>
            <a:off x="5293242" y="4144403"/>
            <a:ext cx="3725262" cy="1801484"/>
          </a:xfrm>
          <a:prstGeom prst="rect">
            <a:avLst/>
          </a:prstGeom>
          <a:noFill/>
          <a:ln>
            <a:noFill/>
          </a:ln>
        </p:spPr>
      </p:pic>
      <p:pic>
        <p:nvPicPr>
          <p:cNvPr id="142" name="Shape 142"/>
          <p:cNvPicPr preferRelativeResize="0"/>
          <p:nvPr/>
        </p:nvPicPr>
        <p:blipFill rotWithShape="1">
          <a:blip r:embed="rId7">
            <a:alphaModFix/>
          </a:blip>
          <a:srcRect/>
          <a:stretch/>
        </p:blipFill>
        <p:spPr>
          <a:xfrm>
            <a:off x="5293242" y="2357926"/>
            <a:ext cx="3725262" cy="348770"/>
          </a:xfrm>
          <a:prstGeom prst="rect">
            <a:avLst/>
          </a:prstGeom>
          <a:noFill/>
          <a:ln>
            <a:noFill/>
          </a:ln>
        </p:spPr>
      </p:pic>
      <p:sp>
        <p:nvSpPr>
          <p:cNvPr id="143" name="Shape 143"/>
          <p:cNvSpPr/>
          <p:nvPr/>
        </p:nvSpPr>
        <p:spPr>
          <a:xfrm rot="-2119602">
            <a:off x="5110462" y="5880241"/>
            <a:ext cx="510223" cy="480940"/>
          </a:xfrm>
          <a:prstGeom prst="rightArrow">
            <a:avLst>
              <a:gd name="adj1" fmla="val 50000"/>
              <a:gd name="adj2" fmla="val 50000"/>
            </a:avLst>
          </a:prstGeom>
          <a:gradFill>
            <a:gsLst>
              <a:gs pos="0">
                <a:srgbClr val="E30A00"/>
              </a:gs>
              <a:gs pos="100000">
                <a:srgbClr val="FFB8B5"/>
              </a:gs>
            </a:gsLst>
            <a:lin ang="16200000" scaled="0"/>
          </a:gradFill>
          <a:ln w="9525" cap="flat">
            <a:solidFill>
              <a:srgbClr val="C81D1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pic>
        <p:nvPicPr>
          <p:cNvPr id="144" name="Shape 144"/>
          <p:cNvPicPr preferRelativeResize="0"/>
          <p:nvPr/>
        </p:nvPicPr>
        <p:blipFill rotWithShape="1">
          <a:blip r:embed="rId8">
            <a:alphaModFix/>
          </a:blip>
          <a:srcRect/>
          <a:stretch/>
        </p:blipFill>
        <p:spPr>
          <a:xfrm>
            <a:off x="6396739" y="1876608"/>
            <a:ext cx="1367956" cy="481317"/>
          </a:xfrm>
          <a:prstGeom prst="rect">
            <a:avLst/>
          </a:prstGeom>
          <a:noFill/>
          <a:ln w="9525" cap="flat">
            <a:solidFill>
              <a:schemeClr val="accent1"/>
            </a:solidFill>
            <a:prstDash val="solid"/>
            <a:round/>
            <a:headEnd type="none" w="med" len="med"/>
            <a:tailEnd type="none" w="med" len="med"/>
          </a:ln>
        </p:spPr>
      </p:pic>
      <p:pic>
        <p:nvPicPr>
          <p:cNvPr id="2" name="Picture 1" descr="Screen Shot 2015-04-03 at 9.25.56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838200"/>
          </a:xfrm>
          <a:prstGeom prst="rect">
            <a:avLst/>
          </a:prstGeom>
        </p:spPr>
      </p:pic>
    </p:spTree>
    <p:extLst>
      <p:ext uri="{BB962C8B-B14F-4D97-AF65-F5344CB8AC3E}">
        <p14:creationId xmlns:p14="http://schemas.microsoft.com/office/powerpoint/2010/main" val="14769965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73122E"/>
          </a:solidFill>
          <a:ln>
            <a:solidFill>
              <a:schemeClr val="bg1"/>
            </a:solidFill>
          </a:ln>
        </p:spPr>
        <p:txBody>
          <a:bodyPr>
            <a:normAutofit fontScale="90000"/>
          </a:bodyPr>
          <a:lstStyle/>
          <a:p>
            <a:pPr algn="l"/>
            <a:r>
              <a:rPr lang="en-US" dirty="0" smtClean="0">
                <a:solidFill>
                  <a:srgbClr val="E6C820"/>
                </a:solidFill>
              </a:rPr>
              <a:t>Quality Assurance</a:t>
            </a:r>
            <a:br>
              <a:rPr lang="en-US" dirty="0" smtClean="0">
                <a:solidFill>
                  <a:srgbClr val="E6C820"/>
                </a:solidFill>
              </a:rPr>
            </a:br>
            <a:r>
              <a:rPr lang="en-US" dirty="0" smtClean="0">
                <a:solidFill>
                  <a:srgbClr val="E6C820"/>
                </a:solidFill>
              </a:rPr>
              <a:t>at CSU Dominguez Hills</a:t>
            </a:r>
            <a:endParaRPr lang="en-US" dirty="0">
              <a:solidFill>
                <a:srgbClr val="E6C820"/>
              </a:solidFill>
            </a:endParaRPr>
          </a:p>
        </p:txBody>
      </p:sp>
      <p:sp>
        <p:nvSpPr>
          <p:cNvPr id="3" name="Content Placeholder 2"/>
          <p:cNvSpPr>
            <a:spLocks noGrp="1"/>
          </p:cNvSpPr>
          <p:nvPr>
            <p:ph idx="1"/>
          </p:nvPr>
        </p:nvSpPr>
        <p:spPr>
          <a:xfrm>
            <a:off x="1336924" y="1894167"/>
            <a:ext cx="7349876" cy="4231996"/>
          </a:xfrm>
        </p:spPr>
        <p:txBody>
          <a:bodyPr>
            <a:normAutofit/>
          </a:bodyPr>
          <a:lstStyle/>
          <a:p>
            <a:r>
              <a:rPr lang="en-US" dirty="0" smtClean="0"/>
              <a:t>About DH</a:t>
            </a:r>
          </a:p>
          <a:p>
            <a:r>
              <a:rPr lang="en-US" dirty="0" smtClean="0"/>
              <a:t>Research Informing Network Design</a:t>
            </a:r>
          </a:p>
          <a:p>
            <a:r>
              <a:rPr lang="en-US" dirty="0" smtClean="0"/>
              <a:t>Forming the Network &amp; </a:t>
            </a:r>
            <a:r>
              <a:rPr lang="en-US" dirty="0"/>
              <a:t>C</a:t>
            </a:r>
            <a:r>
              <a:rPr lang="en-US" dirty="0" smtClean="0"/>
              <a:t>ollaborating</a:t>
            </a:r>
          </a:p>
          <a:p>
            <a:r>
              <a:rPr lang="en-US" dirty="0" smtClean="0"/>
              <a:t>E-Academy Design</a:t>
            </a:r>
          </a:p>
          <a:p>
            <a:r>
              <a:rPr lang="en-US" dirty="0" smtClean="0"/>
              <a:t>Leverage via Curriculum Committee </a:t>
            </a:r>
          </a:p>
          <a:p>
            <a:r>
              <a:rPr lang="en-US" dirty="0" smtClean="0"/>
              <a:t>Lessons Learned</a:t>
            </a:r>
          </a:p>
        </p:txBody>
      </p:sp>
      <p:pic>
        <p:nvPicPr>
          <p:cNvPr id="5" name="Shape 93"/>
          <p:cNvPicPr preferRelativeResize="0"/>
          <p:nvPr/>
        </p:nvPicPr>
        <p:blipFill rotWithShape="1">
          <a:blip r:embed="rId2">
            <a:alphaModFix/>
          </a:blip>
          <a:srcRect/>
          <a:stretch/>
        </p:blipFill>
        <p:spPr>
          <a:xfrm>
            <a:off x="7772400" y="5444091"/>
            <a:ext cx="1371600" cy="1364143"/>
          </a:xfrm>
          <a:prstGeom prst="rect">
            <a:avLst/>
          </a:prstGeom>
          <a:noFill/>
          <a:ln>
            <a:noFill/>
          </a:ln>
        </p:spPr>
      </p:pic>
    </p:spTree>
    <p:extLst>
      <p:ext uri="{BB962C8B-B14F-4D97-AF65-F5344CB8AC3E}">
        <p14:creationId xmlns:p14="http://schemas.microsoft.com/office/powerpoint/2010/main" val="1722963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476</TotalTime>
  <Words>1364</Words>
  <Application>Microsoft Macintosh PowerPoint</Application>
  <PresentationFormat>On-screen Show (4:3)</PresentationFormat>
  <Paragraphs>186</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Building a Network  to Disseminate  QM Principles</vt:lpstr>
      <vt:lpstr>Overview</vt:lpstr>
      <vt:lpstr>California State University</vt:lpstr>
      <vt:lpstr>QM in California State University</vt:lpstr>
      <vt:lpstr>Feedback from Faculty/Staff about QM Sessions</vt:lpstr>
      <vt:lpstr>Steps to Set up Subscriber Managed Reviews</vt:lpstr>
      <vt:lpstr>Fostering a Professional Learning Community </vt:lpstr>
      <vt:lpstr>Quality Assurance Grants Support Campus QA Activities </vt:lpstr>
      <vt:lpstr>Quality Assurance at CSU Dominguez Hills</vt:lpstr>
      <vt:lpstr>About Dominguez Hills</vt:lpstr>
      <vt:lpstr>Research Informing Network Design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Network  to Disseminate  QM Principles</dc:title>
  <dc:creator>Emily Magruder</dc:creator>
  <cp:lastModifiedBy>Emily Magruder</cp:lastModifiedBy>
  <cp:revision>56</cp:revision>
  <dcterms:created xsi:type="dcterms:W3CDTF">2015-03-31T23:30:24Z</dcterms:created>
  <dcterms:modified xsi:type="dcterms:W3CDTF">2015-04-09T23:23:58Z</dcterms:modified>
</cp:coreProperties>
</file>