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handoutMasterIdLst>
    <p:handoutMasterId r:id="rId25"/>
  </p:handoutMasterIdLst>
  <p:sldIdLst>
    <p:sldId id="256" r:id="rId2"/>
    <p:sldId id="282" r:id="rId3"/>
    <p:sldId id="280" r:id="rId4"/>
    <p:sldId id="269" r:id="rId5"/>
    <p:sldId id="277" r:id="rId6"/>
    <p:sldId id="286" r:id="rId7"/>
    <p:sldId id="284" r:id="rId8"/>
    <p:sldId id="279" r:id="rId9"/>
    <p:sldId id="287" r:id="rId10"/>
    <p:sldId id="271" r:id="rId11"/>
    <p:sldId id="281" r:id="rId12"/>
    <p:sldId id="292" r:id="rId13"/>
    <p:sldId id="278" r:id="rId14"/>
    <p:sldId id="285" r:id="rId15"/>
    <p:sldId id="289" r:id="rId16"/>
    <p:sldId id="290" r:id="rId17"/>
    <p:sldId id="291" r:id="rId18"/>
    <p:sldId id="288" r:id="rId19"/>
    <p:sldId id="274" r:id="rId20"/>
    <p:sldId id="272" r:id="rId21"/>
    <p:sldId id="267" r:id="rId22"/>
    <p:sldId id="257" r:id="rId23"/>
  </p:sldIdLst>
  <p:sldSz cx="9144000" cy="6858000" type="screen4x3"/>
  <p:notesSz cx="6950075" cy="9236075"/>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763"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col"/>
        <c:grouping val="clustered"/>
        <c:varyColors val="0"/>
        <c:ser>
          <c:idx val="0"/>
          <c:order val="0"/>
          <c:tx>
            <c:strRef>
              <c:f>Sheet1!$B$1</c:f>
              <c:strCache>
                <c:ptCount val="1"/>
                <c:pt idx="0">
                  <c:v>QM</c:v>
                </c:pt>
              </c:strCache>
            </c:strRef>
          </c:tx>
          <c:invertIfNegative val="0"/>
          <c:cat>
            <c:strRef>
              <c:f>Sheet1!$A$2</c:f>
              <c:strCache>
                <c:ptCount val="1"/>
                <c:pt idx="0">
                  <c:v>Responses</c:v>
                </c:pt>
              </c:strCache>
            </c:strRef>
          </c:cat>
          <c:val>
            <c:numRef>
              <c:f>Sheet1!$B$2</c:f>
              <c:numCache>
                <c:formatCode>General</c:formatCode>
                <c:ptCount val="1"/>
                <c:pt idx="0">
                  <c:v>109</c:v>
                </c:pt>
              </c:numCache>
            </c:numRef>
          </c:val>
        </c:ser>
        <c:ser>
          <c:idx val="1"/>
          <c:order val="1"/>
          <c:tx>
            <c:strRef>
              <c:f>Sheet1!$C$1</c:f>
              <c:strCache>
                <c:ptCount val="1"/>
                <c:pt idx="0">
                  <c:v>NonQM</c:v>
                </c:pt>
              </c:strCache>
            </c:strRef>
          </c:tx>
          <c:invertIfNegative val="0"/>
          <c:cat>
            <c:strRef>
              <c:f>Sheet1!$A$2</c:f>
              <c:strCache>
                <c:ptCount val="1"/>
                <c:pt idx="0">
                  <c:v>Responses</c:v>
                </c:pt>
              </c:strCache>
            </c:strRef>
          </c:cat>
          <c:val>
            <c:numRef>
              <c:f>Sheet1!$C$2</c:f>
              <c:numCache>
                <c:formatCode>General</c:formatCode>
                <c:ptCount val="1"/>
                <c:pt idx="0">
                  <c:v>424</c:v>
                </c:pt>
              </c:numCache>
            </c:numRef>
          </c:val>
        </c:ser>
        <c:dLbls>
          <c:showLegendKey val="0"/>
          <c:showVal val="0"/>
          <c:showCatName val="0"/>
          <c:showSerName val="0"/>
          <c:showPercent val="0"/>
          <c:showBubbleSize val="0"/>
        </c:dLbls>
        <c:gapWidth val="150"/>
        <c:axId val="38150912"/>
        <c:axId val="38152448"/>
      </c:barChart>
      <c:catAx>
        <c:axId val="38150912"/>
        <c:scaling>
          <c:orientation val="minMax"/>
        </c:scaling>
        <c:delete val="0"/>
        <c:axPos val="b"/>
        <c:majorTickMark val="out"/>
        <c:minorTickMark val="none"/>
        <c:tickLblPos val="nextTo"/>
        <c:crossAx val="38152448"/>
        <c:crosses val="autoZero"/>
        <c:auto val="1"/>
        <c:lblAlgn val="ctr"/>
        <c:lblOffset val="100"/>
        <c:noMultiLvlLbl val="0"/>
      </c:catAx>
      <c:valAx>
        <c:axId val="38152448"/>
        <c:scaling>
          <c:orientation val="minMax"/>
        </c:scaling>
        <c:delete val="0"/>
        <c:axPos val="l"/>
        <c:majorGridlines/>
        <c:numFmt formatCode="General" sourceLinked="1"/>
        <c:majorTickMark val="out"/>
        <c:minorTickMark val="none"/>
        <c:tickLblPos val="nextTo"/>
        <c:crossAx val="3815091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F297F2-A1BB-4C18-8C92-C0AE41238AB2}"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1918D930-3F3A-4C0F-BC70-1E171FE7A29E}">
      <dgm:prSet phldrT="[Text]"/>
      <dgm:spPr>
        <a:solidFill>
          <a:schemeClr val="accent2"/>
        </a:solidFill>
      </dgm:spPr>
      <dgm:t>
        <a:bodyPr/>
        <a:lstStyle/>
        <a:p>
          <a:r>
            <a:rPr lang="en-US" dirty="0" smtClean="0"/>
            <a:t>Nov. </a:t>
          </a:r>
          <a:r>
            <a:rPr lang="en-US" dirty="0" smtClean="0"/>
            <a:t>2014</a:t>
          </a:r>
          <a:endParaRPr lang="en-US" dirty="0"/>
        </a:p>
      </dgm:t>
    </dgm:pt>
    <dgm:pt modelId="{41395999-C131-401A-AF5E-9E2C7F5A0895}" type="parTrans" cxnId="{79CBBF5E-48E6-4F66-B06E-DCE8AA76D47C}">
      <dgm:prSet/>
      <dgm:spPr/>
      <dgm:t>
        <a:bodyPr/>
        <a:lstStyle/>
        <a:p>
          <a:endParaRPr lang="en-US"/>
        </a:p>
      </dgm:t>
    </dgm:pt>
    <dgm:pt modelId="{13892F9B-9002-4318-A879-6C34FB72A8E4}" type="sibTrans" cxnId="{79CBBF5E-48E6-4F66-B06E-DCE8AA76D47C}">
      <dgm:prSet/>
      <dgm:spPr/>
      <dgm:t>
        <a:bodyPr/>
        <a:lstStyle/>
        <a:p>
          <a:endParaRPr lang="en-US"/>
        </a:p>
      </dgm:t>
    </dgm:pt>
    <dgm:pt modelId="{2FC4AF6E-81CB-44DB-864B-F2651F6DC1C5}">
      <dgm:prSet phldrT="[Text]"/>
      <dgm:spPr/>
      <dgm:t>
        <a:bodyPr/>
        <a:lstStyle/>
        <a:p>
          <a:r>
            <a:rPr lang="en-US" dirty="0" smtClean="0"/>
            <a:t>Get Buy-in from </a:t>
          </a:r>
          <a:r>
            <a:rPr lang="en-US" dirty="0" smtClean="0"/>
            <a:t>Colleges (Pilot)</a:t>
          </a:r>
          <a:endParaRPr lang="en-US" dirty="0"/>
        </a:p>
      </dgm:t>
    </dgm:pt>
    <dgm:pt modelId="{7362FAD4-8D38-443B-95DA-7F0E5AD2AE91}" type="parTrans" cxnId="{8212D3A5-580B-41C3-B032-2B16B5794D27}">
      <dgm:prSet/>
      <dgm:spPr/>
      <dgm:t>
        <a:bodyPr/>
        <a:lstStyle/>
        <a:p>
          <a:endParaRPr lang="en-US"/>
        </a:p>
      </dgm:t>
    </dgm:pt>
    <dgm:pt modelId="{2AFA9D98-90A6-4C77-A155-C03B89904C2B}" type="sibTrans" cxnId="{8212D3A5-580B-41C3-B032-2B16B5794D27}">
      <dgm:prSet/>
      <dgm:spPr/>
      <dgm:t>
        <a:bodyPr/>
        <a:lstStyle/>
        <a:p>
          <a:endParaRPr lang="en-US"/>
        </a:p>
      </dgm:t>
    </dgm:pt>
    <dgm:pt modelId="{51E8D020-8180-4C5B-BACE-C3341B087223}">
      <dgm:prSet phldrT="[Text]"/>
      <dgm:spPr>
        <a:solidFill>
          <a:schemeClr val="accent2"/>
        </a:solidFill>
      </dgm:spPr>
      <dgm:t>
        <a:bodyPr/>
        <a:lstStyle/>
        <a:p>
          <a:r>
            <a:rPr lang="en-US" dirty="0" smtClean="0"/>
            <a:t>Nov.</a:t>
          </a:r>
          <a:endParaRPr lang="en-US" dirty="0" smtClean="0"/>
        </a:p>
        <a:p>
          <a:r>
            <a:rPr lang="en-US" dirty="0" smtClean="0"/>
            <a:t>2014</a:t>
          </a:r>
          <a:endParaRPr lang="en-US" dirty="0"/>
        </a:p>
      </dgm:t>
    </dgm:pt>
    <dgm:pt modelId="{FDAE3C68-3E84-4E8B-9C19-45C61F1CA38E}" type="parTrans" cxnId="{F855F8AC-3DED-4D3D-B314-ECD76090F315}">
      <dgm:prSet/>
      <dgm:spPr/>
      <dgm:t>
        <a:bodyPr/>
        <a:lstStyle/>
        <a:p>
          <a:endParaRPr lang="en-US"/>
        </a:p>
      </dgm:t>
    </dgm:pt>
    <dgm:pt modelId="{653B2FD1-6DE3-4F15-BE2D-EC2DF7FCDB48}" type="sibTrans" cxnId="{F855F8AC-3DED-4D3D-B314-ECD76090F315}">
      <dgm:prSet/>
      <dgm:spPr/>
      <dgm:t>
        <a:bodyPr/>
        <a:lstStyle/>
        <a:p>
          <a:endParaRPr lang="en-US"/>
        </a:p>
      </dgm:t>
    </dgm:pt>
    <dgm:pt modelId="{206A226F-89B2-4229-BBD6-6F0A5FD21302}">
      <dgm:prSet phldrT="[Text]"/>
      <dgm:spPr/>
      <dgm:t>
        <a:bodyPr/>
        <a:lstStyle/>
        <a:p>
          <a:r>
            <a:rPr lang="en-US" dirty="0" smtClean="0"/>
            <a:t>Add 4 questions</a:t>
          </a:r>
          <a:endParaRPr lang="en-US" dirty="0"/>
        </a:p>
      </dgm:t>
    </dgm:pt>
    <dgm:pt modelId="{288B8507-B2E1-49E2-81C0-3403D3EBD62F}" type="parTrans" cxnId="{154DE31C-C548-43DB-9CCA-6483D956651C}">
      <dgm:prSet/>
      <dgm:spPr/>
      <dgm:t>
        <a:bodyPr/>
        <a:lstStyle/>
        <a:p>
          <a:endParaRPr lang="en-US"/>
        </a:p>
      </dgm:t>
    </dgm:pt>
    <dgm:pt modelId="{2F75DBAB-6E09-47EB-A987-17B1DB854912}" type="sibTrans" cxnId="{154DE31C-C548-43DB-9CCA-6483D956651C}">
      <dgm:prSet/>
      <dgm:spPr/>
      <dgm:t>
        <a:bodyPr/>
        <a:lstStyle/>
        <a:p>
          <a:endParaRPr lang="en-US"/>
        </a:p>
      </dgm:t>
    </dgm:pt>
    <dgm:pt modelId="{48EC9F8B-5C02-4FF2-9D5B-4E920F405DF4}" type="pres">
      <dgm:prSet presAssocID="{AEF297F2-A1BB-4C18-8C92-C0AE41238AB2}" presName="Name0" presStyleCnt="0">
        <dgm:presLayoutVars>
          <dgm:dir/>
          <dgm:animLvl val="lvl"/>
          <dgm:resizeHandles/>
        </dgm:presLayoutVars>
      </dgm:prSet>
      <dgm:spPr/>
      <dgm:t>
        <a:bodyPr/>
        <a:lstStyle/>
        <a:p>
          <a:endParaRPr lang="en-US"/>
        </a:p>
      </dgm:t>
    </dgm:pt>
    <dgm:pt modelId="{56113D3C-EA8D-41FF-B32C-BB48B035C002}" type="pres">
      <dgm:prSet presAssocID="{1918D930-3F3A-4C0F-BC70-1E171FE7A29E}" presName="linNode" presStyleCnt="0"/>
      <dgm:spPr/>
    </dgm:pt>
    <dgm:pt modelId="{E5AEDB69-4576-4982-9680-1A9106092EDF}" type="pres">
      <dgm:prSet presAssocID="{1918D930-3F3A-4C0F-BC70-1E171FE7A29E}" presName="parentShp" presStyleLbl="node1" presStyleIdx="0" presStyleCnt="2">
        <dgm:presLayoutVars>
          <dgm:bulletEnabled val="1"/>
        </dgm:presLayoutVars>
      </dgm:prSet>
      <dgm:spPr/>
      <dgm:t>
        <a:bodyPr/>
        <a:lstStyle/>
        <a:p>
          <a:endParaRPr lang="en-US"/>
        </a:p>
      </dgm:t>
    </dgm:pt>
    <dgm:pt modelId="{6D2088E3-D942-4684-8A7C-60E7609F1BA8}" type="pres">
      <dgm:prSet presAssocID="{1918D930-3F3A-4C0F-BC70-1E171FE7A29E}" presName="childShp" presStyleLbl="bgAccFollowNode1" presStyleIdx="0" presStyleCnt="2">
        <dgm:presLayoutVars>
          <dgm:bulletEnabled val="1"/>
        </dgm:presLayoutVars>
      </dgm:prSet>
      <dgm:spPr/>
      <dgm:t>
        <a:bodyPr/>
        <a:lstStyle/>
        <a:p>
          <a:endParaRPr lang="en-US"/>
        </a:p>
      </dgm:t>
    </dgm:pt>
    <dgm:pt modelId="{009777CE-E2AE-414C-849A-31DE3FEEDB6D}" type="pres">
      <dgm:prSet presAssocID="{13892F9B-9002-4318-A879-6C34FB72A8E4}" presName="spacing" presStyleCnt="0"/>
      <dgm:spPr/>
    </dgm:pt>
    <dgm:pt modelId="{0B8F4FCD-8B0B-4AC5-BA08-41B6625B8726}" type="pres">
      <dgm:prSet presAssocID="{51E8D020-8180-4C5B-BACE-C3341B087223}" presName="linNode" presStyleCnt="0"/>
      <dgm:spPr/>
    </dgm:pt>
    <dgm:pt modelId="{BEA839A5-C72E-404C-A40E-12D2B3F2ED05}" type="pres">
      <dgm:prSet presAssocID="{51E8D020-8180-4C5B-BACE-C3341B087223}" presName="parentShp" presStyleLbl="node1" presStyleIdx="1" presStyleCnt="2">
        <dgm:presLayoutVars>
          <dgm:bulletEnabled val="1"/>
        </dgm:presLayoutVars>
      </dgm:prSet>
      <dgm:spPr/>
      <dgm:t>
        <a:bodyPr/>
        <a:lstStyle/>
        <a:p>
          <a:endParaRPr lang="en-US"/>
        </a:p>
      </dgm:t>
    </dgm:pt>
    <dgm:pt modelId="{8B2E53A1-5620-4C19-B7A9-9DF3488056B3}" type="pres">
      <dgm:prSet presAssocID="{51E8D020-8180-4C5B-BACE-C3341B087223}" presName="childShp" presStyleLbl="bgAccFollowNode1" presStyleIdx="1" presStyleCnt="2">
        <dgm:presLayoutVars>
          <dgm:bulletEnabled val="1"/>
        </dgm:presLayoutVars>
      </dgm:prSet>
      <dgm:spPr/>
      <dgm:t>
        <a:bodyPr/>
        <a:lstStyle/>
        <a:p>
          <a:endParaRPr lang="en-US"/>
        </a:p>
      </dgm:t>
    </dgm:pt>
  </dgm:ptLst>
  <dgm:cxnLst>
    <dgm:cxn modelId="{433D8429-CB94-4438-93E8-94C34316276F}" type="presOf" srcId="{2FC4AF6E-81CB-44DB-864B-F2651F6DC1C5}" destId="{6D2088E3-D942-4684-8A7C-60E7609F1BA8}" srcOrd="0" destOrd="0" presId="urn:microsoft.com/office/officeart/2005/8/layout/vList6"/>
    <dgm:cxn modelId="{78FFDD39-7174-441F-B69C-ECCB89B5D9EA}" type="presOf" srcId="{206A226F-89B2-4229-BBD6-6F0A5FD21302}" destId="{8B2E53A1-5620-4C19-B7A9-9DF3488056B3}" srcOrd="0" destOrd="0" presId="urn:microsoft.com/office/officeart/2005/8/layout/vList6"/>
    <dgm:cxn modelId="{F855F8AC-3DED-4D3D-B314-ECD76090F315}" srcId="{AEF297F2-A1BB-4C18-8C92-C0AE41238AB2}" destId="{51E8D020-8180-4C5B-BACE-C3341B087223}" srcOrd="1" destOrd="0" parTransId="{FDAE3C68-3E84-4E8B-9C19-45C61F1CA38E}" sibTransId="{653B2FD1-6DE3-4F15-BE2D-EC2DF7FCDB48}"/>
    <dgm:cxn modelId="{8212D3A5-580B-41C3-B032-2B16B5794D27}" srcId="{1918D930-3F3A-4C0F-BC70-1E171FE7A29E}" destId="{2FC4AF6E-81CB-44DB-864B-F2651F6DC1C5}" srcOrd="0" destOrd="0" parTransId="{7362FAD4-8D38-443B-95DA-7F0E5AD2AE91}" sibTransId="{2AFA9D98-90A6-4C77-A155-C03B89904C2B}"/>
    <dgm:cxn modelId="{150F6719-059C-448A-83F7-9BEA36D60984}" type="presOf" srcId="{51E8D020-8180-4C5B-BACE-C3341B087223}" destId="{BEA839A5-C72E-404C-A40E-12D2B3F2ED05}" srcOrd="0" destOrd="0" presId="urn:microsoft.com/office/officeart/2005/8/layout/vList6"/>
    <dgm:cxn modelId="{3A1A929D-3E9B-4C70-BA0C-D5F77530633E}" type="presOf" srcId="{AEF297F2-A1BB-4C18-8C92-C0AE41238AB2}" destId="{48EC9F8B-5C02-4FF2-9D5B-4E920F405DF4}" srcOrd="0" destOrd="0" presId="urn:microsoft.com/office/officeart/2005/8/layout/vList6"/>
    <dgm:cxn modelId="{154DE31C-C548-43DB-9CCA-6483D956651C}" srcId="{51E8D020-8180-4C5B-BACE-C3341B087223}" destId="{206A226F-89B2-4229-BBD6-6F0A5FD21302}" srcOrd="0" destOrd="0" parTransId="{288B8507-B2E1-49E2-81C0-3403D3EBD62F}" sibTransId="{2F75DBAB-6E09-47EB-A987-17B1DB854912}"/>
    <dgm:cxn modelId="{5F63AEE5-EC30-4E67-A14B-D3FA3358AD05}" type="presOf" srcId="{1918D930-3F3A-4C0F-BC70-1E171FE7A29E}" destId="{E5AEDB69-4576-4982-9680-1A9106092EDF}" srcOrd="0" destOrd="0" presId="urn:microsoft.com/office/officeart/2005/8/layout/vList6"/>
    <dgm:cxn modelId="{79CBBF5E-48E6-4F66-B06E-DCE8AA76D47C}" srcId="{AEF297F2-A1BB-4C18-8C92-C0AE41238AB2}" destId="{1918D930-3F3A-4C0F-BC70-1E171FE7A29E}" srcOrd="0" destOrd="0" parTransId="{41395999-C131-401A-AF5E-9E2C7F5A0895}" sibTransId="{13892F9B-9002-4318-A879-6C34FB72A8E4}"/>
    <dgm:cxn modelId="{615966E7-76D8-4982-B106-9E6CA66B0119}" type="presParOf" srcId="{48EC9F8B-5C02-4FF2-9D5B-4E920F405DF4}" destId="{56113D3C-EA8D-41FF-B32C-BB48B035C002}" srcOrd="0" destOrd="0" presId="urn:microsoft.com/office/officeart/2005/8/layout/vList6"/>
    <dgm:cxn modelId="{3FEAF9B2-E601-4586-8E4E-B886EDC955C4}" type="presParOf" srcId="{56113D3C-EA8D-41FF-B32C-BB48B035C002}" destId="{E5AEDB69-4576-4982-9680-1A9106092EDF}" srcOrd="0" destOrd="0" presId="urn:microsoft.com/office/officeart/2005/8/layout/vList6"/>
    <dgm:cxn modelId="{89496D1D-F142-4AA5-A887-A4A67ADD8744}" type="presParOf" srcId="{56113D3C-EA8D-41FF-B32C-BB48B035C002}" destId="{6D2088E3-D942-4684-8A7C-60E7609F1BA8}" srcOrd="1" destOrd="0" presId="urn:microsoft.com/office/officeart/2005/8/layout/vList6"/>
    <dgm:cxn modelId="{681B52D7-9D59-4C66-81FB-E9A3E36377EE}" type="presParOf" srcId="{48EC9F8B-5C02-4FF2-9D5B-4E920F405DF4}" destId="{009777CE-E2AE-414C-849A-31DE3FEEDB6D}" srcOrd="1" destOrd="0" presId="urn:microsoft.com/office/officeart/2005/8/layout/vList6"/>
    <dgm:cxn modelId="{198E1E0A-112D-4E55-8DF4-50C9F7C5B94F}" type="presParOf" srcId="{48EC9F8B-5C02-4FF2-9D5B-4E920F405DF4}" destId="{0B8F4FCD-8B0B-4AC5-BA08-41B6625B8726}" srcOrd="2" destOrd="0" presId="urn:microsoft.com/office/officeart/2005/8/layout/vList6"/>
    <dgm:cxn modelId="{00D7EDCB-2B6A-40BA-B107-B132C2C7991E}" type="presParOf" srcId="{0B8F4FCD-8B0B-4AC5-BA08-41B6625B8726}" destId="{BEA839A5-C72E-404C-A40E-12D2B3F2ED05}" srcOrd="0" destOrd="0" presId="urn:microsoft.com/office/officeart/2005/8/layout/vList6"/>
    <dgm:cxn modelId="{3BFB08FA-2381-4385-AC06-3BC48C510579}" type="presParOf" srcId="{0B8F4FCD-8B0B-4AC5-BA08-41B6625B8726}" destId="{8B2E53A1-5620-4C19-B7A9-9DF3488056B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F297F2-A1BB-4C18-8C92-C0AE41238AB2}"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1918D930-3F3A-4C0F-BC70-1E171FE7A29E}">
      <dgm:prSet phldrT="[Text]"/>
      <dgm:spPr>
        <a:solidFill>
          <a:schemeClr val="accent2"/>
        </a:solidFill>
      </dgm:spPr>
      <dgm:t>
        <a:bodyPr/>
        <a:lstStyle/>
        <a:p>
          <a:r>
            <a:rPr lang="en-US" dirty="0" smtClean="0"/>
            <a:t>Dec.</a:t>
          </a:r>
          <a:endParaRPr lang="en-US" dirty="0" smtClean="0"/>
        </a:p>
        <a:p>
          <a:r>
            <a:rPr lang="en-US" dirty="0" smtClean="0"/>
            <a:t>2014</a:t>
          </a:r>
          <a:endParaRPr lang="en-US" dirty="0"/>
        </a:p>
      </dgm:t>
    </dgm:pt>
    <dgm:pt modelId="{41395999-C131-401A-AF5E-9E2C7F5A0895}" type="parTrans" cxnId="{79CBBF5E-48E6-4F66-B06E-DCE8AA76D47C}">
      <dgm:prSet/>
      <dgm:spPr/>
      <dgm:t>
        <a:bodyPr/>
        <a:lstStyle/>
        <a:p>
          <a:endParaRPr lang="en-US"/>
        </a:p>
      </dgm:t>
    </dgm:pt>
    <dgm:pt modelId="{13892F9B-9002-4318-A879-6C34FB72A8E4}" type="sibTrans" cxnId="{79CBBF5E-48E6-4F66-B06E-DCE8AA76D47C}">
      <dgm:prSet/>
      <dgm:spPr/>
      <dgm:t>
        <a:bodyPr/>
        <a:lstStyle/>
        <a:p>
          <a:endParaRPr lang="en-US"/>
        </a:p>
      </dgm:t>
    </dgm:pt>
    <dgm:pt modelId="{2FC4AF6E-81CB-44DB-864B-F2651F6DC1C5}">
      <dgm:prSet phldrT="[Text]"/>
      <dgm:spPr/>
      <dgm:t>
        <a:bodyPr/>
        <a:lstStyle/>
        <a:p>
          <a:r>
            <a:rPr lang="en-US" dirty="0" smtClean="0"/>
            <a:t>Submit IRB Application</a:t>
          </a:r>
          <a:endParaRPr lang="en-US" dirty="0"/>
        </a:p>
      </dgm:t>
    </dgm:pt>
    <dgm:pt modelId="{7362FAD4-8D38-443B-95DA-7F0E5AD2AE91}" type="parTrans" cxnId="{8212D3A5-580B-41C3-B032-2B16B5794D27}">
      <dgm:prSet/>
      <dgm:spPr/>
      <dgm:t>
        <a:bodyPr/>
        <a:lstStyle/>
        <a:p>
          <a:endParaRPr lang="en-US"/>
        </a:p>
      </dgm:t>
    </dgm:pt>
    <dgm:pt modelId="{2AFA9D98-90A6-4C77-A155-C03B89904C2B}" type="sibTrans" cxnId="{8212D3A5-580B-41C3-B032-2B16B5794D27}">
      <dgm:prSet/>
      <dgm:spPr/>
      <dgm:t>
        <a:bodyPr/>
        <a:lstStyle/>
        <a:p>
          <a:endParaRPr lang="en-US"/>
        </a:p>
      </dgm:t>
    </dgm:pt>
    <dgm:pt modelId="{51E8D020-8180-4C5B-BACE-C3341B087223}">
      <dgm:prSet phldrT="[Text]"/>
      <dgm:spPr>
        <a:solidFill>
          <a:schemeClr val="accent2"/>
        </a:solidFill>
      </dgm:spPr>
      <dgm:t>
        <a:bodyPr/>
        <a:lstStyle/>
        <a:p>
          <a:r>
            <a:rPr lang="en-US" dirty="0" smtClean="0"/>
            <a:t>Jan.- </a:t>
          </a:r>
          <a:r>
            <a:rPr lang="en-US" dirty="0" smtClean="0"/>
            <a:t>April</a:t>
          </a:r>
          <a:endParaRPr lang="en-US" dirty="0" smtClean="0"/>
        </a:p>
        <a:p>
          <a:r>
            <a:rPr lang="en-US" dirty="0" smtClean="0"/>
            <a:t>2015</a:t>
          </a:r>
          <a:endParaRPr lang="en-US" dirty="0"/>
        </a:p>
      </dgm:t>
    </dgm:pt>
    <dgm:pt modelId="{FDAE3C68-3E84-4E8B-9C19-45C61F1CA38E}" type="parTrans" cxnId="{F855F8AC-3DED-4D3D-B314-ECD76090F315}">
      <dgm:prSet/>
      <dgm:spPr/>
      <dgm:t>
        <a:bodyPr/>
        <a:lstStyle/>
        <a:p>
          <a:endParaRPr lang="en-US"/>
        </a:p>
      </dgm:t>
    </dgm:pt>
    <dgm:pt modelId="{653B2FD1-6DE3-4F15-BE2D-EC2DF7FCDB48}" type="sibTrans" cxnId="{F855F8AC-3DED-4D3D-B314-ECD76090F315}">
      <dgm:prSet/>
      <dgm:spPr/>
      <dgm:t>
        <a:bodyPr/>
        <a:lstStyle/>
        <a:p>
          <a:endParaRPr lang="en-US"/>
        </a:p>
      </dgm:t>
    </dgm:pt>
    <dgm:pt modelId="{206A226F-89B2-4229-BBD6-6F0A5FD21302}">
      <dgm:prSet phldrT="[Text]"/>
      <dgm:spPr/>
      <dgm:t>
        <a:bodyPr/>
        <a:lstStyle/>
        <a:p>
          <a:r>
            <a:rPr lang="en-US" dirty="0" smtClean="0"/>
            <a:t>Collaborate with Noel Levitz and distribute Survey</a:t>
          </a:r>
          <a:endParaRPr lang="en-US" dirty="0"/>
        </a:p>
      </dgm:t>
    </dgm:pt>
    <dgm:pt modelId="{288B8507-B2E1-49E2-81C0-3403D3EBD62F}" type="parTrans" cxnId="{154DE31C-C548-43DB-9CCA-6483D956651C}">
      <dgm:prSet/>
      <dgm:spPr/>
      <dgm:t>
        <a:bodyPr/>
        <a:lstStyle/>
        <a:p>
          <a:endParaRPr lang="en-US"/>
        </a:p>
      </dgm:t>
    </dgm:pt>
    <dgm:pt modelId="{2F75DBAB-6E09-47EB-A987-17B1DB854912}" type="sibTrans" cxnId="{154DE31C-C548-43DB-9CCA-6483D956651C}">
      <dgm:prSet/>
      <dgm:spPr/>
      <dgm:t>
        <a:bodyPr/>
        <a:lstStyle/>
        <a:p>
          <a:endParaRPr lang="en-US"/>
        </a:p>
      </dgm:t>
    </dgm:pt>
    <dgm:pt modelId="{48EC9F8B-5C02-4FF2-9D5B-4E920F405DF4}" type="pres">
      <dgm:prSet presAssocID="{AEF297F2-A1BB-4C18-8C92-C0AE41238AB2}" presName="Name0" presStyleCnt="0">
        <dgm:presLayoutVars>
          <dgm:dir/>
          <dgm:animLvl val="lvl"/>
          <dgm:resizeHandles/>
        </dgm:presLayoutVars>
      </dgm:prSet>
      <dgm:spPr/>
      <dgm:t>
        <a:bodyPr/>
        <a:lstStyle/>
        <a:p>
          <a:endParaRPr lang="en-US"/>
        </a:p>
      </dgm:t>
    </dgm:pt>
    <dgm:pt modelId="{56113D3C-EA8D-41FF-B32C-BB48B035C002}" type="pres">
      <dgm:prSet presAssocID="{1918D930-3F3A-4C0F-BC70-1E171FE7A29E}" presName="linNode" presStyleCnt="0"/>
      <dgm:spPr/>
    </dgm:pt>
    <dgm:pt modelId="{E5AEDB69-4576-4982-9680-1A9106092EDF}" type="pres">
      <dgm:prSet presAssocID="{1918D930-3F3A-4C0F-BC70-1E171FE7A29E}" presName="parentShp" presStyleLbl="node1" presStyleIdx="0" presStyleCnt="2">
        <dgm:presLayoutVars>
          <dgm:bulletEnabled val="1"/>
        </dgm:presLayoutVars>
      </dgm:prSet>
      <dgm:spPr/>
      <dgm:t>
        <a:bodyPr/>
        <a:lstStyle/>
        <a:p>
          <a:endParaRPr lang="en-US"/>
        </a:p>
      </dgm:t>
    </dgm:pt>
    <dgm:pt modelId="{6D2088E3-D942-4684-8A7C-60E7609F1BA8}" type="pres">
      <dgm:prSet presAssocID="{1918D930-3F3A-4C0F-BC70-1E171FE7A29E}" presName="childShp" presStyleLbl="bgAccFollowNode1" presStyleIdx="0" presStyleCnt="2">
        <dgm:presLayoutVars>
          <dgm:bulletEnabled val="1"/>
        </dgm:presLayoutVars>
      </dgm:prSet>
      <dgm:spPr/>
      <dgm:t>
        <a:bodyPr/>
        <a:lstStyle/>
        <a:p>
          <a:endParaRPr lang="en-US"/>
        </a:p>
      </dgm:t>
    </dgm:pt>
    <dgm:pt modelId="{009777CE-E2AE-414C-849A-31DE3FEEDB6D}" type="pres">
      <dgm:prSet presAssocID="{13892F9B-9002-4318-A879-6C34FB72A8E4}" presName="spacing" presStyleCnt="0"/>
      <dgm:spPr/>
    </dgm:pt>
    <dgm:pt modelId="{0B8F4FCD-8B0B-4AC5-BA08-41B6625B8726}" type="pres">
      <dgm:prSet presAssocID="{51E8D020-8180-4C5B-BACE-C3341B087223}" presName="linNode" presStyleCnt="0"/>
      <dgm:spPr/>
    </dgm:pt>
    <dgm:pt modelId="{BEA839A5-C72E-404C-A40E-12D2B3F2ED05}" type="pres">
      <dgm:prSet presAssocID="{51E8D020-8180-4C5B-BACE-C3341B087223}" presName="parentShp" presStyleLbl="node1" presStyleIdx="1" presStyleCnt="2">
        <dgm:presLayoutVars>
          <dgm:bulletEnabled val="1"/>
        </dgm:presLayoutVars>
      </dgm:prSet>
      <dgm:spPr/>
      <dgm:t>
        <a:bodyPr/>
        <a:lstStyle/>
        <a:p>
          <a:endParaRPr lang="en-US"/>
        </a:p>
      </dgm:t>
    </dgm:pt>
    <dgm:pt modelId="{8B2E53A1-5620-4C19-B7A9-9DF3488056B3}" type="pres">
      <dgm:prSet presAssocID="{51E8D020-8180-4C5B-BACE-C3341B087223}" presName="childShp" presStyleLbl="bgAccFollowNode1" presStyleIdx="1" presStyleCnt="2" custLinFactNeighborY="-3687">
        <dgm:presLayoutVars>
          <dgm:bulletEnabled val="1"/>
        </dgm:presLayoutVars>
      </dgm:prSet>
      <dgm:spPr/>
      <dgm:t>
        <a:bodyPr/>
        <a:lstStyle/>
        <a:p>
          <a:endParaRPr lang="en-US"/>
        </a:p>
      </dgm:t>
    </dgm:pt>
  </dgm:ptLst>
  <dgm:cxnLst>
    <dgm:cxn modelId="{13AE008E-A91E-40C4-B90A-EF11679CD001}" type="presOf" srcId="{1918D930-3F3A-4C0F-BC70-1E171FE7A29E}" destId="{E5AEDB69-4576-4982-9680-1A9106092EDF}" srcOrd="0" destOrd="0" presId="urn:microsoft.com/office/officeart/2005/8/layout/vList6"/>
    <dgm:cxn modelId="{21F183B5-006B-4CD7-BCBE-605F8E5D82FB}" type="presOf" srcId="{2FC4AF6E-81CB-44DB-864B-F2651F6DC1C5}" destId="{6D2088E3-D942-4684-8A7C-60E7609F1BA8}" srcOrd="0" destOrd="0" presId="urn:microsoft.com/office/officeart/2005/8/layout/vList6"/>
    <dgm:cxn modelId="{8DCC4C7E-12E7-42C8-8476-E7F66AB4FCDB}" type="presOf" srcId="{206A226F-89B2-4229-BBD6-6F0A5FD21302}" destId="{8B2E53A1-5620-4C19-B7A9-9DF3488056B3}" srcOrd="0" destOrd="0" presId="urn:microsoft.com/office/officeart/2005/8/layout/vList6"/>
    <dgm:cxn modelId="{F855F8AC-3DED-4D3D-B314-ECD76090F315}" srcId="{AEF297F2-A1BB-4C18-8C92-C0AE41238AB2}" destId="{51E8D020-8180-4C5B-BACE-C3341B087223}" srcOrd="1" destOrd="0" parTransId="{FDAE3C68-3E84-4E8B-9C19-45C61F1CA38E}" sibTransId="{653B2FD1-6DE3-4F15-BE2D-EC2DF7FCDB48}"/>
    <dgm:cxn modelId="{8212D3A5-580B-41C3-B032-2B16B5794D27}" srcId="{1918D930-3F3A-4C0F-BC70-1E171FE7A29E}" destId="{2FC4AF6E-81CB-44DB-864B-F2651F6DC1C5}" srcOrd="0" destOrd="0" parTransId="{7362FAD4-8D38-443B-95DA-7F0E5AD2AE91}" sibTransId="{2AFA9D98-90A6-4C77-A155-C03B89904C2B}"/>
    <dgm:cxn modelId="{B8F86231-2CAE-4FDE-BDCE-E3D84B487F21}" type="presOf" srcId="{AEF297F2-A1BB-4C18-8C92-C0AE41238AB2}" destId="{48EC9F8B-5C02-4FF2-9D5B-4E920F405DF4}" srcOrd="0" destOrd="0" presId="urn:microsoft.com/office/officeart/2005/8/layout/vList6"/>
    <dgm:cxn modelId="{3B028E15-E418-4DED-9B73-BA0E596F9481}" type="presOf" srcId="{51E8D020-8180-4C5B-BACE-C3341B087223}" destId="{BEA839A5-C72E-404C-A40E-12D2B3F2ED05}" srcOrd="0" destOrd="0" presId="urn:microsoft.com/office/officeart/2005/8/layout/vList6"/>
    <dgm:cxn modelId="{154DE31C-C548-43DB-9CCA-6483D956651C}" srcId="{51E8D020-8180-4C5B-BACE-C3341B087223}" destId="{206A226F-89B2-4229-BBD6-6F0A5FD21302}" srcOrd="0" destOrd="0" parTransId="{288B8507-B2E1-49E2-81C0-3403D3EBD62F}" sibTransId="{2F75DBAB-6E09-47EB-A987-17B1DB854912}"/>
    <dgm:cxn modelId="{79CBBF5E-48E6-4F66-B06E-DCE8AA76D47C}" srcId="{AEF297F2-A1BB-4C18-8C92-C0AE41238AB2}" destId="{1918D930-3F3A-4C0F-BC70-1E171FE7A29E}" srcOrd="0" destOrd="0" parTransId="{41395999-C131-401A-AF5E-9E2C7F5A0895}" sibTransId="{13892F9B-9002-4318-A879-6C34FB72A8E4}"/>
    <dgm:cxn modelId="{4CCB0A3D-A8BD-4AD3-B72F-173A758C90F5}" type="presParOf" srcId="{48EC9F8B-5C02-4FF2-9D5B-4E920F405DF4}" destId="{56113D3C-EA8D-41FF-B32C-BB48B035C002}" srcOrd="0" destOrd="0" presId="urn:microsoft.com/office/officeart/2005/8/layout/vList6"/>
    <dgm:cxn modelId="{C4974BD6-E471-4C48-8B56-597F89584896}" type="presParOf" srcId="{56113D3C-EA8D-41FF-B32C-BB48B035C002}" destId="{E5AEDB69-4576-4982-9680-1A9106092EDF}" srcOrd="0" destOrd="0" presId="urn:microsoft.com/office/officeart/2005/8/layout/vList6"/>
    <dgm:cxn modelId="{024974CE-D430-4FA2-8C4E-DD43BDF751FF}" type="presParOf" srcId="{56113D3C-EA8D-41FF-B32C-BB48B035C002}" destId="{6D2088E3-D942-4684-8A7C-60E7609F1BA8}" srcOrd="1" destOrd="0" presId="urn:microsoft.com/office/officeart/2005/8/layout/vList6"/>
    <dgm:cxn modelId="{97CBD474-462F-4284-B387-98E24F58F558}" type="presParOf" srcId="{48EC9F8B-5C02-4FF2-9D5B-4E920F405DF4}" destId="{009777CE-E2AE-414C-849A-31DE3FEEDB6D}" srcOrd="1" destOrd="0" presId="urn:microsoft.com/office/officeart/2005/8/layout/vList6"/>
    <dgm:cxn modelId="{474085AF-AACD-432F-BCD4-2C04CE5D0F3D}" type="presParOf" srcId="{48EC9F8B-5C02-4FF2-9D5B-4E920F405DF4}" destId="{0B8F4FCD-8B0B-4AC5-BA08-41B6625B8726}" srcOrd="2" destOrd="0" presId="urn:microsoft.com/office/officeart/2005/8/layout/vList6"/>
    <dgm:cxn modelId="{0425B85D-DA77-4A36-81A8-35AE2BE7FDA4}" type="presParOf" srcId="{0B8F4FCD-8B0B-4AC5-BA08-41B6625B8726}" destId="{BEA839A5-C72E-404C-A40E-12D2B3F2ED05}" srcOrd="0" destOrd="0" presId="urn:microsoft.com/office/officeart/2005/8/layout/vList6"/>
    <dgm:cxn modelId="{086B0C8C-F5B6-4697-9ADC-709966F3CDB3}" type="presParOf" srcId="{0B8F4FCD-8B0B-4AC5-BA08-41B6625B8726}" destId="{8B2E53A1-5620-4C19-B7A9-9DF3488056B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088E3-D942-4684-8A7C-60E7609F1BA8}">
      <dsp:nvSpPr>
        <dsp:cNvPr id="0" name=""/>
        <dsp:cNvSpPr/>
      </dsp:nvSpPr>
      <dsp:spPr>
        <a:xfrm>
          <a:off x="2438399" y="496"/>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en-US" sz="3500" kern="1200" dirty="0" smtClean="0"/>
            <a:t>Get Buy-in from </a:t>
          </a:r>
          <a:r>
            <a:rPr lang="en-US" sz="3500" kern="1200" dirty="0" smtClean="0"/>
            <a:t>Colleges (Pilot)</a:t>
          </a:r>
          <a:endParaRPr lang="en-US" sz="3500" kern="1200" dirty="0"/>
        </a:p>
      </dsp:txBody>
      <dsp:txXfrm>
        <a:off x="2438399" y="242342"/>
        <a:ext cx="2932063" cy="1451073"/>
      </dsp:txXfrm>
    </dsp:sp>
    <dsp:sp modelId="{E5AEDB69-4576-4982-9680-1A9106092EDF}">
      <dsp:nvSpPr>
        <dsp:cNvPr id="0" name=""/>
        <dsp:cNvSpPr/>
      </dsp:nvSpPr>
      <dsp:spPr>
        <a:xfrm>
          <a:off x="0" y="496"/>
          <a:ext cx="2438400" cy="193476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sz="4900" kern="1200" dirty="0" smtClean="0"/>
            <a:t>Nov. </a:t>
          </a:r>
          <a:r>
            <a:rPr lang="en-US" sz="4900" kern="1200" dirty="0" smtClean="0"/>
            <a:t>2014</a:t>
          </a:r>
          <a:endParaRPr lang="en-US" sz="4900" kern="1200" dirty="0"/>
        </a:p>
      </dsp:txBody>
      <dsp:txXfrm>
        <a:off x="94447" y="94943"/>
        <a:ext cx="2249506" cy="1745871"/>
      </dsp:txXfrm>
    </dsp:sp>
    <dsp:sp modelId="{8B2E53A1-5620-4C19-B7A9-9DF3488056B3}">
      <dsp:nvSpPr>
        <dsp:cNvPr id="0" name=""/>
        <dsp:cNvSpPr/>
      </dsp:nvSpPr>
      <dsp:spPr>
        <a:xfrm>
          <a:off x="2438400" y="2128738"/>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en-US" sz="3500" kern="1200" dirty="0" smtClean="0"/>
            <a:t>Add 4 questions</a:t>
          </a:r>
          <a:endParaRPr lang="en-US" sz="3500" kern="1200" dirty="0"/>
        </a:p>
      </dsp:txBody>
      <dsp:txXfrm>
        <a:off x="2438400" y="2370584"/>
        <a:ext cx="2932063" cy="1451073"/>
      </dsp:txXfrm>
    </dsp:sp>
    <dsp:sp modelId="{BEA839A5-C72E-404C-A40E-12D2B3F2ED05}">
      <dsp:nvSpPr>
        <dsp:cNvPr id="0" name=""/>
        <dsp:cNvSpPr/>
      </dsp:nvSpPr>
      <dsp:spPr>
        <a:xfrm>
          <a:off x="0" y="2128738"/>
          <a:ext cx="2438400" cy="193476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sz="4900" kern="1200" dirty="0" smtClean="0"/>
            <a:t>Nov.</a:t>
          </a:r>
          <a:endParaRPr lang="en-US" sz="4900" kern="1200" dirty="0" smtClean="0"/>
        </a:p>
        <a:p>
          <a:pPr lvl="0" algn="ctr" defTabSz="2178050">
            <a:lnSpc>
              <a:spcPct val="90000"/>
            </a:lnSpc>
            <a:spcBef>
              <a:spcPct val="0"/>
            </a:spcBef>
            <a:spcAft>
              <a:spcPct val="35000"/>
            </a:spcAft>
          </a:pPr>
          <a:r>
            <a:rPr lang="en-US" sz="4900" kern="1200" dirty="0" smtClean="0"/>
            <a:t>2014</a:t>
          </a:r>
          <a:endParaRPr lang="en-US" sz="4900" kern="1200" dirty="0"/>
        </a:p>
      </dsp:txBody>
      <dsp:txXfrm>
        <a:off x="94447" y="2223185"/>
        <a:ext cx="2249506" cy="1745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088E3-D942-4684-8A7C-60E7609F1BA8}">
      <dsp:nvSpPr>
        <dsp:cNvPr id="0" name=""/>
        <dsp:cNvSpPr/>
      </dsp:nvSpPr>
      <dsp:spPr>
        <a:xfrm>
          <a:off x="2438399" y="496"/>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Submit IRB Application</a:t>
          </a:r>
          <a:endParaRPr lang="en-US" sz="2900" kern="1200" dirty="0"/>
        </a:p>
      </dsp:txBody>
      <dsp:txXfrm>
        <a:off x="2438399" y="242342"/>
        <a:ext cx="2932063" cy="1451073"/>
      </dsp:txXfrm>
    </dsp:sp>
    <dsp:sp modelId="{E5AEDB69-4576-4982-9680-1A9106092EDF}">
      <dsp:nvSpPr>
        <dsp:cNvPr id="0" name=""/>
        <dsp:cNvSpPr/>
      </dsp:nvSpPr>
      <dsp:spPr>
        <a:xfrm>
          <a:off x="0" y="496"/>
          <a:ext cx="2438400" cy="193476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Dec.</a:t>
          </a:r>
          <a:endParaRPr lang="en-US" sz="3600" kern="1200" dirty="0" smtClean="0"/>
        </a:p>
        <a:p>
          <a:pPr lvl="0" algn="ctr" defTabSz="1600200">
            <a:lnSpc>
              <a:spcPct val="90000"/>
            </a:lnSpc>
            <a:spcBef>
              <a:spcPct val="0"/>
            </a:spcBef>
            <a:spcAft>
              <a:spcPct val="35000"/>
            </a:spcAft>
          </a:pPr>
          <a:r>
            <a:rPr lang="en-US" sz="3600" kern="1200" dirty="0" smtClean="0"/>
            <a:t>2014</a:t>
          </a:r>
          <a:endParaRPr lang="en-US" sz="3600" kern="1200" dirty="0"/>
        </a:p>
      </dsp:txBody>
      <dsp:txXfrm>
        <a:off x="94447" y="94943"/>
        <a:ext cx="2249506" cy="1745871"/>
      </dsp:txXfrm>
    </dsp:sp>
    <dsp:sp modelId="{8B2E53A1-5620-4C19-B7A9-9DF3488056B3}">
      <dsp:nvSpPr>
        <dsp:cNvPr id="0" name=""/>
        <dsp:cNvSpPr/>
      </dsp:nvSpPr>
      <dsp:spPr>
        <a:xfrm>
          <a:off x="2438400" y="2057403"/>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Collaborate with Noel Levitz and distribute Survey</a:t>
          </a:r>
          <a:endParaRPr lang="en-US" sz="2900" kern="1200" dirty="0"/>
        </a:p>
      </dsp:txBody>
      <dsp:txXfrm>
        <a:off x="2438400" y="2299249"/>
        <a:ext cx="2932063" cy="1451073"/>
      </dsp:txXfrm>
    </dsp:sp>
    <dsp:sp modelId="{BEA839A5-C72E-404C-A40E-12D2B3F2ED05}">
      <dsp:nvSpPr>
        <dsp:cNvPr id="0" name=""/>
        <dsp:cNvSpPr/>
      </dsp:nvSpPr>
      <dsp:spPr>
        <a:xfrm>
          <a:off x="0" y="2128738"/>
          <a:ext cx="2438400" cy="193476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Jan.- </a:t>
          </a:r>
          <a:r>
            <a:rPr lang="en-US" sz="3600" kern="1200" dirty="0" smtClean="0"/>
            <a:t>April</a:t>
          </a:r>
          <a:endParaRPr lang="en-US" sz="3600" kern="1200" dirty="0" smtClean="0"/>
        </a:p>
        <a:p>
          <a:pPr lvl="0" algn="ctr" defTabSz="1600200">
            <a:lnSpc>
              <a:spcPct val="90000"/>
            </a:lnSpc>
            <a:spcBef>
              <a:spcPct val="0"/>
            </a:spcBef>
            <a:spcAft>
              <a:spcPct val="35000"/>
            </a:spcAft>
          </a:pPr>
          <a:r>
            <a:rPr lang="en-US" sz="3600" kern="1200" dirty="0" smtClean="0"/>
            <a:t>2015</a:t>
          </a:r>
          <a:endParaRPr lang="en-US" sz="3600" kern="1200" dirty="0"/>
        </a:p>
      </dsp:txBody>
      <dsp:txXfrm>
        <a:off x="94447" y="2223185"/>
        <a:ext cx="2249506" cy="1745871"/>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0.62162</cdr:x>
      <cdr:y>0.02098</cdr:y>
    </cdr:from>
    <cdr:to>
      <cdr:x>0.8992</cdr:x>
      <cdr:y>0.11473</cdr:y>
    </cdr:to>
    <cdr:sp macro="" textlink="">
      <cdr:nvSpPr>
        <cdr:cNvPr id="3" name="TextBox 1"/>
        <cdr:cNvSpPr txBox="1"/>
      </cdr:nvSpPr>
      <cdr:spPr>
        <a:xfrm xmlns:a="http://schemas.openxmlformats.org/drawingml/2006/main">
          <a:off x="3505200" y="76200"/>
          <a:ext cx="1565203" cy="3405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424/2750 </a:t>
          </a:r>
        </a:p>
        <a:p xmlns:a="http://schemas.openxmlformats.org/drawingml/2006/main">
          <a:r>
            <a:rPr lang="en-US" sz="1600" dirty="0" smtClean="0"/>
            <a:t>(15%)</a:t>
          </a:r>
          <a:endParaRPr lang="en-US"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A211CF4A-67E2-4C72-85B1-00B2FC24799E}" type="datetimeFigureOut">
              <a:rPr lang="en-US" smtClean="0"/>
              <a:t>10/20/2015</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56453BE4-0975-46A0-B5C0-040DCB559691}" type="slidenum">
              <a:rPr lang="en-US" smtClean="0"/>
              <a:t>‹#›</a:t>
            </a:fld>
            <a:endParaRPr lang="en-US"/>
          </a:p>
        </p:txBody>
      </p:sp>
    </p:spTree>
    <p:extLst>
      <p:ext uri="{BB962C8B-B14F-4D97-AF65-F5344CB8AC3E}">
        <p14:creationId xmlns:p14="http://schemas.microsoft.com/office/powerpoint/2010/main" val="3849530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07F31096-9148-4DF4-91C8-DD01359CB5BE}" type="datetimeFigureOut">
              <a:rPr lang="en-US" smtClean="0"/>
              <a:t>10/20/2015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5D40C525-49F4-4737-87E4-F7074CE36F24}" type="slidenum">
              <a:rPr lang="en-US" smtClean="0"/>
              <a:t>‹#›</a:t>
            </a:fld>
            <a:endParaRPr lang="en-US"/>
          </a:p>
        </p:txBody>
      </p:sp>
    </p:spTree>
    <p:extLst>
      <p:ext uri="{BB962C8B-B14F-4D97-AF65-F5344CB8AC3E}">
        <p14:creationId xmlns:p14="http://schemas.microsoft.com/office/powerpoint/2010/main" val="1501881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Instutional</a:t>
            </a:r>
            <a:r>
              <a:rPr lang="en-US" baseline="0" dirty="0" smtClean="0"/>
              <a:t> Analysis IA department, integrity and anonymity</a:t>
            </a:r>
            <a:endParaRPr lang="en-US" dirty="0"/>
          </a:p>
        </p:txBody>
      </p:sp>
      <p:sp>
        <p:nvSpPr>
          <p:cNvPr id="4" name="Slide Number Placeholder 3"/>
          <p:cNvSpPr>
            <a:spLocks noGrp="1"/>
          </p:cNvSpPr>
          <p:nvPr>
            <p:ph type="sldNum" sz="quarter" idx="10"/>
          </p:nvPr>
        </p:nvSpPr>
        <p:spPr/>
        <p:txBody>
          <a:bodyPr/>
          <a:lstStyle/>
          <a:p>
            <a:fld id="{5D40C525-49F4-4737-87E4-F7074CE36F24}" type="slidenum">
              <a:rPr lang="en-US" smtClean="0"/>
              <a:t>5</a:t>
            </a:fld>
            <a:endParaRPr lang="en-US"/>
          </a:p>
        </p:txBody>
      </p:sp>
    </p:spTree>
    <p:extLst>
      <p:ext uri="{BB962C8B-B14F-4D97-AF65-F5344CB8AC3E}">
        <p14:creationId xmlns:p14="http://schemas.microsoft.com/office/powerpoint/2010/main" val="1418743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a:t>
            </a:r>
            <a:r>
              <a:rPr lang="en-US" baseline="0" dirty="0" smtClean="0"/>
              <a:t> surveys – can we see </a:t>
            </a:r>
            <a:r>
              <a:rPr lang="en-US" baseline="0" dirty="0" err="1" smtClean="0"/>
              <a:t>noticable</a:t>
            </a:r>
            <a:r>
              <a:rPr lang="en-US" baseline="0" dirty="0" smtClean="0"/>
              <a:t> Impact on </a:t>
            </a:r>
            <a:r>
              <a:rPr lang="en-US" baseline="0" dirty="0" err="1" smtClean="0"/>
              <a:t>qm</a:t>
            </a:r>
            <a:r>
              <a:rPr lang="en-US" baseline="0" dirty="0" smtClean="0"/>
              <a:t> and non </a:t>
            </a:r>
            <a:r>
              <a:rPr lang="en-US" baseline="0" dirty="0" err="1" smtClean="0"/>
              <a:t>qm</a:t>
            </a:r>
            <a:endParaRPr lang="en-US" dirty="0" smtClean="0"/>
          </a:p>
          <a:p>
            <a:r>
              <a:rPr lang="en-US" dirty="0" smtClean="0"/>
              <a:t>Survey distributed to three colleges in Spring 2015</a:t>
            </a:r>
            <a:br>
              <a:rPr lang="en-US" dirty="0" smtClean="0"/>
            </a:br>
            <a:r>
              <a:rPr lang="en-US" dirty="0" smtClean="0"/>
              <a:t>533 out of 3,270 students responded to both surveys </a:t>
            </a:r>
          </a:p>
          <a:p>
            <a:r>
              <a:rPr lang="en-US" dirty="0" err="1" smtClean="0"/>
              <a:t>NonQM</a:t>
            </a:r>
            <a:r>
              <a:rPr lang="en-US" dirty="0" smtClean="0"/>
              <a:t>: 424 out of 2750 (15%) response</a:t>
            </a:r>
          </a:p>
          <a:p>
            <a:r>
              <a:rPr lang="en-US" dirty="0" smtClean="0"/>
              <a:t>QM: 109 out of 520 (21%) responses</a:t>
            </a:r>
          </a:p>
        </p:txBody>
      </p:sp>
      <p:sp>
        <p:nvSpPr>
          <p:cNvPr id="4" name="Slide Number Placeholder 3"/>
          <p:cNvSpPr>
            <a:spLocks noGrp="1"/>
          </p:cNvSpPr>
          <p:nvPr>
            <p:ph type="sldNum" sz="quarter" idx="10"/>
          </p:nvPr>
        </p:nvSpPr>
        <p:spPr/>
        <p:txBody>
          <a:bodyPr/>
          <a:lstStyle/>
          <a:p>
            <a:fld id="{5D40C525-49F4-4737-87E4-F7074CE36F24}" type="slidenum">
              <a:rPr lang="en-US" smtClean="0"/>
              <a:t>9</a:t>
            </a:fld>
            <a:endParaRPr lang="en-US"/>
          </a:p>
        </p:txBody>
      </p:sp>
    </p:spTree>
    <p:extLst>
      <p:ext uri="{BB962C8B-B14F-4D97-AF65-F5344CB8AC3E}">
        <p14:creationId xmlns:p14="http://schemas.microsoft.com/office/powerpoint/2010/main" val="1684599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a:t>
            </a:r>
            <a:r>
              <a:rPr lang="en-US" baseline="0" dirty="0" smtClean="0"/>
              <a:t> put in to class</a:t>
            </a:r>
            <a:endParaRPr lang="en-US" dirty="0"/>
          </a:p>
        </p:txBody>
      </p:sp>
      <p:sp>
        <p:nvSpPr>
          <p:cNvPr id="4" name="Slide Number Placeholder 3"/>
          <p:cNvSpPr>
            <a:spLocks noGrp="1"/>
          </p:cNvSpPr>
          <p:nvPr>
            <p:ph type="sldNum" sz="quarter" idx="10"/>
          </p:nvPr>
        </p:nvSpPr>
        <p:spPr/>
        <p:txBody>
          <a:bodyPr/>
          <a:lstStyle/>
          <a:p>
            <a:fld id="{5D40C525-49F4-4737-87E4-F7074CE36F24}" type="slidenum">
              <a:rPr lang="en-US" smtClean="0"/>
              <a:t>14</a:t>
            </a:fld>
            <a:endParaRPr lang="en-US"/>
          </a:p>
        </p:txBody>
      </p:sp>
    </p:spTree>
    <p:extLst>
      <p:ext uri="{BB962C8B-B14F-4D97-AF65-F5344CB8AC3E}">
        <p14:creationId xmlns:p14="http://schemas.microsoft.com/office/powerpoint/2010/main" val="2748412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a:t>
            </a:r>
            <a:r>
              <a:rPr lang="en-US" baseline="0" dirty="0" smtClean="0"/>
              <a:t> put in to class</a:t>
            </a:r>
            <a:endParaRPr lang="en-US" dirty="0"/>
          </a:p>
        </p:txBody>
      </p:sp>
      <p:sp>
        <p:nvSpPr>
          <p:cNvPr id="4" name="Slide Number Placeholder 3"/>
          <p:cNvSpPr>
            <a:spLocks noGrp="1"/>
          </p:cNvSpPr>
          <p:nvPr>
            <p:ph type="sldNum" sz="quarter" idx="10"/>
          </p:nvPr>
        </p:nvSpPr>
        <p:spPr/>
        <p:txBody>
          <a:bodyPr/>
          <a:lstStyle/>
          <a:p>
            <a:fld id="{5D40C525-49F4-4737-87E4-F7074CE36F24}" type="slidenum">
              <a:rPr lang="en-US" smtClean="0"/>
              <a:t>15</a:t>
            </a:fld>
            <a:endParaRPr lang="en-US"/>
          </a:p>
        </p:txBody>
      </p:sp>
    </p:spTree>
    <p:extLst>
      <p:ext uri="{BB962C8B-B14F-4D97-AF65-F5344CB8AC3E}">
        <p14:creationId xmlns:p14="http://schemas.microsoft.com/office/powerpoint/2010/main" val="2748412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a:t>
            </a:r>
            <a:r>
              <a:rPr lang="en-US" baseline="0" dirty="0" smtClean="0"/>
              <a:t> put in to class</a:t>
            </a:r>
            <a:endParaRPr lang="en-US" dirty="0"/>
          </a:p>
        </p:txBody>
      </p:sp>
      <p:sp>
        <p:nvSpPr>
          <p:cNvPr id="4" name="Slide Number Placeholder 3"/>
          <p:cNvSpPr>
            <a:spLocks noGrp="1"/>
          </p:cNvSpPr>
          <p:nvPr>
            <p:ph type="sldNum" sz="quarter" idx="10"/>
          </p:nvPr>
        </p:nvSpPr>
        <p:spPr/>
        <p:txBody>
          <a:bodyPr/>
          <a:lstStyle/>
          <a:p>
            <a:fld id="{5D40C525-49F4-4737-87E4-F7074CE36F24}" type="slidenum">
              <a:rPr lang="en-US" smtClean="0"/>
              <a:t>16</a:t>
            </a:fld>
            <a:endParaRPr lang="en-US"/>
          </a:p>
        </p:txBody>
      </p:sp>
    </p:spTree>
    <p:extLst>
      <p:ext uri="{BB962C8B-B14F-4D97-AF65-F5344CB8AC3E}">
        <p14:creationId xmlns:p14="http://schemas.microsoft.com/office/powerpoint/2010/main" val="2748412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a:t>
            </a:r>
            <a:r>
              <a:rPr lang="en-US" baseline="0" dirty="0" smtClean="0"/>
              <a:t> put in to class</a:t>
            </a:r>
            <a:endParaRPr lang="en-US" dirty="0"/>
          </a:p>
        </p:txBody>
      </p:sp>
      <p:sp>
        <p:nvSpPr>
          <p:cNvPr id="4" name="Slide Number Placeholder 3"/>
          <p:cNvSpPr>
            <a:spLocks noGrp="1"/>
          </p:cNvSpPr>
          <p:nvPr>
            <p:ph type="sldNum" sz="quarter" idx="10"/>
          </p:nvPr>
        </p:nvSpPr>
        <p:spPr/>
        <p:txBody>
          <a:bodyPr/>
          <a:lstStyle/>
          <a:p>
            <a:fld id="{5D40C525-49F4-4737-87E4-F7074CE36F24}" type="slidenum">
              <a:rPr lang="en-US" smtClean="0"/>
              <a:t>17</a:t>
            </a:fld>
            <a:endParaRPr lang="en-US"/>
          </a:p>
        </p:txBody>
      </p:sp>
    </p:spTree>
    <p:extLst>
      <p:ext uri="{BB962C8B-B14F-4D97-AF65-F5344CB8AC3E}">
        <p14:creationId xmlns:p14="http://schemas.microsoft.com/office/powerpoint/2010/main" val="2748412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40C525-49F4-4737-87E4-F7074CE36F24}" type="slidenum">
              <a:rPr lang="en-US" smtClean="0"/>
              <a:t>20</a:t>
            </a:fld>
            <a:endParaRPr lang="en-US"/>
          </a:p>
        </p:txBody>
      </p:sp>
    </p:spTree>
    <p:extLst>
      <p:ext uri="{BB962C8B-B14F-4D97-AF65-F5344CB8AC3E}">
        <p14:creationId xmlns:p14="http://schemas.microsoft.com/office/powerpoint/2010/main" val="3518235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3"/>
          <p:cNvSpPr>
            <a:spLocks noChangeArrowheads="1"/>
          </p:cNvSpPr>
          <p:nvPr userDrawn="1"/>
        </p:nvSpPr>
        <p:spPr bwMode="auto">
          <a:xfrm flipH="1">
            <a:off x="4038600" y="1524000"/>
            <a:ext cx="1905000" cy="152400"/>
          </a:xfrm>
          <a:prstGeom prst="rect">
            <a:avLst/>
          </a:prstGeom>
          <a:solidFill>
            <a:srgbClr val="E97A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defRPr/>
            </a:pPr>
            <a:endParaRPr lang="en-US" altLang="en-US" smtClean="0"/>
          </a:p>
        </p:txBody>
      </p:sp>
      <p:sp>
        <p:nvSpPr>
          <p:cNvPr id="6" name="Rectangle 30"/>
          <p:cNvSpPr>
            <a:spLocks noChangeArrowheads="1"/>
          </p:cNvSpPr>
          <p:nvPr userDrawn="1"/>
        </p:nvSpPr>
        <p:spPr bwMode="auto">
          <a:xfrm flipH="1">
            <a:off x="1182688" y="1527175"/>
            <a:ext cx="2855912" cy="152400"/>
          </a:xfrm>
          <a:prstGeom prst="rect">
            <a:avLst/>
          </a:prstGeom>
          <a:solidFill>
            <a:srgbClr val="8037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defRPr/>
            </a:pPr>
            <a:endParaRPr lang="en-US" altLang="en-US" smtClean="0"/>
          </a:p>
        </p:txBody>
      </p:sp>
      <p:sp>
        <p:nvSpPr>
          <p:cNvPr id="7" name="Rectangle 32"/>
          <p:cNvSpPr>
            <a:spLocks noChangeArrowheads="1"/>
          </p:cNvSpPr>
          <p:nvPr userDrawn="1"/>
        </p:nvSpPr>
        <p:spPr bwMode="auto">
          <a:xfrm flipH="1">
            <a:off x="4038600" y="1447800"/>
            <a:ext cx="3048000" cy="152400"/>
          </a:xfrm>
          <a:prstGeom prst="rect">
            <a:avLst/>
          </a:prstGeom>
          <a:solidFill>
            <a:srgbClr val="EAAB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defRPr/>
            </a:pPr>
            <a:endParaRPr lang="en-US" altLang="en-US" smtClean="0"/>
          </a:p>
        </p:txBody>
      </p:sp>
      <p:sp>
        <p:nvSpPr>
          <p:cNvPr id="8" name="Rectangle 37"/>
          <p:cNvSpPr>
            <a:spLocks noChangeArrowheads="1"/>
          </p:cNvSpPr>
          <p:nvPr userDrawn="1"/>
        </p:nvSpPr>
        <p:spPr bwMode="auto">
          <a:xfrm flipH="1">
            <a:off x="0" y="1524000"/>
            <a:ext cx="1193800" cy="155575"/>
          </a:xfrm>
          <a:prstGeom prst="rect">
            <a:avLst/>
          </a:prstGeom>
          <a:solidFill>
            <a:srgbClr val="00693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defRPr/>
            </a:pPr>
            <a:endParaRPr lang="en-US" altLang="en-US" smtClean="0"/>
          </a:p>
        </p:txBody>
      </p:sp>
      <p:sp>
        <p:nvSpPr>
          <p:cNvPr id="9" name="Rectangle 44"/>
          <p:cNvSpPr>
            <a:spLocks noChangeArrowheads="1"/>
          </p:cNvSpPr>
          <p:nvPr userDrawn="1"/>
        </p:nvSpPr>
        <p:spPr bwMode="auto">
          <a:xfrm flipH="1">
            <a:off x="0" y="1447800"/>
            <a:ext cx="4038600" cy="101600"/>
          </a:xfrm>
          <a:prstGeom prst="rect">
            <a:avLst/>
          </a:prstGeom>
          <a:solidFill>
            <a:srgbClr val="0035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defRPr/>
            </a:pPr>
            <a:endParaRPr lang="en-US" altLang="en-US" smtClean="0"/>
          </a:p>
        </p:txBody>
      </p:sp>
      <p:pic>
        <p:nvPicPr>
          <p:cNvPr id="10" name="Picture 2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533400"/>
            <a:ext cx="2184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371600" y="28194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5892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476964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382270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4601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340225"/>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52400"/>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906963"/>
            <a:ext cx="5486400" cy="57943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981565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251634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536024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38100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194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014787"/>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2514600"/>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8974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8100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8100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286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0829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0829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3040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71444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528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5626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3"/>
          <p:cNvSpPr>
            <a:spLocks noChangeArrowheads="1"/>
          </p:cNvSpPr>
          <p:nvPr userDrawn="1"/>
        </p:nvSpPr>
        <p:spPr bwMode="auto">
          <a:xfrm>
            <a:off x="3200400" y="5943600"/>
            <a:ext cx="1905000" cy="152400"/>
          </a:xfrm>
          <a:prstGeom prst="rect">
            <a:avLst/>
          </a:prstGeom>
          <a:solidFill>
            <a:srgbClr val="E97A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defRPr/>
            </a:pPr>
            <a:endParaRPr lang="en-US" altLang="en-US" smtClean="0"/>
          </a:p>
        </p:txBody>
      </p:sp>
      <p:sp>
        <p:nvSpPr>
          <p:cNvPr id="1028" name="Rectangle 30"/>
          <p:cNvSpPr>
            <a:spLocks noChangeArrowheads="1"/>
          </p:cNvSpPr>
          <p:nvPr userDrawn="1"/>
        </p:nvSpPr>
        <p:spPr bwMode="auto">
          <a:xfrm>
            <a:off x="5105400" y="5946775"/>
            <a:ext cx="2855913" cy="152400"/>
          </a:xfrm>
          <a:prstGeom prst="rect">
            <a:avLst/>
          </a:prstGeom>
          <a:solidFill>
            <a:srgbClr val="8037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defRPr/>
            </a:pPr>
            <a:endParaRPr lang="en-US" altLang="en-US" smtClean="0"/>
          </a:p>
        </p:txBody>
      </p:sp>
      <p:sp>
        <p:nvSpPr>
          <p:cNvPr id="1029" name="Rectangle 32"/>
          <p:cNvSpPr>
            <a:spLocks noChangeArrowheads="1"/>
          </p:cNvSpPr>
          <p:nvPr userDrawn="1"/>
        </p:nvSpPr>
        <p:spPr bwMode="auto">
          <a:xfrm>
            <a:off x="2057400" y="5867400"/>
            <a:ext cx="3048000" cy="152400"/>
          </a:xfrm>
          <a:prstGeom prst="rect">
            <a:avLst/>
          </a:prstGeom>
          <a:solidFill>
            <a:srgbClr val="EAAB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defRPr/>
            </a:pPr>
            <a:endParaRPr lang="en-US" altLang="en-US" smtClean="0"/>
          </a:p>
        </p:txBody>
      </p:sp>
      <p:sp>
        <p:nvSpPr>
          <p:cNvPr id="1030" name="Rectangle 37"/>
          <p:cNvSpPr>
            <a:spLocks noChangeArrowheads="1"/>
          </p:cNvSpPr>
          <p:nvPr userDrawn="1"/>
        </p:nvSpPr>
        <p:spPr bwMode="auto">
          <a:xfrm>
            <a:off x="7950200" y="5943600"/>
            <a:ext cx="1193800" cy="155575"/>
          </a:xfrm>
          <a:prstGeom prst="rect">
            <a:avLst/>
          </a:prstGeom>
          <a:solidFill>
            <a:srgbClr val="00693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defRPr/>
            </a:pPr>
            <a:endParaRPr lang="en-US" altLang="en-US" smtClean="0"/>
          </a:p>
        </p:txBody>
      </p:sp>
      <p:sp>
        <p:nvSpPr>
          <p:cNvPr id="1031" name="Rectangle 44"/>
          <p:cNvSpPr>
            <a:spLocks noChangeArrowheads="1"/>
          </p:cNvSpPr>
          <p:nvPr userDrawn="1"/>
        </p:nvSpPr>
        <p:spPr bwMode="auto">
          <a:xfrm>
            <a:off x="5105400" y="5867400"/>
            <a:ext cx="4038600" cy="101600"/>
          </a:xfrm>
          <a:prstGeom prst="rect">
            <a:avLst/>
          </a:prstGeom>
          <a:solidFill>
            <a:srgbClr val="0035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defRPr/>
            </a:pPr>
            <a:endParaRPr lang="en-US" altLang="en-US" smtClean="0"/>
          </a:p>
        </p:txBody>
      </p:sp>
      <p:pic>
        <p:nvPicPr>
          <p:cNvPr id="1032" name="Picture 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19800"/>
            <a:ext cx="2184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6"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mailto:suceppib@nmsu.edu" TargetMode="External"/><Relationship Id="rId2" Type="http://schemas.openxmlformats.org/officeDocument/2006/relationships/hyperlink" Target="mailto:slalla@nmsu.edu" TargetMode="Externa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1"/>
          <p:cNvSpPr>
            <a:spLocks noGrp="1"/>
          </p:cNvSpPr>
          <p:nvPr>
            <p:ph type="subTitle" idx="1"/>
          </p:nvPr>
        </p:nvSpPr>
        <p:spPr bwMode="auto">
          <a:xfrm>
            <a:off x="533400" y="1779588"/>
            <a:ext cx="8153400" cy="259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t>The Noel Levitz PSOL Survey at NMSU: </a:t>
            </a:r>
            <a:br>
              <a:rPr lang="en-US" altLang="en-US" smtClean="0"/>
            </a:br>
            <a:r>
              <a:rPr lang="en-US" altLang="en-US" smtClean="0"/>
              <a:t>A Baseline for Future Research</a:t>
            </a:r>
            <a:endParaRPr lang="en-US" altLang="en-US" sz="1600" i="1" smtClean="0"/>
          </a:p>
          <a:p>
            <a:r>
              <a:rPr lang="en-US" altLang="en-US" sz="1600" smtClean="0">
                <a:latin typeface="Century Schoolbook" pitchFamily="18" charset="0"/>
              </a:rPr>
              <a:t>7</a:t>
            </a:r>
            <a:r>
              <a:rPr lang="en-US" altLang="en-US" sz="1600" baseline="30000" smtClean="0">
                <a:latin typeface="Century Schoolbook" pitchFamily="18" charset="0"/>
              </a:rPr>
              <a:t>th</a:t>
            </a:r>
            <a:r>
              <a:rPr lang="en-US" altLang="en-US" sz="1600" smtClean="0">
                <a:latin typeface="Century Schoolbook" pitchFamily="18" charset="0"/>
              </a:rPr>
              <a:t> Annual QM National Conference </a:t>
            </a:r>
          </a:p>
          <a:p>
            <a:r>
              <a:rPr lang="en-US" altLang="en-US" sz="1600" i="1" smtClean="0"/>
              <a:t>November 1-4, 2015 </a:t>
            </a:r>
          </a:p>
          <a:p>
            <a:endParaRPr lang="en-US" altLang="en-US" sz="1600" smtClean="0"/>
          </a:p>
          <a:p>
            <a:endParaRPr lang="en-US" altLang="en-US" sz="1600" i="1" smtClean="0"/>
          </a:p>
          <a:p>
            <a:endParaRPr lang="en-US" altLang="en-US" sz="1600" i="1" smtClean="0"/>
          </a:p>
          <a:p>
            <a:endParaRPr lang="en-US" altLang="en-US" sz="1600" i="1" smtClean="0"/>
          </a:p>
          <a:p>
            <a:endParaRPr lang="en-US" altLang="en-US" sz="1800" smtClean="0">
              <a:latin typeface="Century Schoolbook" pitchFamily="18" charset="0"/>
            </a:endParaRPr>
          </a:p>
          <a:p>
            <a:endParaRPr lang="en-US" altLang="en-US" sz="1800" smtClean="0">
              <a:latin typeface="Century Schoolbook" pitchFamily="18" charset="0"/>
            </a:endParaRPr>
          </a:p>
          <a:p>
            <a:endParaRPr lang="en-US" altLang="en-US" sz="1800" smtClean="0">
              <a:latin typeface="Century Schoolbook" pitchFamily="18" charset="0"/>
            </a:endParaRPr>
          </a:p>
          <a:p>
            <a:endParaRPr lang="en-US" altLang="en-US" sz="1800" smtClean="0">
              <a:latin typeface="Century Schoolbook" pitchFamily="18" charset="0"/>
            </a:endParaRPr>
          </a:p>
          <a:p>
            <a:r>
              <a:rPr lang="en-US" altLang="en-US" sz="1800" i="1" smtClean="0"/>
              <a:t>Sharon Lalla, Ed.D. &amp; Susie Bussmann, Ph.D.</a:t>
            </a:r>
            <a:br>
              <a:rPr lang="en-US" altLang="en-US" sz="1800" i="1" smtClean="0"/>
            </a:br>
            <a:r>
              <a:rPr lang="en-US" altLang="en-US" sz="1800" i="1" smtClean="0"/>
              <a:t>Instructional Innovation &amp; Quality (IIQ), New Mexico State University</a:t>
            </a:r>
          </a:p>
          <a:p>
            <a:endParaRPr lang="en-US" altLang="en-US" sz="1800" smtClean="0">
              <a:latin typeface="Century Schoolbook" pitchFamily="18" charset="0"/>
            </a:endParaRPr>
          </a:p>
          <a:p>
            <a:endParaRPr lang="en-US" altLang="en-US" sz="1800" smtClean="0">
              <a:latin typeface="Century Schoolbook" pitchFamily="18" charset="0"/>
            </a:endParaRPr>
          </a:p>
          <a:p>
            <a:r>
              <a:rPr lang="en-US" altLang="en-US" sz="1800" b="1" smtClean="0"/>
              <a:t> </a:t>
            </a:r>
            <a:endParaRPr lang="en-US" altLang="en-US" sz="1800" smtClean="0"/>
          </a:p>
          <a:p>
            <a:endParaRPr lang="en-US" altLang="en-US" sz="1800" smtClean="0"/>
          </a:p>
        </p:txBody>
      </p:sp>
      <p:pic>
        <p:nvPicPr>
          <p:cNvPr id="3075" name="Picture Placeholder 5" descr="NMSU Hadley Hall.jpg"/>
          <p:cNvPicPr>
            <a:picLocks noChangeAspect="1"/>
          </p:cNvPicPr>
          <p:nvPr/>
        </p:nvPicPr>
        <p:blipFill>
          <a:blip r:embed="rId2">
            <a:extLst>
              <a:ext uri="{28A0092B-C50C-407E-A947-70E740481C1C}">
                <a14:useLocalDpi xmlns:a14="http://schemas.microsoft.com/office/drawing/2010/main" val="0"/>
              </a:ext>
            </a:extLst>
          </a:blip>
          <a:srcRect t="-9598" b="-9598"/>
          <a:stretch>
            <a:fillRect/>
          </a:stretch>
        </p:blipFill>
        <p:spPr bwMode="auto">
          <a:xfrm>
            <a:off x="2971800" y="3352800"/>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914400" y="1143000"/>
            <a:ext cx="7315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charset="0"/>
                <a:ea typeface="MS PGothic" pitchFamily="34" charset="-128"/>
              </a:defRPr>
            </a:lvl1pPr>
            <a:lvl2pPr marL="1085850" indent="-34290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buFont typeface="Arial" pitchFamily="34" charset="0"/>
              <a:buChar char="•"/>
            </a:pPr>
            <a:r>
              <a:rPr lang="en-US" altLang="en-US" sz="3200" b="1"/>
              <a:t>Strengths in online services</a:t>
            </a:r>
          </a:p>
          <a:p>
            <a:pPr>
              <a:buFont typeface="Arial" pitchFamily="34" charset="0"/>
              <a:buChar char="•"/>
            </a:pPr>
            <a:r>
              <a:rPr lang="en-US" altLang="en-US" sz="3200" b="1"/>
              <a:t>Challenges in online services</a:t>
            </a:r>
          </a:p>
          <a:p>
            <a:pPr>
              <a:buFont typeface="Arial" pitchFamily="34" charset="0"/>
              <a:buChar char="•"/>
            </a:pPr>
            <a:r>
              <a:rPr lang="en-US" altLang="en-US" sz="3200" b="1"/>
              <a:t>Mixed qualitative responses regarding quality of courses</a:t>
            </a:r>
          </a:p>
          <a:p>
            <a:pPr>
              <a:buFont typeface="Arial" pitchFamily="34" charset="0"/>
              <a:buChar char="•"/>
            </a:pPr>
            <a:endParaRPr lang="en-US" altLang="en-US" sz="3200" b="1"/>
          </a:p>
          <a:p>
            <a:pPr>
              <a:buFont typeface="Arial" pitchFamily="34" charset="0"/>
              <a:buChar char="•"/>
            </a:pPr>
            <a:endParaRPr lang="en-US" altLang="en-US" sz="3200" b="1"/>
          </a:p>
        </p:txBody>
      </p:sp>
      <p:sp>
        <p:nvSpPr>
          <p:cNvPr id="6" name="Text Placeholder 2"/>
          <p:cNvSpPr>
            <a:spLocks noGrp="1"/>
          </p:cNvSpPr>
          <p:nvPr>
            <p:ph type="body" sz="quarter" idx="4294967295"/>
          </p:nvPr>
        </p:nvSpPr>
        <p:spPr bwMode="auto">
          <a:xfrm>
            <a:off x="914400" y="169863"/>
            <a:ext cx="7158038" cy="7270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defRPr/>
            </a:pPr>
            <a:r>
              <a:rPr lang="en-US" altLang="en-US" sz="4000" b="1" dirty="0" smtClean="0">
                <a:solidFill>
                  <a:schemeClr val="accent2">
                    <a:lumMod val="75000"/>
                  </a:schemeClr>
                </a:solidFill>
                <a:cs typeface="ＭＳ Ｐゴシック" charset="0"/>
              </a:rPr>
              <a:t>Findings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1066800" y="1447800"/>
            <a:ext cx="708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charset="0"/>
                <a:ea typeface="MS PGothic" pitchFamily="34" charset="-128"/>
              </a:defRPr>
            </a:lvl1pPr>
            <a:lvl2pPr marL="1085850" indent="-34290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marL="0" indent="0"/>
            <a:r>
              <a:rPr lang="en-US" altLang="en-US" sz="3200" b="1" i="1" dirty="0" smtClean="0"/>
              <a:t>Start a research project to get a baseline about online course quality and services</a:t>
            </a:r>
            <a:endParaRPr lang="en-US" altLang="en-US" sz="3200" b="1" i="1" dirty="0"/>
          </a:p>
        </p:txBody>
      </p:sp>
      <p:sp>
        <p:nvSpPr>
          <p:cNvPr id="6" name="Text Placeholder 2"/>
          <p:cNvSpPr>
            <a:spLocks noGrp="1"/>
          </p:cNvSpPr>
          <p:nvPr>
            <p:ph type="body" sz="quarter" idx="4294967295"/>
          </p:nvPr>
        </p:nvSpPr>
        <p:spPr bwMode="auto">
          <a:xfrm>
            <a:off x="914400" y="169863"/>
            <a:ext cx="7158038" cy="7270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defRPr/>
            </a:pPr>
            <a:r>
              <a:rPr lang="en-US" altLang="en-US" sz="4000" dirty="0" smtClean="0">
                <a:solidFill>
                  <a:schemeClr val="accent2">
                    <a:lumMod val="75000"/>
                  </a:schemeClr>
                </a:solidFill>
                <a:cs typeface="ＭＳ Ｐゴシック" charset="0"/>
              </a:rPr>
              <a:t>Our Goal</a:t>
            </a:r>
            <a:endParaRPr lang="en-US" altLang="en-US" sz="4000" dirty="0" smtClean="0">
              <a:solidFill>
                <a:schemeClr val="accent2">
                  <a:lumMod val="75000"/>
                </a:schemeClr>
              </a:solidFill>
              <a:cs typeface="ＭＳ Ｐゴシック" charset="0"/>
            </a:endParaRPr>
          </a:p>
        </p:txBody>
      </p:sp>
      <p:sp>
        <p:nvSpPr>
          <p:cNvPr id="4101" name="AutoShape 2" descr="Image result for thinking person cartoon"/>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p>
        </p:txBody>
      </p:sp>
      <p:cxnSp>
        <p:nvCxnSpPr>
          <p:cNvPr id="4" name="Straight Connector 3"/>
          <p:cNvCxnSpPr/>
          <p:nvPr/>
        </p:nvCxnSpPr>
        <p:spPr bwMode="auto">
          <a:xfrm>
            <a:off x="2133600" y="3200400"/>
            <a:ext cx="0" cy="114300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Arrow Connector 8"/>
          <p:cNvCxnSpPr/>
          <p:nvPr/>
        </p:nvCxnSpPr>
        <p:spPr bwMode="auto">
          <a:xfrm>
            <a:off x="2133600" y="4343400"/>
            <a:ext cx="5105400" cy="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p:cNvCxnSpPr/>
          <p:nvPr/>
        </p:nvCxnSpPr>
        <p:spPr bwMode="auto">
          <a:xfrm>
            <a:off x="2514600" y="4267200"/>
            <a:ext cx="0" cy="13192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TextBox 14"/>
          <p:cNvSpPr txBox="1"/>
          <p:nvPr/>
        </p:nvSpPr>
        <p:spPr>
          <a:xfrm>
            <a:off x="2057400" y="4638772"/>
            <a:ext cx="990600" cy="307777"/>
          </a:xfrm>
          <a:prstGeom prst="rect">
            <a:avLst/>
          </a:prstGeom>
          <a:noFill/>
        </p:spPr>
        <p:txBody>
          <a:bodyPr wrap="square" rtlCol="0">
            <a:spAutoFit/>
          </a:bodyPr>
          <a:lstStyle/>
          <a:p>
            <a:r>
              <a:rPr lang="en-US" sz="1400" dirty="0" smtClean="0"/>
              <a:t>Enrollment</a:t>
            </a:r>
            <a:endParaRPr lang="en-US" sz="1400" dirty="0"/>
          </a:p>
        </p:txBody>
      </p:sp>
      <p:sp>
        <p:nvSpPr>
          <p:cNvPr id="23" name="TextBox 22"/>
          <p:cNvSpPr txBox="1"/>
          <p:nvPr/>
        </p:nvSpPr>
        <p:spPr>
          <a:xfrm>
            <a:off x="4800600" y="4633907"/>
            <a:ext cx="990600" cy="307777"/>
          </a:xfrm>
          <a:prstGeom prst="rect">
            <a:avLst/>
          </a:prstGeom>
          <a:noFill/>
        </p:spPr>
        <p:txBody>
          <a:bodyPr wrap="square" rtlCol="0">
            <a:spAutoFit/>
          </a:bodyPr>
          <a:lstStyle/>
          <a:p>
            <a:r>
              <a:rPr lang="en-US" sz="1400" dirty="0" smtClean="0"/>
              <a:t>Academic</a:t>
            </a:r>
            <a:endParaRPr lang="en-US" sz="1400" dirty="0"/>
          </a:p>
        </p:txBody>
      </p:sp>
      <p:sp>
        <p:nvSpPr>
          <p:cNvPr id="24" name="TextBox 23"/>
          <p:cNvSpPr txBox="1"/>
          <p:nvPr/>
        </p:nvSpPr>
        <p:spPr>
          <a:xfrm>
            <a:off x="3896876" y="4531049"/>
            <a:ext cx="1066800" cy="523220"/>
          </a:xfrm>
          <a:prstGeom prst="rect">
            <a:avLst/>
          </a:prstGeom>
          <a:noFill/>
        </p:spPr>
        <p:txBody>
          <a:bodyPr wrap="square" rtlCol="0">
            <a:spAutoFit/>
          </a:bodyPr>
          <a:lstStyle/>
          <a:p>
            <a:r>
              <a:rPr lang="en-US" sz="1400" dirty="0" smtClean="0"/>
              <a:t>Institutional Perception</a:t>
            </a:r>
            <a:endParaRPr lang="en-US" sz="1400" dirty="0"/>
          </a:p>
        </p:txBody>
      </p:sp>
      <p:sp>
        <p:nvSpPr>
          <p:cNvPr id="25" name="TextBox 24"/>
          <p:cNvSpPr txBox="1"/>
          <p:nvPr/>
        </p:nvSpPr>
        <p:spPr>
          <a:xfrm>
            <a:off x="5638800" y="4619917"/>
            <a:ext cx="825631" cy="307777"/>
          </a:xfrm>
          <a:prstGeom prst="rect">
            <a:avLst/>
          </a:prstGeom>
          <a:noFill/>
        </p:spPr>
        <p:txBody>
          <a:bodyPr wrap="square" rtlCol="0">
            <a:spAutoFit/>
          </a:bodyPr>
          <a:lstStyle/>
          <a:p>
            <a:r>
              <a:rPr lang="en-US" sz="1400" dirty="0" smtClean="0"/>
              <a:t>Student</a:t>
            </a:r>
            <a:endParaRPr lang="en-US" sz="1400" dirty="0"/>
          </a:p>
        </p:txBody>
      </p:sp>
      <p:sp>
        <p:nvSpPr>
          <p:cNvPr id="26" name="TextBox 25"/>
          <p:cNvSpPr txBox="1"/>
          <p:nvPr/>
        </p:nvSpPr>
        <p:spPr>
          <a:xfrm>
            <a:off x="2916221" y="4633907"/>
            <a:ext cx="1157533" cy="279797"/>
          </a:xfrm>
          <a:prstGeom prst="rect">
            <a:avLst/>
          </a:prstGeom>
          <a:noFill/>
        </p:spPr>
        <p:txBody>
          <a:bodyPr wrap="square" rtlCol="0">
            <a:spAutoFit/>
          </a:bodyPr>
          <a:lstStyle/>
          <a:p>
            <a:r>
              <a:rPr lang="en-US" sz="1400" dirty="0" smtClean="0"/>
              <a:t>Instructional</a:t>
            </a:r>
            <a:endParaRPr lang="en-US" sz="1400" dirty="0"/>
          </a:p>
        </p:txBody>
      </p:sp>
      <p:sp>
        <p:nvSpPr>
          <p:cNvPr id="16" name="TextBox 15"/>
          <p:cNvSpPr txBox="1"/>
          <p:nvPr/>
        </p:nvSpPr>
        <p:spPr>
          <a:xfrm>
            <a:off x="1295400" y="3248680"/>
            <a:ext cx="838200" cy="738664"/>
          </a:xfrm>
          <a:prstGeom prst="rect">
            <a:avLst/>
          </a:prstGeom>
          <a:noFill/>
        </p:spPr>
        <p:txBody>
          <a:bodyPr wrap="square" rtlCol="0">
            <a:spAutoFit/>
          </a:bodyPr>
          <a:lstStyle/>
          <a:p>
            <a:r>
              <a:rPr lang="en-US" sz="1400" dirty="0" smtClean="0"/>
              <a:t>QM</a:t>
            </a:r>
          </a:p>
          <a:p>
            <a:endParaRPr lang="en-US" sz="1400" dirty="0" smtClean="0"/>
          </a:p>
          <a:p>
            <a:r>
              <a:rPr lang="en-US" sz="1400" dirty="0" err="1" smtClean="0"/>
              <a:t>NonQM</a:t>
            </a:r>
            <a:endParaRPr lang="en-US" sz="1400" dirty="0"/>
          </a:p>
        </p:txBody>
      </p:sp>
      <p:cxnSp>
        <p:nvCxnSpPr>
          <p:cNvPr id="3" name="Straight Connector 2"/>
          <p:cNvCxnSpPr/>
          <p:nvPr/>
        </p:nvCxnSpPr>
        <p:spPr bwMode="auto">
          <a:xfrm flipH="1">
            <a:off x="1243160" y="3200400"/>
            <a:ext cx="661840" cy="786944"/>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Connector 21"/>
          <p:cNvCxnSpPr/>
          <p:nvPr/>
        </p:nvCxnSpPr>
        <p:spPr bwMode="auto">
          <a:xfrm flipH="1" flipV="1">
            <a:off x="1210068" y="3224540"/>
            <a:ext cx="728024" cy="762804"/>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Oval 11"/>
          <p:cNvSpPr/>
          <p:nvPr/>
        </p:nvSpPr>
        <p:spPr bwMode="auto">
          <a:xfrm>
            <a:off x="3442943" y="3455131"/>
            <a:ext cx="104091" cy="112610"/>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charset="0"/>
              <a:ea typeface="ＭＳ Ｐゴシック" charset="0"/>
            </a:endParaRPr>
          </a:p>
        </p:txBody>
      </p:sp>
      <p:sp>
        <p:nvSpPr>
          <p:cNvPr id="27" name="Oval 26"/>
          <p:cNvSpPr/>
          <p:nvPr/>
        </p:nvSpPr>
        <p:spPr bwMode="auto">
          <a:xfrm>
            <a:off x="2481409" y="3357080"/>
            <a:ext cx="104091" cy="102373"/>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charset="0"/>
              <a:ea typeface="ＭＳ Ｐゴシック" charset="0"/>
            </a:endParaRPr>
          </a:p>
        </p:txBody>
      </p:sp>
      <p:sp>
        <p:nvSpPr>
          <p:cNvPr id="28" name="Oval 27"/>
          <p:cNvSpPr/>
          <p:nvPr/>
        </p:nvSpPr>
        <p:spPr bwMode="auto">
          <a:xfrm>
            <a:off x="4269037" y="3663054"/>
            <a:ext cx="104091" cy="102373"/>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charset="0"/>
              <a:ea typeface="ＭＳ Ｐゴシック" charset="0"/>
            </a:endParaRPr>
          </a:p>
        </p:txBody>
      </p:sp>
      <p:sp>
        <p:nvSpPr>
          <p:cNvPr id="31" name="Oval 30"/>
          <p:cNvSpPr/>
          <p:nvPr/>
        </p:nvSpPr>
        <p:spPr bwMode="auto">
          <a:xfrm>
            <a:off x="5212039" y="3803150"/>
            <a:ext cx="104091" cy="102373"/>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charset="0"/>
              <a:ea typeface="ＭＳ Ｐゴシック" charset="0"/>
            </a:endParaRPr>
          </a:p>
        </p:txBody>
      </p:sp>
      <p:sp>
        <p:nvSpPr>
          <p:cNvPr id="32" name="Oval 31"/>
          <p:cNvSpPr/>
          <p:nvPr/>
        </p:nvSpPr>
        <p:spPr bwMode="auto">
          <a:xfrm>
            <a:off x="5965558" y="3884483"/>
            <a:ext cx="94628" cy="102373"/>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charset="0"/>
              <a:ea typeface="ＭＳ Ｐゴシック" charset="0"/>
            </a:endParaRPr>
          </a:p>
        </p:txBody>
      </p:sp>
      <p:cxnSp>
        <p:nvCxnSpPr>
          <p:cNvPr id="41" name="Straight Connector 40"/>
          <p:cNvCxnSpPr>
            <a:stCxn id="27" idx="6"/>
            <a:endCxn id="12" idx="2"/>
          </p:cNvCxnSpPr>
          <p:nvPr/>
        </p:nvCxnSpPr>
        <p:spPr bwMode="auto">
          <a:xfrm>
            <a:off x="2585500" y="3408267"/>
            <a:ext cx="857443" cy="10316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 name="Straight Connector 42"/>
          <p:cNvCxnSpPr>
            <a:stCxn id="12" idx="5"/>
            <a:endCxn id="28" idx="2"/>
          </p:cNvCxnSpPr>
          <p:nvPr/>
        </p:nvCxnSpPr>
        <p:spPr bwMode="auto">
          <a:xfrm>
            <a:off x="3531790" y="3551250"/>
            <a:ext cx="737247" cy="16299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2" name="Straight Connector 51"/>
          <p:cNvCxnSpPr>
            <a:stCxn id="28" idx="6"/>
            <a:endCxn id="31" idx="2"/>
          </p:cNvCxnSpPr>
          <p:nvPr/>
        </p:nvCxnSpPr>
        <p:spPr bwMode="auto">
          <a:xfrm>
            <a:off x="4373128" y="3714241"/>
            <a:ext cx="838911" cy="14009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4" name="Straight Connector 53"/>
          <p:cNvCxnSpPr>
            <a:stCxn id="31" idx="6"/>
            <a:endCxn id="32" idx="2"/>
          </p:cNvCxnSpPr>
          <p:nvPr/>
        </p:nvCxnSpPr>
        <p:spPr bwMode="auto">
          <a:xfrm>
            <a:off x="5316130" y="3854337"/>
            <a:ext cx="649428" cy="8133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 name="Straight Connector 67"/>
          <p:cNvCxnSpPr/>
          <p:nvPr/>
        </p:nvCxnSpPr>
        <p:spPr bwMode="auto">
          <a:xfrm>
            <a:off x="3427429" y="4287676"/>
            <a:ext cx="0" cy="13192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 name="Straight Connector 68"/>
          <p:cNvCxnSpPr/>
          <p:nvPr/>
        </p:nvCxnSpPr>
        <p:spPr bwMode="auto">
          <a:xfrm>
            <a:off x="4430276" y="4267200"/>
            <a:ext cx="0" cy="13192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0" name="Straight Connector 69"/>
          <p:cNvCxnSpPr/>
          <p:nvPr/>
        </p:nvCxnSpPr>
        <p:spPr bwMode="auto">
          <a:xfrm>
            <a:off x="5253872" y="4267200"/>
            <a:ext cx="0" cy="13192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1" name="Straight Connector 70"/>
          <p:cNvCxnSpPr/>
          <p:nvPr/>
        </p:nvCxnSpPr>
        <p:spPr bwMode="auto">
          <a:xfrm>
            <a:off x="6051615" y="4267200"/>
            <a:ext cx="0" cy="13192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098" name="TextBox 4097"/>
          <p:cNvSpPr txBox="1"/>
          <p:nvPr/>
        </p:nvSpPr>
        <p:spPr>
          <a:xfrm>
            <a:off x="7543800" y="4531049"/>
            <a:ext cx="1371600" cy="461665"/>
          </a:xfrm>
          <a:prstGeom prst="rect">
            <a:avLst/>
          </a:prstGeom>
          <a:noFill/>
        </p:spPr>
        <p:txBody>
          <a:bodyPr wrap="square" rtlCol="0">
            <a:spAutoFit/>
          </a:bodyPr>
          <a:lstStyle/>
          <a:p>
            <a:r>
              <a:rPr lang="en-US" dirty="0" smtClean="0"/>
              <a:t>Services</a:t>
            </a:r>
            <a:endParaRPr lang="en-US" dirty="0"/>
          </a:p>
        </p:txBody>
      </p:sp>
    </p:spTree>
    <p:extLst>
      <p:ext uri="{BB962C8B-B14F-4D97-AF65-F5344CB8AC3E}">
        <p14:creationId xmlns:p14="http://schemas.microsoft.com/office/powerpoint/2010/main" val="2467319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914400" y="1143000"/>
            <a:ext cx="7315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charset="0"/>
                <a:ea typeface="MS PGothic" pitchFamily="34" charset="-128"/>
              </a:defRPr>
            </a:lvl1pPr>
            <a:lvl2pPr marL="1085850" indent="-34290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marL="0" indent="0"/>
            <a:r>
              <a:rPr lang="en-US" sz="3200" b="1" i="1" dirty="0" smtClean="0"/>
              <a:t>Please enter any comments you would like to share with this institution.</a:t>
            </a:r>
            <a:br>
              <a:rPr lang="en-US" sz="3200" b="1" i="1" dirty="0" smtClean="0"/>
            </a:br>
            <a:endParaRPr lang="en-US" sz="3200" b="1" i="1" dirty="0" smtClean="0"/>
          </a:p>
          <a:p>
            <a:pPr marL="1200150" lvl="1" indent="-457200">
              <a:buFont typeface="Arial" panose="020B0604020202020204" pitchFamily="34" charset="0"/>
              <a:buChar char="•"/>
            </a:pPr>
            <a:r>
              <a:rPr lang="en-US" sz="3200" b="1" dirty="0" smtClean="0"/>
              <a:t>154 (29%) responses</a:t>
            </a:r>
          </a:p>
          <a:p>
            <a:pPr>
              <a:buFont typeface="Arial" pitchFamily="34" charset="0"/>
              <a:buChar char="•"/>
            </a:pPr>
            <a:endParaRPr lang="en-US" altLang="en-US" sz="3200" b="1" dirty="0"/>
          </a:p>
        </p:txBody>
      </p:sp>
      <p:sp>
        <p:nvSpPr>
          <p:cNvPr id="6" name="Text Placeholder 2"/>
          <p:cNvSpPr>
            <a:spLocks noGrp="1"/>
          </p:cNvSpPr>
          <p:nvPr>
            <p:ph type="body" sz="quarter" idx="4294967295"/>
          </p:nvPr>
        </p:nvSpPr>
        <p:spPr bwMode="auto">
          <a:xfrm>
            <a:off x="914400" y="169863"/>
            <a:ext cx="7158038" cy="7270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defRPr/>
            </a:pPr>
            <a:r>
              <a:rPr lang="en-US" altLang="en-US" sz="4000" b="1" dirty="0" smtClean="0">
                <a:solidFill>
                  <a:schemeClr val="accent2">
                    <a:lumMod val="75000"/>
                  </a:schemeClr>
                </a:solidFill>
                <a:cs typeface="ＭＳ Ｐゴシック" charset="0"/>
              </a:rPr>
              <a:t>Qualitative Responses</a:t>
            </a:r>
          </a:p>
        </p:txBody>
      </p:sp>
    </p:spTree>
    <p:extLst>
      <p:ext uri="{BB962C8B-B14F-4D97-AF65-F5344CB8AC3E}">
        <p14:creationId xmlns:p14="http://schemas.microsoft.com/office/powerpoint/2010/main" val="4146982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914400" y="1143000"/>
            <a:ext cx="73152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charset="0"/>
                <a:ea typeface="MS PGothic" pitchFamily="34" charset="-128"/>
              </a:defRPr>
            </a:lvl1pPr>
            <a:lvl2pPr marL="1085850" indent="-34290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buFont typeface="Arial" pitchFamily="34" charset="0"/>
              <a:buChar char="•"/>
            </a:pPr>
            <a:r>
              <a:rPr lang="en-US" altLang="en-US" sz="3200" dirty="0"/>
              <a:t>History of Online Courses at NMSU</a:t>
            </a:r>
          </a:p>
          <a:p>
            <a:pPr>
              <a:buFont typeface="Arial" pitchFamily="34" charset="0"/>
              <a:buChar char="•"/>
            </a:pPr>
            <a:r>
              <a:rPr lang="en-US" altLang="en-US" sz="3200" dirty="0"/>
              <a:t>Conflicted Responses</a:t>
            </a:r>
          </a:p>
          <a:p>
            <a:pPr lvl="1">
              <a:buFont typeface="Arial" pitchFamily="34" charset="0"/>
              <a:buChar char="•"/>
            </a:pPr>
            <a:r>
              <a:rPr lang="en-US" altLang="en-US" sz="3200" dirty="0"/>
              <a:t>Excellent, Fair, Poor</a:t>
            </a:r>
          </a:p>
          <a:p>
            <a:pPr lvl="1">
              <a:buFont typeface="Arial" pitchFamily="34" charset="0"/>
              <a:buChar char="•"/>
            </a:pPr>
            <a:r>
              <a:rPr lang="en-US" altLang="en-US" sz="3200" dirty="0"/>
              <a:t>Across </a:t>
            </a:r>
            <a:r>
              <a:rPr lang="en-US" altLang="en-US" sz="3200" dirty="0" smtClean="0"/>
              <a:t>colleges</a:t>
            </a:r>
            <a:r>
              <a:rPr lang="en-US" altLang="en-US" sz="3200" b="1" dirty="0" smtClean="0"/>
              <a:t/>
            </a:r>
            <a:br>
              <a:rPr lang="en-US" altLang="en-US" sz="3200" b="1" dirty="0" smtClean="0"/>
            </a:br>
            <a:endParaRPr lang="en-US" altLang="en-US" sz="1000" b="1" dirty="0"/>
          </a:p>
          <a:p>
            <a:pPr marL="742950" lvl="1" indent="0"/>
            <a:r>
              <a:rPr lang="en-US" altLang="en-US" sz="1600" i="1" dirty="0" smtClean="0"/>
              <a:t>“I do not think that this survey is set up very well to obtain accurate results. Half my classes have great instructors, who respond timely and have very nicely set up online classes. Other instructors are terrible and do not respond and often times the online course conflicts with the syllabus. As a result, it is difficult to answer about all classes with just one question. I either give a higher rating than some online courses deserve or a lower rating than others deserve. “</a:t>
            </a:r>
            <a:endParaRPr lang="en-US" altLang="en-US" sz="1600" i="1" dirty="0"/>
          </a:p>
          <a:p>
            <a:pPr>
              <a:buFont typeface="Arial" pitchFamily="34" charset="0"/>
              <a:buChar char="•"/>
            </a:pPr>
            <a:endParaRPr lang="en-US" altLang="en-US" sz="3200" b="1" dirty="0"/>
          </a:p>
          <a:p>
            <a:pPr>
              <a:buFont typeface="Arial" pitchFamily="34" charset="0"/>
              <a:buChar char="•"/>
            </a:pPr>
            <a:endParaRPr lang="en-US" altLang="en-US" sz="3200" b="1" dirty="0"/>
          </a:p>
        </p:txBody>
      </p:sp>
      <p:sp>
        <p:nvSpPr>
          <p:cNvPr id="6" name="Text Placeholder 2"/>
          <p:cNvSpPr>
            <a:spLocks noGrp="1"/>
          </p:cNvSpPr>
          <p:nvPr>
            <p:ph type="body" sz="quarter" idx="4294967295"/>
          </p:nvPr>
        </p:nvSpPr>
        <p:spPr bwMode="auto">
          <a:xfrm>
            <a:off x="914400" y="169863"/>
            <a:ext cx="7158038" cy="7270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defRPr/>
            </a:pPr>
            <a:r>
              <a:rPr lang="en-US" altLang="en-US" sz="4000" b="1" dirty="0" smtClean="0">
                <a:solidFill>
                  <a:schemeClr val="accent2">
                    <a:lumMod val="75000"/>
                  </a:schemeClr>
                </a:solidFill>
                <a:cs typeface="ＭＳ Ｐゴシック" charset="0"/>
              </a:rPr>
              <a:t>Qualitative Responses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914400" y="1143000"/>
            <a:ext cx="7315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charset="0"/>
                <a:ea typeface="MS PGothic" pitchFamily="34" charset="-128"/>
              </a:defRPr>
            </a:lvl1pPr>
            <a:lvl2pPr marL="1085850" indent="-34290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buFont typeface="Arial" pitchFamily="34" charset="0"/>
              <a:buChar char="•"/>
            </a:pPr>
            <a:endParaRPr lang="en-US" altLang="en-US" sz="3200" b="1" dirty="0"/>
          </a:p>
          <a:p>
            <a:pPr>
              <a:buFont typeface="Arial" pitchFamily="34" charset="0"/>
              <a:buChar char="•"/>
            </a:pPr>
            <a:endParaRPr lang="en-US" altLang="en-US" sz="3200" b="1" dirty="0"/>
          </a:p>
        </p:txBody>
      </p:sp>
      <p:sp>
        <p:nvSpPr>
          <p:cNvPr id="6" name="Text Placeholder 2"/>
          <p:cNvSpPr>
            <a:spLocks noGrp="1"/>
          </p:cNvSpPr>
          <p:nvPr>
            <p:ph type="body" sz="quarter" idx="4294967295"/>
          </p:nvPr>
        </p:nvSpPr>
        <p:spPr bwMode="auto">
          <a:xfrm>
            <a:off x="381000" y="228600"/>
            <a:ext cx="8610600" cy="7445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defRPr/>
            </a:pPr>
            <a:r>
              <a:rPr lang="en-US" altLang="en-US" sz="4000" b="1" dirty="0" smtClean="0">
                <a:solidFill>
                  <a:schemeClr val="accent2">
                    <a:lumMod val="75000"/>
                  </a:schemeClr>
                </a:solidFill>
                <a:cs typeface="ＭＳ Ｐゴシック" charset="0"/>
              </a:rPr>
              <a:t>Common Themes About “Quality”</a:t>
            </a:r>
            <a:endParaRPr lang="en-US" altLang="en-US" sz="4000" b="1" dirty="0" smtClean="0">
              <a:solidFill>
                <a:schemeClr val="accent2">
                  <a:lumMod val="75000"/>
                </a:schemeClr>
              </a:solidFill>
              <a:cs typeface="ＭＳ Ｐゴシック" charset="0"/>
            </a:endParaRPr>
          </a:p>
        </p:txBody>
      </p:sp>
      <p:sp>
        <p:nvSpPr>
          <p:cNvPr id="4" name="Rectangle 4"/>
          <p:cNvSpPr>
            <a:spLocks noChangeArrowheads="1"/>
          </p:cNvSpPr>
          <p:nvPr/>
        </p:nvSpPr>
        <p:spPr bwMode="auto">
          <a:xfrm>
            <a:off x="933254" y="1066800"/>
            <a:ext cx="731520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charset="0"/>
                <a:ea typeface="MS PGothic" pitchFamily="34" charset="-128"/>
              </a:defRPr>
            </a:lvl1pPr>
            <a:lvl2pPr marL="1085850" indent="-34290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marL="514350" indent="-514350">
              <a:buFont typeface="+mj-lt"/>
              <a:buAutoNum type="arabicPeriod"/>
            </a:pPr>
            <a:r>
              <a:rPr lang="en-US" altLang="en-US" sz="2800" dirty="0" smtClean="0"/>
              <a:t>Course Organization</a:t>
            </a:r>
          </a:p>
          <a:p>
            <a:pPr marL="514350" indent="-514350">
              <a:buFont typeface="+mj-lt"/>
              <a:buAutoNum type="arabicPeriod"/>
            </a:pPr>
            <a:r>
              <a:rPr lang="en-US" altLang="en-US" sz="2800" dirty="0" smtClean="0"/>
              <a:t>Instructor Feedback</a:t>
            </a:r>
          </a:p>
          <a:p>
            <a:pPr marL="514350" indent="-514350">
              <a:buFont typeface="+mj-lt"/>
              <a:buAutoNum type="arabicPeriod"/>
            </a:pPr>
            <a:r>
              <a:rPr lang="en-US" altLang="en-US" sz="2800" dirty="0" smtClean="0"/>
              <a:t>Instructor Interaction</a:t>
            </a:r>
          </a:p>
          <a:p>
            <a:pPr marL="514350" indent="-514350">
              <a:buFont typeface="+mj-lt"/>
              <a:buAutoNum type="arabicPeriod"/>
            </a:pPr>
            <a:r>
              <a:rPr lang="en-US" altLang="en-US" sz="2800" dirty="0" smtClean="0"/>
              <a:t>Instructor Response</a:t>
            </a:r>
          </a:p>
          <a:p>
            <a:pPr marL="514350" indent="-514350">
              <a:buFont typeface="+mj-lt"/>
              <a:buAutoNum type="arabicPeriod"/>
            </a:pPr>
            <a:r>
              <a:rPr lang="en-US" altLang="en-US" sz="2800" dirty="0" smtClean="0"/>
              <a:t>Instructor (Social) Presence</a:t>
            </a:r>
          </a:p>
          <a:p>
            <a:pPr marL="514350" indent="-514350">
              <a:buFont typeface="+mj-lt"/>
              <a:buAutoNum type="arabicPeriod"/>
            </a:pPr>
            <a:r>
              <a:rPr lang="en-US" altLang="en-US" sz="2800" dirty="0" smtClean="0"/>
              <a:t>Instructor Engagement</a:t>
            </a:r>
          </a:p>
          <a:p>
            <a:pPr marL="514350" indent="-514350">
              <a:buFont typeface="+mj-lt"/>
              <a:buAutoNum type="arabicPeriod"/>
            </a:pPr>
            <a:r>
              <a:rPr lang="en-US" altLang="en-US" sz="2800" dirty="0" smtClean="0"/>
              <a:t>Work Overload</a:t>
            </a:r>
          </a:p>
          <a:p>
            <a:pPr marL="514350" indent="-514350">
              <a:buFont typeface="+mj-lt"/>
              <a:buAutoNum type="arabicPeriod"/>
            </a:pPr>
            <a:r>
              <a:rPr lang="en-US" altLang="en-US" sz="2800" dirty="0" smtClean="0"/>
              <a:t>Canvas Training</a:t>
            </a:r>
          </a:p>
          <a:p>
            <a:pPr marL="514350" indent="-514350">
              <a:buFont typeface="+mj-lt"/>
              <a:buAutoNum type="arabicPeriod"/>
            </a:pPr>
            <a:r>
              <a:rPr lang="en-US" altLang="en-US" sz="2800" dirty="0" smtClean="0"/>
              <a:t>Online Teacher Training (Design/Delivery)</a:t>
            </a:r>
          </a:p>
          <a:p>
            <a:pPr marL="514350" indent="-514350">
              <a:buFont typeface="+mj-lt"/>
              <a:buAutoNum type="arabicPeriod"/>
            </a:pPr>
            <a:r>
              <a:rPr lang="en-US" altLang="en-US" sz="2800" dirty="0" smtClean="0"/>
              <a:t>Consistency</a:t>
            </a:r>
            <a:endParaRPr lang="en-US" altLang="en-US" sz="2800" dirty="0"/>
          </a:p>
          <a:p>
            <a:pPr>
              <a:buFont typeface="Arial" pitchFamily="34" charset="0"/>
              <a:buChar char="•"/>
            </a:pPr>
            <a:endParaRPr lang="en-US" altLang="en-US" sz="3200" b="1" dirty="0"/>
          </a:p>
          <a:p>
            <a:pPr>
              <a:buFont typeface="Arial" pitchFamily="34" charset="0"/>
              <a:buChar char="•"/>
            </a:pPr>
            <a:endParaRPr lang="en-US" altLang="en-US" sz="3200" b="1" dirty="0"/>
          </a:p>
        </p:txBody>
      </p:sp>
    </p:spTree>
    <p:extLst>
      <p:ext uri="{BB962C8B-B14F-4D97-AF65-F5344CB8AC3E}">
        <p14:creationId xmlns:p14="http://schemas.microsoft.com/office/powerpoint/2010/main" val="865348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914400" y="1143000"/>
            <a:ext cx="7315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charset="0"/>
                <a:ea typeface="MS PGothic" pitchFamily="34" charset="-128"/>
              </a:defRPr>
            </a:lvl1pPr>
            <a:lvl2pPr marL="1085850" indent="-34290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buFont typeface="Arial" pitchFamily="34" charset="0"/>
              <a:buChar char="•"/>
            </a:pPr>
            <a:endParaRPr lang="en-US" altLang="en-US" sz="3200" b="1" dirty="0"/>
          </a:p>
          <a:p>
            <a:pPr>
              <a:buFont typeface="Arial" pitchFamily="34" charset="0"/>
              <a:buChar char="•"/>
            </a:pPr>
            <a:endParaRPr lang="en-US" altLang="en-US" sz="3200" b="1" dirty="0"/>
          </a:p>
        </p:txBody>
      </p:sp>
      <p:sp>
        <p:nvSpPr>
          <p:cNvPr id="6" name="Text Placeholder 2"/>
          <p:cNvSpPr>
            <a:spLocks noGrp="1"/>
          </p:cNvSpPr>
          <p:nvPr>
            <p:ph type="body" sz="quarter" idx="4294967295"/>
          </p:nvPr>
        </p:nvSpPr>
        <p:spPr bwMode="auto">
          <a:xfrm>
            <a:off x="914400" y="169863"/>
            <a:ext cx="7158038" cy="7270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defRPr/>
            </a:pPr>
            <a:r>
              <a:rPr lang="en-US" altLang="en-US" sz="4000" b="1" dirty="0" smtClean="0">
                <a:solidFill>
                  <a:schemeClr val="accent2">
                    <a:lumMod val="75000"/>
                  </a:schemeClr>
                </a:solidFill>
                <a:cs typeface="ＭＳ Ｐゴシック" charset="0"/>
              </a:rPr>
              <a:t>Common Themes “Quality”</a:t>
            </a:r>
            <a:endParaRPr lang="en-US" altLang="en-US" sz="4000" b="1" dirty="0" smtClean="0">
              <a:solidFill>
                <a:schemeClr val="accent2">
                  <a:lumMod val="75000"/>
                </a:schemeClr>
              </a:solidFill>
              <a:cs typeface="ＭＳ Ｐゴシック" charset="0"/>
            </a:endParaRPr>
          </a:p>
        </p:txBody>
      </p:sp>
      <p:sp>
        <p:nvSpPr>
          <p:cNvPr id="4" name="Rectangle 4"/>
          <p:cNvSpPr>
            <a:spLocks noChangeArrowheads="1"/>
          </p:cNvSpPr>
          <p:nvPr/>
        </p:nvSpPr>
        <p:spPr bwMode="auto">
          <a:xfrm>
            <a:off x="914400" y="990600"/>
            <a:ext cx="77724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charset="0"/>
                <a:ea typeface="MS PGothic" pitchFamily="34" charset="-128"/>
              </a:defRPr>
            </a:lvl1pPr>
            <a:lvl2pPr marL="1085850" indent="-34290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marL="457200" indent="-457200">
              <a:buFont typeface="Arial" panose="020B0604020202020204" pitchFamily="34" charset="0"/>
              <a:buChar char="•"/>
            </a:pPr>
            <a:r>
              <a:rPr lang="en-US" altLang="en-US" sz="2800" b="1" dirty="0" smtClean="0"/>
              <a:t>Course Organization</a:t>
            </a:r>
          </a:p>
          <a:p>
            <a:pPr marL="742950" lvl="1" indent="0"/>
            <a:r>
              <a:rPr lang="en-US" altLang="en-US" sz="1800" i="1" dirty="0" smtClean="0"/>
              <a:t>Some of the courses have been well organized and others have not been and have been difficult to navigate.</a:t>
            </a:r>
            <a:br>
              <a:rPr lang="en-US" altLang="en-US" sz="1800" i="1" dirty="0" smtClean="0"/>
            </a:br>
            <a:endParaRPr lang="en-US" altLang="en-US" sz="1000" i="1" dirty="0" smtClean="0"/>
          </a:p>
          <a:p>
            <a:pPr marL="457200" indent="-457200">
              <a:buFont typeface="Arial" panose="020B0604020202020204" pitchFamily="34" charset="0"/>
              <a:buChar char="•"/>
            </a:pPr>
            <a:r>
              <a:rPr lang="en-US" altLang="en-US" sz="2800" b="1" dirty="0" smtClean="0"/>
              <a:t>Instructor Feedback</a:t>
            </a:r>
          </a:p>
          <a:p>
            <a:pPr marL="742950" lvl="1" indent="0"/>
            <a:r>
              <a:rPr lang="en-US" altLang="en-US" sz="1800" i="1" dirty="0" smtClean="0"/>
              <a:t>On a positive note though, my instructor has been very timely with the grading of assignments and always provides practical and meaningful feedback.</a:t>
            </a:r>
            <a:br>
              <a:rPr lang="en-US" altLang="en-US" sz="1800" i="1" dirty="0" smtClean="0"/>
            </a:br>
            <a:endParaRPr lang="en-US" altLang="en-US" sz="1000" i="1" dirty="0" smtClean="0"/>
          </a:p>
          <a:p>
            <a:pPr>
              <a:buFont typeface="Arial" pitchFamily="34" charset="0"/>
              <a:buChar char="•"/>
            </a:pPr>
            <a:r>
              <a:rPr lang="en-US" altLang="en-US" sz="2800" b="1" dirty="0" smtClean="0"/>
              <a:t>Instructor Interaction</a:t>
            </a:r>
          </a:p>
          <a:p>
            <a:pPr marL="742950" lvl="1" indent="0"/>
            <a:r>
              <a:rPr lang="en-US" altLang="en-US" sz="1800" i="1" dirty="0" smtClean="0"/>
              <a:t>I have VERY good and VERY bad experiences in online classes. Some classes are perfectly fine, some are exceptionally great, and a couple have been wastes of time; incorporating out of date textbooks, lack of professor-student interaction/feedback.</a:t>
            </a:r>
          </a:p>
          <a:p>
            <a:pPr lvl="1">
              <a:buFont typeface="Arial" pitchFamily="34" charset="0"/>
              <a:buChar char="•"/>
            </a:pPr>
            <a:endParaRPr lang="en-US" altLang="en-US" sz="2800" b="1" dirty="0"/>
          </a:p>
        </p:txBody>
      </p:sp>
    </p:spTree>
    <p:extLst>
      <p:ext uri="{BB962C8B-B14F-4D97-AF65-F5344CB8AC3E}">
        <p14:creationId xmlns:p14="http://schemas.microsoft.com/office/powerpoint/2010/main" val="3654126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914400" y="1143000"/>
            <a:ext cx="7315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charset="0"/>
                <a:ea typeface="MS PGothic" pitchFamily="34" charset="-128"/>
              </a:defRPr>
            </a:lvl1pPr>
            <a:lvl2pPr marL="1085850" indent="-34290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buFont typeface="Arial" pitchFamily="34" charset="0"/>
              <a:buChar char="•"/>
            </a:pPr>
            <a:endParaRPr lang="en-US" altLang="en-US" sz="3200" b="1" dirty="0"/>
          </a:p>
          <a:p>
            <a:pPr>
              <a:buFont typeface="Arial" pitchFamily="34" charset="0"/>
              <a:buChar char="•"/>
            </a:pPr>
            <a:endParaRPr lang="en-US" altLang="en-US" sz="3200" b="1" dirty="0"/>
          </a:p>
        </p:txBody>
      </p:sp>
      <p:sp>
        <p:nvSpPr>
          <p:cNvPr id="6" name="Text Placeholder 2"/>
          <p:cNvSpPr>
            <a:spLocks noGrp="1"/>
          </p:cNvSpPr>
          <p:nvPr>
            <p:ph type="body" sz="quarter" idx="4294967295"/>
          </p:nvPr>
        </p:nvSpPr>
        <p:spPr bwMode="auto">
          <a:xfrm>
            <a:off x="914400" y="169863"/>
            <a:ext cx="7158038" cy="7270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defRPr/>
            </a:pPr>
            <a:r>
              <a:rPr lang="en-US" altLang="en-US" sz="4000" b="1" dirty="0" smtClean="0">
                <a:solidFill>
                  <a:schemeClr val="accent2">
                    <a:lumMod val="75000"/>
                  </a:schemeClr>
                </a:solidFill>
                <a:cs typeface="ＭＳ Ｐゴシック" charset="0"/>
              </a:rPr>
              <a:t>Common Themes “Quality”</a:t>
            </a:r>
            <a:endParaRPr lang="en-US" altLang="en-US" sz="4000" b="1" dirty="0" smtClean="0">
              <a:solidFill>
                <a:schemeClr val="accent2">
                  <a:lumMod val="75000"/>
                </a:schemeClr>
              </a:solidFill>
              <a:cs typeface="ＭＳ Ｐゴシック" charset="0"/>
            </a:endParaRPr>
          </a:p>
        </p:txBody>
      </p:sp>
      <p:sp>
        <p:nvSpPr>
          <p:cNvPr id="4" name="Rectangle 4"/>
          <p:cNvSpPr>
            <a:spLocks noChangeArrowheads="1"/>
          </p:cNvSpPr>
          <p:nvPr/>
        </p:nvSpPr>
        <p:spPr bwMode="auto">
          <a:xfrm>
            <a:off x="914400" y="1124932"/>
            <a:ext cx="7924800"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charset="0"/>
                <a:ea typeface="MS PGothic" pitchFamily="34" charset="-128"/>
              </a:defRPr>
            </a:lvl1pPr>
            <a:lvl2pPr marL="1085850" indent="-34290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marL="514350" indent="-514350">
              <a:buFont typeface="Arial" panose="020B0604020202020204" pitchFamily="34" charset="0"/>
              <a:buChar char="•"/>
            </a:pPr>
            <a:r>
              <a:rPr lang="en-US" altLang="en-US" sz="2800" b="1" dirty="0" smtClean="0"/>
              <a:t>Instructor Response</a:t>
            </a:r>
          </a:p>
          <a:p>
            <a:pPr marL="742950" lvl="1" indent="0"/>
            <a:r>
              <a:rPr lang="en-US" altLang="en-US" sz="1800" i="1" dirty="0" smtClean="0"/>
              <a:t>For example, the instructors do not reply to emails in a timely manner or at all (I have yet to receive replies from my current professors on emails I sent several weeks ago…</a:t>
            </a:r>
            <a:br>
              <a:rPr lang="en-US" altLang="en-US" sz="1800" i="1" dirty="0" smtClean="0"/>
            </a:br>
            <a:endParaRPr lang="en-US" altLang="en-US" sz="1000" i="1" dirty="0" smtClean="0"/>
          </a:p>
          <a:p>
            <a:pPr marL="514350" indent="-514350">
              <a:buFont typeface="Arial" panose="020B0604020202020204" pitchFamily="34" charset="0"/>
              <a:buChar char="•"/>
            </a:pPr>
            <a:r>
              <a:rPr lang="en-US" altLang="en-US" sz="2800" b="1" dirty="0" smtClean="0"/>
              <a:t>Instructor (Social) Presence</a:t>
            </a:r>
          </a:p>
          <a:p>
            <a:pPr marL="742950" lvl="1" indent="0"/>
            <a:r>
              <a:rPr lang="en-US" altLang="en-US" sz="1800" i="1" dirty="0" smtClean="0"/>
              <a:t>I have been very pleased with the program thus far. The teachers and staff are excellent and I loved coming down to see the University even though I am taking my online classes in Canada. I feel connected to the University  and am so pleased I choice </a:t>
            </a:r>
            <a:r>
              <a:rPr lang="en-US" altLang="en-US" sz="2800" i="1" dirty="0" smtClean="0"/>
              <a:t>NMSU</a:t>
            </a:r>
            <a:r>
              <a:rPr lang="en-US" altLang="en-US" sz="2800" b="1" i="1" dirty="0" smtClean="0"/>
              <a:t>.</a:t>
            </a:r>
            <a:br>
              <a:rPr lang="en-US" altLang="en-US" sz="2800" b="1" i="1" dirty="0" smtClean="0"/>
            </a:br>
            <a:endParaRPr lang="en-US" altLang="en-US" sz="1100" b="1" i="1" dirty="0" smtClean="0"/>
          </a:p>
          <a:p>
            <a:pPr marL="514350" indent="-514350">
              <a:buFont typeface="Arial" panose="020B0604020202020204" pitchFamily="34" charset="0"/>
              <a:buChar char="•"/>
            </a:pPr>
            <a:r>
              <a:rPr lang="en-US" altLang="en-US" sz="2800" b="1" dirty="0" smtClean="0"/>
              <a:t>Instructor Engagement</a:t>
            </a:r>
          </a:p>
          <a:p>
            <a:pPr marL="731520" lvl="1" indent="0"/>
            <a:r>
              <a:rPr lang="en-US" altLang="en-US" sz="1800" i="1" dirty="0" smtClean="0"/>
              <a:t>Many faculty are not very engaged in student learning</a:t>
            </a:r>
            <a:r>
              <a:rPr lang="en-US" altLang="en-US" sz="2800" i="1" dirty="0" smtClean="0"/>
              <a:t>.</a:t>
            </a:r>
          </a:p>
          <a:p>
            <a:pPr>
              <a:buFont typeface="Arial" pitchFamily="34" charset="0"/>
              <a:buChar char="•"/>
            </a:pPr>
            <a:endParaRPr lang="en-US" altLang="en-US" sz="3200" b="1" dirty="0"/>
          </a:p>
          <a:p>
            <a:pPr>
              <a:buFont typeface="Arial" pitchFamily="34" charset="0"/>
              <a:buChar char="•"/>
            </a:pPr>
            <a:endParaRPr lang="en-US" altLang="en-US" sz="3200" b="1" dirty="0"/>
          </a:p>
        </p:txBody>
      </p:sp>
    </p:spTree>
    <p:extLst>
      <p:ext uri="{BB962C8B-B14F-4D97-AF65-F5344CB8AC3E}">
        <p14:creationId xmlns:p14="http://schemas.microsoft.com/office/powerpoint/2010/main" val="3514763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914400" y="1143000"/>
            <a:ext cx="7315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charset="0"/>
                <a:ea typeface="MS PGothic" pitchFamily="34" charset="-128"/>
              </a:defRPr>
            </a:lvl1pPr>
            <a:lvl2pPr marL="1085850" indent="-34290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buFont typeface="Arial" pitchFamily="34" charset="0"/>
              <a:buChar char="•"/>
            </a:pPr>
            <a:endParaRPr lang="en-US" altLang="en-US" sz="3200" b="1" dirty="0"/>
          </a:p>
          <a:p>
            <a:pPr>
              <a:buFont typeface="Arial" pitchFamily="34" charset="0"/>
              <a:buChar char="•"/>
            </a:pPr>
            <a:endParaRPr lang="en-US" altLang="en-US" sz="3200" b="1" dirty="0"/>
          </a:p>
        </p:txBody>
      </p:sp>
      <p:sp>
        <p:nvSpPr>
          <p:cNvPr id="6" name="Text Placeholder 2"/>
          <p:cNvSpPr>
            <a:spLocks noGrp="1"/>
          </p:cNvSpPr>
          <p:nvPr>
            <p:ph type="body" sz="quarter" idx="4294967295"/>
          </p:nvPr>
        </p:nvSpPr>
        <p:spPr bwMode="auto">
          <a:xfrm>
            <a:off x="914400" y="169863"/>
            <a:ext cx="7158038" cy="7270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defRPr/>
            </a:pPr>
            <a:r>
              <a:rPr lang="en-US" altLang="en-US" sz="4000" b="1" dirty="0" smtClean="0">
                <a:solidFill>
                  <a:schemeClr val="accent2">
                    <a:lumMod val="75000"/>
                  </a:schemeClr>
                </a:solidFill>
                <a:cs typeface="ＭＳ Ｐゴシック" charset="0"/>
              </a:rPr>
              <a:t>Common Themes “Quality”</a:t>
            </a:r>
            <a:endParaRPr lang="en-US" altLang="en-US" sz="4000" b="1" dirty="0" smtClean="0">
              <a:solidFill>
                <a:schemeClr val="accent2">
                  <a:lumMod val="75000"/>
                </a:schemeClr>
              </a:solidFill>
              <a:cs typeface="ＭＳ Ｐゴシック" charset="0"/>
            </a:endParaRPr>
          </a:p>
        </p:txBody>
      </p:sp>
      <p:sp>
        <p:nvSpPr>
          <p:cNvPr id="4" name="Rectangle 4"/>
          <p:cNvSpPr>
            <a:spLocks noChangeArrowheads="1"/>
          </p:cNvSpPr>
          <p:nvPr/>
        </p:nvSpPr>
        <p:spPr bwMode="auto">
          <a:xfrm>
            <a:off x="914400" y="1124932"/>
            <a:ext cx="76962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charset="0"/>
                <a:ea typeface="MS PGothic" pitchFamily="34" charset="-128"/>
              </a:defRPr>
            </a:lvl1pPr>
            <a:lvl2pPr marL="1085850" indent="-34290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marL="514350" indent="-514350">
              <a:buFont typeface="Arial" panose="020B0604020202020204" pitchFamily="34" charset="0"/>
              <a:buChar char="•"/>
            </a:pPr>
            <a:r>
              <a:rPr lang="en-US" altLang="en-US" sz="2800" b="1" dirty="0" smtClean="0"/>
              <a:t>Work Overload</a:t>
            </a:r>
          </a:p>
          <a:p>
            <a:pPr marL="742950" lvl="1" indent="0"/>
            <a:r>
              <a:rPr lang="en-US" altLang="en-US" sz="1800" i="1" dirty="0" smtClean="0"/>
              <a:t>The on-line classes seem to require so very much work that it is really hard to take a full-time schedule compared to taking in-class classes on campus since I have done both.</a:t>
            </a:r>
            <a:br>
              <a:rPr lang="en-US" altLang="en-US" sz="1800" i="1" dirty="0" smtClean="0"/>
            </a:br>
            <a:endParaRPr lang="en-US" altLang="en-US" sz="1000" i="1" dirty="0" smtClean="0"/>
          </a:p>
          <a:p>
            <a:pPr marL="514350" indent="-514350">
              <a:buFont typeface="Arial" panose="020B0604020202020204" pitchFamily="34" charset="0"/>
              <a:buChar char="•"/>
            </a:pPr>
            <a:r>
              <a:rPr lang="en-US" altLang="en-US" sz="2800" b="1" dirty="0" smtClean="0"/>
              <a:t>Canvas Training</a:t>
            </a:r>
          </a:p>
          <a:p>
            <a:pPr marL="742950" lvl="1" indent="0"/>
            <a:r>
              <a:rPr lang="en-US" altLang="en-US" sz="1800" i="1" dirty="0" smtClean="0"/>
              <a:t>My only other pet peeve, which should not be misconstrued to be less irritating than the previous, is PROFESSORS WHO DON'T KNOW HOW TO USE CANVAS OR EVEN BE AN ONLINE INSTRUCTOR!!! </a:t>
            </a:r>
            <a:br>
              <a:rPr lang="en-US" altLang="en-US" sz="1800" i="1" dirty="0" smtClean="0"/>
            </a:br>
            <a:endParaRPr lang="en-US" altLang="en-US" sz="1000" i="1" dirty="0" smtClean="0"/>
          </a:p>
          <a:p>
            <a:pPr marL="514350" indent="-514350">
              <a:buFont typeface="Arial" panose="020B0604020202020204" pitchFamily="34" charset="0"/>
              <a:buChar char="•"/>
            </a:pPr>
            <a:r>
              <a:rPr lang="en-US" altLang="en-US" sz="2800" b="1" dirty="0" smtClean="0"/>
              <a:t>Online Teacher Training (Design/Delivery)</a:t>
            </a:r>
          </a:p>
          <a:p>
            <a:pPr marL="742950" lvl="1" indent="0"/>
            <a:r>
              <a:rPr lang="en-US" altLang="en-US" sz="1800" i="1" dirty="0" smtClean="0"/>
              <a:t>A few instructors might benefit from training on how to facilitate online courses and the importance of timely feedback.</a:t>
            </a:r>
          </a:p>
          <a:p>
            <a:pPr>
              <a:buFont typeface="Arial" pitchFamily="34" charset="0"/>
              <a:buChar char="•"/>
            </a:pPr>
            <a:endParaRPr lang="en-US" altLang="en-US" sz="3200" b="1" dirty="0"/>
          </a:p>
          <a:p>
            <a:pPr>
              <a:buFont typeface="Arial" pitchFamily="34" charset="0"/>
              <a:buChar char="•"/>
            </a:pPr>
            <a:endParaRPr lang="en-US" altLang="en-US" sz="3200" b="1" dirty="0"/>
          </a:p>
        </p:txBody>
      </p:sp>
    </p:spTree>
    <p:extLst>
      <p:ext uri="{BB962C8B-B14F-4D97-AF65-F5344CB8AC3E}">
        <p14:creationId xmlns:p14="http://schemas.microsoft.com/office/powerpoint/2010/main" val="1840877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4294967295"/>
          </p:nvPr>
        </p:nvSpPr>
        <p:spPr bwMode="auto">
          <a:xfrm>
            <a:off x="914400" y="169863"/>
            <a:ext cx="7158038" cy="7270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defRPr/>
            </a:pPr>
            <a:r>
              <a:rPr lang="en-US" altLang="en-US" sz="4000" dirty="0" smtClean="0">
                <a:solidFill>
                  <a:schemeClr val="accent2">
                    <a:lumMod val="75000"/>
                  </a:schemeClr>
                </a:solidFill>
                <a:cs typeface="ＭＳ Ｐゴシック" charset="0"/>
              </a:rPr>
              <a:t>Results of Goal/Hypothesis…</a:t>
            </a:r>
            <a:endParaRPr lang="en-US" altLang="en-US" sz="4000" dirty="0" smtClean="0">
              <a:solidFill>
                <a:schemeClr val="accent2">
                  <a:lumMod val="75000"/>
                </a:schemeClr>
              </a:solidFill>
              <a:cs typeface="ＭＳ Ｐゴシック" charset="0"/>
            </a:endParaRPr>
          </a:p>
        </p:txBody>
      </p:sp>
      <p:sp>
        <p:nvSpPr>
          <p:cNvPr id="4101" name="AutoShape 2" descr="Image result for thinking person cartoon"/>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p>
        </p:txBody>
      </p:sp>
      <p:pic>
        <p:nvPicPr>
          <p:cNvPr id="41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900" y="17283"/>
            <a:ext cx="1322469" cy="1278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4"/>
          <p:cNvSpPr>
            <a:spLocks noChangeArrowheads="1"/>
          </p:cNvSpPr>
          <p:nvPr/>
        </p:nvSpPr>
        <p:spPr bwMode="auto">
          <a:xfrm>
            <a:off x="914400" y="1066800"/>
            <a:ext cx="79248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charset="0"/>
                <a:ea typeface="MS PGothic" pitchFamily="34" charset="-128"/>
              </a:defRPr>
            </a:lvl1pPr>
            <a:lvl2pPr marL="1085850" indent="-34290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buFont typeface="Arial" pitchFamily="34" charset="0"/>
              <a:buChar char="•"/>
            </a:pPr>
            <a:r>
              <a:rPr lang="en-US" altLang="en-US" sz="2800" i="1" dirty="0" smtClean="0"/>
              <a:t>Goal: </a:t>
            </a:r>
            <a:r>
              <a:rPr lang="en-US" altLang="en-US" sz="2800" i="1" dirty="0" smtClean="0"/>
              <a:t>Start a research project to get a baseline about online course quality and services</a:t>
            </a:r>
            <a:endParaRPr lang="en-US" altLang="en-US" sz="2800" i="1" dirty="0" smtClean="0"/>
          </a:p>
          <a:p>
            <a:pPr marL="742950" lvl="1" indent="0"/>
            <a:r>
              <a:rPr lang="en-US" altLang="en-US" sz="2800" dirty="0" smtClean="0"/>
              <a:t>✓ About online </a:t>
            </a:r>
            <a:r>
              <a:rPr lang="en-US" altLang="en-US" sz="2800" dirty="0"/>
              <a:t>c</a:t>
            </a:r>
            <a:r>
              <a:rPr lang="en-US" altLang="en-US" sz="2800" dirty="0" smtClean="0"/>
              <a:t>ourse </a:t>
            </a:r>
            <a:r>
              <a:rPr lang="en-US" altLang="en-US" sz="2800" dirty="0"/>
              <a:t>s</a:t>
            </a:r>
            <a:r>
              <a:rPr lang="en-US" altLang="en-US" sz="2800" dirty="0" smtClean="0"/>
              <a:t>ervices </a:t>
            </a:r>
          </a:p>
          <a:p>
            <a:pPr marL="742950" lvl="1" indent="0"/>
            <a:r>
              <a:rPr lang="en-US" altLang="en-US" sz="2800" dirty="0" smtClean="0"/>
              <a:t>✓ Student perceptions of quality</a:t>
            </a:r>
            <a:br>
              <a:rPr lang="en-US" altLang="en-US" sz="2800" dirty="0" smtClean="0"/>
            </a:br>
            <a:endParaRPr lang="en-US" altLang="en-US" sz="2800" dirty="0"/>
          </a:p>
          <a:p>
            <a:pPr>
              <a:buFont typeface="Arial" pitchFamily="34" charset="0"/>
              <a:buChar char="•"/>
            </a:pPr>
            <a:r>
              <a:rPr lang="en-US" altLang="en-US" sz="2800" i="1" dirty="0" smtClean="0"/>
              <a:t>Alternative Hypothesis: Courses influenced by Quality Matters will have a positive effect on quality</a:t>
            </a:r>
          </a:p>
          <a:p>
            <a:pPr marL="742950" lvl="1" indent="0"/>
            <a:r>
              <a:rPr lang="en-US" altLang="en-US" sz="2800" dirty="0" smtClean="0"/>
              <a:t>	   Unproven</a:t>
            </a:r>
            <a:endParaRPr lang="en-US" altLang="en-US" sz="2800" dirty="0" smtClean="0"/>
          </a:p>
          <a:p>
            <a:pPr>
              <a:buFont typeface="Arial" pitchFamily="34" charset="0"/>
              <a:buChar char="•"/>
            </a:pPr>
            <a:endParaRPr lang="en-US" altLang="en-US" sz="3200" b="1" dirty="0"/>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572000"/>
            <a:ext cx="404813" cy="40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6796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914400" y="1219200"/>
            <a:ext cx="7924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charset="0"/>
                <a:ea typeface="MS PGothic" pitchFamily="34" charset="-128"/>
              </a:defRPr>
            </a:lvl1pPr>
            <a:lvl2pPr marL="1085850" indent="-34290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buFont typeface="Arial" pitchFamily="34" charset="0"/>
              <a:buChar char="•"/>
            </a:pPr>
            <a:r>
              <a:rPr lang="en-US" altLang="en-US" sz="3200" dirty="0"/>
              <a:t>Disseminate the results to </a:t>
            </a:r>
            <a:r>
              <a:rPr lang="en-US" altLang="en-US" sz="3200" dirty="0" smtClean="0"/>
              <a:t>administration</a:t>
            </a:r>
            <a:r>
              <a:rPr lang="en-US" altLang="en-US" sz="3200" dirty="0"/>
              <a:t>, faculty, </a:t>
            </a:r>
            <a:r>
              <a:rPr lang="en-US" altLang="en-US" sz="3200" dirty="0" smtClean="0"/>
              <a:t>students.</a:t>
            </a:r>
            <a:endParaRPr lang="en-US" altLang="en-US" sz="3200" dirty="0"/>
          </a:p>
          <a:p>
            <a:pPr>
              <a:buFont typeface="Arial" pitchFamily="34" charset="0"/>
              <a:buChar char="•"/>
            </a:pPr>
            <a:r>
              <a:rPr lang="en-US" altLang="en-US" sz="3200" dirty="0"/>
              <a:t>Disseminate the results to  academic support, student support, instructional, and enrollments </a:t>
            </a:r>
            <a:r>
              <a:rPr lang="en-US" altLang="en-US" sz="3200" dirty="0" smtClean="0"/>
              <a:t>services.</a:t>
            </a:r>
          </a:p>
          <a:p>
            <a:pPr>
              <a:buFont typeface="Arial" pitchFamily="34" charset="0"/>
              <a:buChar char="•"/>
            </a:pPr>
            <a:r>
              <a:rPr lang="en-US" altLang="en-US" sz="3200" dirty="0" smtClean="0"/>
              <a:t>Add online </a:t>
            </a:r>
            <a:r>
              <a:rPr lang="en-US" altLang="en-US" sz="3200" dirty="0"/>
              <a:t>t</a:t>
            </a:r>
            <a:r>
              <a:rPr lang="en-US" altLang="en-US" sz="3200" dirty="0" smtClean="0"/>
              <a:t>eaching to our PD.</a:t>
            </a:r>
            <a:endParaRPr lang="en-US" altLang="en-US" sz="3200" dirty="0"/>
          </a:p>
          <a:p>
            <a:pPr>
              <a:buFont typeface="Arial" pitchFamily="34" charset="0"/>
              <a:buChar char="•"/>
            </a:pPr>
            <a:r>
              <a:rPr lang="en-US" altLang="en-US" sz="3200" dirty="0"/>
              <a:t>Revisit lens for further </a:t>
            </a:r>
            <a:r>
              <a:rPr lang="en-US" altLang="en-US" sz="3200" dirty="0" smtClean="0"/>
              <a:t>research.</a:t>
            </a:r>
            <a:endParaRPr lang="en-US" altLang="en-US" sz="3200" dirty="0"/>
          </a:p>
          <a:p>
            <a:pPr>
              <a:buFont typeface="Arial" pitchFamily="34" charset="0"/>
              <a:buChar char="•"/>
            </a:pPr>
            <a:endParaRPr lang="en-US" altLang="en-US" sz="3200" b="1" dirty="0"/>
          </a:p>
        </p:txBody>
      </p:sp>
      <p:sp>
        <p:nvSpPr>
          <p:cNvPr id="6" name="Text Placeholder 2"/>
          <p:cNvSpPr>
            <a:spLocks noGrp="1"/>
          </p:cNvSpPr>
          <p:nvPr>
            <p:ph type="body" sz="quarter" idx="4294967295"/>
          </p:nvPr>
        </p:nvSpPr>
        <p:spPr bwMode="auto">
          <a:xfrm>
            <a:off x="762000" y="152400"/>
            <a:ext cx="7158038" cy="7270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defRPr/>
            </a:pPr>
            <a:r>
              <a:rPr lang="en-US" altLang="en-US" sz="4000" b="1" dirty="0" smtClean="0">
                <a:solidFill>
                  <a:schemeClr val="accent2">
                    <a:lumMod val="75000"/>
                  </a:schemeClr>
                </a:solidFill>
                <a:cs typeface="ＭＳ Ｐゴシック" charset="0"/>
              </a:rPr>
              <a:t>Closing the Loop</a:t>
            </a:r>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590" y="314472"/>
            <a:ext cx="503376" cy="89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1066800" y="1447800"/>
            <a:ext cx="708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charset="0"/>
                <a:ea typeface="MS PGothic" pitchFamily="34" charset="-128"/>
              </a:defRPr>
            </a:lvl1pPr>
            <a:lvl2pPr marL="1085850" indent="-34290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marL="0" indent="0"/>
            <a:r>
              <a:rPr lang="en-US" altLang="en-US" sz="3200" b="1" i="1" dirty="0" smtClean="0"/>
              <a:t>Start a research project to get a baseline about online course quality and services</a:t>
            </a:r>
            <a:endParaRPr lang="en-US" altLang="en-US" sz="3200" b="1" i="1" dirty="0"/>
          </a:p>
        </p:txBody>
      </p:sp>
      <p:sp>
        <p:nvSpPr>
          <p:cNvPr id="6" name="Text Placeholder 2"/>
          <p:cNvSpPr>
            <a:spLocks noGrp="1"/>
          </p:cNvSpPr>
          <p:nvPr>
            <p:ph type="body" sz="quarter" idx="4294967295"/>
          </p:nvPr>
        </p:nvSpPr>
        <p:spPr bwMode="auto">
          <a:xfrm>
            <a:off x="914400" y="169863"/>
            <a:ext cx="7158038" cy="7270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defRPr/>
            </a:pPr>
            <a:r>
              <a:rPr lang="en-US" altLang="en-US" sz="4000" dirty="0" smtClean="0">
                <a:solidFill>
                  <a:schemeClr val="accent2">
                    <a:lumMod val="75000"/>
                  </a:schemeClr>
                </a:solidFill>
                <a:cs typeface="ＭＳ Ｐゴシック" charset="0"/>
              </a:rPr>
              <a:t>Our Goal</a:t>
            </a:r>
            <a:endParaRPr lang="en-US" altLang="en-US" sz="4000" dirty="0" smtClean="0">
              <a:solidFill>
                <a:schemeClr val="accent2">
                  <a:lumMod val="75000"/>
                </a:schemeClr>
              </a:solidFill>
              <a:cs typeface="ＭＳ Ｐゴシック" charset="0"/>
            </a:endParaRPr>
          </a:p>
        </p:txBody>
      </p:sp>
      <p:sp>
        <p:nvSpPr>
          <p:cNvPr id="4101" name="AutoShape 2" descr="Image result for thinking person cartoon"/>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p>
        </p:txBody>
      </p:sp>
      <p:cxnSp>
        <p:nvCxnSpPr>
          <p:cNvPr id="4" name="Straight Connector 3"/>
          <p:cNvCxnSpPr/>
          <p:nvPr/>
        </p:nvCxnSpPr>
        <p:spPr bwMode="auto">
          <a:xfrm>
            <a:off x="2133600" y="3200400"/>
            <a:ext cx="0" cy="114300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Arrow Connector 8"/>
          <p:cNvCxnSpPr/>
          <p:nvPr/>
        </p:nvCxnSpPr>
        <p:spPr bwMode="auto">
          <a:xfrm>
            <a:off x="2133600" y="4343400"/>
            <a:ext cx="5105400" cy="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p:cNvCxnSpPr/>
          <p:nvPr/>
        </p:nvCxnSpPr>
        <p:spPr bwMode="auto">
          <a:xfrm>
            <a:off x="2514600" y="4267200"/>
            <a:ext cx="0" cy="13192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TextBox 14"/>
          <p:cNvSpPr txBox="1"/>
          <p:nvPr/>
        </p:nvSpPr>
        <p:spPr>
          <a:xfrm>
            <a:off x="2057400" y="4638772"/>
            <a:ext cx="990600" cy="307777"/>
          </a:xfrm>
          <a:prstGeom prst="rect">
            <a:avLst/>
          </a:prstGeom>
          <a:noFill/>
        </p:spPr>
        <p:txBody>
          <a:bodyPr wrap="square" rtlCol="0">
            <a:spAutoFit/>
          </a:bodyPr>
          <a:lstStyle/>
          <a:p>
            <a:r>
              <a:rPr lang="en-US" sz="1400" dirty="0" smtClean="0"/>
              <a:t>Enrollment</a:t>
            </a:r>
            <a:endParaRPr lang="en-US" sz="1400" dirty="0"/>
          </a:p>
        </p:txBody>
      </p:sp>
      <p:sp>
        <p:nvSpPr>
          <p:cNvPr id="23" name="TextBox 22"/>
          <p:cNvSpPr txBox="1"/>
          <p:nvPr/>
        </p:nvSpPr>
        <p:spPr>
          <a:xfrm>
            <a:off x="4800600" y="4633907"/>
            <a:ext cx="990600" cy="307777"/>
          </a:xfrm>
          <a:prstGeom prst="rect">
            <a:avLst/>
          </a:prstGeom>
          <a:noFill/>
        </p:spPr>
        <p:txBody>
          <a:bodyPr wrap="square" rtlCol="0">
            <a:spAutoFit/>
          </a:bodyPr>
          <a:lstStyle/>
          <a:p>
            <a:r>
              <a:rPr lang="en-US" sz="1400" dirty="0" smtClean="0"/>
              <a:t>Academic</a:t>
            </a:r>
            <a:endParaRPr lang="en-US" sz="1400" dirty="0"/>
          </a:p>
        </p:txBody>
      </p:sp>
      <p:sp>
        <p:nvSpPr>
          <p:cNvPr id="24" name="TextBox 23"/>
          <p:cNvSpPr txBox="1"/>
          <p:nvPr/>
        </p:nvSpPr>
        <p:spPr>
          <a:xfrm>
            <a:off x="3896876" y="4531049"/>
            <a:ext cx="1066800" cy="523220"/>
          </a:xfrm>
          <a:prstGeom prst="rect">
            <a:avLst/>
          </a:prstGeom>
          <a:noFill/>
        </p:spPr>
        <p:txBody>
          <a:bodyPr wrap="square" rtlCol="0">
            <a:spAutoFit/>
          </a:bodyPr>
          <a:lstStyle/>
          <a:p>
            <a:r>
              <a:rPr lang="en-US" sz="1400" dirty="0" smtClean="0"/>
              <a:t>Institutional Perception</a:t>
            </a:r>
            <a:endParaRPr lang="en-US" sz="1400" dirty="0"/>
          </a:p>
        </p:txBody>
      </p:sp>
      <p:sp>
        <p:nvSpPr>
          <p:cNvPr id="25" name="TextBox 24"/>
          <p:cNvSpPr txBox="1"/>
          <p:nvPr/>
        </p:nvSpPr>
        <p:spPr>
          <a:xfrm>
            <a:off x="5638800" y="4619917"/>
            <a:ext cx="825631" cy="307777"/>
          </a:xfrm>
          <a:prstGeom prst="rect">
            <a:avLst/>
          </a:prstGeom>
          <a:noFill/>
        </p:spPr>
        <p:txBody>
          <a:bodyPr wrap="square" rtlCol="0">
            <a:spAutoFit/>
          </a:bodyPr>
          <a:lstStyle/>
          <a:p>
            <a:r>
              <a:rPr lang="en-US" sz="1400" dirty="0" smtClean="0"/>
              <a:t>Student</a:t>
            </a:r>
            <a:endParaRPr lang="en-US" sz="1400" dirty="0"/>
          </a:p>
        </p:txBody>
      </p:sp>
      <p:sp>
        <p:nvSpPr>
          <p:cNvPr id="26" name="TextBox 25"/>
          <p:cNvSpPr txBox="1"/>
          <p:nvPr/>
        </p:nvSpPr>
        <p:spPr>
          <a:xfrm>
            <a:off x="2916221" y="4633907"/>
            <a:ext cx="1157533" cy="279797"/>
          </a:xfrm>
          <a:prstGeom prst="rect">
            <a:avLst/>
          </a:prstGeom>
          <a:noFill/>
        </p:spPr>
        <p:txBody>
          <a:bodyPr wrap="square" rtlCol="0">
            <a:spAutoFit/>
          </a:bodyPr>
          <a:lstStyle/>
          <a:p>
            <a:r>
              <a:rPr lang="en-US" sz="1400" dirty="0" smtClean="0"/>
              <a:t>Instructional</a:t>
            </a:r>
            <a:endParaRPr lang="en-US" sz="1400" dirty="0"/>
          </a:p>
        </p:txBody>
      </p:sp>
      <p:sp>
        <p:nvSpPr>
          <p:cNvPr id="16" name="TextBox 15"/>
          <p:cNvSpPr txBox="1"/>
          <p:nvPr/>
        </p:nvSpPr>
        <p:spPr>
          <a:xfrm>
            <a:off x="1295400" y="3248680"/>
            <a:ext cx="838200" cy="738664"/>
          </a:xfrm>
          <a:prstGeom prst="rect">
            <a:avLst/>
          </a:prstGeom>
          <a:noFill/>
        </p:spPr>
        <p:txBody>
          <a:bodyPr wrap="square" rtlCol="0">
            <a:spAutoFit/>
          </a:bodyPr>
          <a:lstStyle/>
          <a:p>
            <a:r>
              <a:rPr lang="en-US" sz="1400" dirty="0" smtClean="0"/>
              <a:t>QM</a:t>
            </a:r>
          </a:p>
          <a:p>
            <a:endParaRPr lang="en-US" sz="1400" dirty="0" smtClean="0"/>
          </a:p>
          <a:p>
            <a:r>
              <a:rPr lang="en-US" sz="1400" dirty="0" err="1" smtClean="0"/>
              <a:t>NonQM</a:t>
            </a:r>
            <a:endParaRPr lang="en-US" sz="1400" dirty="0"/>
          </a:p>
        </p:txBody>
      </p:sp>
      <p:cxnSp>
        <p:nvCxnSpPr>
          <p:cNvPr id="68" name="Straight Connector 67"/>
          <p:cNvCxnSpPr/>
          <p:nvPr/>
        </p:nvCxnSpPr>
        <p:spPr bwMode="auto">
          <a:xfrm>
            <a:off x="3427429" y="4287676"/>
            <a:ext cx="0" cy="13192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 name="Straight Connector 68"/>
          <p:cNvCxnSpPr/>
          <p:nvPr/>
        </p:nvCxnSpPr>
        <p:spPr bwMode="auto">
          <a:xfrm>
            <a:off x="4430276" y="4267200"/>
            <a:ext cx="0" cy="13192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0" name="Straight Connector 69"/>
          <p:cNvCxnSpPr/>
          <p:nvPr/>
        </p:nvCxnSpPr>
        <p:spPr bwMode="auto">
          <a:xfrm>
            <a:off x="5253872" y="4267200"/>
            <a:ext cx="0" cy="13192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1" name="Straight Connector 70"/>
          <p:cNvCxnSpPr/>
          <p:nvPr/>
        </p:nvCxnSpPr>
        <p:spPr bwMode="auto">
          <a:xfrm>
            <a:off x="6051615" y="4267200"/>
            <a:ext cx="0" cy="13192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098" name="TextBox 4097"/>
          <p:cNvSpPr txBox="1"/>
          <p:nvPr/>
        </p:nvSpPr>
        <p:spPr>
          <a:xfrm>
            <a:off x="7543800" y="4531049"/>
            <a:ext cx="1371600" cy="461665"/>
          </a:xfrm>
          <a:prstGeom prst="rect">
            <a:avLst/>
          </a:prstGeom>
          <a:noFill/>
        </p:spPr>
        <p:txBody>
          <a:bodyPr wrap="square" rtlCol="0">
            <a:spAutoFit/>
          </a:bodyPr>
          <a:lstStyle/>
          <a:p>
            <a:r>
              <a:rPr lang="en-US" dirty="0" smtClean="0"/>
              <a:t>Services</a:t>
            </a:r>
            <a:endParaRPr lang="en-US" dirty="0"/>
          </a:p>
        </p:txBody>
      </p:sp>
    </p:spTree>
    <p:extLst>
      <p:ext uri="{BB962C8B-B14F-4D97-AF65-F5344CB8AC3E}">
        <p14:creationId xmlns:p14="http://schemas.microsoft.com/office/powerpoint/2010/main" val="687075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685800" y="1066014"/>
            <a:ext cx="7620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charset="0"/>
                <a:ea typeface="MS PGothic" pitchFamily="34" charset="-128"/>
              </a:defRPr>
            </a:lvl1pPr>
            <a:lvl2pPr marL="1085850" indent="-34290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marL="514350" indent="-514350">
              <a:buFont typeface="+mj-lt"/>
              <a:buAutoNum type="arabicPeriod"/>
            </a:pPr>
            <a:r>
              <a:rPr lang="en-US" altLang="en-US" sz="2800" dirty="0" smtClean="0"/>
              <a:t>Redesign: Pilot study in Business College</a:t>
            </a:r>
          </a:p>
          <a:p>
            <a:pPr marL="514350" indent="-514350">
              <a:buFont typeface="+mj-lt"/>
              <a:buAutoNum type="arabicPeriod"/>
            </a:pPr>
            <a:r>
              <a:rPr lang="en-US" altLang="en-US" sz="2800" dirty="0" smtClean="0"/>
              <a:t>Research </a:t>
            </a:r>
            <a:r>
              <a:rPr lang="en-US" altLang="en-US" sz="2800" dirty="0"/>
              <a:t>trends in retention, student </a:t>
            </a:r>
            <a:r>
              <a:rPr lang="en-US" altLang="en-US" sz="2800" dirty="0" smtClean="0"/>
              <a:t>satisfaction, </a:t>
            </a:r>
            <a:r>
              <a:rPr lang="en-US" altLang="en-US" sz="2800" dirty="0"/>
              <a:t>and grade improvement in QM recognized courses</a:t>
            </a:r>
          </a:p>
          <a:p>
            <a:pPr marL="514350" indent="-514350">
              <a:buFont typeface="+mj-lt"/>
              <a:buAutoNum type="arabicPeriod"/>
            </a:pPr>
            <a:r>
              <a:rPr lang="en-US" altLang="en-US" sz="2800" dirty="0"/>
              <a:t>Work with NMSU </a:t>
            </a:r>
            <a:r>
              <a:rPr lang="en-US" altLang="en-US" sz="2800" dirty="0" smtClean="0"/>
              <a:t>System-Wide </a:t>
            </a:r>
            <a:r>
              <a:rPr lang="en-US" altLang="en-US" sz="2800" dirty="0"/>
              <a:t>QM Coordinators to </a:t>
            </a:r>
            <a:r>
              <a:rPr lang="en-US" altLang="en-US" sz="2800" dirty="0" smtClean="0"/>
              <a:t>evaluate COP</a:t>
            </a:r>
          </a:p>
          <a:p>
            <a:pPr marL="514350" indent="-514350">
              <a:buFont typeface="+mj-lt"/>
              <a:buAutoNum type="arabicPeriod"/>
            </a:pPr>
            <a:r>
              <a:rPr lang="en-US" altLang="en-US" sz="2800" dirty="0" smtClean="0"/>
              <a:t>Possibly Conduct Noel Levitz PSOL Survey for Entire </a:t>
            </a:r>
            <a:r>
              <a:rPr lang="en-US" altLang="en-US" sz="2800" dirty="0"/>
              <a:t>U</a:t>
            </a:r>
            <a:r>
              <a:rPr lang="en-US" altLang="en-US" sz="2800" dirty="0" smtClean="0"/>
              <a:t>niversity</a:t>
            </a:r>
          </a:p>
          <a:p>
            <a:pPr>
              <a:buFont typeface="Arial" pitchFamily="34" charset="0"/>
              <a:buChar char="•"/>
            </a:pPr>
            <a:endParaRPr lang="en-US" altLang="en-US" sz="3200" b="1" dirty="0"/>
          </a:p>
        </p:txBody>
      </p:sp>
      <p:sp>
        <p:nvSpPr>
          <p:cNvPr id="6" name="Text Placeholder 2"/>
          <p:cNvSpPr>
            <a:spLocks noGrp="1"/>
          </p:cNvSpPr>
          <p:nvPr>
            <p:ph type="body" sz="quarter" idx="4294967295"/>
          </p:nvPr>
        </p:nvSpPr>
        <p:spPr bwMode="auto">
          <a:xfrm>
            <a:off x="609600" y="152400"/>
            <a:ext cx="8305800" cy="762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defRPr/>
            </a:pPr>
            <a:r>
              <a:rPr lang="en-US" altLang="en-US" sz="4000" b="1" dirty="0" smtClean="0">
                <a:solidFill>
                  <a:schemeClr val="accent2">
                    <a:lumMod val="75000"/>
                  </a:schemeClr>
                </a:solidFill>
                <a:cs typeface="ＭＳ Ｐゴシック" charset="0"/>
              </a:rPr>
              <a:t>What’s Next for </a:t>
            </a:r>
            <a:r>
              <a:rPr lang="en-US" altLang="en-US" sz="4000" b="1" dirty="0">
                <a:solidFill>
                  <a:schemeClr val="accent2">
                    <a:lumMod val="75000"/>
                  </a:schemeClr>
                </a:solidFill>
                <a:cs typeface="ＭＳ Ｐゴシック" charset="0"/>
              </a:rPr>
              <a:t>M</a:t>
            </a:r>
            <a:r>
              <a:rPr lang="en-US" altLang="en-US" sz="4000" b="1" dirty="0" smtClean="0">
                <a:solidFill>
                  <a:schemeClr val="accent2">
                    <a:lumMod val="75000"/>
                  </a:schemeClr>
                </a:solidFill>
                <a:cs typeface="ＭＳ Ｐゴシック" charset="0"/>
              </a:rPr>
              <a:t>easuring Impact?</a:t>
            </a:r>
            <a:endParaRPr lang="en-US" altLang="en-US" sz="4000" b="1" dirty="0" smtClean="0">
              <a:solidFill>
                <a:schemeClr val="accent2">
                  <a:lumMod val="75000"/>
                </a:schemeClr>
              </a:solidFill>
              <a:cs typeface="ＭＳ Ｐゴシック"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4014788"/>
            <a:ext cx="7772400" cy="1362075"/>
          </a:xfrm>
        </p:spPr>
        <p:txBody>
          <a:bodyPr/>
          <a:lstStyle/>
          <a:p>
            <a:pPr>
              <a:defRPr/>
            </a:pPr>
            <a:r>
              <a:rPr lang="en-US" sz="5400" dirty="0" smtClean="0">
                <a:solidFill>
                  <a:schemeClr val="accent2">
                    <a:lumMod val="75000"/>
                  </a:schemeClr>
                </a:solidFill>
                <a:ea typeface="+mj-ea"/>
                <a:cs typeface="ＭＳ Ｐゴシック" charset="0"/>
              </a:rPr>
              <a:t>Questions?</a:t>
            </a:r>
            <a:endParaRPr lang="en-US" sz="5400" dirty="0">
              <a:solidFill>
                <a:schemeClr val="accent2">
                  <a:lumMod val="75000"/>
                </a:schemeClr>
              </a:solidFill>
              <a:ea typeface="+mj-ea"/>
              <a:cs typeface="ＭＳ Ｐゴシック" charset="0"/>
            </a:endParaRPr>
          </a:p>
        </p:txBody>
      </p:sp>
      <p:sp>
        <p:nvSpPr>
          <p:cNvPr id="14339" name="Text Placeholder 6"/>
          <p:cNvSpPr>
            <a:spLocks noGrp="1"/>
          </p:cNvSpPr>
          <p:nvPr>
            <p:ph type="body" idx="1"/>
          </p:nvPr>
        </p:nvSpPr>
        <p:spPr bwMode="auto">
          <a:xfrm>
            <a:off x="685800" y="2514600"/>
            <a:ext cx="7772400" cy="1500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altLang="en-US" sz="4000" dirty="0" smtClean="0"/>
              <a:t>Thank you for attending.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bwMode="auto">
          <a:xfrm>
            <a:off x="457200" y="0"/>
            <a:ext cx="8229600" cy="14176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defRPr/>
            </a:pPr>
            <a:r>
              <a:rPr lang="en-US" altLang="en-US" dirty="0" smtClean="0">
                <a:solidFill>
                  <a:schemeClr val="accent2">
                    <a:lumMod val="75000"/>
                  </a:schemeClr>
                </a:solidFill>
              </a:rPr>
              <a:t>Contact Information</a:t>
            </a:r>
          </a:p>
        </p:txBody>
      </p:sp>
      <p:sp>
        <p:nvSpPr>
          <p:cNvPr id="16387" name="Content Placeholder 3"/>
          <p:cNvSpPr>
            <a:spLocks noGrp="1"/>
          </p:cNvSpPr>
          <p:nvPr>
            <p:ph idx="1"/>
          </p:nvPr>
        </p:nvSpPr>
        <p:spPr bwMode="auto">
          <a:xfrm>
            <a:off x="457200" y="914400"/>
            <a:ext cx="8229600" cy="4343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defRPr/>
            </a:pPr>
            <a:r>
              <a:rPr lang="en-US" altLang="en-US" sz="2400" dirty="0" smtClean="0"/>
              <a:t>Sharon </a:t>
            </a:r>
            <a:r>
              <a:rPr lang="en-US" altLang="en-US" sz="2400" dirty="0" err="1" smtClean="0"/>
              <a:t>Lalla</a:t>
            </a:r>
            <a:r>
              <a:rPr lang="en-US" altLang="en-US" sz="2400" dirty="0" smtClean="0"/>
              <a:t>, Co-Principal Investigator</a:t>
            </a:r>
          </a:p>
          <a:p>
            <a:pPr lvl="1">
              <a:defRPr/>
            </a:pPr>
            <a:r>
              <a:rPr lang="en-US" altLang="en-US" sz="2000" dirty="0" smtClean="0"/>
              <a:t>Email: </a:t>
            </a:r>
            <a:r>
              <a:rPr lang="en-US" altLang="en-US" sz="2000" dirty="0" smtClean="0">
                <a:hlinkClick r:id="rId2"/>
              </a:rPr>
              <a:t>slalla@nmsu.edu</a:t>
            </a:r>
            <a:r>
              <a:rPr lang="en-US" altLang="en-US" sz="2000" dirty="0" smtClean="0"/>
              <a:t/>
            </a:r>
            <a:br>
              <a:rPr lang="en-US" altLang="en-US" sz="2000" dirty="0" smtClean="0"/>
            </a:br>
            <a:endParaRPr lang="en-US" altLang="en-US" sz="2000" dirty="0" smtClean="0"/>
          </a:p>
          <a:p>
            <a:pPr marL="342900" lvl="1" indent="-342900">
              <a:buFontTx/>
              <a:buChar char="•"/>
              <a:defRPr/>
            </a:pPr>
            <a:r>
              <a:rPr lang="en-US" altLang="en-US" sz="2400" dirty="0" smtClean="0"/>
              <a:t>Susie </a:t>
            </a:r>
            <a:r>
              <a:rPr lang="en-US" altLang="en-US" sz="2400" dirty="0" err="1" smtClean="0"/>
              <a:t>Bussmann</a:t>
            </a:r>
            <a:r>
              <a:rPr lang="en-US" altLang="en-US" sz="2400" dirty="0" smtClean="0"/>
              <a:t>, Co-Principal Investigator</a:t>
            </a:r>
          </a:p>
          <a:p>
            <a:pPr marL="742950" lvl="2" indent="-342900">
              <a:defRPr/>
            </a:pPr>
            <a:r>
              <a:rPr lang="en-US" altLang="en-US" sz="2000" dirty="0" smtClean="0"/>
              <a:t>Email: </a:t>
            </a:r>
            <a:r>
              <a:rPr lang="en-US" altLang="en-US" sz="2000" dirty="0" smtClean="0">
                <a:hlinkClick r:id="rId3"/>
              </a:rPr>
              <a:t>suceppib@nmsu.edu</a:t>
            </a:r>
            <a:r>
              <a:rPr lang="en-US" altLang="en-US" sz="2000" dirty="0" smtClean="0"/>
              <a:t/>
            </a:r>
            <a:br>
              <a:rPr lang="en-US" altLang="en-US" sz="2000" dirty="0" smtClean="0"/>
            </a:br>
            <a:endParaRPr lang="en-US" altLang="en-US" sz="2000" dirty="0" smtClean="0"/>
          </a:p>
          <a:p>
            <a:pPr marL="742950" lvl="2" indent="-342900">
              <a:defRPr/>
            </a:pPr>
            <a:endParaRPr lang="en-US" altLang="en-US" sz="2000" dirty="0" smtClean="0"/>
          </a:p>
          <a:p>
            <a:pPr lvl="1">
              <a:defRPr/>
            </a:pPr>
            <a:endParaRPr lang="en-US" altLang="en-US" sz="2400" dirty="0" smtClean="0"/>
          </a:p>
          <a:p>
            <a:pPr marL="342900" lvl="1" indent="-342900" algn="ctr">
              <a:buFontTx/>
              <a:buNone/>
              <a:defRPr/>
            </a:pPr>
            <a:endParaRPr lang="en-US" altLang="en-US" dirty="0" smtClean="0"/>
          </a:p>
          <a:p>
            <a:pPr marL="342900" lvl="1" indent="-342900" algn="ctr">
              <a:buFontTx/>
              <a:buNone/>
              <a:defRPr/>
            </a:pPr>
            <a:endParaRPr lang="en-US" altLang="en-US" dirty="0" smtClean="0"/>
          </a:p>
          <a:p>
            <a:pPr marL="342900" lvl="1" indent="-342900" algn="ctr">
              <a:buFontTx/>
              <a:buNone/>
              <a:defRPr/>
            </a:pPr>
            <a:r>
              <a:rPr lang="en-US" altLang="en-US" sz="1800" i="1" dirty="0" smtClean="0"/>
              <a:t>New Mexico State University</a:t>
            </a:r>
          </a:p>
          <a:p>
            <a:pPr>
              <a:defRPr/>
            </a:pPr>
            <a:endParaRPr lang="en-US" altLang="en-US" sz="2400" i="1" dirty="0" smtClean="0"/>
          </a:p>
        </p:txBody>
      </p:sp>
      <p:pic>
        <p:nvPicPr>
          <p:cNvPr id="15364" name="Picture Placeholder 5" descr="NMSU Hadley Hall.jpg"/>
          <p:cNvPicPr>
            <a:picLocks noChangeAspect="1"/>
          </p:cNvPicPr>
          <p:nvPr/>
        </p:nvPicPr>
        <p:blipFill>
          <a:blip r:embed="rId4">
            <a:extLst>
              <a:ext uri="{28A0092B-C50C-407E-A947-70E740481C1C}">
                <a14:useLocalDpi xmlns:a14="http://schemas.microsoft.com/office/drawing/2010/main" val="0"/>
              </a:ext>
            </a:extLst>
          </a:blip>
          <a:srcRect t="-9598" b="-9598"/>
          <a:stretch>
            <a:fillRect/>
          </a:stretch>
        </p:blipFill>
        <p:spPr bwMode="auto">
          <a:xfrm>
            <a:off x="3276600" y="3271838"/>
            <a:ext cx="2284413"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p:nvPr/>
        </p:nvSpPr>
        <p:spPr bwMode="auto">
          <a:xfrm>
            <a:off x="1143000" y="990600"/>
            <a:ext cx="6705600" cy="1981200"/>
          </a:xfrm>
          <a:prstGeom prst="wedgeRectCallout">
            <a:avLst>
              <a:gd name="adj1" fmla="val -6494"/>
              <a:gd name="adj2" fmla="val 86291"/>
            </a:avLst>
          </a:prstGeom>
          <a:solidFill>
            <a:schemeClr val="accent3">
              <a:lumMod val="85000"/>
            </a:schemeClr>
          </a:solidFill>
          <a:ln w="9525" cap="flat" cmpd="sng" algn="ctr">
            <a:solidFill>
              <a:schemeClr val="bg2">
                <a:lumMod val="60000"/>
                <a:lumOff val="40000"/>
              </a:schemeClr>
            </a:solidFill>
            <a:prstDash val="solid"/>
            <a:round/>
            <a:headEnd type="none" w="med" len="med"/>
            <a:tailEnd type="none" w="med" len="med"/>
          </a:ln>
          <a:effectLst/>
          <a:extLst/>
        </p:spPr>
        <p:txBody>
          <a:bodyPr/>
          <a:lstStyle/>
          <a:p>
            <a:pPr>
              <a:defRPr/>
            </a:pPr>
            <a:endParaRPr lang="en-US">
              <a:solidFill>
                <a:srgbClr val="000000"/>
              </a:solidFill>
              <a:ea typeface="ＭＳ Ｐゴシック" charset="0"/>
            </a:endParaRPr>
          </a:p>
        </p:txBody>
      </p:sp>
      <p:sp>
        <p:nvSpPr>
          <p:cNvPr id="4099" name="Rectangle 4"/>
          <p:cNvSpPr>
            <a:spLocks noChangeArrowheads="1"/>
          </p:cNvSpPr>
          <p:nvPr/>
        </p:nvSpPr>
        <p:spPr bwMode="auto">
          <a:xfrm>
            <a:off x="1447800" y="1143000"/>
            <a:ext cx="6400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charset="0"/>
                <a:ea typeface="MS PGothic" pitchFamily="34" charset="-128"/>
              </a:defRPr>
            </a:lvl1pPr>
            <a:lvl2pPr marL="1085850" indent="-34290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buFont typeface="Arial" pitchFamily="34" charset="0"/>
              <a:buChar char="•"/>
            </a:pPr>
            <a:r>
              <a:rPr lang="en-US" altLang="en-US" sz="3200" b="1" i="1" dirty="0" smtClean="0"/>
              <a:t>Courses influenced by Quality Matters will have a positive effect on quality</a:t>
            </a:r>
            <a:endParaRPr lang="en-US" altLang="en-US" sz="3200" b="1" i="1" dirty="0" smtClean="0"/>
          </a:p>
        </p:txBody>
      </p:sp>
      <p:sp>
        <p:nvSpPr>
          <p:cNvPr id="6" name="Text Placeholder 2"/>
          <p:cNvSpPr>
            <a:spLocks noGrp="1"/>
          </p:cNvSpPr>
          <p:nvPr>
            <p:ph type="body" sz="quarter" idx="4294967295"/>
          </p:nvPr>
        </p:nvSpPr>
        <p:spPr bwMode="auto">
          <a:xfrm>
            <a:off x="914400" y="169863"/>
            <a:ext cx="7158038" cy="7270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defRPr/>
            </a:pPr>
            <a:r>
              <a:rPr lang="en-US" altLang="en-US" sz="4000" dirty="0" smtClean="0">
                <a:solidFill>
                  <a:schemeClr val="accent2">
                    <a:lumMod val="75000"/>
                  </a:schemeClr>
                </a:solidFill>
                <a:cs typeface="ＭＳ Ｐゴシック" charset="0"/>
              </a:rPr>
              <a:t>Our </a:t>
            </a:r>
            <a:r>
              <a:rPr lang="en-US" altLang="en-US" sz="4000" dirty="0" smtClean="0">
                <a:solidFill>
                  <a:schemeClr val="accent2">
                    <a:lumMod val="75000"/>
                  </a:schemeClr>
                </a:solidFill>
                <a:cs typeface="ＭＳ Ｐゴシック" charset="0"/>
              </a:rPr>
              <a:t>Alternative Hypothesis</a:t>
            </a:r>
            <a:r>
              <a:rPr lang="en-US" altLang="en-US" sz="4000" dirty="0" smtClean="0">
                <a:solidFill>
                  <a:schemeClr val="accent2">
                    <a:lumMod val="75000"/>
                  </a:schemeClr>
                </a:solidFill>
                <a:cs typeface="ＭＳ Ｐゴシック" charset="0"/>
              </a:rPr>
              <a:t>…</a:t>
            </a:r>
          </a:p>
        </p:txBody>
      </p:sp>
      <p:sp>
        <p:nvSpPr>
          <p:cNvPr id="4101" name="AutoShape 2" descr="Image result for thinking person cartoon"/>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p>
        </p:txBody>
      </p:sp>
      <p:pic>
        <p:nvPicPr>
          <p:cNvPr id="41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124200"/>
            <a:ext cx="1562100" cy="150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5415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4294967295"/>
          </p:nvPr>
        </p:nvSpPr>
        <p:spPr bwMode="auto">
          <a:xfrm>
            <a:off x="914400" y="169863"/>
            <a:ext cx="7158038" cy="7270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defRPr/>
            </a:pPr>
            <a:r>
              <a:rPr lang="en-US" altLang="en-US" sz="4000" dirty="0" smtClean="0">
                <a:solidFill>
                  <a:schemeClr val="accent2">
                    <a:lumMod val="75000"/>
                  </a:schemeClr>
                </a:solidFill>
                <a:cs typeface="ＭＳ Ｐゴシック" charset="0"/>
              </a:rPr>
              <a:t>How </a:t>
            </a:r>
            <a:r>
              <a:rPr lang="en-US" altLang="en-US" sz="4000" dirty="0">
                <a:solidFill>
                  <a:schemeClr val="accent2">
                    <a:lumMod val="75000"/>
                  </a:schemeClr>
                </a:solidFill>
                <a:cs typeface="ＭＳ Ｐゴシック" charset="0"/>
              </a:rPr>
              <a:t>d</a:t>
            </a:r>
            <a:r>
              <a:rPr lang="en-US" altLang="en-US" sz="4000" dirty="0" smtClean="0">
                <a:solidFill>
                  <a:schemeClr val="accent2">
                    <a:lumMod val="75000"/>
                  </a:schemeClr>
                </a:solidFill>
                <a:cs typeface="ＭＳ Ｐゴシック" charset="0"/>
              </a:rPr>
              <a:t>id </a:t>
            </a:r>
            <a:r>
              <a:rPr lang="en-US" altLang="en-US" sz="4000" dirty="0">
                <a:solidFill>
                  <a:schemeClr val="accent2">
                    <a:lumMod val="75000"/>
                  </a:schemeClr>
                </a:solidFill>
                <a:cs typeface="ＭＳ Ｐゴシック" charset="0"/>
              </a:rPr>
              <a:t>w</a:t>
            </a:r>
            <a:r>
              <a:rPr lang="en-US" altLang="en-US" sz="4000" dirty="0" smtClean="0">
                <a:solidFill>
                  <a:schemeClr val="accent2">
                    <a:lumMod val="75000"/>
                  </a:schemeClr>
                </a:solidFill>
                <a:cs typeface="ＭＳ Ｐゴシック" charset="0"/>
              </a:rPr>
              <a:t>e </a:t>
            </a:r>
            <a:r>
              <a:rPr lang="en-US" altLang="en-US" sz="4000" dirty="0">
                <a:solidFill>
                  <a:schemeClr val="accent2">
                    <a:lumMod val="75000"/>
                  </a:schemeClr>
                </a:solidFill>
                <a:cs typeface="ＭＳ Ｐゴシック" charset="0"/>
              </a:rPr>
              <a:t>s</a:t>
            </a:r>
            <a:r>
              <a:rPr lang="en-US" altLang="en-US" sz="4000" dirty="0" smtClean="0">
                <a:solidFill>
                  <a:schemeClr val="accent2">
                    <a:lumMod val="75000"/>
                  </a:schemeClr>
                </a:solidFill>
                <a:cs typeface="ＭＳ Ｐゴシック" charset="0"/>
              </a:rPr>
              <a:t>tart?</a:t>
            </a:r>
          </a:p>
        </p:txBody>
      </p:sp>
      <p:graphicFrame>
        <p:nvGraphicFramePr>
          <p:cNvPr id="2" name="Diagram 1"/>
          <p:cNvGraphicFramePr/>
          <p:nvPr>
            <p:extLst>
              <p:ext uri="{D42A27DB-BD31-4B8C-83A1-F6EECF244321}">
                <p14:modId xmlns:p14="http://schemas.microsoft.com/office/powerpoint/2010/main" val="1600675238"/>
              </p:ext>
            </p:extLst>
          </p:nvPr>
        </p:nvGraphicFramePr>
        <p:xfrm>
          <a:off x="1524000" y="1066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4294967295"/>
          </p:nvPr>
        </p:nvSpPr>
        <p:spPr bwMode="auto">
          <a:xfrm>
            <a:off x="914400" y="169863"/>
            <a:ext cx="7158038" cy="7270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defRPr/>
            </a:pPr>
            <a:r>
              <a:rPr lang="en-US" altLang="en-US" sz="4000" dirty="0" smtClean="0">
                <a:solidFill>
                  <a:schemeClr val="accent2">
                    <a:lumMod val="75000"/>
                  </a:schemeClr>
                </a:solidFill>
                <a:cs typeface="ＭＳ Ｐゴシック" charset="0"/>
              </a:rPr>
              <a:t>How did </a:t>
            </a:r>
            <a:r>
              <a:rPr lang="en-US" altLang="en-US" sz="4000" dirty="0">
                <a:solidFill>
                  <a:schemeClr val="accent2">
                    <a:lumMod val="75000"/>
                  </a:schemeClr>
                </a:solidFill>
                <a:cs typeface="ＭＳ Ｐゴシック" charset="0"/>
              </a:rPr>
              <a:t>w</a:t>
            </a:r>
            <a:r>
              <a:rPr lang="en-US" altLang="en-US" sz="4000" dirty="0" smtClean="0">
                <a:solidFill>
                  <a:schemeClr val="accent2">
                    <a:lumMod val="75000"/>
                  </a:schemeClr>
                </a:solidFill>
                <a:cs typeface="ＭＳ Ｐゴシック" charset="0"/>
              </a:rPr>
              <a:t>e start?</a:t>
            </a:r>
          </a:p>
        </p:txBody>
      </p:sp>
      <p:graphicFrame>
        <p:nvGraphicFramePr>
          <p:cNvPr id="2" name="Diagram 1"/>
          <p:cNvGraphicFramePr/>
          <p:nvPr>
            <p:extLst>
              <p:ext uri="{D42A27DB-BD31-4B8C-83A1-F6EECF244321}">
                <p14:modId xmlns:p14="http://schemas.microsoft.com/office/powerpoint/2010/main" val="2798479448"/>
              </p:ext>
            </p:extLst>
          </p:nvPr>
        </p:nvGraphicFramePr>
        <p:xfrm>
          <a:off x="1524000" y="1066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4294967295"/>
          </p:nvPr>
        </p:nvSpPr>
        <p:spPr bwMode="auto">
          <a:xfrm>
            <a:off x="457200" y="152400"/>
            <a:ext cx="8305800" cy="6857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defRPr/>
            </a:pPr>
            <a:r>
              <a:rPr lang="en-US" altLang="en-US" sz="4000" b="1" dirty="0" smtClean="0">
                <a:solidFill>
                  <a:schemeClr val="accent2">
                    <a:lumMod val="75000"/>
                  </a:schemeClr>
                </a:solidFill>
                <a:cs typeface="ＭＳ Ｐゴシック" charset="0"/>
              </a:rPr>
              <a:t>The Noel Levitz (NL) PSOL Survey</a:t>
            </a:r>
            <a:endParaRPr lang="en-US" altLang="en-US" sz="4000" b="1" dirty="0" smtClean="0">
              <a:solidFill>
                <a:schemeClr val="accent2">
                  <a:lumMod val="75000"/>
                </a:schemeClr>
              </a:solidFill>
              <a:cs typeface="ＭＳ Ｐゴシック" charset="0"/>
            </a:endParaRPr>
          </a:p>
        </p:txBody>
      </p:sp>
      <p:sp>
        <p:nvSpPr>
          <p:cNvPr id="2" name="Rectangle 1"/>
          <p:cNvSpPr/>
          <p:nvPr/>
        </p:nvSpPr>
        <p:spPr bwMode="auto">
          <a:xfrm>
            <a:off x="762000" y="1524000"/>
            <a:ext cx="4191000" cy="762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charset="0"/>
              <a:ea typeface="ＭＳ Ｐゴシック" charset="0"/>
            </a:endParaRPr>
          </a:p>
        </p:txBody>
      </p:sp>
      <p:sp>
        <p:nvSpPr>
          <p:cNvPr id="3" name="Rectangle 2"/>
          <p:cNvSpPr/>
          <p:nvPr/>
        </p:nvSpPr>
        <p:spPr bwMode="auto">
          <a:xfrm>
            <a:off x="4972639" y="1524000"/>
            <a:ext cx="2438400" cy="80522"/>
          </a:xfrm>
          <a:prstGeom prst="rect">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charset="0"/>
              <a:ea typeface="ＭＳ Ｐゴシック" charset="0"/>
            </a:endParaRPr>
          </a:p>
        </p:txBody>
      </p:sp>
      <p:sp>
        <p:nvSpPr>
          <p:cNvPr id="7" name="TextBox 6"/>
          <p:cNvSpPr txBox="1"/>
          <p:nvPr/>
        </p:nvSpPr>
        <p:spPr>
          <a:xfrm>
            <a:off x="827987" y="1093111"/>
            <a:ext cx="2286000" cy="369332"/>
          </a:xfrm>
          <a:prstGeom prst="rect">
            <a:avLst/>
          </a:prstGeom>
          <a:noFill/>
        </p:spPr>
        <p:txBody>
          <a:bodyPr wrap="square" rtlCol="0">
            <a:spAutoFit/>
          </a:bodyPr>
          <a:lstStyle/>
          <a:p>
            <a:r>
              <a:rPr lang="en-US" sz="1800" dirty="0" smtClean="0"/>
              <a:t>26 NL Questions</a:t>
            </a:r>
            <a:endParaRPr lang="en-US" sz="1800" dirty="0"/>
          </a:p>
        </p:txBody>
      </p:sp>
      <p:sp>
        <p:nvSpPr>
          <p:cNvPr id="8" name="TextBox 7"/>
          <p:cNvSpPr txBox="1"/>
          <p:nvPr/>
        </p:nvSpPr>
        <p:spPr>
          <a:xfrm>
            <a:off x="4858339" y="1123889"/>
            <a:ext cx="2667000" cy="338554"/>
          </a:xfrm>
          <a:prstGeom prst="rect">
            <a:avLst/>
          </a:prstGeom>
          <a:noFill/>
        </p:spPr>
        <p:txBody>
          <a:bodyPr wrap="square" rtlCol="0">
            <a:spAutoFit/>
          </a:bodyPr>
          <a:lstStyle/>
          <a:p>
            <a:r>
              <a:rPr lang="en-US" sz="1600" dirty="0" smtClean="0"/>
              <a:t>6 QM and 4 NMSU Questions</a:t>
            </a:r>
            <a:endParaRPr lang="en-US" sz="1600" dirty="0"/>
          </a:p>
        </p:txBody>
      </p:sp>
      <p:sp>
        <p:nvSpPr>
          <p:cNvPr id="9" name="TextBox 8"/>
          <p:cNvSpPr txBox="1"/>
          <p:nvPr/>
        </p:nvSpPr>
        <p:spPr>
          <a:xfrm>
            <a:off x="2774623" y="1828800"/>
            <a:ext cx="2639505" cy="461665"/>
          </a:xfrm>
          <a:prstGeom prst="rect">
            <a:avLst/>
          </a:prstGeom>
          <a:noFill/>
        </p:spPr>
        <p:txBody>
          <a:bodyPr wrap="square" rtlCol="0">
            <a:spAutoFit/>
          </a:bodyPr>
          <a:lstStyle/>
          <a:p>
            <a:r>
              <a:rPr lang="en-US" dirty="0" smtClean="0"/>
              <a:t>Importance to me</a:t>
            </a:r>
            <a:endParaRPr lang="en-US" dirty="0"/>
          </a:p>
        </p:txBody>
      </p:sp>
      <p:sp>
        <p:nvSpPr>
          <p:cNvPr id="11" name="TextBox 10"/>
          <p:cNvSpPr txBox="1"/>
          <p:nvPr/>
        </p:nvSpPr>
        <p:spPr>
          <a:xfrm>
            <a:off x="2774623" y="3445621"/>
            <a:ext cx="3723196" cy="461665"/>
          </a:xfrm>
          <a:prstGeom prst="rect">
            <a:avLst/>
          </a:prstGeom>
          <a:noFill/>
        </p:spPr>
        <p:txBody>
          <a:bodyPr wrap="square" rtlCol="0">
            <a:spAutoFit/>
          </a:bodyPr>
          <a:lstStyle/>
          <a:p>
            <a:r>
              <a:rPr lang="en-US" dirty="0" smtClean="0"/>
              <a:t>My level of Satisfaction</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836356604"/>
              </p:ext>
            </p:extLst>
          </p:nvPr>
        </p:nvGraphicFramePr>
        <p:xfrm>
          <a:off x="2057400" y="2386056"/>
          <a:ext cx="4591247" cy="944880"/>
        </p:xfrm>
        <a:graphic>
          <a:graphicData uri="http://schemas.openxmlformats.org/drawingml/2006/table">
            <a:tbl>
              <a:tblPr/>
              <a:tblGrid>
                <a:gridCol w="2600760"/>
                <a:gridCol w="1990487"/>
              </a:tblGrid>
              <a:tr h="909281">
                <a:tc>
                  <a:txBody>
                    <a:bodyPr/>
                    <a:lstStyle/>
                    <a:p>
                      <a:r>
                        <a:rPr lang="en-US" sz="1400" dirty="0"/>
                        <a:t>1 - not important at all</a:t>
                      </a:r>
                      <a:br>
                        <a:rPr lang="en-US" sz="1400" dirty="0"/>
                      </a:br>
                      <a:r>
                        <a:rPr lang="en-US" sz="1400" dirty="0"/>
                        <a:t>2 - not very important</a:t>
                      </a:r>
                      <a:br>
                        <a:rPr lang="en-US" sz="1400" dirty="0"/>
                      </a:br>
                      <a:r>
                        <a:rPr lang="en-US" sz="1400" dirty="0"/>
                        <a:t>3 - somewhat unimportant</a:t>
                      </a:r>
                      <a:br>
                        <a:rPr lang="en-US" sz="1400" dirty="0"/>
                      </a:br>
                      <a:r>
                        <a:rPr lang="en-US" sz="1400" dirty="0"/>
                        <a:t>4 - neutral</a:t>
                      </a:r>
                    </a:p>
                  </a:txBody>
                  <a:tcPr anchor="ctr">
                    <a:lnL>
                      <a:noFill/>
                    </a:lnL>
                    <a:lnR>
                      <a:noFill/>
                    </a:lnR>
                    <a:lnT>
                      <a:noFill/>
                    </a:lnT>
                    <a:lnB>
                      <a:noFill/>
                    </a:lnB>
                  </a:tcPr>
                </a:tc>
                <a:tc>
                  <a:txBody>
                    <a:bodyPr/>
                    <a:lstStyle/>
                    <a:p>
                      <a:r>
                        <a:rPr lang="en-US" sz="1400" dirty="0"/>
                        <a:t>5 - somewhat important</a:t>
                      </a:r>
                      <a:br>
                        <a:rPr lang="en-US" sz="1400" dirty="0"/>
                      </a:br>
                      <a:r>
                        <a:rPr lang="en-US" sz="1400" dirty="0"/>
                        <a:t>6 - important</a:t>
                      </a:r>
                      <a:br>
                        <a:rPr lang="en-US" sz="1400" dirty="0"/>
                      </a:br>
                      <a:r>
                        <a:rPr lang="en-US" sz="1400" dirty="0"/>
                        <a:t>7 - very important</a:t>
                      </a:r>
                      <a:br>
                        <a:rPr lang="en-US" sz="1400" dirty="0"/>
                      </a:br>
                      <a:r>
                        <a:rPr lang="en-US" sz="1400" dirty="0"/>
                        <a:t>N/A - does not apply</a:t>
                      </a:r>
                    </a:p>
                  </a:txBody>
                  <a:tcPr anchor="ctr">
                    <a:lnL>
                      <a:noFill/>
                    </a:lnL>
                    <a:lnR>
                      <a:noFill/>
                    </a:lnR>
                    <a:lnT>
                      <a:noFill/>
                    </a:lnT>
                    <a:lnB>
                      <a:noFill/>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029496622"/>
              </p:ext>
            </p:extLst>
          </p:nvPr>
        </p:nvGraphicFramePr>
        <p:xfrm>
          <a:off x="2209800" y="3652100"/>
          <a:ext cx="4561494" cy="1757810"/>
        </p:xfrm>
        <a:graphic>
          <a:graphicData uri="http://schemas.openxmlformats.org/drawingml/2006/table">
            <a:tbl>
              <a:tblPr/>
              <a:tblGrid>
                <a:gridCol w="2280747"/>
                <a:gridCol w="2280747"/>
              </a:tblGrid>
              <a:tr h="1757810">
                <a:tc>
                  <a:txBody>
                    <a:bodyPr/>
                    <a:lstStyle/>
                    <a:p>
                      <a:r>
                        <a:rPr lang="en-US" sz="1400" dirty="0"/>
                        <a:t>1 - not satisfied at all</a:t>
                      </a:r>
                      <a:br>
                        <a:rPr lang="en-US" sz="1400" dirty="0"/>
                      </a:br>
                      <a:r>
                        <a:rPr lang="en-US" sz="1400" dirty="0"/>
                        <a:t>2 - not very satisfied</a:t>
                      </a:r>
                      <a:br>
                        <a:rPr lang="en-US" sz="1400" dirty="0"/>
                      </a:br>
                      <a:r>
                        <a:rPr lang="en-US" sz="1400" dirty="0"/>
                        <a:t>3 - somewhat dissatisfied</a:t>
                      </a:r>
                      <a:br>
                        <a:rPr lang="en-US" sz="1400" dirty="0"/>
                      </a:br>
                      <a:r>
                        <a:rPr lang="en-US" sz="1400" dirty="0"/>
                        <a:t>4 - neutral</a:t>
                      </a:r>
                    </a:p>
                  </a:txBody>
                  <a:tcPr anchor="ctr">
                    <a:lnL>
                      <a:noFill/>
                    </a:lnL>
                    <a:lnR>
                      <a:noFill/>
                    </a:lnR>
                    <a:lnT>
                      <a:noFill/>
                    </a:lnT>
                    <a:lnB>
                      <a:noFill/>
                    </a:lnB>
                  </a:tcPr>
                </a:tc>
                <a:tc>
                  <a:txBody>
                    <a:bodyPr/>
                    <a:lstStyle/>
                    <a:p>
                      <a:r>
                        <a:rPr lang="en-US" sz="1400" dirty="0"/>
                        <a:t>5 -somewhat satisfied</a:t>
                      </a:r>
                      <a:br>
                        <a:rPr lang="en-US" sz="1400" dirty="0"/>
                      </a:br>
                      <a:r>
                        <a:rPr lang="en-US" sz="1400" dirty="0"/>
                        <a:t>6 - satisfied</a:t>
                      </a:r>
                      <a:br>
                        <a:rPr lang="en-US" sz="1400" dirty="0"/>
                      </a:br>
                      <a:r>
                        <a:rPr lang="en-US" sz="1400" dirty="0"/>
                        <a:t>7 - very satisfied</a:t>
                      </a:r>
                      <a:br>
                        <a:rPr lang="en-US" sz="1400" dirty="0"/>
                      </a:br>
                      <a:r>
                        <a:rPr lang="en-US" sz="1400" dirty="0"/>
                        <a:t>N/A - not available/not used</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1643790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685800" y="1143000"/>
            <a:ext cx="80772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charset="0"/>
                <a:ea typeface="MS PGothic" pitchFamily="34" charset="-128"/>
              </a:defRPr>
            </a:lvl1pPr>
            <a:lvl2pPr marL="1085850" indent="-34290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marL="0" indent="0">
              <a:tabLst>
                <a:tab pos="227013" algn="l"/>
              </a:tabLst>
              <a:defRPr/>
            </a:pPr>
            <a:r>
              <a:rPr lang="en-US" sz="2800" b="1" dirty="0" smtClean="0"/>
              <a:t>QM Questions</a:t>
            </a:r>
            <a:br>
              <a:rPr lang="en-US" sz="2800" b="1" dirty="0" smtClean="0"/>
            </a:br>
            <a:endParaRPr lang="en-US" sz="1200" b="1" dirty="0" smtClean="0"/>
          </a:p>
          <a:p>
            <a:pPr>
              <a:buFont typeface="+mj-lt"/>
              <a:buAutoNum type="arabicPeriod"/>
              <a:tabLst>
                <a:tab pos="227013" algn="l"/>
              </a:tabLst>
              <a:defRPr/>
            </a:pPr>
            <a:r>
              <a:rPr lang="en-US" sz="2000" dirty="0" smtClean="0"/>
              <a:t>This institution’s online courses are of high quality.</a:t>
            </a:r>
            <a:br>
              <a:rPr lang="en-US" sz="2000" dirty="0" smtClean="0"/>
            </a:br>
            <a:endParaRPr lang="en-US" sz="800" dirty="0" smtClean="0"/>
          </a:p>
          <a:p>
            <a:pPr>
              <a:buFont typeface="+mj-lt"/>
              <a:buAutoNum type="arabicPeriod"/>
              <a:tabLst>
                <a:tab pos="227013" algn="l"/>
              </a:tabLst>
              <a:defRPr/>
            </a:pPr>
            <a:r>
              <a:rPr lang="en-US" sz="2000" dirty="0" smtClean="0"/>
              <a:t>Courses have clear instruction about getting started and where to begin.</a:t>
            </a:r>
            <a:br>
              <a:rPr lang="en-US" sz="2000" dirty="0" smtClean="0"/>
            </a:br>
            <a:endParaRPr lang="en-US" sz="1000" dirty="0" smtClean="0"/>
          </a:p>
          <a:p>
            <a:pPr>
              <a:buFont typeface="+mj-lt"/>
              <a:buAutoNum type="arabicPeriod"/>
              <a:tabLst>
                <a:tab pos="227013" algn="l"/>
              </a:tabLst>
              <a:defRPr/>
            </a:pPr>
            <a:r>
              <a:rPr lang="en-US" sz="2000" dirty="0" smtClean="0"/>
              <a:t>Technologies required in my courses are readily available, provided or easily downloaded.</a:t>
            </a:r>
            <a:br>
              <a:rPr lang="en-US" sz="2000" dirty="0" smtClean="0"/>
            </a:br>
            <a:endParaRPr lang="en-US" sz="1000" dirty="0" smtClean="0"/>
          </a:p>
          <a:p>
            <a:pPr>
              <a:buFont typeface="+mj-lt"/>
              <a:buAutoNum type="arabicPeriod"/>
              <a:tabLst>
                <a:tab pos="227013" algn="l"/>
              </a:tabLst>
              <a:defRPr/>
            </a:pPr>
            <a:r>
              <a:rPr lang="en-US" sz="2000" dirty="0" smtClean="0"/>
              <a:t>Navigation in the online courses is logical, consistent, and efficient.</a:t>
            </a:r>
            <a:br>
              <a:rPr lang="en-US" sz="2000" dirty="0" smtClean="0"/>
            </a:br>
            <a:endParaRPr lang="en-US" sz="1000" dirty="0" smtClean="0"/>
          </a:p>
          <a:p>
            <a:pPr>
              <a:buFont typeface="+mj-lt"/>
              <a:buAutoNum type="arabicPeriod"/>
              <a:tabLst>
                <a:tab pos="227013" algn="l"/>
              </a:tabLst>
              <a:defRPr/>
            </a:pPr>
            <a:r>
              <a:rPr lang="en-US" sz="2000" dirty="0" smtClean="0"/>
              <a:t>Course learning objectives, and instructions on how to meet them, are made clear.</a:t>
            </a:r>
            <a:r>
              <a:rPr lang="en-US" dirty="0" smtClean="0"/>
              <a:t/>
            </a:r>
            <a:br>
              <a:rPr lang="en-US" dirty="0" smtClean="0"/>
            </a:br>
            <a:endParaRPr lang="en-US" sz="1000" dirty="0" smtClean="0"/>
          </a:p>
          <a:p>
            <a:pPr>
              <a:buFont typeface="+mj-lt"/>
              <a:buAutoNum type="arabicPeriod"/>
              <a:tabLst>
                <a:tab pos="227013" algn="l"/>
              </a:tabLst>
              <a:defRPr/>
            </a:pPr>
            <a:r>
              <a:rPr lang="en-US" sz="2000" dirty="0" smtClean="0"/>
              <a:t>Courses are well-designed, readable and not distracting.</a:t>
            </a:r>
            <a:r>
              <a:rPr lang="en-US" dirty="0" smtClean="0"/>
              <a:t/>
            </a:r>
            <a:br>
              <a:rPr lang="en-US" dirty="0" smtClean="0"/>
            </a:br>
            <a:endParaRPr lang="en-US" dirty="0" smtClean="0"/>
          </a:p>
          <a:p>
            <a:pPr marL="514350" indent="-514350">
              <a:buFont typeface="+mj-lt"/>
              <a:buAutoNum type="arabicPeriod"/>
              <a:defRPr/>
            </a:pPr>
            <a:endParaRPr lang="en-US" sz="1800" dirty="0" smtClean="0"/>
          </a:p>
        </p:txBody>
      </p:sp>
      <p:sp>
        <p:nvSpPr>
          <p:cNvPr id="6" name="Text Placeholder 2"/>
          <p:cNvSpPr>
            <a:spLocks noGrp="1"/>
          </p:cNvSpPr>
          <p:nvPr>
            <p:ph type="body" sz="quarter" idx="4294967295"/>
          </p:nvPr>
        </p:nvSpPr>
        <p:spPr bwMode="auto">
          <a:xfrm>
            <a:off x="685800" y="152400"/>
            <a:ext cx="7158038" cy="7270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defRPr/>
            </a:pPr>
            <a:r>
              <a:rPr lang="en-US" altLang="en-US" sz="4000" b="1" dirty="0" smtClean="0">
                <a:solidFill>
                  <a:schemeClr val="accent2">
                    <a:lumMod val="75000"/>
                  </a:schemeClr>
                </a:solidFill>
                <a:cs typeface="ＭＳ Ｐゴシック" charset="0"/>
              </a:rPr>
              <a:t>Questions about Quality</a:t>
            </a:r>
          </a:p>
        </p:txBody>
      </p:sp>
      <p:sp>
        <p:nvSpPr>
          <p:cNvPr id="2" name="AutoShape 2" descr="Image result for question mark"/>
          <p:cNvSpPr>
            <a:spLocks noChangeAspect="1" noChangeArrowheads="1"/>
          </p:cNvSpPr>
          <p:nvPr/>
        </p:nvSpPr>
        <p:spPr bwMode="auto">
          <a:xfrm>
            <a:off x="176213"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22238"/>
            <a:ext cx="7429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8988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685800" y="1143000"/>
            <a:ext cx="8382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charset="0"/>
                <a:ea typeface="MS PGothic" pitchFamily="34" charset="-128"/>
              </a:defRPr>
            </a:lvl1pPr>
            <a:lvl2pPr marL="1085850" indent="-34290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marL="0" indent="0">
              <a:tabLst>
                <a:tab pos="227013" algn="l"/>
              </a:tabLst>
              <a:defRPr/>
            </a:pPr>
            <a:r>
              <a:rPr lang="en-US" b="1" dirty="0" smtClean="0"/>
              <a:t>Our Questions:</a:t>
            </a:r>
            <a:r>
              <a:rPr lang="en-US" b="1" dirty="0" smtClean="0">
                <a:solidFill>
                  <a:schemeClr val="accent6">
                    <a:lumMod val="60000"/>
                    <a:lumOff val="40000"/>
                  </a:schemeClr>
                </a:solidFill>
              </a:rPr>
              <a:t/>
            </a:r>
            <a:br>
              <a:rPr lang="en-US" b="1" dirty="0" smtClean="0">
                <a:solidFill>
                  <a:schemeClr val="accent6">
                    <a:lumMod val="60000"/>
                    <a:lumOff val="40000"/>
                  </a:schemeClr>
                </a:solidFill>
              </a:rPr>
            </a:br>
            <a:endParaRPr lang="en-US" sz="1200" b="1" dirty="0" smtClean="0">
              <a:solidFill>
                <a:schemeClr val="accent6">
                  <a:lumMod val="60000"/>
                  <a:lumOff val="40000"/>
                </a:schemeClr>
              </a:solidFill>
            </a:endParaRPr>
          </a:p>
          <a:p>
            <a:pPr marL="457200" indent="-457200">
              <a:buFont typeface="+mj-lt"/>
              <a:buAutoNum type="arabicPeriod" startAt="7"/>
              <a:tabLst>
                <a:tab pos="227013" algn="l"/>
              </a:tabLst>
              <a:defRPr/>
            </a:pPr>
            <a:r>
              <a:rPr lang="en-US" dirty="0" smtClean="0"/>
              <a:t>The purchase of course materials is a worthwhile investment.</a:t>
            </a:r>
            <a:br>
              <a:rPr lang="en-US" dirty="0" smtClean="0"/>
            </a:br>
            <a:endParaRPr lang="en-US" sz="1000" dirty="0" smtClean="0"/>
          </a:p>
          <a:p>
            <a:pPr marL="457200" indent="-457200">
              <a:buFont typeface="+mj-lt"/>
              <a:buAutoNum type="arabicPeriod" startAt="7"/>
              <a:tabLst>
                <a:tab pos="227013" algn="l"/>
              </a:tabLst>
              <a:defRPr/>
            </a:pPr>
            <a:r>
              <a:rPr lang="en-US" dirty="0" smtClean="0"/>
              <a:t>The learning experience is engaging and supportive.</a:t>
            </a:r>
            <a:br>
              <a:rPr lang="en-US" dirty="0" smtClean="0"/>
            </a:br>
            <a:endParaRPr lang="en-US" sz="1000" dirty="0" smtClean="0"/>
          </a:p>
          <a:p>
            <a:pPr marL="457200" indent="-457200">
              <a:buFont typeface="+mj-lt"/>
              <a:buAutoNum type="arabicPeriod" startAt="7"/>
              <a:tabLst>
                <a:tab pos="227013" algn="l"/>
              </a:tabLst>
              <a:defRPr/>
            </a:pPr>
            <a:r>
              <a:rPr lang="en-US" dirty="0" smtClean="0"/>
              <a:t>Courses use a variety of instructional materials such as audio, video, transcripts, etc.</a:t>
            </a:r>
            <a:br>
              <a:rPr lang="en-US" dirty="0" smtClean="0"/>
            </a:br>
            <a:endParaRPr lang="en-US" sz="1000" dirty="0" smtClean="0"/>
          </a:p>
          <a:p>
            <a:pPr marL="457200" indent="-457200">
              <a:buFont typeface="+mj-lt"/>
              <a:buAutoNum type="arabicPeriod" startAt="7"/>
              <a:tabLst>
                <a:tab pos="227013" algn="l"/>
              </a:tabLst>
              <a:defRPr/>
            </a:pPr>
            <a:r>
              <a:rPr lang="en-US" dirty="0" smtClean="0"/>
              <a:t>Course assignments are meaningful and relevant. </a:t>
            </a:r>
          </a:p>
          <a:p>
            <a:pPr marL="514350" indent="-514350">
              <a:buFont typeface="+mj-lt"/>
              <a:buAutoNum type="arabicPeriod" startAt="7"/>
              <a:defRPr/>
            </a:pPr>
            <a:endParaRPr lang="en-US" sz="1800" dirty="0" smtClean="0"/>
          </a:p>
        </p:txBody>
      </p:sp>
      <p:sp>
        <p:nvSpPr>
          <p:cNvPr id="6" name="Text Placeholder 2"/>
          <p:cNvSpPr>
            <a:spLocks noGrp="1"/>
          </p:cNvSpPr>
          <p:nvPr>
            <p:ph type="body" sz="quarter" idx="4294967295"/>
          </p:nvPr>
        </p:nvSpPr>
        <p:spPr bwMode="auto">
          <a:xfrm>
            <a:off x="685800" y="152400"/>
            <a:ext cx="7158038" cy="7270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defRPr/>
            </a:pPr>
            <a:r>
              <a:rPr lang="en-US" altLang="en-US" sz="4000" b="1" dirty="0" smtClean="0">
                <a:solidFill>
                  <a:schemeClr val="accent2">
                    <a:lumMod val="75000"/>
                  </a:schemeClr>
                </a:solidFill>
                <a:cs typeface="ＭＳ Ｐゴシック" charset="0"/>
              </a:rPr>
              <a:t>Questions about Quality</a:t>
            </a:r>
          </a:p>
        </p:txBody>
      </p:sp>
      <p:sp>
        <p:nvSpPr>
          <p:cNvPr id="2" name="AutoShape 5" descr="Image result for question mark"/>
          <p:cNvSpPr>
            <a:spLocks noChangeAspect="1" noChangeArrowheads="1"/>
          </p:cNvSpPr>
          <p:nvPr/>
        </p:nvSpPr>
        <p:spPr bwMode="auto">
          <a:xfrm>
            <a:off x="176213"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00025"/>
            <a:ext cx="7429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4294967295"/>
          </p:nvPr>
        </p:nvSpPr>
        <p:spPr bwMode="auto">
          <a:xfrm>
            <a:off x="914400" y="169863"/>
            <a:ext cx="7158038" cy="7270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defRPr/>
            </a:pPr>
            <a:r>
              <a:rPr lang="en-US" altLang="en-US" sz="4000" dirty="0" smtClean="0">
                <a:solidFill>
                  <a:schemeClr val="accent2">
                    <a:lumMod val="75000"/>
                  </a:schemeClr>
                </a:solidFill>
                <a:cs typeface="ＭＳ Ｐゴシック" charset="0"/>
              </a:rPr>
              <a:t>Data Collection</a:t>
            </a:r>
            <a:endParaRPr lang="en-US" altLang="en-US" sz="4000" dirty="0" smtClean="0">
              <a:solidFill>
                <a:schemeClr val="accent2">
                  <a:lumMod val="75000"/>
                </a:schemeClr>
              </a:solidFill>
              <a:cs typeface="ＭＳ Ｐゴシック" charset="0"/>
            </a:endParaRPr>
          </a:p>
        </p:txBody>
      </p:sp>
      <p:graphicFrame>
        <p:nvGraphicFramePr>
          <p:cNvPr id="2" name="Chart 1"/>
          <p:cNvGraphicFramePr/>
          <p:nvPr>
            <p:extLst>
              <p:ext uri="{D42A27DB-BD31-4B8C-83A1-F6EECF244321}">
                <p14:modId xmlns:p14="http://schemas.microsoft.com/office/powerpoint/2010/main" val="3841153862"/>
              </p:ext>
            </p:extLst>
          </p:nvPr>
        </p:nvGraphicFramePr>
        <p:xfrm>
          <a:off x="1524000" y="1828800"/>
          <a:ext cx="5638800" cy="36322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981958" y="762000"/>
            <a:ext cx="7400042" cy="461665"/>
          </a:xfrm>
          <a:prstGeom prst="rect">
            <a:avLst/>
          </a:prstGeom>
        </p:spPr>
        <p:txBody>
          <a:bodyPr wrap="square">
            <a:spAutoFit/>
          </a:bodyPr>
          <a:lstStyle/>
          <a:p>
            <a:r>
              <a:rPr lang="en-US" dirty="0" smtClean="0"/>
              <a:t>533 (16%) out of 3,270 students responded to the survey </a:t>
            </a:r>
            <a:endParaRPr lang="en-US" dirty="0" smtClean="0"/>
          </a:p>
        </p:txBody>
      </p:sp>
      <p:sp>
        <p:nvSpPr>
          <p:cNvPr id="5" name="TextBox 4"/>
          <p:cNvSpPr txBox="1"/>
          <p:nvPr/>
        </p:nvSpPr>
        <p:spPr>
          <a:xfrm>
            <a:off x="2819400" y="3581400"/>
            <a:ext cx="1219200" cy="646331"/>
          </a:xfrm>
          <a:prstGeom prst="rect">
            <a:avLst/>
          </a:prstGeom>
          <a:noFill/>
        </p:spPr>
        <p:txBody>
          <a:bodyPr wrap="square" rtlCol="0">
            <a:spAutoFit/>
          </a:bodyPr>
          <a:lstStyle/>
          <a:p>
            <a:r>
              <a:rPr lang="en-US" sz="1800" dirty="0" smtClean="0"/>
              <a:t>109/520 (21%)</a:t>
            </a:r>
            <a:endParaRPr lang="en-US" sz="1800" dirty="0"/>
          </a:p>
        </p:txBody>
      </p:sp>
    </p:spTree>
    <p:extLst>
      <p:ext uri="{BB962C8B-B14F-4D97-AF65-F5344CB8AC3E}">
        <p14:creationId xmlns:p14="http://schemas.microsoft.com/office/powerpoint/2010/main" val="1108688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7313</TotalTime>
  <Words>575</Words>
  <Application>Microsoft Office PowerPoint</Application>
  <PresentationFormat>On-screen Show (4:3)</PresentationFormat>
  <Paragraphs>169</Paragraphs>
  <Slides>22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Times</vt:lpstr>
      <vt:lpstr>MS PGothic</vt:lpstr>
      <vt:lpstr>Arial</vt:lpstr>
      <vt:lpstr>Calibri</vt:lpstr>
      <vt:lpstr>Century Schoolbook</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Contact Information</vt:lpstr>
    </vt:vector>
  </TitlesOfParts>
  <Company>ſꀀ֙⦜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Theresa Montoya</dc:creator>
  <cp:lastModifiedBy>NMSU</cp:lastModifiedBy>
  <cp:revision>123</cp:revision>
  <cp:lastPrinted>2015-10-20T20:27:28Z</cp:lastPrinted>
  <dcterms:created xsi:type="dcterms:W3CDTF">2005-09-19T15:13:16Z</dcterms:created>
  <dcterms:modified xsi:type="dcterms:W3CDTF">2015-10-20T22:48:42Z</dcterms:modified>
</cp:coreProperties>
</file>