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4" r:id="rId5"/>
    <p:sldId id="310" r:id="rId6"/>
    <p:sldId id="311" r:id="rId7"/>
    <p:sldId id="312" r:id="rId8"/>
    <p:sldId id="321" r:id="rId9"/>
    <p:sldId id="309" r:id="rId10"/>
    <p:sldId id="304" r:id="rId11"/>
    <p:sldId id="305" r:id="rId12"/>
    <p:sldId id="306" r:id="rId13"/>
    <p:sldId id="314" r:id="rId14"/>
    <p:sldId id="320" r:id="rId15"/>
    <p:sldId id="319" r:id="rId16"/>
    <p:sldId id="307" r:id="rId17"/>
    <p:sldId id="315" r:id="rId18"/>
    <p:sldId id="313" r:id="rId19"/>
    <p:sldId id="308" r:id="rId20"/>
    <p:sldId id="316" r:id="rId21"/>
    <p:sldId id="317" r:id="rId22"/>
    <p:sldId id="289" r:id="rId2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A50021"/>
    <a:srgbClr val="FF0000"/>
    <a:srgbClr val="E60000"/>
    <a:srgbClr val="512373"/>
    <a:srgbClr val="4F622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30" autoAdjust="0"/>
  </p:normalViewPr>
  <p:slideViewPr>
    <p:cSldViewPr showGuides="1"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9" d="100"/>
          <a:sy n="89" d="100"/>
        </p:scale>
        <p:origin x="-3672" y="-10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B591D-3F74-DF4C-BE06-FD589AD3B18B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132A60EE-1EBD-E34A-9B21-E30516653136}">
      <dgm:prSet phldrT="[Text]" custT="1"/>
      <dgm:spPr/>
      <dgm:t>
        <a:bodyPr/>
        <a:lstStyle/>
        <a:p>
          <a:r>
            <a:rPr lang="en-US" sz="2600" dirty="0" smtClean="0">
              <a:latin typeface="Calibri" panose="020F0502020204030204" pitchFamily="34" charset="0"/>
            </a:rPr>
            <a:t>Course Design</a:t>
          </a:r>
          <a:endParaRPr lang="en-US" sz="2600" dirty="0">
            <a:latin typeface="Calibri" panose="020F0502020204030204" pitchFamily="34" charset="0"/>
          </a:endParaRPr>
        </a:p>
      </dgm:t>
    </dgm:pt>
    <dgm:pt modelId="{2EC69325-ACF4-0C4C-8848-B9723454A9AF}" type="parTrans" cxnId="{AAFDA10D-08DE-E143-84EB-FA03F528B180}">
      <dgm:prSet/>
      <dgm:spPr/>
      <dgm:t>
        <a:bodyPr/>
        <a:lstStyle/>
        <a:p>
          <a:endParaRPr lang="en-US"/>
        </a:p>
      </dgm:t>
    </dgm:pt>
    <dgm:pt modelId="{C3480944-FC00-C44B-A861-15B67B241D20}" type="sibTrans" cxnId="{AAFDA10D-08DE-E143-84EB-FA03F528B180}">
      <dgm:prSet/>
      <dgm:spPr/>
      <dgm:t>
        <a:bodyPr/>
        <a:lstStyle/>
        <a:p>
          <a:endParaRPr lang="en-US"/>
        </a:p>
      </dgm:t>
    </dgm:pt>
    <dgm:pt modelId="{DA92C445-5D85-C643-BA43-265E96727D1F}">
      <dgm:prSet phldrT="[Text]" custT="1"/>
      <dgm:spPr/>
      <dgm:t>
        <a:bodyPr/>
        <a:lstStyle/>
        <a:p>
          <a:r>
            <a:rPr lang="en-US" sz="2600" dirty="0" smtClean="0">
              <a:latin typeface="Calibri" panose="020F0502020204030204" pitchFamily="34" charset="0"/>
            </a:rPr>
            <a:t>Course Development</a:t>
          </a:r>
          <a:endParaRPr lang="en-US" sz="2600" dirty="0">
            <a:latin typeface="Calibri" panose="020F0502020204030204" pitchFamily="34" charset="0"/>
          </a:endParaRPr>
        </a:p>
      </dgm:t>
    </dgm:pt>
    <dgm:pt modelId="{DBC04C00-41F2-4C48-AE4D-C7F5883BBE95}" type="parTrans" cxnId="{D8FCCB00-D857-F045-ABA1-4BFBF2C12296}">
      <dgm:prSet/>
      <dgm:spPr/>
      <dgm:t>
        <a:bodyPr/>
        <a:lstStyle/>
        <a:p>
          <a:endParaRPr lang="en-US"/>
        </a:p>
      </dgm:t>
    </dgm:pt>
    <dgm:pt modelId="{E1F83D7D-9EB6-024B-8986-31FA8661FAED}" type="sibTrans" cxnId="{D8FCCB00-D857-F045-ABA1-4BFBF2C12296}">
      <dgm:prSet/>
      <dgm:spPr/>
      <dgm:t>
        <a:bodyPr/>
        <a:lstStyle/>
        <a:p>
          <a:endParaRPr lang="en-US"/>
        </a:p>
      </dgm:t>
    </dgm:pt>
    <dgm:pt modelId="{84F6E654-E80E-C440-99AF-32D812D69756}">
      <dgm:prSet phldrT="[Text]" custT="1"/>
      <dgm:spPr/>
      <dgm:t>
        <a:bodyPr/>
        <a:lstStyle/>
        <a:p>
          <a:r>
            <a:rPr lang="en-US" sz="2600" dirty="0" smtClean="0">
              <a:latin typeface="Calibri" panose="020F0502020204030204" pitchFamily="34" charset="0"/>
            </a:rPr>
            <a:t>QA   Processes</a:t>
          </a:r>
          <a:endParaRPr lang="en-US" sz="2600" dirty="0">
            <a:latin typeface="Calibri" panose="020F0502020204030204" pitchFamily="34" charset="0"/>
          </a:endParaRPr>
        </a:p>
      </dgm:t>
    </dgm:pt>
    <dgm:pt modelId="{8497869B-0AC3-5742-9098-40B439FD19EB}" type="parTrans" cxnId="{6129380E-662D-AC4A-B890-F15BEF041005}">
      <dgm:prSet/>
      <dgm:spPr/>
      <dgm:t>
        <a:bodyPr/>
        <a:lstStyle/>
        <a:p>
          <a:endParaRPr lang="en-US"/>
        </a:p>
      </dgm:t>
    </dgm:pt>
    <dgm:pt modelId="{3FDBA610-2222-8C45-9917-E84DACF60568}" type="sibTrans" cxnId="{6129380E-662D-AC4A-B890-F15BEF041005}">
      <dgm:prSet/>
      <dgm:spPr/>
      <dgm:t>
        <a:bodyPr/>
        <a:lstStyle/>
        <a:p>
          <a:endParaRPr lang="en-US"/>
        </a:p>
      </dgm:t>
    </dgm:pt>
    <dgm:pt modelId="{66CD9139-FE92-E64F-9000-95B830DDC86F}">
      <dgm:prSet phldrT="[Text]" custT="1"/>
      <dgm:spPr/>
      <dgm:t>
        <a:bodyPr/>
        <a:lstStyle/>
        <a:p>
          <a:r>
            <a:rPr lang="en-US" sz="2600" dirty="0" smtClean="0">
              <a:latin typeface="Calibri" panose="020F0502020204030204" pitchFamily="34" charset="0"/>
            </a:rPr>
            <a:t>Instructional Process</a:t>
          </a:r>
          <a:endParaRPr lang="en-US" sz="2600" dirty="0">
            <a:latin typeface="Calibri" panose="020F0502020204030204" pitchFamily="34" charset="0"/>
          </a:endParaRPr>
        </a:p>
      </dgm:t>
    </dgm:pt>
    <dgm:pt modelId="{CF58A52D-39B2-5A47-8274-94A4AC228466}" type="parTrans" cxnId="{6001EB29-E82A-A841-AAC5-36713C6A0C9F}">
      <dgm:prSet/>
      <dgm:spPr/>
      <dgm:t>
        <a:bodyPr/>
        <a:lstStyle/>
        <a:p>
          <a:endParaRPr lang="en-US"/>
        </a:p>
      </dgm:t>
    </dgm:pt>
    <dgm:pt modelId="{F322C711-FAD1-BD48-A773-CC3E0A7FFDA8}" type="sibTrans" cxnId="{6001EB29-E82A-A841-AAC5-36713C6A0C9F}">
      <dgm:prSet/>
      <dgm:spPr/>
      <dgm:t>
        <a:bodyPr/>
        <a:lstStyle/>
        <a:p>
          <a:endParaRPr lang="en-US"/>
        </a:p>
      </dgm:t>
    </dgm:pt>
    <dgm:pt modelId="{F1F2DEB0-8D45-9345-8DC4-E8B6B8C9247A}">
      <dgm:prSet phldrT="[Text]" custT="1"/>
      <dgm:spPr/>
      <dgm:t>
        <a:bodyPr/>
        <a:lstStyle/>
        <a:p>
          <a:r>
            <a:rPr lang="en-US" sz="2600" dirty="0" smtClean="0">
              <a:latin typeface="Calibri" panose="020F0502020204030204" pitchFamily="34" charset="0"/>
            </a:rPr>
            <a:t>Professional Development</a:t>
          </a:r>
          <a:endParaRPr lang="en-US" sz="2600" dirty="0">
            <a:latin typeface="Calibri" panose="020F0502020204030204" pitchFamily="34" charset="0"/>
          </a:endParaRPr>
        </a:p>
      </dgm:t>
    </dgm:pt>
    <dgm:pt modelId="{9DCB2A2F-0066-004E-A5F8-3CBA422B0D56}" type="parTrans" cxnId="{CBD5FB42-5110-CB42-9774-DF748FC83746}">
      <dgm:prSet/>
      <dgm:spPr/>
      <dgm:t>
        <a:bodyPr/>
        <a:lstStyle/>
        <a:p>
          <a:endParaRPr lang="en-US"/>
        </a:p>
      </dgm:t>
    </dgm:pt>
    <dgm:pt modelId="{F9E7D1AD-8CA0-BA4D-A343-1B644B56102E}" type="sibTrans" cxnId="{CBD5FB42-5110-CB42-9774-DF748FC83746}">
      <dgm:prSet/>
      <dgm:spPr/>
      <dgm:t>
        <a:bodyPr/>
        <a:lstStyle/>
        <a:p>
          <a:endParaRPr lang="en-US"/>
        </a:p>
      </dgm:t>
    </dgm:pt>
    <dgm:pt modelId="{86FCD022-927D-C742-98BE-F855CAB31FF8}">
      <dgm:prSet phldrT="[Text]" custT="1"/>
      <dgm:spPr/>
      <dgm:t>
        <a:bodyPr/>
        <a:lstStyle/>
        <a:p>
          <a:r>
            <a:rPr lang="en-US" sz="2600" dirty="0" smtClean="0">
              <a:latin typeface="Calibri" panose="020F0502020204030204" pitchFamily="34" charset="0"/>
            </a:rPr>
            <a:t>Institutional Effectiveness</a:t>
          </a:r>
          <a:endParaRPr lang="en-US" sz="2600" dirty="0">
            <a:latin typeface="Calibri" panose="020F0502020204030204" pitchFamily="34" charset="0"/>
          </a:endParaRPr>
        </a:p>
      </dgm:t>
    </dgm:pt>
    <dgm:pt modelId="{00A67AFE-D4D5-4549-ACD3-92A9421FB8F5}" type="parTrans" cxnId="{8358F3DD-1754-FE46-AB12-DAA67E3167AF}">
      <dgm:prSet/>
      <dgm:spPr/>
      <dgm:t>
        <a:bodyPr/>
        <a:lstStyle/>
        <a:p>
          <a:endParaRPr lang="en-US"/>
        </a:p>
      </dgm:t>
    </dgm:pt>
    <dgm:pt modelId="{D2CC1955-D754-6E45-B2C5-0F34F3CEA707}" type="sibTrans" cxnId="{8358F3DD-1754-FE46-AB12-DAA67E3167AF}">
      <dgm:prSet/>
      <dgm:spPr/>
      <dgm:t>
        <a:bodyPr/>
        <a:lstStyle/>
        <a:p>
          <a:endParaRPr lang="en-US"/>
        </a:p>
      </dgm:t>
    </dgm:pt>
    <dgm:pt modelId="{16B778AD-C051-E146-B0F2-EF479A60F288}" type="pres">
      <dgm:prSet presAssocID="{4CCB591D-3F74-DF4C-BE06-FD589AD3B18B}" presName="compositeShape" presStyleCnt="0">
        <dgm:presLayoutVars>
          <dgm:chMax val="7"/>
          <dgm:dir/>
          <dgm:resizeHandles val="exact"/>
        </dgm:presLayoutVars>
      </dgm:prSet>
      <dgm:spPr/>
    </dgm:pt>
    <dgm:pt modelId="{84D62F9E-CD26-294B-B132-966E0E8D10B2}" type="pres">
      <dgm:prSet presAssocID="{132A60EE-1EBD-E34A-9B21-E30516653136}" presName="circ1" presStyleLbl="vennNode1" presStyleIdx="0" presStyleCnt="6"/>
      <dgm:spPr/>
    </dgm:pt>
    <dgm:pt modelId="{FDC60496-4A2F-0E40-B6FA-7A8CCDE9EF24}" type="pres">
      <dgm:prSet presAssocID="{132A60EE-1EBD-E34A-9B21-E30516653136}" presName="circ1Tx" presStyleLbl="revTx" presStyleIdx="0" presStyleCnt="0" custScaleX="112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BD39B-0D02-D847-AE55-D02296927070}" type="pres">
      <dgm:prSet presAssocID="{DA92C445-5D85-C643-BA43-265E96727D1F}" presName="circ2" presStyleLbl="vennNode1" presStyleIdx="1" presStyleCnt="6"/>
      <dgm:spPr/>
    </dgm:pt>
    <dgm:pt modelId="{7FF2E237-CA13-F646-91EF-EDE008289A05}" type="pres">
      <dgm:prSet presAssocID="{DA92C445-5D85-C643-BA43-265E96727D1F}" presName="circ2Tx" presStyleLbl="revTx" presStyleIdx="0" presStyleCnt="0" custScaleX="112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8A071-CBDC-D148-B45D-F0EAEB99850C}" type="pres">
      <dgm:prSet presAssocID="{84F6E654-E80E-C440-99AF-32D812D69756}" presName="circ3" presStyleLbl="vennNode1" presStyleIdx="2" presStyleCnt="6"/>
      <dgm:spPr/>
      <dgm:t>
        <a:bodyPr/>
        <a:lstStyle/>
        <a:p>
          <a:endParaRPr lang="en-US"/>
        </a:p>
      </dgm:t>
    </dgm:pt>
    <dgm:pt modelId="{59505390-7860-6044-BEB6-AA45F8BDC5A9}" type="pres">
      <dgm:prSet presAssocID="{84F6E654-E80E-C440-99AF-32D812D69756}" presName="circ3Tx" presStyleLbl="revTx" presStyleIdx="0" presStyleCnt="0" custScaleX="112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1DEB5-E780-AF45-A32C-77AB3D814ED7}" type="pres">
      <dgm:prSet presAssocID="{66CD9139-FE92-E64F-9000-95B830DDC86F}" presName="circ4" presStyleLbl="vennNode1" presStyleIdx="3" presStyleCnt="6"/>
      <dgm:spPr/>
    </dgm:pt>
    <dgm:pt modelId="{51E0B22C-6DD5-A14B-9A61-D1575D58FFEA}" type="pres">
      <dgm:prSet presAssocID="{66CD9139-FE92-E64F-9000-95B830DDC86F}" presName="circ4Tx" presStyleLbl="revTx" presStyleIdx="0" presStyleCnt="0" custScaleX="112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0D07C-37C7-D542-AF4F-E43344C195A0}" type="pres">
      <dgm:prSet presAssocID="{F1F2DEB0-8D45-9345-8DC4-E8B6B8C9247A}" presName="circ5" presStyleLbl="vennNode1" presStyleIdx="4" presStyleCnt="6"/>
      <dgm:spPr/>
    </dgm:pt>
    <dgm:pt modelId="{B8FC4BDE-1D00-0540-81A9-3D73C8FA4FEE}" type="pres">
      <dgm:prSet presAssocID="{F1F2DEB0-8D45-9345-8DC4-E8B6B8C9247A}" presName="circ5Tx" presStyleLbl="revTx" presStyleIdx="0" presStyleCnt="0" custScaleX="112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C5F0F-0687-8342-9E5D-AEA64F3E26E8}" type="pres">
      <dgm:prSet presAssocID="{86FCD022-927D-C742-98BE-F855CAB31FF8}" presName="circ6" presStyleLbl="vennNode1" presStyleIdx="5" presStyleCnt="6"/>
      <dgm:spPr/>
    </dgm:pt>
    <dgm:pt modelId="{3D754017-ACE0-4E44-9194-85AFAE998504}" type="pres">
      <dgm:prSet presAssocID="{86FCD022-927D-C742-98BE-F855CAB31FF8}" presName="circ6Tx" presStyleLbl="revTx" presStyleIdx="0" presStyleCnt="0" custScaleX="112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841041-4F5F-44AA-AE8D-9F14F3B4FABF}" type="presOf" srcId="{132A60EE-1EBD-E34A-9B21-E30516653136}" destId="{FDC60496-4A2F-0E40-B6FA-7A8CCDE9EF24}" srcOrd="0" destOrd="0" presId="urn:microsoft.com/office/officeart/2005/8/layout/venn1"/>
    <dgm:cxn modelId="{2E2F7CD6-6746-4E0F-986C-666240D8F7F3}" type="presOf" srcId="{DA92C445-5D85-C643-BA43-265E96727D1F}" destId="{7FF2E237-CA13-F646-91EF-EDE008289A05}" srcOrd="0" destOrd="0" presId="urn:microsoft.com/office/officeart/2005/8/layout/venn1"/>
    <dgm:cxn modelId="{84CBD64C-0B45-4AE7-8999-E5C2A5AE3304}" type="presOf" srcId="{84F6E654-E80E-C440-99AF-32D812D69756}" destId="{59505390-7860-6044-BEB6-AA45F8BDC5A9}" srcOrd="0" destOrd="0" presId="urn:microsoft.com/office/officeart/2005/8/layout/venn1"/>
    <dgm:cxn modelId="{6001EB29-E82A-A841-AAC5-36713C6A0C9F}" srcId="{4CCB591D-3F74-DF4C-BE06-FD589AD3B18B}" destId="{66CD9139-FE92-E64F-9000-95B830DDC86F}" srcOrd="3" destOrd="0" parTransId="{CF58A52D-39B2-5A47-8274-94A4AC228466}" sibTransId="{F322C711-FAD1-BD48-A773-CC3E0A7FFDA8}"/>
    <dgm:cxn modelId="{39853885-AFF1-4AFE-AEA4-0303E92E191A}" type="presOf" srcId="{4CCB591D-3F74-DF4C-BE06-FD589AD3B18B}" destId="{16B778AD-C051-E146-B0F2-EF479A60F288}" srcOrd="0" destOrd="0" presId="urn:microsoft.com/office/officeart/2005/8/layout/venn1"/>
    <dgm:cxn modelId="{6129380E-662D-AC4A-B890-F15BEF041005}" srcId="{4CCB591D-3F74-DF4C-BE06-FD589AD3B18B}" destId="{84F6E654-E80E-C440-99AF-32D812D69756}" srcOrd="2" destOrd="0" parTransId="{8497869B-0AC3-5742-9098-40B439FD19EB}" sibTransId="{3FDBA610-2222-8C45-9917-E84DACF60568}"/>
    <dgm:cxn modelId="{8358F3DD-1754-FE46-AB12-DAA67E3167AF}" srcId="{4CCB591D-3F74-DF4C-BE06-FD589AD3B18B}" destId="{86FCD022-927D-C742-98BE-F855CAB31FF8}" srcOrd="5" destOrd="0" parTransId="{00A67AFE-D4D5-4549-ACD3-92A9421FB8F5}" sibTransId="{D2CC1955-D754-6E45-B2C5-0F34F3CEA707}"/>
    <dgm:cxn modelId="{AAFDA10D-08DE-E143-84EB-FA03F528B180}" srcId="{4CCB591D-3F74-DF4C-BE06-FD589AD3B18B}" destId="{132A60EE-1EBD-E34A-9B21-E30516653136}" srcOrd="0" destOrd="0" parTransId="{2EC69325-ACF4-0C4C-8848-B9723454A9AF}" sibTransId="{C3480944-FC00-C44B-A861-15B67B241D20}"/>
    <dgm:cxn modelId="{C2316E3B-C9B0-4CA2-A8CD-515E051463B0}" type="presOf" srcId="{F1F2DEB0-8D45-9345-8DC4-E8B6B8C9247A}" destId="{B8FC4BDE-1D00-0540-81A9-3D73C8FA4FEE}" srcOrd="0" destOrd="0" presId="urn:microsoft.com/office/officeart/2005/8/layout/venn1"/>
    <dgm:cxn modelId="{D8FCCB00-D857-F045-ABA1-4BFBF2C12296}" srcId="{4CCB591D-3F74-DF4C-BE06-FD589AD3B18B}" destId="{DA92C445-5D85-C643-BA43-265E96727D1F}" srcOrd="1" destOrd="0" parTransId="{DBC04C00-41F2-4C48-AE4D-C7F5883BBE95}" sibTransId="{E1F83D7D-9EB6-024B-8986-31FA8661FAED}"/>
    <dgm:cxn modelId="{4549FAEC-5996-402A-9C82-C3CB1B6394E8}" type="presOf" srcId="{66CD9139-FE92-E64F-9000-95B830DDC86F}" destId="{51E0B22C-6DD5-A14B-9A61-D1575D58FFEA}" srcOrd="0" destOrd="0" presId="urn:microsoft.com/office/officeart/2005/8/layout/venn1"/>
    <dgm:cxn modelId="{7A6A5240-B976-4096-B90A-BAA05F050C56}" type="presOf" srcId="{86FCD022-927D-C742-98BE-F855CAB31FF8}" destId="{3D754017-ACE0-4E44-9194-85AFAE998504}" srcOrd="0" destOrd="0" presId="urn:microsoft.com/office/officeart/2005/8/layout/venn1"/>
    <dgm:cxn modelId="{CBD5FB42-5110-CB42-9774-DF748FC83746}" srcId="{4CCB591D-3F74-DF4C-BE06-FD589AD3B18B}" destId="{F1F2DEB0-8D45-9345-8DC4-E8B6B8C9247A}" srcOrd="4" destOrd="0" parTransId="{9DCB2A2F-0066-004E-A5F8-3CBA422B0D56}" sibTransId="{F9E7D1AD-8CA0-BA4D-A343-1B644B56102E}"/>
    <dgm:cxn modelId="{55974EE9-8BE8-496D-A6EB-16F5619DB965}" type="presParOf" srcId="{16B778AD-C051-E146-B0F2-EF479A60F288}" destId="{84D62F9E-CD26-294B-B132-966E0E8D10B2}" srcOrd="0" destOrd="0" presId="urn:microsoft.com/office/officeart/2005/8/layout/venn1"/>
    <dgm:cxn modelId="{48CA64EE-60A0-4A7A-81EF-E82007F83B32}" type="presParOf" srcId="{16B778AD-C051-E146-B0F2-EF479A60F288}" destId="{FDC60496-4A2F-0E40-B6FA-7A8CCDE9EF24}" srcOrd="1" destOrd="0" presId="urn:microsoft.com/office/officeart/2005/8/layout/venn1"/>
    <dgm:cxn modelId="{BCCAEBB5-6C03-46C3-A8EB-F135D85E1890}" type="presParOf" srcId="{16B778AD-C051-E146-B0F2-EF479A60F288}" destId="{AA5BD39B-0D02-D847-AE55-D02296927070}" srcOrd="2" destOrd="0" presId="urn:microsoft.com/office/officeart/2005/8/layout/venn1"/>
    <dgm:cxn modelId="{6734C57A-CF1E-44AA-B377-079B208F3E76}" type="presParOf" srcId="{16B778AD-C051-E146-B0F2-EF479A60F288}" destId="{7FF2E237-CA13-F646-91EF-EDE008289A05}" srcOrd="3" destOrd="0" presId="urn:microsoft.com/office/officeart/2005/8/layout/venn1"/>
    <dgm:cxn modelId="{10385814-FB6C-4DF5-A22B-B33C774AE60A}" type="presParOf" srcId="{16B778AD-C051-E146-B0F2-EF479A60F288}" destId="{CA28A071-CBDC-D148-B45D-F0EAEB99850C}" srcOrd="4" destOrd="0" presId="urn:microsoft.com/office/officeart/2005/8/layout/venn1"/>
    <dgm:cxn modelId="{EDA674E0-0B66-4985-92BA-DAD6D9C2D38A}" type="presParOf" srcId="{16B778AD-C051-E146-B0F2-EF479A60F288}" destId="{59505390-7860-6044-BEB6-AA45F8BDC5A9}" srcOrd="5" destOrd="0" presId="urn:microsoft.com/office/officeart/2005/8/layout/venn1"/>
    <dgm:cxn modelId="{0BEE5870-30CB-4D1C-983B-B4398EA8FEB5}" type="presParOf" srcId="{16B778AD-C051-E146-B0F2-EF479A60F288}" destId="{4DC1DEB5-E780-AF45-A32C-77AB3D814ED7}" srcOrd="6" destOrd="0" presId="urn:microsoft.com/office/officeart/2005/8/layout/venn1"/>
    <dgm:cxn modelId="{EC2441DD-EE3B-4740-8F3F-998DCDAFB385}" type="presParOf" srcId="{16B778AD-C051-E146-B0F2-EF479A60F288}" destId="{51E0B22C-6DD5-A14B-9A61-D1575D58FFEA}" srcOrd="7" destOrd="0" presId="urn:microsoft.com/office/officeart/2005/8/layout/venn1"/>
    <dgm:cxn modelId="{F89203A3-BCE6-4F09-AA3F-EE7BC2E87472}" type="presParOf" srcId="{16B778AD-C051-E146-B0F2-EF479A60F288}" destId="{4D90D07C-37C7-D542-AF4F-E43344C195A0}" srcOrd="8" destOrd="0" presId="urn:microsoft.com/office/officeart/2005/8/layout/venn1"/>
    <dgm:cxn modelId="{70D2FE4F-C981-486F-968C-3C9EC02CC165}" type="presParOf" srcId="{16B778AD-C051-E146-B0F2-EF479A60F288}" destId="{B8FC4BDE-1D00-0540-81A9-3D73C8FA4FEE}" srcOrd="9" destOrd="0" presId="urn:microsoft.com/office/officeart/2005/8/layout/venn1"/>
    <dgm:cxn modelId="{B8952BCC-7733-4185-BA6C-4228D54CC8E2}" type="presParOf" srcId="{16B778AD-C051-E146-B0F2-EF479A60F288}" destId="{DABC5F0F-0687-8342-9E5D-AEA64F3E26E8}" srcOrd="10" destOrd="0" presId="urn:microsoft.com/office/officeart/2005/8/layout/venn1"/>
    <dgm:cxn modelId="{19EF1F1C-2187-40A3-B527-D832E621D17C}" type="presParOf" srcId="{16B778AD-C051-E146-B0F2-EF479A60F288}" destId="{3D754017-ACE0-4E44-9194-85AFAE998504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62F9E-CD26-294B-B132-966E0E8D10B2}">
      <dsp:nvSpPr>
        <dsp:cNvPr id="0" name=""/>
        <dsp:cNvSpPr/>
      </dsp:nvSpPr>
      <dsp:spPr>
        <a:xfrm>
          <a:off x="3467197" y="1080540"/>
          <a:ext cx="1447604" cy="14476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C60496-4A2F-0E40-B6FA-7A8CCDE9EF24}">
      <dsp:nvSpPr>
        <dsp:cNvPr id="0" name=""/>
        <dsp:cNvSpPr/>
      </dsp:nvSpPr>
      <dsp:spPr>
        <a:xfrm>
          <a:off x="3171904" y="0"/>
          <a:ext cx="2038191" cy="9857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anose="020F0502020204030204" pitchFamily="34" charset="0"/>
            </a:rPr>
            <a:t>Course Design</a:t>
          </a:r>
          <a:endParaRPr lang="en-US" sz="2600" kern="1200" dirty="0">
            <a:latin typeface="Calibri" panose="020F0502020204030204" pitchFamily="34" charset="0"/>
          </a:endParaRPr>
        </a:p>
      </dsp:txBody>
      <dsp:txXfrm>
        <a:off x="3171904" y="0"/>
        <a:ext cx="2038191" cy="985723"/>
      </dsp:txXfrm>
    </dsp:sp>
    <dsp:sp modelId="{AA5BD39B-0D02-D847-AE55-D02296927070}">
      <dsp:nvSpPr>
        <dsp:cNvPr id="0" name=""/>
        <dsp:cNvSpPr/>
      </dsp:nvSpPr>
      <dsp:spPr>
        <a:xfrm>
          <a:off x="3937065" y="1351848"/>
          <a:ext cx="1447604" cy="14476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F2E237-CA13-F646-91EF-EDE008289A05}">
      <dsp:nvSpPr>
        <dsp:cNvPr id="0" name=""/>
        <dsp:cNvSpPr/>
      </dsp:nvSpPr>
      <dsp:spPr>
        <a:xfrm>
          <a:off x="5383676" y="938784"/>
          <a:ext cx="1931526" cy="1079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anose="020F0502020204030204" pitchFamily="34" charset="0"/>
            </a:rPr>
            <a:t>Course Development</a:t>
          </a:r>
          <a:endParaRPr lang="en-US" sz="2600" kern="1200" dirty="0">
            <a:latin typeface="Calibri" panose="020F0502020204030204" pitchFamily="34" charset="0"/>
          </a:endParaRPr>
        </a:p>
      </dsp:txBody>
      <dsp:txXfrm>
        <a:off x="5383676" y="938784"/>
        <a:ext cx="1931526" cy="1079601"/>
      </dsp:txXfrm>
    </dsp:sp>
    <dsp:sp modelId="{CA28A071-CBDC-D148-B45D-F0EAEB99850C}">
      <dsp:nvSpPr>
        <dsp:cNvPr id="0" name=""/>
        <dsp:cNvSpPr/>
      </dsp:nvSpPr>
      <dsp:spPr>
        <a:xfrm>
          <a:off x="3937065" y="1894466"/>
          <a:ext cx="1447604" cy="14476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505390-7860-6044-BEB6-AA45F8BDC5A9}">
      <dsp:nvSpPr>
        <dsp:cNvPr id="0" name=""/>
        <dsp:cNvSpPr/>
      </dsp:nvSpPr>
      <dsp:spPr>
        <a:xfrm>
          <a:off x="5383676" y="2548798"/>
          <a:ext cx="1931526" cy="12063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anose="020F0502020204030204" pitchFamily="34" charset="0"/>
            </a:rPr>
            <a:t>QA   Processes</a:t>
          </a:r>
          <a:endParaRPr lang="en-US" sz="2600" kern="1200" dirty="0">
            <a:latin typeface="Calibri" panose="020F0502020204030204" pitchFamily="34" charset="0"/>
          </a:endParaRPr>
        </a:p>
      </dsp:txBody>
      <dsp:txXfrm>
        <a:off x="5383676" y="2548798"/>
        <a:ext cx="1931526" cy="1206337"/>
      </dsp:txXfrm>
    </dsp:sp>
    <dsp:sp modelId="{4DC1DEB5-E780-AF45-A32C-77AB3D814ED7}">
      <dsp:nvSpPr>
        <dsp:cNvPr id="0" name=""/>
        <dsp:cNvSpPr/>
      </dsp:nvSpPr>
      <dsp:spPr>
        <a:xfrm>
          <a:off x="3467197" y="2166244"/>
          <a:ext cx="1447604" cy="14476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E0B22C-6DD5-A14B-9A61-D1575D58FFEA}">
      <dsp:nvSpPr>
        <dsp:cNvPr id="0" name=""/>
        <dsp:cNvSpPr/>
      </dsp:nvSpPr>
      <dsp:spPr>
        <a:xfrm>
          <a:off x="3171904" y="3708196"/>
          <a:ext cx="2038191" cy="9857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anose="020F0502020204030204" pitchFamily="34" charset="0"/>
            </a:rPr>
            <a:t>Instructional Process</a:t>
          </a:r>
          <a:endParaRPr lang="en-US" sz="2600" kern="1200" dirty="0">
            <a:latin typeface="Calibri" panose="020F0502020204030204" pitchFamily="34" charset="0"/>
          </a:endParaRPr>
        </a:p>
      </dsp:txBody>
      <dsp:txXfrm>
        <a:off x="3171904" y="3708196"/>
        <a:ext cx="2038191" cy="985723"/>
      </dsp:txXfrm>
    </dsp:sp>
    <dsp:sp modelId="{4D90D07C-37C7-D542-AF4F-E43344C195A0}">
      <dsp:nvSpPr>
        <dsp:cNvPr id="0" name=""/>
        <dsp:cNvSpPr/>
      </dsp:nvSpPr>
      <dsp:spPr>
        <a:xfrm>
          <a:off x="2997329" y="1894466"/>
          <a:ext cx="1447604" cy="14476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FC4BDE-1D00-0540-81A9-3D73C8FA4FEE}">
      <dsp:nvSpPr>
        <dsp:cNvPr id="0" name=""/>
        <dsp:cNvSpPr/>
      </dsp:nvSpPr>
      <dsp:spPr>
        <a:xfrm>
          <a:off x="1066797" y="2548798"/>
          <a:ext cx="1931526" cy="12063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anose="020F0502020204030204" pitchFamily="34" charset="0"/>
            </a:rPr>
            <a:t>Professional Development</a:t>
          </a:r>
          <a:endParaRPr lang="en-US" sz="2600" kern="1200" dirty="0">
            <a:latin typeface="Calibri" panose="020F0502020204030204" pitchFamily="34" charset="0"/>
          </a:endParaRPr>
        </a:p>
      </dsp:txBody>
      <dsp:txXfrm>
        <a:off x="1066797" y="2548798"/>
        <a:ext cx="1931526" cy="1206337"/>
      </dsp:txXfrm>
    </dsp:sp>
    <dsp:sp modelId="{DABC5F0F-0687-8342-9E5D-AEA64F3E26E8}">
      <dsp:nvSpPr>
        <dsp:cNvPr id="0" name=""/>
        <dsp:cNvSpPr/>
      </dsp:nvSpPr>
      <dsp:spPr>
        <a:xfrm>
          <a:off x="2997329" y="1351848"/>
          <a:ext cx="1447604" cy="14476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754017-ACE0-4E44-9194-85AFAE998504}">
      <dsp:nvSpPr>
        <dsp:cNvPr id="0" name=""/>
        <dsp:cNvSpPr/>
      </dsp:nvSpPr>
      <dsp:spPr>
        <a:xfrm>
          <a:off x="1066797" y="938784"/>
          <a:ext cx="1931526" cy="12063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Calibri" panose="020F0502020204030204" pitchFamily="34" charset="0"/>
            </a:rPr>
            <a:t>Institutional Effectiveness</a:t>
          </a:r>
          <a:endParaRPr lang="en-US" sz="2600" kern="1200" dirty="0">
            <a:latin typeface="Calibri" panose="020F0502020204030204" pitchFamily="34" charset="0"/>
          </a:endParaRPr>
        </a:p>
      </dsp:txBody>
      <dsp:txXfrm>
        <a:off x="1066797" y="938784"/>
        <a:ext cx="1931526" cy="1206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7136"/>
            <a:ext cx="51409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65E7F3-3101-4199-996D-B49B17B1A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56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CEEAD8-F1E6-42B1-BF1D-C61DA0B6C8D8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Small cabins lined up in a neat row to illustrate alignment.</a:t>
            </a:r>
          </a:p>
          <a:p>
            <a:r>
              <a:rPr lang="en-US" altLang="en-US" dirty="0" smtClean="0"/>
              <a:t>Treasure map to illustrate collaborative work necessary to reach the goal of meaningful assessment.</a:t>
            </a:r>
          </a:p>
          <a:p>
            <a:r>
              <a:rPr lang="en-US" altLang="en-US" dirty="0" smtClean="0"/>
              <a:t>Five steps of the course design process.</a:t>
            </a:r>
          </a:p>
          <a:p>
            <a:r>
              <a:rPr lang="en-US" altLang="en-US" dirty="0" smtClean="0"/>
              <a:t>Memory cards to </a:t>
            </a:r>
            <a:r>
              <a:rPr lang="en-US" altLang="en-US" dirty="0" smtClean="0"/>
              <a:t>illustrate </a:t>
            </a:r>
            <a:r>
              <a:rPr lang="en-US" altLang="en-US" dirty="0" smtClean="0"/>
              <a:t>capacity building.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Garden of the Gods with Pikes</a:t>
            </a:r>
            <a:r>
              <a:rPr lang="en-US" altLang="en-US" baseline="0" dirty="0" smtClean="0"/>
              <a:t> Peak in the background.</a:t>
            </a: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45FD36-8A38-4ADB-A104-E3812F757A3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3A681B-88A0-4346-9F66-3826F6FC09EC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0D2F95-2244-4B6F-8B08-5BB8F6EC401B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Largest higher education system in the state.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Largest higher education system in the state.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Transform the Student Experience</a:t>
            </a:r>
          </a:p>
          <a:p>
            <a:pPr lvl="1" eaLnBrk="1" hangingPunct="1"/>
            <a:r>
              <a:rPr lang="en-US" altLang="en-US" dirty="0" smtClean="0"/>
              <a:t>Top 20 courses at CCCOnline</a:t>
            </a:r>
          </a:p>
          <a:p>
            <a:pPr eaLnBrk="1" hangingPunct="1"/>
            <a:r>
              <a:rPr lang="en-US" altLang="en-US" dirty="0" smtClean="0"/>
              <a:t>Redefining the Value Proposition</a:t>
            </a:r>
          </a:p>
          <a:p>
            <a:pPr lvl="1" eaLnBrk="1" hangingPunct="1"/>
            <a:r>
              <a:rPr lang="en-US" altLang="en-US" dirty="0" smtClean="0"/>
              <a:t>Grow Online and Hybrid Enrollments</a:t>
            </a:r>
          </a:p>
          <a:p>
            <a:pPr eaLnBrk="1" hangingPunct="1"/>
            <a:r>
              <a:rPr lang="en-US" altLang="en-US" dirty="0" smtClean="0"/>
              <a:t>Transform the Workforce</a:t>
            </a:r>
          </a:p>
          <a:p>
            <a:pPr lvl="1" eaLnBrk="1" hangingPunct="1"/>
            <a:r>
              <a:rPr lang="en-US" altLang="en-US" dirty="0" smtClean="0"/>
              <a:t>Professional Development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243" indent="-290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0374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523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8672" indent="-232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52822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697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81121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45270" indent="-232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D55271-4E09-40D1-953C-1F3FFC90551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D8C6-7C00-448F-A243-AEC259146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5FEF4-70D1-4D84-9861-D2D9335D1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8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8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22AE1-5A2F-461F-BFBA-3053ADE6B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0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A880E-6E5F-4B4E-8D30-36957BB60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5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F34F7-6254-4C04-BA64-D7589F4FAB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9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146F9-394E-4FD8-ABEA-229A3881A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7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3653-2963-4192-83BD-5B2B556F0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6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ABCBF-EB49-4342-BDB1-A0ADC57B9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F2F93-E0E6-4B97-B618-A89BEDF43C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4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FA47-7581-4235-AD61-C1D8C881E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2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01215-BF97-4A32-97CC-AF195CFEA7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B567F46-72F9-4EC3-A373-7DE1790BC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2" descr="BCKGRND_BLU_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McElroy@cccs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762000"/>
            <a:ext cx="8915400" cy="2209800"/>
          </a:xfrm>
        </p:spPr>
        <p:txBody>
          <a:bodyPr/>
          <a:lstStyle/>
          <a:p>
            <a:pPr eaLnBrk="1" hangingPunct="1"/>
            <a:r>
              <a:rPr lang="en-US" altLang="en-US" sz="4300" b="1" dirty="0">
                <a:solidFill>
                  <a:schemeClr val="tx1"/>
                </a:solidFill>
              </a:rPr>
              <a:t>Quality at the Peak: </a:t>
            </a:r>
            <a:br>
              <a:rPr lang="en-US" altLang="en-US" sz="4300" b="1" dirty="0">
                <a:solidFill>
                  <a:schemeClr val="tx1"/>
                </a:solidFill>
              </a:rPr>
            </a:br>
            <a:r>
              <a:rPr lang="en-US" altLang="en-US" sz="4300" b="1" dirty="0">
                <a:solidFill>
                  <a:schemeClr val="tx1"/>
                </a:solidFill>
              </a:rPr>
              <a:t>Colorado Community College System's Approach to QM Implementation </a:t>
            </a:r>
            <a:endParaRPr lang="en-US" altLang="en-US" sz="4300" b="1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276600"/>
            <a:ext cx="8991600" cy="2133600"/>
          </a:xfrm>
        </p:spPr>
        <p:txBody>
          <a:bodyPr/>
          <a:lstStyle/>
          <a:p>
            <a:pPr eaLnBrk="1" hangingPunct="1"/>
            <a:r>
              <a:rPr lang="en-US" altLang="en-US" sz="2900" dirty="0" smtClean="0"/>
              <a:t>Tina Parscal, Ph.D. – Executive Director</a:t>
            </a:r>
          </a:p>
          <a:p>
            <a:pPr eaLnBrk="1" hangingPunct="1"/>
            <a:r>
              <a:rPr lang="en-US" altLang="en-US" sz="2900" dirty="0" smtClean="0"/>
              <a:t>Stephen McElroy, Ph.D. – Director of Academic Excellence</a:t>
            </a:r>
          </a:p>
          <a:p>
            <a:pPr eaLnBrk="1" hangingPunct="1"/>
            <a:r>
              <a:rPr lang="en-US" altLang="en-US" sz="2900" dirty="0" smtClean="0"/>
              <a:t>Darci Duran, M.S.Ed. – Instructional Design Manager</a:t>
            </a:r>
          </a:p>
          <a:p>
            <a:pPr eaLnBrk="1" hangingPunct="1"/>
            <a:r>
              <a:rPr lang="en-US" altLang="en-US" sz="3000" b="1" dirty="0" smtClean="0"/>
              <a:t>Colorado Community Colleges Online</a:t>
            </a:r>
          </a:p>
        </p:txBody>
      </p:sp>
      <p:pic>
        <p:nvPicPr>
          <p:cNvPr id="1026" name="Picture 2" descr="CCCOnline logo" title="CCCOnlin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69280"/>
            <a:ext cx="2743200" cy="98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Where </a:t>
            </a:r>
            <a:r>
              <a:rPr lang="en-US" dirty="0"/>
              <a:t>We Are </a:t>
            </a:r>
            <a:r>
              <a:rPr lang="en-US" dirty="0" smtClean="0"/>
              <a:t>Now?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458200" cy="5227320"/>
          </a:xfrm>
        </p:spPr>
        <p:txBody>
          <a:bodyPr/>
          <a:lstStyle/>
          <a:p>
            <a:pPr eaLnBrk="1" hangingPunct="1"/>
            <a:r>
              <a:rPr lang="en-US" altLang="en-US" dirty="0"/>
              <a:t>Individuals Trained – </a:t>
            </a:r>
            <a:r>
              <a:rPr lang="en-US" altLang="en-US" dirty="0" smtClean="0"/>
              <a:t>127</a:t>
            </a:r>
          </a:p>
          <a:p>
            <a:pPr lvl="1" eaLnBrk="1" hangingPunct="1"/>
            <a:r>
              <a:rPr lang="en-US" altLang="en-US" dirty="0" smtClean="0"/>
              <a:t>Applying the Quality Matters Rubric: 87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 dirty="0" smtClean="0"/>
              <a:t>Peer Reviewer Course: 40</a:t>
            </a:r>
            <a:endParaRPr lang="en-US" altLang="en-US" dirty="0"/>
          </a:p>
          <a:p>
            <a:pPr eaLnBrk="1" hangingPunct="1"/>
            <a:r>
              <a:rPr lang="en-US" altLang="en-US" dirty="0"/>
              <a:t>Peer Reviewers </a:t>
            </a:r>
            <a:r>
              <a:rPr lang="en-US" altLang="en-US" dirty="0" smtClean="0"/>
              <a:t>(active) – 14</a:t>
            </a:r>
            <a:endParaRPr lang="en-US" altLang="en-US" dirty="0"/>
          </a:p>
          <a:p>
            <a:pPr eaLnBrk="1" hangingPunct="1"/>
            <a:r>
              <a:rPr lang="en-US" altLang="en-US" dirty="0"/>
              <a:t>Facilitators – 2</a:t>
            </a:r>
          </a:p>
          <a:p>
            <a:pPr eaLnBrk="1" hangingPunct="1"/>
            <a:r>
              <a:rPr lang="en-US" altLang="en-US" dirty="0" smtClean="0"/>
              <a:t>QM Recognized </a:t>
            </a:r>
            <a:r>
              <a:rPr lang="en-US" altLang="en-US" dirty="0"/>
              <a:t>Courses – </a:t>
            </a:r>
            <a:r>
              <a:rPr lang="en-US" altLang="en-US" dirty="0" smtClean="0"/>
              <a:t>6</a:t>
            </a:r>
          </a:p>
          <a:p>
            <a:pPr lvl="1" eaLnBrk="1" hangingPunct="1"/>
            <a:r>
              <a:rPr lang="en-US" altLang="en-US" sz="1700" dirty="0"/>
              <a:t>Interpersonal Communication (</a:t>
            </a:r>
            <a:r>
              <a:rPr lang="en-US" altLang="en-US" sz="1700" dirty="0" smtClean="0"/>
              <a:t>COM125)	</a:t>
            </a:r>
          </a:p>
          <a:p>
            <a:pPr lvl="1" eaLnBrk="1" hangingPunct="1"/>
            <a:r>
              <a:rPr lang="en-US" altLang="en-US" sz="1700" dirty="0" smtClean="0"/>
              <a:t>World </a:t>
            </a:r>
            <a:r>
              <a:rPr lang="en-US" altLang="en-US" sz="1700" dirty="0"/>
              <a:t>Mythology (</a:t>
            </a:r>
            <a:r>
              <a:rPr lang="en-US" altLang="en-US" sz="1700" dirty="0" smtClean="0"/>
              <a:t>HUM115)</a:t>
            </a:r>
          </a:p>
          <a:p>
            <a:pPr lvl="1" eaLnBrk="1" hangingPunct="1"/>
            <a:r>
              <a:rPr lang="en-US" altLang="en-US" sz="1700" dirty="0" smtClean="0"/>
              <a:t>Public </a:t>
            </a:r>
            <a:r>
              <a:rPr lang="en-US" altLang="en-US" sz="1700" dirty="0"/>
              <a:t>Speaking (</a:t>
            </a:r>
            <a:r>
              <a:rPr lang="en-US" altLang="en-US" sz="1700" dirty="0" smtClean="0"/>
              <a:t>COM115)</a:t>
            </a:r>
            <a:endParaRPr lang="en-US" altLang="en-US" sz="1700" dirty="0"/>
          </a:p>
          <a:p>
            <a:pPr lvl="1" eaLnBrk="1" hangingPunct="1"/>
            <a:r>
              <a:rPr lang="en-US" altLang="en-US" sz="1700" dirty="0" smtClean="0"/>
              <a:t>College Algebra (MAT 121)</a:t>
            </a:r>
          </a:p>
          <a:p>
            <a:pPr lvl="1" eaLnBrk="1" hangingPunct="1"/>
            <a:r>
              <a:rPr lang="en-US" altLang="en-US" sz="1700" dirty="0" smtClean="0"/>
              <a:t>Medical Terminology (HPR178)	</a:t>
            </a:r>
          </a:p>
          <a:p>
            <a:pPr lvl="1" eaLnBrk="1" hangingPunct="1"/>
            <a:r>
              <a:rPr lang="en-US" altLang="en-US" sz="1700" dirty="0" smtClean="0"/>
              <a:t>Principles of Macroeconomics (ECO201)</a:t>
            </a: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4039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Master </a:t>
            </a:r>
            <a:r>
              <a:rPr lang="en-US" dirty="0"/>
              <a:t>Course </a:t>
            </a:r>
            <a:r>
              <a:rPr lang="en-US" dirty="0" smtClean="0"/>
              <a:t>Template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610600" cy="43129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Standardized guidelines for course creation</a:t>
            </a:r>
          </a:p>
          <a:p>
            <a:pPr lvl="1" eaLnBrk="1" hangingPunct="1"/>
            <a:r>
              <a:rPr lang="en-US" altLang="en-US" dirty="0" smtClean="0"/>
              <a:t>Ensures </a:t>
            </a:r>
            <a:r>
              <a:rPr lang="en-US" altLang="en-US" dirty="0"/>
              <a:t>alignment of courses and module objectives with assessment, instructional materials, course activities/engagement, and use of </a:t>
            </a:r>
            <a:r>
              <a:rPr lang="en-US" altLang="en-US" dirty="0" smtClean="0"/>
              <a:t>technology/tools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Provides Subject Matter Experts (SME) a clear design template for each </a:t>
            </a:r>
            <a:r>
              <a:rPr lang="en-US" altLang="en-US" dirty="0" smtClean="0"/>
              <a:t>module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Facilitates </a:t>
            </a:r>
            <a:r>
              <a:rPr lang="en-US" altLang="en-US" dirty="0" smtClean="0"/>
              <a:t>input of course </a:t>
            </a:r>
            <a:r>
              <a:rPr lang="en-US" altLang="en-US" dirty="0"/>
              <a:t>content </a:t>
            </a:r>
            <a:r>
              <a:rPr lang="en-US" altLang="en-US" dirty="0" smtClean="0"/>
              <a:t>by SME / ID so </a:t>
            </a:r>
            <a:r>
              <a:rPr lang="en-US" altLang="en-US" dirty="0"/>
              <a:t>that the remaining QM Specific Review Standards can be </a:t>
            </a:r>
            <a:r>
              <a:rPr lang="en-US" altLang="en-US" dirty="0" smtClean="0"/>
              <a:t>met</a:t>
            </a:r>
          </a:p>
        </p:txBody>
      </p:sp>
    </p:spTree>
    <p:extLst>
      <p:ext uri="{BB962C8B-B14F-4D97-AF65-F5344CB8AC3E}">
        <p14:creationId xmlns:p14="http://schemas.microsoft.com/office/powerpoint/2010/main" val="16884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Master </a:t>
            </a:r>
            <a:r>
              <a:rPr lang="en-US" dirty="0"/>
              <a:t>Course Template (MCT)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458200" cy="4541520"/>
          </a:xfrm>
        </p:spPr>
        <p:txBody>
          <a:bodyPr/>
          <a:lstStyle/>
          <a:p>
            <a:pPr eaLnBrk="1" hangingPunct="1"/>
            <a:r>
              <a:rPr lang="en-US" altLang="en-US" dirty="0"/>
              <a:t>MCT is reviewed and updated </a:t>
            </a:r>
            <a:r>
              <a:rPr lang="en-US" altLang="en-US" dirty="0" smtClean="0"/>
              <a:t>annually</a:t>
            </a:r>
          </a:p>
          <a:p>
            <a:pPr eaLnBrk="1" hangingPunct="1"/>
            <a:r>
              <a:rPr lang="en-US" altLang="en-US" dirty="0" smtClean="0"/>
              <a:t>Fulfills 26 </a:t>
            </a:r>
            <a:r>
              <a:rPr lang="en-US" altLang="en-US" dirty="0"/>
              <a:t>of </a:t>
            </a:r>
            <a:r>
              <a:rPr lang="en-US" altLang="en-US" dirty="0" smtClean="0"/>
              <a:t>43 </a:t>
            </a:r>
            <a:r>
              <a:rPr lang="en-US" altLang="en-US" dirty="0"/>
              <a:t>QM Specific Review Standards:</a:t>
            </a:r>
          </a:p>
          <a:p>
            <a:pPr lvl="1" eaLnBrk="1" hangingPunct="1"/>
            <a:r>
              <a:rPr lang="en-US" altLang="en-US" dirty="0" smtClean="0"/>
              <a:t>14/21	Essential </a:t>
            </a:r>
            <a:r>
              <a:rPr lang="en-US" altLang="en-US" dirty="0"/>
              <a:t>Standards</a:t>
            </a:r>
          </a:p>
          <a:p>
            <a:pPr lvl="1" eaLnBrk="1" hangingPunct="1"/>
            <a:r>
              <a:rPr lang="en-US" altLang="en-US" dirty="0" smtClean="0"/>
              <a:t>  8/14	Very </a:t>
            </a:r>
            <a:r>
              <a:rPr lang="en-US" altLang="en-US" dirty="0"/>
              <a:t>Important Standards</a:t>
            </a:r>
          </a:p>
          <a:p>
            <a:pPr lvl="1" eaLnBrk="1" hangingPunct="1"/>
            <a:r>
              <a:rPr lang="en-US" altLang="en-US" dirty="0" smtClean="0"/>
              <a:t>  4/8	Important </a:t>
            </a:r>
            <a:r>
              <a:rPr lang="en-US" altLang="en-US" dirty="0"/>
              <a:t>Standards</a:t>
            </a:r>
          </a:p>
          <a:p>
            <a:pPr eaLnBrk="1" hangingPunct="1"/>
            <a:r>
              <a:rPr lang="en-US" altLang="en-US" dirty="0"/>
              <a:t>How do we </a:t>
            </a:r>
            <a:r>
              <a:rPr lang="en-US" altLang="en-US" dirty="0" smtClean="0"/>
              <a:t>address </a:t>
            </a:r>
            <a:r>
              <a:rPr lang="en-US" altLang="en-US" dirty="0"/>
              <a:t>the remaining 17 Specific Review Standards?</a:t>
            </a:r>
          </a:p>
        </p:txBody>
      </p:sp>
    </p:spTree>
    <p:extLst>
      <p:ext uri="{BB962C8B-B14F-4D97-AF65-F5344CB8AC3E}">
        <p14:creationId xmlns:p14="http://schemas.microsoft.com/office/powerpoint/2010/main" val="28722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Academic Excellence</a:t>
            </a:r>
            <a:endParaRPr lang="en-US" altLang="en-US" dirty="0" smtClean="0"/>
          </a:p>
        </p:txBody>
      </p:sp>
      <p:sp>
        <p:nvSpPr>
          <p:cNvPr id="7171" name="Rectangle 3" descr="Five steps of the course design process." title="Five steps of the course design process.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686800" cy="4846320"/>
          </a:xfrm>
        </p:spPr>
        <p:txBody>
          <a:bodyPr numCol="2"/>
          <a:lstStyle/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660066"/>
                </a:solidFill>
              </a:rPr>
              <a:t>Curriculum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660066"/>
                </a:solidFill>
              </a:rPr>
              <a:t>Mapping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660066"/>
                </a:solidFill>
              </a:rPr>
              <a:t>Process</a:t>
            </a:r>
          </a:p>
          <a:p>
            <a:pPr marL="0" indent="0" eaLnBrk="1" hangingPunct="1">
              <a:buNone/>
            </a:pPr>
            <a:endParaRPr lang="en-US" altLang="en-US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</a:pPr>
            <a:endParaRPr lang="en-US" altLang="en-US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660066"/>
                </a:solidFill>
              </a:rPr>
              <a:t>Impacts for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660066"/>
                </a:solidFill>
              </a:rPr>
              <a:t>Assessment</a:t>
            </a:r>
          </a:p>
          <a:p>
            <a:pPr marL="0" indent="0" eaLnBrk="1" hangingPunct="1">
              <a:buNone/>
            </a:pPr>
            <a:endParaRPr lang="en-US" altLang="en-US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660066"/>
                </a:solidFill>
              </a:rPr>
              <a:t>Subject Matter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660066"/>
                </a:solidFill>
              </a:rPr>
              <a:t>Expert Orientation</a:t>
            </a:r>
          </a:p>
          <a:p>
            <a:pPr marL="0" indent="0" eaLnBrk="1" hangingPunct="1">
              <a:buNone/>
            </a:pPr>
            <a:endParaRPr lang="en-US" altLang="en-US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</a:pPr>
            <a:endParaRPr lang="en-US" altLang="en-US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</a:pPr>
            <a:endParaRPr lang="en-US" altLang="en-US" dirty="0" smtClean="0">
              <a:solidFill>
                <a:srgbClr val="660066"/>
              </a:solidFill>
            </a:endParaRPr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660066"/>
                </a:solidFill>
              </a:rPr>
              <a:t>Capacity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660066"/>
                </a:solidFill>
              </a:rPr>
              <a:t>Building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660066"/>
                </a:solidFill>
              </a:rPr>
              <a:t>for QM</a:t>
            </a:r>
            <a:endParaRPr lang="en-US" altLang="en-US" dirty="0">
              <a:solidFill>
                <a:srgbClr val="660066"/>
              </a:solidFill>
            </a:endParaRPr>
          </a:p>
        </p:txBody>
      </p:sp>
      <p:pic>
        <p:nvPicPr>
          <p:cNvPr id="1026" name="Picture 2" descr="Small cabins lined up in a neat row to illustrate alignment." title="Small cabins lined up in a neat row to illustrate alignment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73" y="2209800"/>
            <a:ext cx="24688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reasure map to illustrate collaborative work necessary to reach the goal of meaningful assessment." title="Treasure map to illustrate collaborative work necessary to reach the goal of meaningful assessment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40" y="4800600"/>
            <a:ext cx="234188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ve steps of the course design process." title="Five steps of the course design process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57" y="2743200"/>
            <a:ext cx="236651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emory cards to illusrerate capacity building." title="Memory cards to illusrerate capacity building."/>
          <p:cNvPicPr preferRelativeResize="0"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10121" r="4280" b="9879"/>
          <a:stretch/>
        </p:blipFill>
        <p:spPr bwMode="auto">
          <a:xfrm>
            <a:off x="6370320" y="5166360"/>
            <a:ext cx="246888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Academic Excellence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534400" cy="48463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Curriculum Mapping Process</a:t>
            </a:r>
          </a:p>
          <a:p>
            <a:pPr lvl="1" eaLnBrk="1" hangingPunct="1"/>
            <a:r>
              <a:rPr lang="en-US" altLang="en-US" dirty="0" smtClean="0"/>
              <a:t>Examined alignment in 27 high enrollment courses</a:t>
            </a:r>
          </a:p>
          <a:p>
            <a:pPr lvl="1" eaLnBrk="1" hangingPunct="1"/>
            <a:r>
              <a:rPr lang="en-US" altLang="en-US" dirty="0" smtClean="0"/>
              <a:t>Used Common </a:t>
            </a:r>
            <a:r>
              <a:rPr lang="en-US" altLang="en-US" dirty="0"/>
              <a:t>Course Numbering System (CCNS</a:t>
            </a:r>
            <a:r>
              <a:rPr lang="en-US" altLang="en-US" dirty="0" smtClean="0"/>
              <a:t>) competencies that establish course consistency</a:t>
            </a:r>
          </a:p>
          <a:p>
            <a:pPr lvl="1" eaLnBrk="1" hangingPunct="1"/>
            <a:r>
              <a:rPr lang="en-US" altLang="en-US" dirty="0" smtClean="0"/>
              <a:t>Mapped out alignment of module content with course learning outcomes</a:t>
            </a:r>
          </a:p>
          <a:p>
            <a:pPr lvl="1" eaLnBrk="1" hangingPunct="1"/>
            <a:r>
              <a:rPr lang="en-US" altLang="en-US" dirty="0" smtClean="0"/>
              <a:t>Lessons learned: instructional design process</a:t>
            </a:r>
          </a:p>
          <a:p>
            <a:pPr lvl="2" eaLnBrk="1" hangingPunct="1"/>
            <a:r>
              <a:rPr lang="en-US" altLang="en-US" dirty="0"/>
              <a:t>Emphasize content breadth &gt; </a:t>
            </a:r>
            <a:r>
              <a:rPr lang="en-US" altLang="en-US" dirty="0" smtClean="0"/>
              <a:t>depth</a:t>
            </a:r>
          </a:p>
          <a:p>
            <a:pPr lvl="2" eaLnBrk="1" hangingPunct="1"/>
            <a:r>
              <a:rPr lang="en-US" altLang="en-US" dirty="0"/>
              <a:t>Create meaningful grading </a:t>
            </a:r>
            <a:r>
              <a:rPr lang="en-US" altLang="en-US" dirty="0" smtClean="0"/>
              <a:t>rubrics</a:t>
            </a:r>
            <a:endParaRPr lang="en-US" altLang="en-US" dirty="0"/>
          </a:p>
          <a:p>
            <a:pPr lvl="2" eaLnBrk="1" hangingPunct="1"/>
            <a:r>
              <a:rPr lang="en-US" altLang="en-US" dirty="0" smtClean="0"/>
              <a:t>Standardize course </a:t>
            </a:r>
            <a:r>
              <a:rPr lang="en-US" altLang="en-US" dirty="0"/>
              <a:t>build process in five </a:t>
            </a:r>
            <a:r>
              <a:rPr lang="en-US" altLang="en-US" dirty="0" smtClean="0"/>
              <a:t>modules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46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Academic Excellence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458200" cy="46177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Curriculum Mapping Impacts for Assessment</a:t>
            </a:r>
          </a:p>
          <a:p>
            <a:pPr lvl="1" eaLnBrk="1" hangingPunct="1"/>
            <a:r>
              <a:rPr lang="en-US" altLang="en-US" dirty="0"/>
              <a:t>Develop course content with assessment in </a:t>
            </a:r>
            <a:r>
              <a:rPr lang="en-US" altLang="en-US" dirty="0" smtClean="0"/>
              <a:t>mind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Focus on consistent grading among instructors in the same </a:t>
            </a:r>
            <a:r>
              <a:rPr lang="en-US" altLang="en-US" dirty="0" smtClean="0"/>
              <a:t>course</a:t>
            </a:r>
          </a:p>
          <a:p>
            <a:pPr lvl="1" eaLnBrk="1" hangingPunct="1"/>
            <a:r>
              <a:rPr lang="en-US" altLang="en-US" dirty="0"/>
              <a:t>Continuous improvement process at CCCOnline</a:t>
            </a:r>
          </a:p>
          <a:p>
            <a:pPr lvl="1" eaLnBrk="1" hangingPunct="1"/>
            <a:r>
              <a:rPr lang="en-US" altLang="en-US" dirty="0"/>
              <a:t>Collaboration is critical:</a:t>
            </a:r>
          </a:p>
          <a:p>
            <a:pPr lvl="2" eaLnBrk="1" hangingPunct="1"/>
            <a:r>
              <a:rPr lang="en-US" altLang="en-US" dirty="0"/>
              <a:t>Instructional design team and subject matter experts</a:t>
            </a:r>
          </a:p>
          <a:p>
            <a:pPr lvl="2" eaLnBrk="1" hangingPunct="1"/>
            <a:r>
              <a:rPr lang="en-US" altLang="en-US" dirty="0"/>
              <a:t>Online instructors and teaching excellence team</a:t>
            </a:r>
          </a:p>
          <a:p>
            <a:pPr lvl="1" eaLnBrk="1" hangingPunct="1"/>
            <a:r>
              <a:rPr lang="en-US" altLang="en-US" dirty="0"/>
              <a:t>Assessment ensures quality and accountability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62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Academic Excellence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458200" cy="52273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Subject Matter Expert Orientation</a:t>
            </a:r>
          </a:p>
          <a:p>
            <a:pPr lvl="1" eaLnBrk="1" hangingPunct="1"/>
            <a:r>
              <a:rPr lang="en-US" altLang="en-US" dirty="0" smtClean="0"/>
              <a:t>Training course to familiarize instructors with our course design process</a:t>
            </a:r>
          </a:p>
          <a:p>
            <a:pPr lvl="1" eaLnBrk="1" hangingPunct="1"/>
            <a:r>
              <a:rPr lang="en-US" altLang="en-US" dirty="0" smtClean="0"/>
              <a:t>91 instructors completed it since May 2016 launch</a:t>
            </a:r>
          </a:p>
          <a:p>
            <a:pPr lvl="1" eaLnBrk="1" hangingPunct="1"/>
            <a:r>
              <a:rPr lang="en-US" altLang="en-US" dirty="0" smtClean="0"/>
              <a:t>Includes all required document templates</a:t>
            </a:r>
          </a:p>
          <a:p>
            <a:pPr lvl="2" eaLnBrk="1" hangingPunct="1"/>
            <a:r>
              <a:rPr lang="en-US" altLang="en-US" dirty="0" smtClean="0"/>
              <a:t>Course Syllabus </a:t>
            </a:r>
            <a:r>
              <a:rPr lang="en-US" altLang="en-US" dirty="0"/>
              <a:t>Template</a:t>
            </a:r>
          </a:p>
          <a:p>
            <a:pPr lvl="2" eaLnBrk="1" hangingPunct="1"/>
            <a:r>
              <a:rPr lang="en-US" altLang="en-US" dirty="0"/>
              <a:t>Course Map Template</a:t>
            </a:r>
          </a:p>
          <a:p>
            <a:pPr lvl="2" eaLnBrk="1" hangingPunct="1"/>
            <a:r>
              <a:rPr lang="en-US" altLang="en-US" dirty="0" smtClean="0"/>
              <a:t>Content </a:t>
            </a:r>
            <a:r>
              <a:rPr lang="en-US" altLang="en-US" dirty="0"/>
              <a:t>Gathering </a:t>
            </a:r>
            <a:r>
              <a:rPr lang="en-US" altLang="en-US" dirty="0" smtClean="0"/>
              <a:t>Method Guidelines</a:t>
            </a:r>
          </a:p>
          <a:p>
            <a:pPr lvl="2" eaLnBrk="1" hangingPunct="1"/>
            <a:r>
              <a:rPr lang="en-US" altLang="en-US" dirty="0" smtClean="0"/>
              <a:t>Course Content Template</a:t>
            </a:r>
          </a:p>
          <a:p>
            <a:pPr lvl="2" eaLnBrk="1" hangingPunct="1"/>
            <a:r>
              <a:rPr lang="en-US" altLang="en-US" dirty="0" smtClean="0"/>
              <a:t>Course Assessment Template</a:t>
            </a:r>
          </a:p>
          <a:p>
            <a:pPr lvl="2" eaLnBrk="1" hangingPunct="1"/>
            <a:r>
              <a:rPr lang="en-US" altLang="en-US" dirty="0" smtClean="0"/>
              <a:t>Seat Time Calculator</a:t>
            </a:r>
          </a:p>
          <a:p>
            <a:pPr lvl="2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81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Academic Excellence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686800" cy="37795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Capacity Building for QM</a:t>
            </a:r>
          </a:p>
          <a:p>
            <a:pPr lvl="1" eaLnBrk="1" hangingPunct="1"/>
            <a:r>
              <a:rPr lang="en-US" altLang="en-US" dirty="0"/>
              <a:t>I</a:t>
            </a:r>
            <a:r>
              <a:rPr lang="en-US" altLang="en-US" dirty="0" smtClean="0"/>
              <a:t>dentify top instructors for QM training</a:t>
            </a:r>
          </a:p>
          <a:p>
            <a:pPr lvl="1" eaLnBrk="1" hangingPunct="1"/>
            <a:r>
              <a:rPr lang="en-US" altLang="en-US" dirty="0" smtClean="0"/>
              <a:t>Fund participation in APPQMR and PRC</a:t>
            </a:r>
          </a:p>
          <a:p>
            <a:pPr lvl="1" eaLnBrk="1" hangingPunct="1"/>
            <a:r>
              <a:rPr lang="en-US" altLang="en-US" dirty="0" smtClean="0"/>
              <a:t>Allocate budget for sustained QM activities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Utilize instructors for internal reviews</a:t>
            </a:r>
          </a:p>
          <a:p>
            <a:pPr lvl="1" eaLnBrk="1" hangingPunct="1"/>
            <a:r>
              <a:rPr lang="en-US" altLang="en-US" dirty="0" smtClean="0"/>
              <a:t>Provide opportunities for remunerated QM reviews</a:t>
            </a:r>
          </a:p>
          <a:p>
            <a:pPr lvl="1" eaLnBrk="1" hangingPunct="1"/>
            <a:r>
              <a:rPr lang="en-US" altLang="en-US" dirty="0" smtClean="0"/>
              <a:t>Assigned PD Specialist to coordinate QM registrations</a:t>
            </a:r>
          </a:p>
        </p:txBody>
      </p:sp>
    </p:spTree>
    <p:extLst>
      <p:ext uri="{BB962C8B-B14F-4D97-AF65-F5344CB8AC3E}">
        <p14:creationId xmlns:p14="http://schemas.microsoft.com/office/powerpoint/2010/main" val="36854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QM Professional Development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458200" cy="4541520"/>
          </a:xfrm>
        </p:spPr>
        <p:txBody>
          <a:bodyPr/>
          <a:lstStyle/>
          <a:p>
            <a:pPr eaLnBrk="1" hangingPunct="1"/>
            <a:r>
              <a:rPr lang="en-US" altLang="en-US" dirty="0"/>
              <a:t>Applying the Quality Matters Rubric</a:t>
            </a:r>
          </a:p>
          <a:p>
            <a:pPr lvl="1" eaLnBrk="1" hangingPunct="1"/>
            <a:r>
              <a:rPr lang="en-US" altLang="en-US" dirty="0"/>
              <a:t>Subject Matter Experts</a:t>
            </a:r>
          </a:p>
          <a:p>
            <a:pPr eaLnBrk="1" hangingPunct="1"/>
            <a:r>
              <a:rPr lang="en-US" altLang="en-US" dirty="0" smtClean="0"/>
              <a:t>Peer Reviewers</a:t>
            </a:r>
          </a:p>
          <a:p>
            <a:pPr lvl="1" eaLnBrk="1" hangingPunct="1"/>
            <a:r>
              <a:rPr lang="en-US" altLang="en-US" dirty="0" smtClean="0"/>
              <a:t>Associate </a:t>
            </a:r>
            <a:r>
              <a:rPr lang="en-US" altLang="en-US" dirty="0"/>
              <a:t>Deans, Program Chairs, </a:t>
            </a:r>
            <a:r>
              <a:rPr lang="en-US" altLang="en-US" dirty="0" smtClean="0"/>
              <a:t>Academic Excellence staff, and Instructional Designers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Online </a:t>
            </a:r>
            <a:r>
              <a:rPr lang="en-US" altLang="en-US" dirty="0"/>
              <a:t>and Face-to-Face </a:t>
            </a:r>
            <a:r>
              <a:rPr lang="en-US" altLang="en-US" dirty="0" smtClean="0"/>
              <a:t>Facilitators</a:t>
            </a:r>
          </a:p>
          <a:p>
            <a:pPr lvl="1" eaLnBrk="1" hangingPunct="1"/>
            <a:r>
              <a:rPr lang="en-US" altLang="en-US" dirty="0" smtClean="0"/>
              <a:t>Two </a:t>
            </a:r>
            <a:r>
              <a:rPr lang="en-US" altLang="en-US" dirty="0"/>
              <a:t>online and </a:t>
            </a:r>
            <a:r>
              <a:rPr lang="en-US" altLang="en-US" dirty="0" smtClean="0"/>
              <a:t>one face-to-face </a:t>
            </a:r>
            <a:r>
              <a:rPr lang="en-US" altLang="en-US" dirty="0"/>
              <a:t>session each year</a:t>
            </a:r>
          </a:p>
          <a:p>
            <a:pPr eaLnBrk="1" hangingPunct="1"/>
            <a:r>
              <a:rPr lang="en-US" altLang="en-US" dirty="0"/>
              <a:t>Cape Program</a:t>
            </a:r>
          </a:p>
        </p:txBody>
      </p:sp>
    </p:spTree>
    <p:extLst>
      <p:ext uri="{BB962C8B-B14F-4D97-AF65-F5344CB8AC3E}">
        <p14:creationId xmlns:p14="http://schemas.microsoft.com/office/powerpoint/2010/main" val="33932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Cape Program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2362200" cy="493776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algn="ctr" eaLnBrk="1" hangingPunct="1">
              <a:buNone/>
            </a:pPr>
            <a:r>
              <a:rPr lang="en-US" altLang="en-US" dirty="0" smtClean="0"/>
              <a:t>Program</a:t>
            </a:r>
          </a:p>
          <a:p>
            <a:pPr marL="0" indent="0" algn="ctr" eaLnBrk="1" hangingPunct="1">
              <a:buNone/>
            </a:pPr>
            <a:r>
              <a:rPr lang="en-US" altLang="en-US" dirty="0" smtClean="0"/>
              <a:t>Chairs</a:t>
            </a:r>
          </a:p>
          <a:p>
            <a:pPr marL="0" indent="0" algn="ctr" eaLnBrk="1" hangingPunct="1">
              <a:buNone/>
            </a:pPr>
            <a:endParaRPr lang="en-US" altLang="en-US" dirty="0"/>
          </a:p>
          <a:p>
            <a:pPr marL="0" indent="0" algn="ctr" eaLnBrk="1" hangingPunct="1">
              <a:buNone/>
            </a:pPr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dirty="0" smtClean="0"/>
              <a:t>Instructional</a:t>
            </a:r>
          </a:p>
          <a:p>
            <a:pPr marL="0" indent="0" algn="ctr" eaLnBrk="1" hangingPunct="1">
              <a:buNone/>
            </a:pPr>
            <a:r>
              <a:rPr lang="en-US" altLang="en-US" dirty="0" smtClean="0"/>
              <a:t>Designers</a:t>
            </a:r>
            <a:endParaRPr lang="en-US" altLang="en-US" dirty="0"/>
          </a:p>
        </p:txBody>
      </p:sp>
      <p:pic>
        <p:nvPicPr>
          <p:cNvPr id="4" name="Content Placeholder 9" descr="Instructional Designers with QM Capes" title="Instructional Designers with QM Cap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06240"/>
            <a:ext cx="5539520" cy="2286000"/>
          </a:xfrm>
          <a:prstGeom prst="rect">
            <a:avLst/>
          </a:prstGeom>
        </p:spPr>
      </p:pic>
      <p:pic>
        <p:nvPicPr>
          <p:cNvPr id="5" name="Content Placeholder 8" descr="Program Chairs with QM Capes" title="Program Chairs with QM Cape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37360"/>
            <a:ext cx="537729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763000" cy="36271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Presentation Learning Objectives</a:t>
            </a:r>
          </a:p>
          <a:p>
            <a:pPr eaLnBrk="1" hangingPunct="1"/>
            <a:r>
              <a:rPr lang="en-US" altLang="en-US" dirty="0" smtClean="0"/>
              <a:t>Scope of QM at CCCS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History and Current Activities</a:t>
            </a:r>
          </a:p>
          <a:p>
            <a:pPr eaLnBrk="1" hangingPunct="1"/>
            <a:r>
              <a:rPr lang="en-US" altLang="en-US" sz="3050" dirty="0" smtClean="0"/>
              <a:t>Academic Excellence </a:t>
            </a:r>
            <a:r>
              <a:rPr lang="en-US" altLang="en-US" sz="3050" dirty="0" smtClean="0"/>
              <a:t>and Professional </a:t>
            </a:r>
            <a:r>
              <a:rPr lang="en-US" altLang="en-US" sz="3050" dirty="0" smtClean="0"/>
              <a:t>Development</a:t>
            </a:r>
          </a:p>
          <a:p>
            <a:pPr eaLnBrk="1" hangingPunct="1"/>
            <a:r>
              <a:rPr lang="en-US" altLang="en-US" dirty="0" smtClean="0"/>
              <a:t>Strategy </a:t>
            </a:r>
            <a:r>
              <a:rPr lang="en-US" altLang="en-US" dirty="0"/>
              <a:t>and </a:t>
            </a:r>
            <a:r>
              <a:rPr lang="en-US" altLang="en-US" dirty="0" smtClean="0"/>
              <a:t>Sustainability</a:t>
            </a:r>
            <a:endParaRPr lang="en-US" altLang="en-US" dirty="0" smtClean="0"/>
          </a:p>
        </p:txBody>
      </p:sp>
      <p:pic>
        <p:nvPicPr>
          <p:cNvPr id="4" name="Picture 2" descr="Garden of the Gods with Pikes Peak in the background." title="Garden of the Gods with Pikes Peak in the background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25818" r="6" b="201"/>
          <a:stretch/>
        </p:blipFill>
        <p:spPr bwMode="auto">
          <a:xfrm>
            <a:off x="2459192" y="4648200"/>
            <a:ext cx="417020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Strategy and Sustainability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763000" cy="48463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Serves as integral </a:t>
            </a:r>
            <a:r>
              <a:rPr lang="en-US" altLang="en-US" dirty="0"/>
              <a:t>part of academic </a:t>
            </a:r>
            <a:r>
              <a:rPr lang="en-US" altLang="en-US" dirty="0" smtClean="0"/>
              <a:t>and </a:t>
            </a:r>
            <a:r>
              <a:rPr lang="en-US" altLang="en-US" dirty="0"/>
              <a:t>operational infrastructure</a:t>
            </a:r>
          </a:p>
          <a:p>
            <a:pPr eaLnBrk="1" hangingPunct="1"/>
            <a:r>
              <a:rPr lang="en-US" altLang="en-US" dirty="0" smtClean="0"/>
              <a:t>Provides common </a:t>
            </a:r>
            <a:r>
              <a:rPr lang="en-US" altLang="en-US" dirty="0"/>
              <a:t>language and benchmarks</a:t>
            </a:r>
          </a:p>
          <a:p>
            <a:pPr eaLnBrk="1" hangingPunct="1"/>
            <a:r>
              <a:rPr lang="en-US" altLang="en-US" dirty="0"/>
              <a:t>Builds synergy and partnerships</a:t>
            </a:r>
          </a:p>
          <a:p>
            <a:pPr eaLnBrk="1" hangingPunct="1"/>
            <a:r>
              <a:rPr lang="en-US" altLang="en-US" dirty="0" smtClean="0"/>
              <a:t>Deepens </a:t>
            </a:r>
            <a:r>
              <a:rPr lang="en-US" altLang="en-US" dirty="0"/>
              <a:t>and </a:t>
            </a:r>
            <a:r>
              <a:rPr lang="en-US" altLang="en-US" dirty="0" smtClean="0"/>
              <a:t>expands </a:t>
            </a:r>
            <a:r>
              <a:rPr lang="en-US" altLang="en-US" dirty="0"/>
              <a:t>involvement within system</a:t>
            </a:r>
          </a:p>
          <a:p>
            <a:pPr eaLnBrk="1" hangingPunct="1"/>
            <a:r>
              <a:rPr lang="en-US" altLang="en-US" dirty="0"/>
              <a:t>Grounds innovation </a:t>
            </a:r>
            <a:r>
              <a:rPr lang="en-US" altLang="en-US" dirty="0" smtClean="0"/>
              <a:t>efforts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34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Impact </a:t>
            </a:r>
            <a:r>
              <a:rPr lang="en-US" dirty="0"/>
              <a:t>of QM</a:t>
            </a:r>
            <a:endParaRPr lang="en-US" altLang="en-US" dirty="0" smtClean="0"/>
          </a:p>
        </p:txBody>
      </p:sp>
      <p:graphicFrame>
        <p:nvGraphicFramePr>
          <p:cNvPr id="5" name="Diagram 4" descr="Course Design&#10;Course Development&#10;QA Processes&#10;Instructional Process&#10;Professional Development&#10;Institutional Effectiveness" title="Impact of QM"/>
          <p:cNvGraphicFramePr/>
          <p:nvPr>
            <p:extLst>
              <p:ext uri="{D42A27DB-BD31-4B8C-83A1-F6EECF244321}">
                <p14:modId xmlns:p14="http://schemas.microsoft.com/office/powerpoint/2010/main" val="1704692398"/>
              </p:ext>
            </p:extLst>
          </p:nvPr>
        </p:nvGraphicFramePr>
        <p:xfrm>
          <a:off x="381000" y="1600200"/>
          <a:ext cx="8382000" cy="469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47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Thank You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610600" cy="324612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/>
              <a:t>Contact Information:</a:t>
            </a:r>
          </a:p>
          <a:p>
            <a:pPr marL="857250" lvl="2" indent="0" eaLnBrk="1" hangingPunct="1">
              <a:buNone/>
            </a:pPr>
            <a:r>
              <a:rPr lang="en-US" altLang="en-US" sz="3200" i="1" dirty="0" smtClean="0"/>
              <a:t>Tina Parscal		</a:t>
            </a:r>
            <a:r>
              <a:rPr lang="en-US" altLang="en-US" sz="2600" i="1" dirty="0" smtClean="0">
                <a:solidFill>
                  <a:srgbClr val="000000"/>
                </a:solidFill>
                <a:hlinkClick r:id="rId3"/>
              </a:rPr>
              <a:t>Tina.Parscal@cccs.edu</a:t>
            </a:r>
            <a:endParaRPr lang="en-US" altLang="en-US" sz="2600" i="1" dirty="0">
              <a:solidFill>
                <a:srgbClr val="000000"/>
              </a:solidFill>
            </a:endParaRPr>
          </a:p>
          <a:p>
            <a:pPr marL="857250" lvl="2" indent="0" eaLnBrk="1" hangingPunct="1">
              <a:buNone/>
            </a:pPr>
            <a:r>
              <a:rPr lang="en-US" altLang="en-US" sz="3200" i="1" dirty="0" smtClean="0"/>
              <a:t>Stephen McElroy		</a:t>
            </a:r>
            <a:r>
              <a:rPr lang="en-US" altLang="en-US" sz="2600" i="1" dirty="0">
                <a:solidFill>
                  <a:srgbClr val="000000"/>
                </a:solidFill>
                <a:hlinkClick r:id="rId3"/>
              </a:rPr>
              <a:t>Stephen.McElroy@cccs.edu</a:t>
            </a:r>
            <a:endParaRPr lang="en-US" altLang="en-US" sz="2600" i="1" dirty="0">
              <a:solidFill>
                <a:srgbClr val="000000"/>
              </a:solidFill>
            </a:endParaRPr>
          </a:p>
          <a:p>
            <a:pPr marL="857250" lvl="2" indent="0" eaLnBrk="1" hangingPunct="1">
              <a:buNone/>
            </a:pPr>
            <a:r>
              <a:rPr lang="en-US" altLang="en-US" sz="3200" i="1" dirty="0" smtClean="0"/>
              <a:t>Darci Duran		</a:t>
            </a:r>
            <a:r>
              <a:rPr lang="en-US" altLang="en-US" sz="2600" i="1" dirty="0" smtClean="0">
                <a:solidFill>
                  <a:srgbClr val="000000"/>
                </a:solidFill>
                <a:hlinkClick r:id="rId3"/>
              </a:rPr>
              <a:t>Darci.Duran@cccs.edu</a:t>
            </a:r>
            <a:endParaRPr lang="en-US" altLang="en-US" sz="2600" i="1" dirty="0">
              <a:solidFill>
                <a:srgbClr val="000000"/>
              </a:solidFill>
            </a:endParaRPr>
          </a:p>
          <a:p>
            <a:pPr marL="857250" lvl="2" indent="0" eaLnBrk="1" hangingPunct="1">
              <a:buFontTx/>
              <a:buNone/>
            </a:pPr>
            <a:r>
              <a:rPr lang="en-US" altLang="en-US" sz="3000" b="1" dirty="0" smtClean="0"/>
              <a:t>Colorado Community Colleges Online</a:t>
            </a:r>
          </a:p>
        </p:txBody>
      </p:sp>
      <p:pic>
        <p:nvPicPr>
          <p:cNvPr id="5" name="Picture 2" descr="CCCOnline logo" title="CCCOnlin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69280"/>
            <a:ext cx="2743200" cy="98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</a:t>
            </a:r>
            <a:r>
              <a:rPr lang="en-US" altLang="en-US" dirty="0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229600" cy="4389120"/>
          </a:xfrm>
        </p:spPr>
        <p:txBody>
          <a:bodyPr/>
          <a:lstStyle/>
          <a:p>
            <a:pPr eaLnBrk="1" hangingPunct="1"/>
            <a:r>
              <a:rPr lang="en-US" altLang="en-US" dirty="0"/>
              <a:t>Examine strategies used in planning and implementing Quality Matters within a state community college </a:t>
            </a:r>
            <a:r>
              <a:rPr lang="en-US" altLang="en-US" dirty="0" smtClean="0"/>
              <a:t>system</a:t>
            </a:r>
          </a:p>
          <a:p>
            <a:pPr eaLnBrk="1" hangingPunct="1"/>
            <a:r>
              <a:rPr lang="en-US" altLang="en-US" dirty="0"/>
              <a:t>Discuss the evolution of course design and quality assurance </a:t>
            </a:r>
            <a:r>
              <a:rPr lang="en-US" altLang="en-US" dirty="0" smtClean="0"/>
              <a:t>processes</a:t>
            </a:r>
            <a:r>
              <a:rPr lang="en-US" altLang="en-US" dirty="0"/>
              <a:t> 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Examine </a:t>
            </a:r>
            <a:r>
              <a:rPr lang="en-US" altLang="en-US" dirty="0"/>
              <a:t>the impact of Quality Matters and quality assurance policies on instructional practices and academic </a:t>
            </a:r>
            <a:r>
              <a:rPr lang="en-US" altLang="en-US" dirty="0" smtClean="0"/>
              <a:t>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/>
              <a:t>Colorado Community College System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382000" cy="51511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13 Community Colleges in Colorado</a:t>
            </a:r>
          </a:p>
          <a:p>
            <a:pPr eaLnBrk="1" hangingPunct="1"/>
            <a:r>
              <a:rPr lang="en-US" altLang="en-US" dirty="0" smtClean="0"/>
              <a:t>Serve nearly 144,000 students</a:t>
            </a:r>
          </a:p>
          <a:p>
            <a:pPr eaLnBrk="1" hangingPunct="1"/>
            <a:r>
              <a:rPr lang="en-US" altLang="en-US" dirty="0" smtClean="0"/>
              <a:t>53,013 FTE in FY 2014-15</a:t>
            </a:r>
          </a:p>
          <a:p>
            <a:pPr eaLnBrk="1" hangingPunct="1"/>
            <a:r>
              <a:rPr lang="en-US" altLang="en-US" dirty="0" smtClean="0"/>
              <a:t>Serve 48% of all under-represented undergraduate students in Colorado</a:t>
            </a:r>
          </a:p>
          <a:p>
            <a:pPr eaLnBrk="1" hangingPunct="1"/>
            <a:r>
              <a:rPr lang="en-US" altLang="en-US" dirty="0" smtClean="0"/>
              <a:t>55% of CCCS students are female</a:t>
            </a:r>
          </a:p>
          <a:p>
            <a:pPr eaLnBrk="1" hangingPunct="1"/>
            <a:r>
              <a:rPr lang="en-US" altLang="en-US" dirty="0" smtClean="0"/>
              <a:t>56% of CCCS students are under 25 years old</a:t>
            </a:r>
          </a:p>
          <a:p>
            <a:pPr eaLnBrk="1" hangingPunct="1"/>
            <a:r>
              <a:rPr lang="en-US" altLang="en-US" dirty="0" smtClean="0"/>
              <a:t>60% completely debt-free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A50021"/>
                </a:solidFill>
              </a:rPr>
              <a:t>	</a:t>
            </a:r>
            <a:r>
              <a:rPr lang="en-US" dirty="0" smtClean="0">
                <a:solidFill>
                  <a:srgbClr val="A50021"/>
                </a:solidFill>
              </a:rPr>
              <a:t>		  www.cccs.edu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Colorado </a:t>
            </a:r>
            <a:r>
              <a:rPr lang="en-US" dirty="0"/>
              <a:t>Community Colleges </a:t>
            </a:r>
            <a:r>
              <a:rPr lang="en-US" dirty="0" smtClean="0"/>
              <a:t>Online</a:t>
            </a:r>
            <a:endParaRPr lang="en-US" altLang="en-US" sz="36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763000" cy="51511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Consortium </a:t>
            </a:r>
            <a:r>
              <a:rPr lang="en-US" altLang="en-US" dirty="0"/>
              <a:t>of 13 colleges, plus Dawson CC</a:t>
            </a:r>
          </a:p>
          <a:p>
            <a:pPr eaLnBrk="1" hangingPunct="1"/>
            <a:r>
              <a:rPr lang="en-US" altLang="en-US" dirty="0"/>
              <a:t>25,000 </a:t>
            </a:r>
            <a:r>
              <a:rPr lang="en-US" altLang="en-US" dirty="0" smtClean="0"/>
              <a:t>students / 40,000 </a:t>
            </a:r>
            <a:r>
              <a:rPr lang="en-US" altLang="en-US" dirty="0"/>
              <a:t>enrollments annually</a:t>
            </a:r>
          </a:p>
          <a:p>
            <a:pPr eaLnBrk="1" hangingPunct="1"/>
            <a:r>
              <a:rPr lang="en-US" altLang="en-US" dirty="0"/>
              <a:t>65% of CCCOnline students are female</a:t>
            </a:r>
          </a:p>
          <a:p>
            <a:pPr eaLnBrk="1" hangingPunct="1"/>
            <a:r>
              <a:rPr lang="en-US" altLang="en-US" dirty="0"/>
              <a:t>44% of CCCOnline students are under </a:t>
            </a:r>
            <a:r>
              <a:rPr lang="en-US" altLang="en-US" sz="3000" dirty="0"/>
              <a:t>25 years old</a:t>
            </a:r>
          </a:p>
          <a:p>
            <a:pPr eaLnBrk="1" hangingPunct="1"/>
            <a:r>
              <a:rPr lang="en-US" altLang="en-US" dirty="0"/>
              <a:t>210 courses</a:t>
            </a:r>
          </a:p>
          <a:p>
            <a:pPr eaLnBrk="1" hangingPunct="1"/>
            <a:r>
              <a:rPr lang="en-US" altLang="en-US" dirty="0"/>
              <a:t>452 instructors</a:t>
            </a:r>
          </a:p>
          <a:p>
            <a:pPr eaLnBrk="1" hangingPunct="1"/>
            <a:r>
              <a:rPr lang="en-US" altLang="en-US" dirty="0"/>
              <a:t>Over 2300 sections annually</a:t>
            </a:r>
          </a:p>
          <a:p>
            <a:pPr eaLnBrk="1" hangingPunct="1"/>
            <a:r>
              <a:rPr lang="en-US" altLang="en-US" dirty="0"/>
              <a:t>15-, 10-, and 6-week </a:t>
            </a:r>
            <a:r>
              <a:rPr lang="en-US" altLang="en-US" dirty="0" smtClean="0"/>
              <a:t>terms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A50021"/>
                </a:solidFill>
              </a:rPr>
              <a:t>			www.ccconline.org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6858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0" kern="0" dirty="0" smtClean="0"/>
              <a:t>(CCCOnline)</a:t>
            </a:r>
            <a:endParaRPr lang="en-US" altLang="en-US" sz="40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620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Member Colleges &amp; CCCOnline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534400" cy="5151120"/>
          </a:xfrm>
        </p:spPr>
        <p:txBody>
          <a:bodyPr numCol="2"/>
          <a:lstStyle/>
          <a:p>
            <a:pPr marL="0" indent="0" eaLnBrk="1" hangingPunct="1">
              <a:buNone/>
            </a:pPr>
            <a:r>
              <a:rPr lang="en-US" altLang="en-US" b="1" dirty="0" smtClean="0"/>
              <a:t>Colleges</a:t>
            </a:r>
          </a:p>
          <a:p>
            <a:pPr eaLnBrk="1" hangingPunct="1"/>
            <a:r>
              <a:rPr lang="en-US" altLang="en-US" sz="2800" dirty="0" smtClean="0"/>
              <a:t>Student </a:t>
            </a:r>
            <a:r>
              <a:rPr lang="en-US" altLang="en-US" sz="2800" dirty="0"/>
              <a:t>Advising</a:t>
            </a:r>
          </a:p>
          <a:p>
            <a:pPr eaLnBrk="1" hangingPunct="1"/>
            <a:r>
              <a:rPr lang="en-US" altLang="en-US" sz="2800" dirty="0"/>
              <a:t>Registration</a:t>
            </a:r>
          </a:p>
          <a:p>
            <a:pPr eaLnBrk="1" hangingPunct="1"/>
            <a:r>
              <a:rPr lang="en-US" altLang="en-US" sz="2800" dirty="0"/>
              <a:t>Award Grades</a:t>
            </a:r>
          </a:p>
          <a:p>
            <a:pPr eaLnBrk="1" hangingPunct="1"/>
            <a:r>
              <a:rPr lang="en-US" altLang="en-US" sz="2800" dirty="0"/>
              <a:t>Accreditation</a:t>
            </a:r>
          </a:p>
          <a:p>
            <a:pPr eaLnBrk="1" hangingPunct="1"/>
            <a:r>
              <a:rPr lang="en-US" altLang="en-US" sz="2800" dirty="0" smtClean="0"/>
              <a:t>Curriculum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Common Course </a:t>
            </a:r>
            <a:r>
              <a:rPr lang="en-US" altLang="en-US" sz="2800" dirty="0" smtClean="0"/>
              <a:t>Numbering System</a:t>
            </a:r>
            <a:endParaRPr lang="en-US" altLang="en-US" sz="2800" dirty="0"/>
          </a:p>
          <a:p>
            <a:pPr marL="0" indent="0" eaLnBrk="1" hangingPunct="1">
              <a:buNone/>
            </a:pPr>
            <a:endParaRPr lang="en-US" altLang="en-US" b="1" dirty="0" smtClean="0"/>
          </a:p>
          <a:p>
            <a:pPr marL="0" indent="0" eaLnBrk="1" hangingPunct="1">
              <a:buNone/>
            </a:pPr>
            <a:endParaRPr lang="en-US" altLang="en-US" b="1" dirty="0"/>
          </a:p>
          <a:p>
            <a:pPr marL="0" indent="0" eaLnBrk="1" hangingPunct="1">
              <a:buNone/>
            </a:pPr>
            <a:endParaRPr lang="en-US" altLang="en-US" b="1" dirty="0" smtClean="0"/>
          </a:p>
          <a:p>
            <a:pPr marL="0" indent="0" eaLnBrk="1" hangingPunct="1">
              <a:buNone/>
            </a:pPr>
            <a:r>
              <a:rPr lang="en-US" altLang="en-US" b="1" dirty="0" smtClean="0"/>
              <a:t>CCCOnline</a:t>
            </a:r>
          </a:p>
          <a:p>
            <a:pPr eaLnBrk="1" hangingPunct="1"/>
            <a:r>
              <a:rPr lang="en-US" altLang="en-US" sz="2800" dirty="0" smtClean="0"/>
              <a:t>Develop </a:t>
            </a:r>
            <a:r>
              <a:rPr lang="en-US" altLang="en-US" sz="2800" dirty="0"/>
              <a:t>courses</a:t>
            </a:r>
          </a:p>
          <a:p>
            <a:pPr eaLnBrk="1" hangingPunct="1"/>
            <a:r>
              <a:rPr lang="en-US" altLang="en-US" sz="2800" dirty="0"/>
              <a:t>Hire, develop, and evaluate instructors</a:t>
            </a:r>
          </a:p>
          <a:p>
            <a:pPr eaLnBrk="1" hangingPunct="1"/>
            <a:r>
              <a:rPr lang="en-US" altLang="en-US" sz="2800" dirty="0"/>
              <a:t>Hire SMEs</a:t>
            </a:r>
          </a:p>
          <a:p>
            <a:pPr eaLnBrk="1" hangingPunct="1"/>
            <a:r>
              <a:rPr lang="en-US" altLang="en-US" sz="2800" dirty="0"/>
              <a:t>Administer system’s LMS</a:t>
            </a:r>
          </a:p>
          <a:p>
            <a:pPr eaLnBrk="1" hangingPunct="1"/>
            <a:r>
              <a:rPr lang="en-US" altLang="en-US" sz="2800" dirty="0"/>
              <a:t>24/7 Help Desk</a:t>
            </a:r>
          </a:p>
          <a:p>
            <a:pPr eaLnBrk="1" hangingPunct="1"/>
            <a:r>
              <a:rPr lang="en-US" altLang="en-US" sz="2800" dirty="0"/>
              <a:t>Library</a:t>
            </a:r>
          </a:p>
          <a:p>
            <a:pPr eaLnBrk="1" hangingPunct="1"/>
            <a:r>
              <a:rPr lang="en-US" altLang="en-US" sz="2800" dirty="0"/>
              <a:t>Tutoring</a:t>
            </a:r>
          </a:p>
          <a:p>
            <a:pPr eaLnBrk="1" hangingPunct="1"/>
            <a:r>
              <a:rPr lang="en-US" altLang="en-US" sz="2800" dirty="0"/>
              <a:t>Quality Matters 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CCCS QM Members</a:t>
            </a:r>
            <a:endParaRPr lang="en-US" altLang="en-US" dirty="0" smtClean="0"/>
          </a:p>
        </p:txBody>
      </p:sp>
      <p:pic>
        <p:nvPicPr>
          <p:cNvPr id="1026" name="Picture 2" descr="CCCOnline&#10;Arapahoe Community College&#10;Front Range Community College&#10;Red Rocks Community College&#10;Trinidad State Junior College" title="CCCS Quality matters Memb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1365250"/>
            <a:ext cx="5700713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4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Aligning QM with Strategy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686800" cy="2026920"/>
          </a:xfrm>
        </p:spPr>
        <p:txBody>
          <a:bodyPr numCol="2"/>
          <a:lstStyle/>
          <a:p>
            <a:pPr eaLnBrk="1" hangingPunct="1"/>
            <a:r>
              <a:rPr lang="en-US" altLang="en-US" sz="2800" dirty="0" smtClean="0"/>
              <a:t>Transform the Student Experience</a:t>
            </a:r>
          </a:p>
          <a:p>
            <a:pPr eaLnBrk="1" hangingPunct="1"/>
            <a:r>
              <a:rPr lang="en-US" altLang="en-US" sz="2800" dirty="0" smtClean="0"/>
              <a:t>Transform our Workforce Experience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 smtClean="0"/>
              <a:t>Create Transformational Partnerships</a:t>
            </a:r>
          </a:p>
          <a:p>
            <a:pPr eaLnBrk="1" hangingPunct="1"/>
            <a:r>
              <a:rPr lang="en-US" altLang="en-US" sz="2800" dirty="0" smtClean="0"/>
              <a:t>Redefine our Value Proposition </a:t>
            </a:r>
            <a:endParaRPr lang="en-US" altLang="en-US" sz="2800" dirty="0"/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CCOnline Strategic and Operational Goals 2016" title="CCCOnline Strategic and Operational Goals 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3581400"/>
            <a:ext cx="68707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8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History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480"/>
            <a:ext cx="8610600" cy="48463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2011 – QM member institution</a:t>
            </a:r>
            <a:endParaRPr lang="en-US" altLang="en-US" dirty="0"/>
          </a:p>
          <a:p>
            <a:pPr lvl="1" eaLnBrk="1" hangingPunct="1"/>
            <a:r>
              <a:rPr lang="en-US" altLang="en-US" sz="2400" dirty="0"/>
              <a:t>Raise quality in course design and standardize </a:t>
            </a:r>
            <a:r>
              <a:rPr lang="en-US" altLang="en-US" sz="2400" dirty="0" smtClean="0"/>
              <a:t>courses</a:t>
            </a:r>
          </a:p>
          <a:p>
            <a:pPr eaLnBrk="1" hangingPunct="1"/>
            <a:r>
              <a:rPr lang="en-US" altLang="en-US" dirty="0" smtClean="0"/>
              <a:t>2013 </a:t>
            </a:r>
            <a:r>
              <a:rPr lang="en-US" altLang="en-US" dirty="0"/>
              <a:t>– First Master Course Template</a:t>
            </a:r>
          </a:p>
          <a:p>
            <a:pPr eaLnBrk="1" hangingPunct="1"/>
            <a:r>
              <a:rPr lang="en-US" altLang="en-US" dirty="0"/>
              <a:t>2013 – </a:t>
            </a:r>
            <a:r>
              <a:rPr lang="en-US" altLang="en-US" dirty="0" smtClean="0"/>
              <a:t>State </a:t>
            </a:r>
            <a:r>
              <a:rPr lang="en-US" altLang="en-US" dirty="0"/>
              <a:t>Subscription with 4 other colleges</a:t>
            </a:r>
          </a:p>
          <a:p>
            <a:pPr eaLnBrk="1" hangingPunct="1"/>
            <a:r>
              <a:rPr lang="en-US" altLang="en-US" dirty="0"/>
              <a:t>2015 – QM Implementation Plan</a:t>
            </a:r>
          </a:p>
          <a:p>
            <a:pPr eaLnBrk="1" hangingPunct="1"/>
            <a:r>
              <a:rPr lang="en-US" altLang="en-US" dirty="0"/>
              <a:t>2015 – Internal QM review of courses begins</a:t>
            </a:r>
          </a:p>
          <a:p>
            <a:pPr eaLnBrk="1" hangingPunct="1"/>
            <a:r>
              <a:rPr lang="en-US" altLang="en-US" dirty="0"/>
              <a:t>2015 – First </a:t>
            </a:r>
            <a:r>
              <a:rPr lang="en-US" altLang="en-US" dirty="0" smtClean="0"/>
              <a:t>QM recognized </a:t>
            </a:r>
            <a:r>
              <a:rPr lang="en-US" altLang="en-US" dirty="0"/>
              <a:t>course (COM125)</a:t>
            </a:r>
          </a:p>
          <a:p>
            <a:pPr eaLnBrk="1" hangingPunct="1"/>
            <a:r>
              <a:rPr lang="en-US" altLang="en-US" dirty="0"/>
              <a:t>2016 – Face-to-Face </a:t>
            </a:r>
            <a:r>
              <a:rPr lang="en-US" altLang="en-US" dirty="0" smtClean="0"/>
              <a:t>Facilitator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36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A-2009">
  <a:themeElements>
    <a:clrScheme name="SAA-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A-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A-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A-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A-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A-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A-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A-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A-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A-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A-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A-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A-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A-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851</Words>
  <Application>Microsoft Office PowerPoint</Application>
  <PresentationFormat>On-screen Show (4:3)</PresentationFormat>
  <Paragraphs>221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SAA-2009</vt:lpstr>
      <vt:lpstr>Quality at the Peak:  Colorado Community College System's Approach to QM Implementation </vt:lpstr>
      <vt:lpstr>Outline</vt:lpstr>
      <vt:lpstr>Learning Objectives</vt:lpstr>
      <vt:lpstr>Colorado Community College System</vt:lpstr>
      <vt:lpstr>Colorado Community Colleges Online</vt:lpstr>
      <vt:lpstr>Member Colleges &amp; CCCOnline</vt:lpstr>
      <vt:lpstr>CCCS QM Members</vt:lpstr>
      <vt:lpstr>Aligning QM with Strategy</vt:lpstr>
      <vt:lpstr>History</vt:lpstr>
      <vt:lpstr>Where We Are Now?</vt:lpstr>
      <vt:lpstr>Master Course Template</vt:lpstr>
      <vt:lpstr>Master Course Template (MCT)</vt:lpstr>
      <vt:lpstr>Academic Excellence</vt:lpstr>
      <vt:lpstr>Academic Excellence</vt:lpstr>
      <vt:lpstr>Academic Excellence</vt:lpstr>
      <vt:lpstr>Academic Excellence</vt:lpstr>
      <vt:lpstr>Academic Excellence</vt:lpstr>
      <vt:lpstr>QM Professional Development</vt:lpstr>
      <vt:lpstr>Cape Program</vt:lpstr>
      <vt:lpstr>Strategy and Sustainability</vt:lpstr>
      <vt:lpstr>Impact of QM</vt:lpstr>
      <vt:lpstr>Thank You</vt:lpstr>
    </vt:vector>
  </TitlesOfParts>
  <Company>SRI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Course-based Assessment at CCCOnline</dc:title>
  <dc:creator>Stephen McElroy</dc:creator>
  <cp:lastModifiedBy>Stephen McElroy</cp:lastModifiedBy>
  <cp:revision>142</cp:revision>
  <cp:lastPrinted>2016-10-21T16:57:25Z</cp:lastPrinted>
  <dcterms:created xsi:type="dcterms:W3CDTF">2009-03-26T20:18:01Z</dcterms:created>
  <dcterms:modified xsi:type="dcterms:W3CDTF">2016-10-28T19:17:51Z</dcterms:modified>
</cp:coreProperties>
</file>