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70" r:id="rId3"/>
    <p:sldId id="275" r:id="rId4"/>
    <p:sldId id="276" r:id="rId5"/>
    <p:sldId id="287" r:id="rId6"/>
    <p:sldId id="286" r:id="rId7"/>
    <p:sldId id="288" r:id="rId8"/>
    <p:sldId id="277" r:id="rId9"/>
    <p:sldId id="289" r:id="rId10"/>
    <p:sldId id="290" r:id="rId11"/>
    <p:sldId id="291" r:id="rId12"/>
    <p:sldId id="292" r:id="rId13"/>
    <p:sldId id="278" r:id="rId14"/>
    <p:sldId id="293" r:id="rId15"/>
    <p:sldId id="294" r:id="rId16"/>
    <p:sldId id="295" r:id="rId17"/>
    <p:sldId id="296" r:id="rId18"/>
    <p:sldId id="297" r:id="rId19"/>
    <p:sldId id="298" r:id="rId20"/>
    <p:sldId id="279" r:id="rId21"/>
    <p:sldId id="310" r:id="rId22"/>
    <p:sldId id="311" r:id="rId23"/>
    <p:sldId id="312" r:id="rId24"/>
    <p:sldId id="313" r:id="rId25"/>
    <p:sldId id="280" r:id="rId26"/>
    <p:sldId id="299" r:id="rId27"/>
    <p:sldId id="300" r:id="rId28"/>
    <p:sldId id="301" r:id="rId29"/>
    <p:sldId id="302" r:id="rId30"/>
    <p:sldId id="303" r:id="rId31"/>
    <p:sldId id="304" r:id="rId32"/>
    <p:sldId id="283" r:id="rId33"/>
    <p:sldId id="305" r:id="rId34"/>
    <p:sldId id="282" r:id="rId35"/>
    <p:sldId id="314" r:id="rId36"/>
    <p:sldId id="315" r:id="rId37"/>
    <p:sldId id="316" r:id="rId38"/>
    <p:sldId id="317" r:id="rId39"/>
    <p:sldId id="320" r:id="rId40"/>
    <p:sldId id="318" r:id="rId41"/>
    <p:sldId id="321" r:id="rId42"/>
    <p:sldId id="319" r:id="rId43"/>
    <p:sldId id="322" r:id="rId44"/>
    <p:sldId id="323" r:id="rId45"/>
    <p:sldId id="309" r:id="rId46"/>
    <p:sldId id="324" r:id="rId47"/>
    <p:sldId id="306" r:id="rId48"/>
    <p:sldId id="308" r:id="rId49"/>
    <p:sldId id="284" r:id="rId50"/>
    <p:sldId id="285" r:id="rId5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7" autoAdjust="0"/>
    <p:restoredTop sz="94660"/>
  </p:normalViewPr>
  <p:slideViewPr>
    <p:cSldViewPr>
      <p:cViewPr>
        <p:scale>
          <a:sx n="60" d="100"/>
          <a:sy n="60" d="100"/>
        </p:scale>
        <p:origin x="-2574" y="-1440"/>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192 “Not</a:t>
            </a:r>
            <a:r>
              <a:rPr lang="en-US" baseline="0" dirty="0" smtClean="0"/>
              <a:t> Met” Ratings (20.76%) by QM Rubric Standard</a:t>
            </a:r>
            <a:endParaRPr lang="en-US"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numRef>
              <c:f>Sheet1!$A$2:$A$42</c:f>
              <c:numCache>
                <c:formatCode>General</c:formatCode>
                <c:ptCount val="41"/>
                <c:pt idx="0">
                  <c:v>1.1000000000000001</c:v>
                </c:pt>
                <c:pt idx="1">
                  <c:v>1.2</c:v>
                </c:pt>
                <c:pt idx="2">
                  <c:v>1.3</c:v>
                </c:pt>
                <c:pt idx="3">
                  <c:v>1.4</c:v>
                </c:pt>
                <c:pt idx="4">
                  <c:v>1.5</c:v>
                </c:pt>
                <c:pt idx="5">
                  <c:v>1.6</c:v>
                </c:pt>
                <c:pt idx="6">
                  <c:v>1.7</c:v>
                </c:pt>
                <c:pt idx="7">
                  <c:v>1.8</c:v>
                </c:pt>
                <c:pt idx="8">
                  <c:v>2.1</c:v>
                </c:pt>
                <c:pt idx="9">
                  <c:v>2.2000000000000002</c:v>
                </c:pt>
                <c:pt idx="10">
                  <c:v>2.2999999999999998</c:v>
                </c:pt>
                <c:pt idx="11">
                  <c:v>2.4</c:v>
                </c:pt>
                <c:pt idx="12">
                  <c:v>2.5</c:v>
                </c:pt>
                <c:pt idx="13">
                  <c:v>3.1</c:v>
                </c:pt>
                <c:pt idx="14">
                  <c:v>3.2</c:v>
                </c:pt>
                <c:pt idx="15">
                  <c:v>3.3</c:v>
                </c:pt>
                <c:pt idx="16">
                  <c:v>3.4</c:v>
                </c:pt>
                <c:pt idx="17">
                  <c:v>3.5</c:v>
                </c:pt>
                <c:pt idx="18">
                  <c:v>4.0999999999999996</c:v>
                </c:pt>
                <c:pt idx="19">
                  <c:v>4.2</c:v>
                </c:pt>
                <c:pt idx="20">
                  <c:v>4.3</c:v>
                </c:pt>
                <c:pt idx="21">
                  <c:v>4.4000000000000004</c:v>
                </c:pt>
                <c:pt idx="22">
                  <c:v>4.5</c:v>
                </c:pt>
                <c:pt idx="23">
                  <c:v>4.5999999999999996</c:v>
                </c:pt>
                <c:pt idx="24">
                  <c:v>5.0999999999999996</c:v>
                </c:pt>
                <c:pt idx="25">
                  <c:v>5.2</c:v>
                </c:pt>
                <c:pt idx="26">
                  <c:v>5.3</c:v>
                </c:pt>
                <c:pt idx="27">
                  <c:v>5.4</c:v>
                </c:pt>
                <c:pt idx="28">
                  <c:v>6.1</c:v>
                </c:pt>
                <c:pt idx="29">
                  <c:v>6.2</c:v>
                </c:pt>
                <c:pt idx="30">
                  <c:v>6.3</c:v>
                </c:pt>
                <c:pt idx="31">
                  <c:v>6.4</c:v>
                </c:pt>
                <c:pt idx="32">
                  <c:v>6.5</c:v>
                </c:pt>
                <c:pt idx="33">
                  <c:v>7.1</c:v>
                </c:pt>
                <c:pt idx="34">
                  <c:v>7.2</c:v>
                </c:pt>
                <c:pt idx="35">
                  <c:v>7.3</c:v>
                </c:pt>
                <c:pt idx="36">
                  <c:v>7.4</c:v>
                </c:pt>
                <c:pt idx="37">
                  <c:v>8.1</c:v>
                </c:pt>
                <c:pt idx="38">
                  <c:v>8.1999999999999993</c:v>
                </c:pt>
                <c:pt idx="39">
                  <c:v>8.3000000000000007</c:v>
                </c:pt>
                <c:pt idx="40">
                  <c:v>8.4</c:v>
                </c:pt>
              </c:numCache>
            </c:numRef>
          </c:cat>
          <c:val>
            <c:numRef>
              <c:f>Sheet1!$B$2:$B$42</c:f>
              <c:numCache>
                <c:formatCode>General</c:formatCode>
                <c:ptCount val="41"/>
                <c:pt idx="0">
                  <c:v>2</c:v>
                </c:pt>
                <c:pt idx="1">
                  <c:v>2</c:v>
                </c:pt>
                <c:pt idx="2">
                  <c:v>16</c:v>
                </c:pt>
                <c:pt idx="3">
                  <c:v>1</c:v>
                </c:pt>
                <c:pt idx="4">
                  <c:v>3</c:v>
                </c:pt>
                <c:pt idx="5">
                  <c:v>6</c:v>
                </c:pt>
                <c:pt idx="6">
                  <c:v>6</c:v>
                </c:pt>
                <c:pt idx="7">
                  <c:v>18</c:v>
                </c:pt>
                <c:pt idx="8">
                  <c:v>5</c:v>
                </c:pt>
                <c:pt idx="9">
                  <c:v>8</c:v>
                </c:pt>
                <c:pt idx="10">
                  <c:v>4</c:v>
                </c:pt>
                <c:pt idx="11">
                  <c:v>9</c:v>
                </c:pt>
                <c:pt idx="12">
                  <c:v>3</c:v>
                </c:pt>
                <c:pt idx="13">
                  <c:v>6</c:v>
                </c:pt>
                <c:pt idx="14">
                  <c:v>3</c:v>
                </c:pt>
                <c:pt idx="15">
                  <c:v>5</c:v>
                </c:pt>
                <c:pt idx="16">
                  <c:v>3</c:v>
                </c:pt>
                <c:pt idx="17">
                  <c:v>1</c:v>
                </c:pt>
                <c:pt idx="18">
                  <c:v>2</c:v>
                </c:pt>
                <c:pt idx="19">
                  <c:v>2</c:v>
                </c:pt>
                <c:pt idx="20">
                  <c:v>4</c:v>
                </c:pt>
                <c:pt idx="21">
                  <c:v>1</c:v>
                </c:pt>
                <c:pt idx="22">
                  <c:v>9</c:v>
                </c:pt>
                <c:pt idx="23">
                  <c:v>3</c:v>
                </c:pt>
                <c:pt idx="24">
                  <c:v>3</c:v>
                </c:pt>
                <c:pt idx="25">
                  <c:v>5</c:v>
                </c:pt>
                <c:pt idx="26">
                  <c:v>3</c:v>
                </c:pt>
                <c:pt idx="27">
                  <c:v>8</c:v>
                </c:pt>
                <c:pt idx="28">
                  <c:v>0</c:v>
                </c:pt>
                <c:pt idx="29">
                  <c:v>4</c:v>
                </c:pt>
                <c:pt idx="30">
                  <c:v>4</c:v>
                </c:pt>
                <c:pt idx="31">
                  <c:v>1</c:v>
                </c:pt>
                <c:pt idx="32">
                  <c:v>1</c:v>
                </c:pt>
                <c:pt idx="33">
                  <c:v>0</c:v>
                </c:pt>
                <c:pt idx="34">
                  <c:v>0</c:v>
                </c:pt>
                <c:pt idx="35">
                  <c:v>0</c:v>
                </c:pt>
                <c:pt idx="36">
                  <c:v>0</c:v>
                </c:pt>
                <c:pt idx="37">
                  <c:v>1</c:v>
                </c:pt>
                <c:pt idx="38">
                  <c:v>32</c:v>
                </c:pt>
                <c:pt idx="39">
                  <c:v>4</c:v>
                </c:pt>
                <c:pt idx="40">
                  <c:v>4</c:v>
                </c:pt>
              </c:numCache>
            </c:numRef>
          </c:val>
        </c:ser>
        <c:ser>
          <c:idx val="1"/>
          <c:order val="1"/>
          <c:tx>
            <c:strRef>
              <c:f>Sheet1!$C$1</c:f>
              <c:strCache>
                <c:ptCount val="1"/>
                <c:pt idx="0">
                  <c:v>Series 3</c:v>
                </c:pt>
              </c:strCache>
            </c:strRef>
          </c:tx>
          <c:invertIfNegative val="0"/>
          <c:cat>
            <c:numRef>
              <c:f>Sheet1!$A$2:$A$42</c:f>
              <c:numCache>
                <c:formatCode>General</c:formatCode>
                <c:ptCount val="41"/>
                <c:pt idx="0">
                  <c:v>1.1000000000000001</c:v>
                </c:pt>
                <c:pt idx="1">
                  <c:v>1.2</c:v>
                </c:pt>
                <c:pt idx="2">
                  <c:v>1.3</c:v>
                </c:pt>
                <c:pt idx="3">
                  <c:v>1.4</c:v>
                </c:pt>
                <c:pt idx="4">
                  <c:v>1.5</c:v>
                </c:pt>
                <c:pt idx="5">
                  <c:v>1.6</c:v>
                </c:pt>
                <c:pt idx="6">
                  <c:v>1.7</c:v>
                </c:pt>
                <c:pt idx="7">
                  <c:v>1.8</c:v>
                </c:pt>
                <c:pt idx="8">
                  <c:v>2.1</c:v>
                </c:pt>
                <c:pt idx="9">
                  <c:v>2.2000000000000002</c:v>
                </c:pt>
                <c:pt idx="10">
                  <c:v>2.2999999999999998</c:v>
                </c:pt>
                <c:pt idx="11">
                  <c:v>2.4</c:v>
                </c:pt>
                <c:pt idx="12">
                  <c:v>2.5</c:v>
                </c:pt>
                <c:pt idx="13">
                  <c:v>3.1</c:v>
                </c:pt>
                <c:pt idx="14">
                  <c:v>3.2</c:v>
                </c:pt>
                <c:pt idx="15">
                  <c:v>3.3</c:v>
                </c:pt>
                <c:pt idx="16">
                  <c:v>3.4</c:v>
                </c:pt>
                <c:pt idx="17">
                  <c:v>3.5</c:v>
                </c:pt>
                <c:pt idx="18">
                  <c:v>4.0999999999999996</c:v>
                </c:pt>
                <c:pt idx="19">
                  <c:v>4.2</c:v>
                </c:pt>
                <c:pt idx="20">
                  <c:v>4.3</c:v>
                </c:pt>
                <c:pt idx="21">
                  <c:v>4.4000000000000004</c:v>
                </c:pt>
                <c:pt idx="22">
                  <c:v>4.5</c:v>
                </c:pt>
                <c:pt idx="23">
                  <c:v>4.5999999999999996</c:v>
                </c:pt>
                <c:pt idx="24">
                  <c:v>5.0999999999999996</c:v>
                </c:pt>
                <c:pt idx="25">
                  <c:v>5.2</c:v>
                </c:pt>
                <c:pt idx="26">
                  <c:v>5.3</c:v>
                </c:pt>
                <c:pt idx="27">
                  <c:v>5.4</c:v>
                </c:pt>
                <c:pt idx="28">
                  <c:v>6.1</c:v>
                </c:pt>
                <c:pt idx="29">
                  <c:v>6.2</c:v>
                </c:pt>
                <c:pt idx="30">
                  <c:v>6.3</c:v>
                </c:pt>
                <c:pt idx="31">
                  <c:v>6.4</c:v>
                </c:pt>
                <c:pt idx="32">
                  <c:v>6.5</c:v>
                </c:pt>
                <c:pt idx="33">
                  <c:v>7.1</c:v>
                </c:pt>
                <c:pt idx="34">
                  <c:v>7.2</c:v>
                </c:pt>
                <c:pt idx="35">
                  <c:v>7.3</c:v>
                </c:pt>
                <c:pt idx="36">
                  <c:v>7.4</c:v>
                </c:pt>
                <c:pt idx="37">
                  <c:v>8.1</c:v>
                </c:pt>
                <c:pt idx="38">
                  <c:v>8.1999999999999993</c:v>
                </c:pt>
                <c:pt idx="39">
                  <c:v>8.3000000000000007</c:v>
                </c:pt>
                <c:pt idx="40">
                  <c:v>8.4</c:v>
                </c:pt>
              </c:numCache>
            </c:numRef>
          </c:cat>
          <c:val>
            <c:numRef>
              <c:f>Sheet1!$C$2:$C$42</c:f>
            </c:numRef>
          </c:val>
        </c:ser>
        <c:dLbls>
          <c:showLegendKey val="0"/>
          <c:showVal val="0"/>
          <c:showCatName val="0"/>
          <c:showSerName val="0"/>
          <c:showPercent val="0"/>
          <c:showBubbleSize val="0"/>
        </c:dLbls>
        <c:gapWidth val="150"/>
        <c:axId val="52540160"/>
        <c:axId val="52541696"/>
      </c:barChart>
      <c:catAx>
        <c:axId val="52540160"/>
        <c:scaling>
          <c:orientation val="minMax"/>
        </c:scaling>
        <c:delete val="0"/>
        <c:axPos val="b"/>
        <c:numFmt formatCode="General" sourceLinked="1"/>
        <c:majorTickMark val="out"/>
        <c:minorTickMark val="none"/>
        <c:tickLblPos val="nextTo"/>
        <c:crossAx val="52541696"/>
        <c:crosses val="autoZero"/>
        <c:auto val="1"/>
        <c:lblAlgn val="ctr"/>
        <c:lblOffset val="100"/>
        <c:tickLblSkip val="1"/>
        <c:noMultiLvlLbl val="0"/>
      </c:catAx>
      <c:valAx>
        <c:axId val="52541696"/>
        <c:scaling>
          <c:orientation val="minMax"/>
        </c:scaling>
        <c:delete val="0"/>
        <c:axPos val="l"/>
        <c:majorGridlines/>
        <c:numFmt formatCode="General" sourceLinked="1"/>
        <c:majorTickMark val="out"/>
        <c:minorTickMark val="none"/>
        <c:tickLblPos val="nextTo"/>
        <c:crossAx val="52540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9/14/2014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9/14/2014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a:t>
            </a:fld>
            <a:endParaRPr lang="en-US"/>
          </a:p>
        </p:txBody>
      </p:sp>
    </p:spTree>
    <p:extLst>
      <p:ext uri="{BB962C8B-B14F-4D97-AF65-F5344CB8AC3E}">
        <p14:creationId xmlns:p14="http://schemas.microsoft.com/office/powerpoint/2010/main" val="293422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10</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11</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12</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13</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14</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15</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16</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17</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18</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19</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2</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20</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25</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26</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27</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28</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29</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30</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31</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32</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33</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3</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34</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45</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46</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47</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48</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49</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50</a:t>
            </a:fld>
            <a:endParaRPr lang="en-US"/>
          </a:p>
        </p:txBody>
      </p:sp>
    </p:spTree>
    <p:extLst>
      <p:ext uri="{BB962C8B-B14F-4D97-AF65-F5344CB8AC3E}">
        <p14:creationId xmlns:p14="http://schemas.microsoft.com/office/powerpoint/2010/main" val="293422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4</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5</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6</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7</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8</a:t>
            </a:fld>
            <a:endParaRPr lang="en-US"/>
          </a:p>
        </p:txBody>
      </p:sp>
    </p:spTree>
    <p:extLst>
      <p:ext uri="{BB962C8B-B14F-4D97-AF65-F5344CB8AC3E}">
        <p14:creationId xmlns:p14="http://schemas.microsoft.com/office/powerpoint/2010/main" val="3069551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a:t>9</a:t>
            </a:fld>
            <a:endParaRPr lang="en-US"/>
          </a:p>
        </p:txBody>
      </p:sp>
    </p:spTree>
    <p:extLst>
      <p:ext uri="{BB962C8B-B14F-4D97-AF65-F5344CB8AC3E}">
        <p14:creationId xmlns:p14="http://schemas.microsoft.com/office/powerpoint/2010/main" val="3069551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a:t>Click to edit Master title style</a:t>
            </a: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
        <p:nvSpPr>
          <p:cNvPr id="8" name="Date Placeholder 7"/>
          <p:cNvSpPr>
            <a:spLocks noGrp="1"/>
          </p:cNvSpPr>
          <p:nvPr>
            <p:ph type="dt" sz="half" idx="10"/>
          </p:nvPr>
        </p:nvSpPr>
        <p:spPr/>
        <p:txBody>
          <a:bodyPr/>
          <a:lstStyle/>
          <a:p>
            <a:r>
              <a:rPr lang="en-US" dirty="0" smtClean="0"/>
              <a:t>Schwegler &amp; Altman 2014</a:t>
            </a:r>
            <a:endParaRPr dirty="0"/>
          </a:p>
        </p:txBody>
      </p:sp>
      <p:sp>
        <p:nvSpPr>
          <p:cNvPr id="9" name="Footer Placeholder 8"/>
          <p:cNvSpPr>
            <a:spLocks noGrp="1"/>
          </p:cNvSpPr>
          <p:nvPr>
            <p:ph type="ftr" sz="quarter" idx="11"/>
          </p:nvPr>
        </p:nvSpPr>
        <p:spPr/>
        <p:txBody>
          <a:bodyPr/>
          <a:lstStyle/>
          <a:p>
            <a:r>
              <a:rPr lang="en-US" dirty="0" smtClean="0"/>
              <a:t>Schwegler &amp; Altman 2014 QM Conference Presentation</a:t>
            </a:r>
            <a:endParaRPr dirty="0"/>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r>
              <a:rPr lang="en-US" dirty="0" smtClean="0"/>
              <a:t>Schwegler &amp; Altman 2014</a:t>
            </a:r>
            <a:endParaRPr dirty="0"/>
          </a:p>
        </p:txBody>
      </p:sp>
      <p:sp>
        <p:nvSpPr>
          <p:cNvPr id="5" name="Footer Placeholder 4"/>
          <p:cNvSpPr>
            <a:spLocks noGrp="1"/>
          </p:cNvSpPr>
          <p:nvPr>
            <p:ph type="ftr" sz="quarter" idx="11"/>
          </p:nvPr>
        </p:nvSpPr>
        <p:spPr/>
        <p:txBody>
          <a:bodyPr/>
          <a:lstStyle/>
          <a:p>
            <a:r>
              <a:rPr lang="en-US" dirty="0" smtClean="0"/>
              <a:t>Schwegler &amp; Altman 2014 QM Conference Presentation</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a:t>Click to edit Master title style</a:t>
            </a: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r>
              <a:rPr lang="en-US" dirty="0" smtClean="0"/>
              <a:t>Schwegler &amp; Altman 2014</a:t>
            </a:r>
            <a:endParaRPr dirty="0"/>
          </a:p>
        </p:txBody>
      </p:sp>
      <p:sp>
        <p:nvSpPr>
          <p:cNvPr id="5" name="Footer Placeholder 4"/>
          <p:cNvSpPr>
            <a:spLocks noGrp="1"/>
          </p:cNvSpPr>
          <p:nvPr>
            <p:ph type="ftr" sz="quarter" idx="11"/>
          </p:nvPr>
        </p:nvSpPr>
        <p:spPr/>
        <p:txBody>
          <a:bodyPr/>
          <a:lstStyle/>
          <a:p>
            <a:r>
              <a:rPr lang="en-US" dirty="0" smtClean="0"/>
              <a:t>Schwegler &amp; Altman 2014 QM Conference Presentation</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856" y="152400"/>
            <a:ext cx="10971372" cy="1066800"/>
          </a:xfrm>
        </p:spPr>
        <p:txBody>
          <a:bodyPr/>
          <a:lstStyle/>
          <a:p>
            <a:r>
              <a:rPr dirty="0"/>
              <a:t>Click to edit Master title style</a:t>
            </a:r>
          </a:p>
        </p:txBody>
      </p:sp>
      <p:sp>
        <p:nvSpPr>
          <p:cNvPr id="3" name="Content Placeholder 2"/>
          <p:cNvSpPr>
            <a:spLocks noGrp="1"/>
          </p:cNvSpPr>
          <p:nvPr>
            <p:ph idx="1"/>
          </p:nvPr>
        </p:nvSpPr>
        <p:spPr>
          <a:xfrm>
            <a:off x="303212" y="1738149"/>
            <a:ext cx="10287000" cy="4190999"/>
          </a:xfrm>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Footer Placeholder 4"/>
          <p:cNvSpPr>
            <a:spLocks noGrp="1"/>
          </p:cNvSpPr>
          <p:nvPr>
            <p:ph type="ftr" sz="quarter" idx="11"/>
          </p:nvPr>
        </p:nvSpPr>
        <p:spPr>
          <a:xfrm>
            <a:off x="4113212" y="6248400"/>
            <a:ext cx="3859795" cy="365125"/>
          </a:xfrm>
        </p:spPr>
        <p:txBody>
          <a:bodyPr/>
          <a:lstStyle>
            <a:lvl1pPr>
              <a:defRPr sz="1400"/>
            </a:lvl1pPr>
          </a:lstStyle>
          <a:p>
            <a:r>
              <a:rPr lang="en-US" dirty="0" err="1" smtClean="0"/>
              <a:t>Schwegler</a:t>
            </a:r>
            <a:r>
              <a:rPr lang="en-US" dirty="0" smtClean="0"/>
              <a:t> &amp; Altman </a:t>
            </a:r>
          </a:p>
          <a:p>
            <a:r>
              <a:rPr lang="en-US" dirty="0" smtClean="0"/>
              <a:t>2014 QM Conference Presentation</a:t>
            </a:r>
            <a:endParaRPr lang="en-US" dirty="0"/>
          </a:p>
        </p:txBody>
      </p:sp>
      <p:sp>
        <p:nvSpPr>
          <p:cNvPr id="6" name="Slide Number Placeholder 5"/>
          <p:cNvSpPr>
            <a:spLocks noGrp="1"/>
          </p:cNvSpPr>
          <p:nvPr>
            <p:ph type="sldNum" sz="quarter" idx="12"/>
          </p:nvPr>
        </p:nvSpPr>
        <p:spPr>
          <a:xfrm>
            <a:off x="8456612" y="6248400"/>
            <a:ext cx="1880366" cy="441325"/>
          </a:xfrm>
        </p:spPr>
        <p:txBody>
          <a:bodyPr/>
          <a:lstStyle>
            <a:lvl1pPr>
              <a:defRPr sz="1400"/>
            </a:lvl1pPr>
          </a:lstStyle>
          <a:p>
            <a:fld id="{A3F31473-23EB-4724-8B59-FE6D21D89FA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9378" y="4976648"/>
            <a:ext cx="1663700" cy="1905000"/>
          </a:xfrm>
          <a:prstGeom prst="rect">
            <a:avLst/>
          </a:prstGeom>
        </p:spPr>
      </p:pic>
      <p:pic>
        <p:nvPicPr>
          <p:cNvPr id="8" name="Picture 7" descr="Looking up to clouds and blue sky surrounded by glass-walled buildings" title="Slide Design Picture"/>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79412" y="152400"/>
            <a:ext cx="1754187" cy="1143000"/>
          </a:xfrm>
          <a:prstGeom prst="rect">
            <a:avLst/>
          </a:prstGeom>
        </p:spPr>
      </p:pic>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a:t>Click to edit Master title style</a:t>
            </a: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7" name="Date Placeholder 6"/>
          <p:cNvSpPr>
            <a:spLocks noGrp="1"/>
          </p:cNvSpPr>
          <p:nvPr>
            <p:ph type="dt" sz="half" idx="10"/>
          </p:nvPr>
        </p:nvSpPr>
        <p:spPr/>
        <p:txBody>
          <a:bodyPr/>
          <a:lstStyle/>
          <a:p>
            <a:r>
              <a:rPr lang="en-US" dirty="0" smtClean="0"/>
              <a:t>Schwegler &amp; Altman 2014</a:t>
            </a:r>
            <a:endParaRPr dirty="0"/>
          </a:p>
        </p:txBody>
      </p:sp>
      <p:sp>
        <p:nvSpPr>
          <p:cNvPr id="8" name="Footer Placeholder 7"/>
          <p:cNvSpPr>
            <a:spLocks noGrp="1"/>
          </p:cNvSpPr>
          <p:nvPr>
            <p:ph type="ftr" sz="quarter" idx="11"/>
          </p:nvPr>
        </p:nvSpPr>
        <p:spPr/>
        <p:txBody>
          <a:bodyPr/>
          <a:lstStyle/>
          <a:p>
            <a:r>
              <a:rPr lang="en-US" dirty="0" smtClean="0"/>
              <a:t>Schwegler &amp; Altman 2014 QM Conference Presentation</a:t>
            </a:r>
            <a:endParaRPr dirty="0"/>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r>
              <a:rPr lang="en-US" dirty="0" smtClean="0"/>
              <a:t>Schwegler &amp; Altman 2014</a:t>
            </a:r>
            <a:endParaRPr dirty="0"/>
          </a:p>
        </p:txBody>
      </p:sp>
      <p:sp>
        <p:nvSpPr>
          <p:cNvPr id="6" name="Footer Placeholder 5"/>
          <p:cNvSpPr>
            <a:spLocks noGrp="1"/>
          </p:cNvSpPr>
          <p:nvPr>
            <p:ph type="ftr" sz="quarter" idx="11"/>
          </p:nvPr>
        </p:nvSpPr>
        <p:spPr/>
        <p:txBody>
          <a:bodyPr/>
          <a:lstStyle/>
          <a:p>
            <a:r>
              <a:rPr lang="en-US" dirty="0" smtClean="0"/>
              <a:t>Schwegler &amp; Altman 2014 QM Conference Presentation</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r>
              <a:rPr lang="en-US" dirty="0" smtClean="0"/>
              <a:t>Schwegler &amp; Altman 2014</a:t>
            </a:r>
            <a:endParaRPr dirty="0"/>
          </a:p>
        </p:txBody>
      </p:sp>
      <p:sp>
        <p:nvSpPr>
          <p:cNvPr id="8" name="Footer Placeholder 7"/>
          <p:cNvSpPr>
            <a:spLocks noGrp="1"/>
          </p:cNvSpPr>
          <p:nvPr>
            <p:ph type="ftr" sz="quarter" idx="11"/>
          </p:nvPr>
        </p:nvSpPr>
        <p:spPr/>
        <p:txBody>
          <a:bodyPr/>
          <a:lstStyle/>
          <a:p>
            <a:r>
              <a:rPr lang="en-US" dirty="0" smtClean="0"/>
              <a:t>Schwegler &amp; Altman 2014 QM Conference Presentation</a:t>
            </a:r>
            <a:endParaRPr dirty="0"/>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r>
              <a:rPr lang="en-US" dirty="0" smtClean="0"/>
              <a:t>Schwegler &amp; Altman 2014</a:t>
            </a:r>
            <a:endParaRPr dirty="0"/>
          </a:p>
        </p:txBody>
      </p:sp>
      <p:sp>
        <p:nvSpPr>
          <p:cNvPr id="4" name="Footer Placeholder 3"/>
          <p:cNvSpPr>
            <a:spLocks noGrp="1"/>
          </p:cNvSpPr>
          <p:nvPr>
            <p:ph type="ftr" sz="quarter" idx="11"/>
          </p:nvPr>
        </p:nvSpPr>
        <p:spPr/>
        <p:txBody>
          <a:bodyPr/>
          <a:lstStyle/>
          <a:p>
            <a:r>
              <a:rPr lang="en-US" dirty="0" smtClean="0"/>
              <a:t>Schwegler &amp; Altman 2014 QM Conference Presentation</a:t>
            </a:r>
            <a:endParaRPr dirty="0"/>
          </a:p>
        </p:txBody>
      </p:sp>
      <p:sp>
        <p:nvSpPr>
          <p:cNvPr id="5" name="Slide Number Placeholder 4"/>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Schwegler &amp; Altman 2014</a:t>
            </a:r>
            <a:endParaRPr dirty="0"/>
          </a:p>
        </p:txBody>
      </p:sp>
      <p:sp>
        <p:nvSpPr>
          <p:cNvPr id="3" name="Footer Placeholder 2"/>
          <p:cNvSpPr>
            <a:spLocks noGrp="1"/>
          </p:cNvSpPr>
          <p:nvPr>
            <p:ph type="ftr" sz="quarter" idx="11"/>
          </p:nvPr>
        </p:nvSpPr>
        <p:spPr/>
        <p:txBody>
          <a:bodyPr/>
          <a:lstStyle/>
          <a:p>
            <a:r>
              <a:rPr lang="en-US" dirty="0" smtClean="0"/>
              <a:t>Schwegler &amp; Altman 2014 QM Conference Presentation</a:t>
            </a:r>
            <a:endParaRPr dirty="0"/>
          </a:p>
        </p:txBody>
      </p:sp>
      <p:sp>
        <p:nvSpPr>
          <p:cNvPr id="4" name="Slide Number Placeholder 3"/>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a:t>Click to edit Master title style</a:t>
            </a: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r>
              <a:rPr lang="en-US" dirty="0" smtClean="0"/>
              <a:t>Schwegler &amp; Altman 2014</a:t>
            </a:r>
            <a:endParaRPr dirty="0"/>
          </a:p>
        </p:txBody>
      </p:sp>
      <p:sp>
        <p:nvSpPr>
          <p:cNvPr id="6" name="Footer Placeholder 5"/>
          <p:cNvSpPr>
            <a:spLocks noGrp="1"/>
          </p:cNvSpPr>
          <p:nvPr>
            <p:ph type="ftr" sz="quarter" idx="11"/>
          </p:nvPr>
        </p:nvSpPr>
        <p:spPr/>
        <p:txBody>
          <a:bodyPr/>
          <a:lstStyle/>
          <a:p>
            <a:r>
              <a:rPr lang="en-US" dirty="0" smtClean="0"/>
              <a:t>Schwegler &amp; Altman 2014 QM Conference Presentation</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a:t>Click to edit Master title style</a:t>
            </a:r>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r>
              <a:rPr lang="en-US" dirty="0" smtClean="0"/>
              <a:t>Schwegler &amp; Altman 2014</a:t>
            </a:r>
            <a:endParaRPr dirty="0"/>
          </a:p>
        </p:txBody>
      </p:sp>
      <p:sp>
        <p:nvSpPr>
          <p:cNvPr id="6" name="Footer Placeholder 5"/>
          <p:cNvSpPr>
            <a:spLocks noGrp="1"/>
          </p:cNvSpPr>
          <p:nvPr>
            <p:ph type="ftr" sz="quarter" idx="11"/>
          </p:nvPr>
        </p:nvSpPr>
        <p:spPr/>
        <p:txBody>
          <a:bodyPr/>
          <a:lstStyle/>
          <a:p>
            <a:r>
              <a:rPr lang="en-US" dirty="0" smtClean="0"/>
              <a:t>Schwegler &amp; Altman 2014 QM Conference Presentation</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r>
              <a:rPr lang="en-US" dirty="0" smtClean="0"/>
              <a:t>Schwegler &amp; Altman 2014</a:t>
            </a:r>
            <a:endParaRPr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r>
              <a:rPr lang="en-US" dirty="0" smtClean="0"/>
              <a:t>Schwegler &amp; Altman 2014 QM Conference Presentation</a:t>
            </a:r>
            <a:endParaRPr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a:t>
            </a:fld>
            <a:endParaRPr/>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psonet.org/images/Westphalia_Press/Internet_Learning_Journal_2-2/3-1/8.%20Schwegler%20ILJ%203-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chwegler@tamuct.edu"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52400"/>
            <a:ext cx="3962400" cy="4724399"/>
          </a:xfrm>
        </p:spPr>
        <p:txBody>
          <a:bodyPr>
            <a:normAutofit/>
          </a:bodyPr>
          <a:lstStyle/>
          <a:p>
            <a:r>
              <a:rPr lang="en-US" b="1" dirty="0"/>
              <a:t>Research Analysis of Faculty Peer Review </a:t>
            </a:r>
            <a:r>
              <a:rPr lang="en-US" b="1" dirty="0" smtClean="0"/>
              <a:t>Comments</a:t>
            </a:r>
            <a:br>
              <a:rPr lang="en-US" b="1" dirty="0" smtClean="0"/>
            </a:br>
            <a:r>
              <a:rPr lang="en-US" dirty="0" smtClean="0"/>
              <a:t/>
            </a:r>
            <a:br>
              <a:rPr lang="en-US" dirty="0" smtClean="0"/>
            </a:br>
            <a:r>
              <a:rPr lang="en-US" sz="3100" dirty="0" smtClean="0"/>
              <a:t>QM Conference 2014</a:t>
            </a:r>
            <a:endParaRPr lang="en-US" sz="3100" dirty="0"/>
          </a:p>
        </p:txBody>
      </p:sp>
      <p:sp>
        <p:nvSpPr>
          <p:cNvPr id="3" name="Subtitle 2"/>
          <p:cNvSpPr>
            <a:spLocks noGrp="1"/>
          </p:cNvSpPr>
          <p:nvPr>
            <p:ph type="subTitle" idx="1"/>
          </p:nvPr>
        </p:nvSpPr>
        <p:spPr>
          <a:xfrm>
            <a:off x="608013" y="5410200"/>
            <a:ext cx="3962400" cy="1219200"/>
          </a:xfrm>
        </p:spPr>
        <p:txBody>
          <a:bodyPr>
            <a:noAutofit/>
          </a:bodyPr>
          <a:lstStyle/>
          <a:p>
            <a:r>
              <a:rPr lang="en-US" dirty="0" smtClean="0"/>
              <a:t>Dr. Andria Schwegler</a:t>
            </a:r>
          </a:p>
          <a:p>
            <a:r>
              <a:rPr lang="en-US" dirty="0" smtClean="0"/>
              <a:t>Dr. Barb Altman</a:t>
            </a:r>
          </a:p>
          <a:p>
            <a:r>
              <a:rPr lang="en-US" dirty="0" smtClean="0"/>
              <a:t>Texas A&amp;M University – Central Texas</a:t>
            </a:r>
            <a:endParaRPr lang="en-US" dirty="0"/>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0971372" cy="1066800"/>
          </a:xfrm>
        </p:spPr>
        <p:txBody>
          <a:bodyPr/>
          <a:lstStyle/>
          <a:p>
            <a:r>
              <a:rPr lang="en-US" dirty="0" smtClean="0"/>
              <a:t>		3. Research  Design – Coding Scheme</a:t>
            </a:r>
            <a:endParaRPr lang="en-US" dirty="0"/>
          </a:p>
        </p:txBody>
      </p:sp>
      <p:sp>
        <p:nvSpPr>
          <p:cNvPr id="14" name="Content Placeholder 13"/>
          <p:cNvSpPr>
            <a:spLocks noGrp="1"/>
          </p:cNvSpPr>
          <p:nvPr>
            <p:ph idx="1"/>
          </p:nvPr>
        </p:nvSpPr>
        <p:spPr>
          <a:xfrm>
            <a:off x="303212" y="1738149"/>
            <a:ext cx="11582400" cy="4190999"/>
          </a:xfrm>
        </p:spPr>
        <p:txBody>
          <a:bodyPr>
            <a:normAutofit/>
          </a:bodyPr>
          <a:lstStyle/>
          <a:p>
            <a:pPr marL="330200" lvl="1" indent="0">
              <a:buNone/>
            </a:pPr>
            <a:endParaRPr lang="en-US" dirty="0" smtClean="0"/>
          </a:p>
          <a:p>
            <a:pPr marL="0" indent="0">
              <a:buNone/>
            </a:pP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10</a:t>
            </a:fld>
            <a:endParaRPr lang="en-US"/>
          </a:p>
        </p:txBody>
      </p:sp>
      <p:sp>
        <p:nvSpPr>
          <p:cNvPr id="4" name="Rectangle 3"/>
          <p:cNvSpPr/>
          <p:nvPr/>
        </p:nvSpPr>
        <p:spPr>
          <a:xfrm>
            <a:off x="1065212" y="1447800"/>
            <a:ext cx="10515600" cy="4678204"/>
          </a:xfrm>
          <a:prstGeom prst="rect">
            <a:avLst/>
          </a:prstGeom>
        </p:spPr>
        <p:txBody>
          <a:bodyPr wrap="square">
            <a:spAutoFit/>
          </a:bodyPr>
          <a:lstStyle/>
          <a:p>
            <a:r>
              <a:rPr lang="en-US" sz="2000" b="1" dirty="0"/>
              <a:t>Coding Rules for Evaluating Comments</a:t>
            </a:r>
            <a:endParaRPr lang="en-US" sz="2000" dirty="0"/>
          </a:p>
          <a:p>
            <a:pPr lvl="0"/>
            <a:r>
              <a:rPr lang="en-US" sz="2000" b="1" dirty="0"/>
              <a:t>Standard/ Annotation </a:t>
            </a:r>
            <a:r>
              <a:rPr lang="en-US" sz="2000" b="1" dirty="0" smtClean="0"/>
              <a:t>Evidence</a:t>
            </a:r>
          </a:p>
          <a:p>
            <a:pPr lvl="1"/>
            <a:r>
              <a:rPr lang="en-US" sz="2000" dirty="0" smtClean="0"/>
              <a:t>. = missing data, no comment is provided</a:t>
            </a:r>
          </a:p>
          <a:p>
            <a:pPr lvl="1"/>
            <a:r>
              <a:rPr lang="en-US" sz="2000" dirty="0" smtClean="0"/>
              <a:t>0 </a:t>
            </a:r>
            <a:r>
              <a:rPr lang="en-US" sz="2000" dirty="0"/>
              <a:t>= comment with no mention of Standard/Annotation</a:t>
            </a:r>
          </a:p>
          <a:p>
            <a:pPr lvl="1"/>
            <a:r>
              <a:rPr lang="en-US" sz="2000" dirty="0"/>
              <a:t>1 = comment with example, phrasing or reference </a:t>
            </a:r>
            <a:r>
              <a:rPr lang="en-US" sz="2000" dirty="0" smtClean="0"/>
              <a:t>to Standard/Annotation</a:t>
            </a:r>
            <a:endParaRPr lang="en-US" sz="2000" dirty="0"/>
          </a:p>
          <a:p>
            <a:pPr lvl="0"/>
            <a:r>
              <a:rPr lang="en-US" sz="2000" b="1" dirty="0" smtClean="0"/>
              <a:t>Course </a:t>
            </a:r>
            <a:r>
              <a:rPr lang="en-US" sz="2000" b="1" dirty="0"/>
              <a:t>Evidence</a:t>
            </a:r>
          </a:p>
          <a:p>
            <a:pPr lvl="1"/>
            <a:r>
              <a:rPr lang="en-US" sz="2000" dirty="0" smtClean="0"/>
              <a:t>. = missing data, no comment is provided</a:t>
            </a:r>
          </a:p>
          <a:p>
            <a:pPr lvl="1"/>
            <a:r>
              <a:rPr lang="en-US" sz="2000" dirty="0" smtClean="0"/>
              <a:t>0 </a:t>
            </a:r>
            <a:r>
              <a:rPr lang="en-US" sz="2000" dirty="0"/>
              <a:t>= comment with no mention of course content</a:t>
            </a:r>
          </a:p>
          <a:p>
            <a:pPr lvl="1"/>
            <a:r>
              <a:rPr lang="en-US" sz="2000" dirty="0"/>
              <a:t>1 = comment with at least one element from course</a:t>
            </a:r>
          </a:p>
          <a:p>
            <a:pPr lvl="0"/>
            <a:r>
              <a:rPr lang="en-US" sz="2000" b="1" dirty="0" smtClean="0"/>
              <a:t>Constructive </a:t>
            </a:r>
            <a:r>
              <a:rPr lang="en-US" sz="2000" b="1" dirty="0"/>
              <a:t>Recommendation</a:t>
            </a:r>
          </a:p>
          <a:p>
            <a:pPr lvl="1"/>
            <a:r>
              <a:rPr lang="en-US" sz="2000" dirty="0"/>
              <a:t>. = missing data, no comment is provided</a:t>
            </a:r>
          </a:p>
          <a:p>
            <a:pPr lvl="1"/>
            <a:r>
              <a:rPr lang="en-US" sz="2000" dirty="0"/>
              <a:t>0 = comment provides no recommendation</a:t>
            </a:r>
          </a:p>
          <a:p>
            <a:pPr lvl="1"/>
            <a:r>
              <a:rPr lang="en-US" sz="2000" dirty="0"/>
              <a:t>1 = comment provides at least one potential recommendation/suggestion </a:t>
            </a:r>
            <a:r>
              <a:rPr lang="en-US" sz="2000" dirty="0" smtClean="0"/>
              <a:t>or</a:t>
            </a:r>
          </a:p>
          <a:p>
            <a:pPr lvl="1"/>
            <a:r>
              <a:rPr lang="en-US" sz="2000" dirty="0" smtClean="0"/>
              <a:t> </a:t>
            </a:r>
            <a:r>
              <a:rPr lang="en-US" sz="2000" dirty="0"/>
              <a:t>includes a thought provoking question</a:t>
            </a:r>
          </a:p>
          <a:p>
            <a:pPr lvl="0"/>
            <a:endParaRPr lang="en-US" dirty="0"/>
          </a:p>
        </p:txBody>
      </p:sp>
    </p:spTree>
    <p:extLst>
      <p:ext uri="{BB962C8B-B14F-4D97-AF65-F5344CB8AC3E}">
        <p14:creationId xmlns:p14="http://schemas.microsoft.com/office/powerpoint/2010/main" val="336613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0510"/>
            <a:ext cx="10971372" cy="1066800"/>
          </a:xfrm>
        </p:spPr>
        <p:txBody>
          <a:bodyPr/>
          <a:lstStyle/>
          <a:p>
            <a:r>
              <a:rPr lang="en-US" dirty="0" smtClean="0"/>
              <a:t>		3. Research  Design – Coding Scheme</a:t>
            </a:r>
            <a:endParaRPr lang="en-US" dirty="0"/>
          </a:p>
        </p:txBody>
      </p:sp>
      <p:sp>
        <p:nvSpPr>
          <p:cNvPr id="14" name="Content Placeholder 13"/>
          <p:cNvSpPr>
            <a:spLocks noGrp="1"/>
          </p:cNvSpPr>
          <p:nvPr>
            <p:ph idx="1"/>
          </p:nvPr>
        </p:nvSpPr>
        <p:spPr/>
        <p:txBody>
          <a:bodyPr>
            <a:normAutofit/>
          </a:bodyPr>
          <a:lstStyle/>
          <a:p>
            <a:pPr marL="330200" lvl="1" indent="0">
              <a:buNone/>
            </a:pPr>
            <a:endParaRPr lang="en-US" dirty="0" smtClean="0"/>
          </a:p>
          <a:p>
            <a:pPr marL="0" indent="0">
              <a:buNone/>
            </a:pP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11</a:t>
            </a:fld>
            <a:endParaRPr lang="en-US"/>
          </a:p>
        </p:txBody>
      </p:sp>
      <p:sp>
        <p:nvSpPr>
          <p:cNvPr id="4" name="Rectangle 3"/>
          <p:cNvSpPr/>
          <p:nvPr/>
        </p:nvSpPr>
        <p:spPr>
          <a:xfrm>
            <a:off x="1053114" y="1447800"/>
            <a:ext cx="9232298" cy="4678204"/>
          </a:xfrm>
          <a:prstGeom prst="rect">
            <a:avLst/>
          </a:prstGeom>
        </p:spPr>
        <p:txBody>
          <a:bodyPr wrap="square">
            <a:spAutoFit/>
          </a:bodyPr>
          <a:lstStyle/>
          <a:p>
            <a:r>
              <a:rPr lang="en-US" sz="2000" b="1" dirty="0"/>
              <a:t>Coding Rules for Evaluating </a:t>
            </a:r>
            <a:r>
              <a:rPr lang="en-US" sz="2000" b="1" dirty="0" smtClean="0"/>
              <a:t>Comments (cont.)</a:t>
            </a:r>
            <a:endParaRPr lang="en-US" sz="2000" dirty="0"/>
          </a:p>
          <a:p>
            <a:pPr lvl="0"/>
            <a:r>
              <a:rPr lang="en-US" sz="2000" b="1" dirty="0" smtClean="0"/>
              <a:t>Specific </a:t>
            </a:r>
            <a:r>
              <a:rPr lang="en-US" sz="2000" b="1" dirty="0"/>
              <a:t>Recommendation </a:t>
            </a:r>
          </a:p>
          <a:p>
            <a:pPr lvl="1"/>
            <a:r>
              <a:rPr lang="en-US" sz="2000" dirty="0"/>
              <a:t>. = missing data, no comment is provided</a:t>
            </a:r>
          </a:p>
          <a:p>
            <a:pPr lvl="1"/>
            <a:r>
              <a:rPr lang="en-US" sz="2000" dirty="0"/>
              <a:t>0 = comment provides only vague or general statements</a:t>
            </a:r>
          </a:p>
          <a:p>
            <a:pPr lvl="1"/>
            <a:r>
              <a:rPr lang="en-US" sz="2000" dirty="0"/>
              <a:t>1 = comment provides at least one example of the recommendation</a:t>
            </a:r>
          </a:p>
          <a:p>
            <a:pPr lvl="0"/>
            <a:r>
              <a:rPr lang="en-US" sz="2000" b="1" dirty="0" smtClean="0"/>
              <a:t>Measurable </a:t>
            </a:r>
            <a:r>
              <a:rPr lang="en-US" sz="2000" b="1" dirty="0"/>
              <a:t>Recommendation </a:t>
            </a:r>
          </a:p>
          <a:p>
            <a:pPr lvl="1"/>
            <a:r>
              <a:rPr lang="en-US" sz="2000" dirty="0"/>
              <a:t>. = missing data, no comment is provided</a:t>
            </a:r>
          </a:p>
          <a:p>
            <a:pPr lvl="1"/>
            <a:r>
              <a:rPr lang="en-US" sz="2000" dirty="0"/>
              <a:t>0 = comment with no recommendation</a:t>
            </a:r>
          </a:p>
          <a:p>
            <a:pPr lvl="1"/>
            <a:r>
              <a:rPr lang="en-US" sz="2000" dirty="0"/>
              <a:t>1 = comment with recommendation for an observable suggestion to implement</a:t>
            </a:r>
          </a:p>
          <a:p>
            <a:pPr lvl="0"/>
            <a:r>
              <a:rPr lang="en-US" sz="2000" b="1" dirty="0" smtClean="0"/>
              <a:t>Sensitive Comment*** </a:t>
            </a:r>
            <a:endParaRPr lang="en-US" sz="2000" dirty="0"/>
          </a:p>
          <a:p>
            <a:pPr lvl="1"/>
            <a:r>
              <a:rPr lang="en-US" sz="2000" dirty="0"/>
              <a:t>. = missing data, no comment is provided</a:t>
            </a:r>
          </a:p>
          <a:p>
            <a:pPr lvl="1"/>
            <a:r>
              <a:rPr lang="en-US" sz="2000" dirty="0"/>
              <a:t>1 = comment includes more negatively-</a:t>
            </a:r>
            <a:r>
              <a:rPr lang="en-US" sz="2000" dirty="0" err="1"/>
              <a:t>valenced</a:t>
            </a:r>
            <a:r>
              <a:rPr lang="en-US" sz="2000" dirty="0"/>
              <a:t> than positively-</a:t>
            </a:r>
            <a:r>
              <a:rPr lang="en-US" sz="2000" dirty="0" err="1"/>
              <a:t>valenced</a:t>
            </a:r>
            <a:r>
              <a:rPr lang="en-US" sz="2000" dirty="0"/>
              <a:t> words</a:t>
            </a:r>
          </a:p>
          <a:p>
            <a:pPr lvl="1"/>
            <a:r>
              <a:rPr lang="en-US" sz="2000" dirty="0"/>
              <a:t>2 = comment includes only neutral words, no emotion provoking words</a:t>
            </a:r>
          </a:p>
          <a:p>
            <a:pPr lvl="1"/>
            <a:r>
              <a:rPr lang="en-US" sz="2000" dirty="0"/>
              <a:t>3 = comment includes more positively-</a:t>
            </a:r>
            <a:r>
              <a:rPr lang="en-US" sz="2000" dirty="0" err="1"/>
              <a:t>valenced</a:t>
            </a:r>
            <a:r>
              <a:rPr lang="en-US" sz="2000" dirty="0"/>
              <a:t> than negatively-</a:t>
            </a:r>
            <a:r>
              <a:rPr lang="en-US" sz="2000" dirty="0" err="1"/>
              <a:t>valenced</a:t>
            </a:r>
            <a:r>
              <a:rPr lang="en-US" sz="2000" dirty="0"/>
              <a:t> words</a:t>
            </a:r>
          </a:p>
          <a:p>
            <a:pPr lvl="0"/>
            <a:endParaRPr lang="en-US" dirty="0"/>
          </a:p>
        </p:txBody>
      </p:sp>
    </p:spTree>
    <p:extLst>
      <p:ext uri="{BB962C8B-B14F-4D97-AF65-F5344CB8AC3E}">
        <p14:creationId xmlns:p14="http://schemas.microsoft.com/office/powerpoint/2010/main" val="235993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3. Research  Design – Coding Scheme</a:t>
            </a:r>
            <a:endParaRPr lang="en-US" dirty="0"/>
          </a:p>
        </p:txBody>
      </p:sp>
      <p:sp>
        <p:nvSpPr>
          <p:cNvPr id="14" name="Content Placeholder 13"/>
          <p:cNvSpPr>
            <a:spLocks noGrp="1"/>
          </p:cNvSpPr>
          <p:nvPr>
            <p:ph idx="1"/>
          </p:nvPr>
        </p:nvSpPr>
        <p:spPr/>
        <p:txBody>
          <a:bodyPr>
            <a:normAutofit/>
          </a:bodyPr>
          <a:lstStyle/>
          <a:p>
            <a:pPr marL="0" indent="0">
              <a:buNone/>
            </a:pPr>
            <a:endParaRPr lang="en-US" dirty="0" smtClean="0"/>
          </a:p>
          <a:p>
            <a:pPr marL="0" indent="0">
              <a:buNone/>
            </a:pP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12</a:t>
            </a:fld>
            <a:endParaRPr lang="en-US"/>
          </a:p>
        </p:txBody>
      </p:sp>
      <p:sp>
        <p:nvSpPr>
          <p:cNvPr id="4" name="Rectangle 3"/>
          <p:cNvSpPr/>
          <p:nvPr/>
        </p:nvSpPr>
        <p:spPr>
          <a:xfrm>
            <a:off x="1065212" y="1752600"/>
            <a:ext cx="8534400" cy="3477875"/>
          </a:xfrm>
          <a:prstGeom prst="rect">
            <a:avLst/>
          </a:prstGeom>
        </p:spPr>
        <p:txBody>
          <a:bodyPr wrap="square">
            <a:spAutoFit/>
          </a:bodyPr>
          <a:lstStyle/>
          <a:p>
            <a:r>
              <a:rPr lang="en-US" sz="2000" b="1" dirty="0"/>
              <a:t>Coding Rules for Evaluating </a:t>
            </a:r>
            <a:r>
              <a:rPr lang="en-US" sz="2000" b="1" dirty="0" smtClean="0"/>
              <a:t>Comments (cont.)</a:t>
            </a:r>
            <a:endParaRPr lang="en-US" sz="2000" dirty="0" smtClean="0"/>
          </a:p>
          <a:p>
            <a:pPr lvl="0"/>
            <a:r>
              <a:rPr lang="en-US" sz="2000" b="1" dirty="0" smtClean="0"/>
              <a:t>Balanced Comment***</a:t>
            </a:r>
            <a:endParaRPr lang="en-US" sz="2000" dirty="0"/>
          </a:p>
          <a:p>
            <a:pPr lvl="1"/>
            <a:r>
              <a:rPr lang="en-US" sz="2000" dirty="0"/>
              <a:t>. = missing data, no comment is provided</a:t>
            </a:r>
          </a:p>
          <a:p>
            <a:pPr lvl="1"/>
            <a:r>
              <a:rPr lang="en-US" sz="2000" dirty="0"/>
              <a:t>0 = comment points out only weakness/revision</a:t>
            </a:r>
          </a:p>
          <a:p>
            <a:pPr lvl="1"/>
            <a:r>
              <a:rPr lang="en-US" sz="2000" dirty="0"/>
              <a:t>1 = comment points out only strengths/assets</a:t>
            </a:r>
          </a:p>
          <a:p>
            <a:pPr lvl="1"/>
            <a:r>
              <a:rPr lang="en-US" sz="2000" dirty="0"/>
              <a:t>2 = comment points out at least one strength/asset and </a:t>
            </a:r>
            <a:r>
              <a:rPr lang="en-US" sz="2000" dirty="0" smtClean="0"/>
              <a:t>weakness/revision</a:t>
            </a:r>
          </a:p>
          <a:p>
            <a:pPr lvl="0"/>
            <a:r>
              <a:rPr lang="en-US" sz="2000" b="1" dirty="0" smtClean="0"/>
              <a:t>Grammatically </a:t>
            </a:r>
            <a:r>
              <a:rPr lang="en-US" sz="2000" b="1" dirty="0"/>
              <a:t>Correct Sentence</a:t>
            </a:r>
          </a:p>
          <a:p>
            <a:pPr lvl="1"/>
            <a:r>
              <a:rPr lang="en-US" sz="2000" dirty="0"/>
              <a:t>. = missing data, no comment is provided</a:t>
            </a:r>
          </a:p>
          <a:p>
            <a:pPr lvl="1"/>
            <a:r>
              <a:rPr lang="en-US" sz="2000" dirty="0"/>
              <a:t>0 = comment is not a complete sentence</a:t>
            </a:r>
          </a:p>
          <a:p>
            <a:pPr lvl="1"/>
            <a:r>
              <a:rPr lang="en-US" sz="2000" dirty="0"/>
              <a:t>1 = comment is grammatically correct (includes you understood; ignore punctuation)</a:t>
            </a:r>
          </a:p>
        </p:txBody>
      </p:sp>
    </p:spTree>
    <p:extLst>
      <p:ext uri="{BB962C8B-B14F-4D97-AF65-F5344CB8AC3E}">
        <p14:creationId xmlns:p14="http://schemas.microsoft.com/office/powerpoint/2010/main" val="310447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marL="514350" indent="-514350"/>
            <a:r>
              <a:rPr lang="en-US" dirty="0" smtClean="0"/>
              <a:t>			4.  Coding  Scheme  and Demonstration</a:t>
            </a:r>
            <a:endParaRPr lang="en-US" dirty="0"/>
          </a:p>
        </p:txBody>
      </p:sp>
      <p:sp>
        <p:nvSpPr>
          <p:cNvPr id="14" name="Content Placeholder 13"/>
          <p:cNvSpPr>
            <a:spLocks noGrp="1"/>
          </p:cNvSpPr>
          <p:nvPr>
            <p:ph idx="1"/>
          </p:nvPr>
        </p:nvSpPr>
        <p:spPr/>
        <p:txBody>
          <a:bodyPr/>
          <a:lstStyle/>
          <a:p>
            <a:r>
              <a:rPr lang="en-US" dirty="0" smtClean="0"/>
              <a:t>Review Comment Coding Rules Handout</a:t>
            </a:r>
          </a:p>
          <a:p>
            <a:r>
              <a:rPr lang="en-US" dirty="0" smtClean="0"/>
              <a:t>Connection for posting your Coding decision</a:t>
            </a: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13</a:t>
            </a:fld>
            <a:endParaRPr lang="en-US"/>
          </a:p>
        </p:txBody>
      </p:sp>
    </p:spTree>
    <p:extLst>
      <p:ext uri="{BB962C8B-B14F-4D97-AF65-F5344CB8AC3E}">
        <p14:creationId xmlns:p14="http://schemas.microsoft.com/office/powerpoint/2010/main" val="379759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marL="514350" indent="-514350"/>
            <a:r>
              <a:rPr lang="en-US" dirty="0" smtClean="0"/>
              <a:t>			4.  Coding  Demonstration – 	Sample 1</a:t>
            </a: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14</a:t>
            </a:fld>
            <a:endParaRPr lang="en-US"/>
          </a:p>
        </p:txBody>
      </p:sp>
      <p:sp>
        <p:nvSpPr>
          <p:cNvPr id="8" name="Content Placeholder 13"/>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r>
              <a:rPr lang="en-US" sz="3200" dirty="0" smtClean="0"/>
              <a:t>Course </a:t>
            </a:r>
            <a:r>
              <a:rPr lang="en-US" sz="3200" dirty="0"/>
              <a:t>4, Standard 4.5 </a:t>
            </a:r>
            <a:r>
              <a:rPr lang="en-US" sz="3200" dirty="0" smtClean="0"/>
              <a:t>  “</a:t>
            </a:r>
            <a:r>
              <a:rPr lang="en-US" sz="3200" b="1" i="1" dirty="0" smtClean="0"/>
              <a:t>Very </a:t>
            </a:r>
            <a:r>
              <a:rPr lang="en-US" sz="3200" b="1" i="1" dirty="0"/>
              <a:t>few instructor explanations or secondary readings</a:t>
            </a:r>
            <a:r>
              <a:rPr lang="en-US" sz="3200" b="1" i="1" dirty="0" smtClean="0"/>
              <a:t>.”</a:t>
            </a:r>
            <a:r>
              <a:rPr lang="en-US" sz="3200" dirty="0" smtClean="0"/>
              <a:t>   (</a:t>
            </a:r>
            <a:r>
              <a:rPr lang="en-US" sz="3200" dirty="0"/>
              <a:t>Not met)</a:t>
            </a:r>
          </a:p>
          <a:p>
            <a:r>
              <a:rPr lang="en-US" sz="3200" dirty="0" smtClean="0"/>
              <a:t>2011- 2013 Standard 4.5:  The </a:t>
            </a:r>
            <a:r>
              <a:rPr lang="en-US" sz="3200" dirty="0"/>
              <a:t>instructional materials present a variety of perspectives on the course content</a:t>
            </a:r>
            <a:r>
              <a:rPr lang="en-US" sz="3200" dirty="0" smtClean="0"/>
              <a:t>.     (1 point)</a:t>
            </a:r>
          </a:p>
          <a:p>
            <a:endParaRPr lang="en-US" sz="3200" dirty="0"/>
          </a:p>
          <a:p>
            <a:r>
              <a:rPr lang="en-US" dirty="0" smtClean="0"/>
              <a:t>Audience Results </a:t>
            </a:r>
            <a:endParaRPr lang="en-US" dirty="0"/>
          </a:p>
        </p:txBody>
      </p:sp>
    </p:spTree>
    <p:extLst>
      <p:ext uri="{BB962C8B-B14F-4D97-AF65-F5344CB8AC3E}">
        <p14:creationId xmlns:p14="http://schemas.microsoft.com/office/powerpoint/2010/main" val="43286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marL="514350" indent="-514350"/>
            <a:r>
              <a:rPr lang="en-US" dirty="0" smtClean="0"/>
              <a:t>			4.  Coding  Demonstration – 	Sample 2</a:t>
            </a: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15</a:t>
            </a:fld>
            <a:endParaRPr lang="en-US"/>
          </a:p>
        </p:txBody>
      </p:sp>
      <p:sp>
        <p:nvSpPr>
          <p:cNvPr id="6" name="Content Placeholder 13"/>
          <p:cNvSpPr>
            <a:spLocks noGrp="1"/>
          </p:cNvSpPr>
          <p:nvPr>
            <p:ph idx="1"/>
          </p:nvPr>
        </p:nvSpPr>
        <p:spPr>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r>
              <a:rPr lang="en-US" sz="3200" dirty="0"/>
              <a:t>Course7, Standard 1.3 </a:t>
            </a:r>
            <a:r>
              <a:rPr lang="en-US" sz="3200" dirty="0" smtClean="0"/>
              <a:t> “</a:t>
            </a:r>
            <a:r>
              <a:rPr lang="en-US" sz="3200" b="1" i="1" dirty="0" smtClean="0"/>
              <a:t>A </a:t>
            </a:r>
            <a:r>
              <a:rPr lang="en-US" sz="3200" b="1" i="1" dirty="0"/>
              <a:t>line about email should be included. There is a nice statement about writing for an academic audience, but it doesn’t apply to the online discussions or email</a:t>
            </a:r>
            <a:r>
              <a:rPr lang="en-US" sz="3200" b="1" i="1" dirty="0" smtClean="0"/>
              <a:t>.” </a:t>
            </a:r>
            <a:r>
              <a:rPr lang="en-US" sz="3200" dirty="0" smtClean="0"/>
              <a:t>(Not </a:t>
            </a:r>
            <a:r>
              <a:rPr lang="en-US" sz="3200" dirty="0"/>
              <a:t>met</a:t>
            </a:r>
            <a:r>
              <a:rPr lang="en-US" sz="3200" dirty="0" smtClean="0"/>
              <a:t>)</a:t>
            </a:r>
          </a:p>
          <a:p>
            <a:r>
              <a:rPr lang="en-US" sz="3200" dirty="0" smtClean="0"/>
              <a:t>2011 – 2013 Standard 1.3:  Etiquette </a:t>
            </a:r>
            <a:r>
              <a:rPr lang="en-US" sz="3200" dirty="0"/>
              <a:t>expectations (sometimes called “netiquette”) for online discussions, email, and other forms of communication are stated clearly</a:t>
            </a:r>
            <a:r>
              <a:rPr lang="en-US" sz="3200" dirty="0" smtClean="0"/>
              <a:t>.  (2 points)</a:t>
            </a:r>
          </a:p>
          <a:p>
            <a:endParaRPr lang="en-US" sz="3200" dirty="0"/>
          </a:p>
          <a:p>
            <a:r>
              <a:rPr lang="en-US" sz="3200" dirty="0" smtClean="0"/>
              <a:t>Audience Results</a:t>
            </a:r>
            <a:endParaRPr lang="en-US" sz="3200" dirty="0"/>
          </a:p>
          <a:p>
            <a:endParaRPr lang="en-US" dirty="0"/>
          </a:p>
        </p:txBody>
      </p:sp>
    </p:spTree>
    <p:extLst>
      <p:ext uri="{BB962C8B-B14F-4D97-AF65-F5344CB8AC3E}">
        <p14:creationId xmlns:p14="http://schemas.microsoft.com/office/powerpoint/2010/main" val="9865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marL="514350" indent="-514350"/>
            <a:r>
              <a:rPr lang="en-US" dirty="0" smtClean="0"/>
              <a:t>			4.  Coding  Demonstration – 	Sample 3</a:t>
            </a: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16</a:t>
            </a:fld>
            <a:endParaRPr lang="en-US"/>
          </a:p>
        </p:txBody>
      </p:sp>
      <p:sp>
        <p:nvSpPr>
          <p:cNvPr id="6" name="Content Placeholder 13"/>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r>
              <a:rPr lang="en-US" sz="3200" dirty="0"/>
              <a:t>Course 11, Standard 3.5 </a:t>
            </a:r>
            <a:r>
              <a:rPr lang="en-US" sz="3200" dirty="0" smtClean="0"/>
              <a:t>  “</a:t>
            </a:r>
            <a:r>
              <a:rPr lang="en-US" sz="3200" b="1" i="1" dirty="0" smtClean="0"/>
              <a:t>Might </a:t>
            </a:r>
            <a:r>
              <a:rPr lang="en-US" sz="3200" b="1" i="1" dirty="0"/>
              <a:t>want to consider doing some review quizzes</a:t>
            </a:r>
            <a:r>
              <a:rPr lang="en-US" sz="3200" b="1" i="1" dirty="0" smtClean="0"/>
              <a:t>.”</a:t>
            </a:r>
            <a:r>
              <a:rPr lang="en-US" sz="3200" dirty="0" smtClean="0"/>
              <a:t>  (</a:t>
            </a:r>
            <a:r>
              <a:rPr lang="en-US" sz="3200" dirty="0"/>
              <a:t>Met</a:t>
            </a:r>
            <a:r>
              <a:rPr lang="en-US" sz="3200" dirty="0" smtClean="0"/>
              <a:t>)</a:t>
            </a:r>
          </a:p>
          <a:p>
            <a:r>
              <a:rPr lang="en-US" sz="3200" dirty="0" smtClean="0"/>
              <a:t>2011-2013 Standard </a:t>
            </a:r>
            <a:r>
              <a:rPr lang="en-US" sz="3200" dirty="0"/>
              <a:t>3.5 </a:t>
            </a:r>
            <a:r>
              <a:rPr lang="en-US" sz="3200" dirty="0" smtClean="0"/>
              <a:t>  Students </a:t>
            </a:r>
            <a:r>
              <a:rPr lang="en-US" sz="3200" dirty="0"/>
              <a:t>have multiple opportunities to measure their own learning progress</a:t>
            </a:r>
            <a:r>
              <a:rPr lang="en-US" sz="3200" dirty="0" smtClean="0"/>
              <a:t>.</a:t>
            </a:r>
          </a:p>
          <a:p>
            <a:endParaRPr lang="en-US" sz="3200" dirty="0"/>
          </a:p>
          <a:p>
            <a:r>
              <a:rPr lang="en-US" sz="3200" dirty="0" smtClean="0"/>
              <a:t>Audience Results</a:t>
            </a:r>
          </a:p>
          <a:p>
            <a:endParaRPr lang="en-US" dirty="0"/>
          </a:p>
        </p:txBody>
      </p:sp>
    </p:spTree>
    <p:extLst>
      <p:ext uri="{BB962C8B-B14F-4D97-AF65-F5344CB8AC3E}">
        <p14:creationId xmlns:p14="http://schemas.microsoft.com/office/powerpoint/2010/main" val="250467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marL="514350" indent="-514350"/>
            <a:r>
              <a:rPr lang="en-US" dirty="0" smtClean="0"/>
              <a:t>			4.  Coding  Demonstration – 	Sample 4</a:t>
            </a: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17</a:t>
            </a:fld>
            <a:endParaRPr lang="en-US"/>
          </a:p>
        </p:txBody>
      </p:sp>
      <p:sp>
        <p:nvSpPr>
          <p:cNvPr id="6" name="Content Placeholder 13"/>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r>
              <a:rPr lang="en-US" sz="3200" dirty="0"/>
              <a:t>Course 23, Standard 2.1 </a:t>
            </a:r>
            <a:r>
              <a:rPr lang="en-US" sz="3200" dirty="0" smtClean="0"/>
              <a:t> “</a:t>
            </a:r>
            <a:r>
              <a:rPr lang="en-US" sz="3200" b="1" i="1" dirty="0" smtClean="0"/>
              <a:t>Suggest </a:t>
            </a:r>
            <a:r>
              <a:rPr lang="en-US" sz="3200" b="1" i="1" dirty="0"/>
              <a:t>the knowledge objective (improve) be revised and made more measureable</a:t>
            </a:r>
            <a:r>
              <a:rPr lang="en-US" sz="3200" dirty="0" smtClean="0"/>
              <a:t>.”  </a:t>
            </a:r>
            <a:r>
              <a:rPr lang="en-US" sz="3200" dirty="0"/>
              <a:t>(Met</a:t>
            </a:r>
            <a:r>
              <a:rPr lang="en-US" sz="3200" dirty="0" smtClean="0"/>
              <a:t>)</a:t>
            </a:r>
          </a:p>
          <a:p>
            <a:r>
              <a:rPr lang="en-US" sz="3200" dirty="0" smtClean="0"/>
              <a:t>2011- 2013 Standard </a:t>
            </a:r>
            <a:r>
              <a:rPr lang="en-US" sz="3200" dirty="0"/>
              <a:t>2.1 The course learning objectives describe outcomes that are measurable</a:t>
            </a:r>
            <a:r>
              <a:rPr lang="en-US" sz="3200" dirty="0" smtClean="0"/>
              <a:t>.  (3 points)</a:t>
            </a:r>
          </a:p>
          <a:p>
            <a:endParaRPr lang="en-US" sz="3200" dirty="0"/>
          </a:p>
          <a:p>
            <a:r>
              <a:rPr lang="en-US" sz="3200" dirty="0" smtClean="0"/>
              <a:t>Audience Results</a:t>
            </a:r>
            <a:endParaRPr lang="en-US" sz="3200" dirty="0"/>
          </a:p>
          <a:p>
            <a:endParaRPr lang="en-US" dirty="0"/>
          </a:p>
        </p:txBody>
      </p:sp>
    </p:spTree>
    <p:extLst>
      <p:ext uri="{BB962C8B-B14F-4D97-AF65-F5344CB8AC3E}">
        <p14:creationId xmlns:p14="http://schemas.microsoft.com/office/powerpoint/2010/main" val="155643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marL="514350" indent="-514350"/>
            <a:r>
              <a:rPr lang="en-US" dirty="0" smtClean="0"/>
              <a:t>			4.  Coding  Demonstration – 	Sample 5</a:t>
            </a: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18</a:t>
            </a:fld>
            <a:endParaRPr lang="en-US"/>
          </a:p>
        </p:txBody>
      </p:sp>
      <p:sp>
        <p:nvSpPr>
          <p:cNvPr id="7" name="Content Placeholder 13"/>
          <p:cNvSpPr>
            <a:spLocks noGrp="1"/>
          </p:cNvSpPr>
          <p:nvPr/>
        </p:nvSpPr>
        <p:spPr>
          <a:xfrm>
            <a:off x="950912" y="1524000"/>
            <a:ext cx="10287000" cy="4000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r>
              <a:rPr lang="en-US" sz="3200" dirty="0"/>
              <a:t>Course 29, Standard 8.2 </a:t>
            </a:r>
            <a:r>
              <a:rPr lang="en-US" sz="3200" dirty="0" smtClean="0"/>
              <a:t> “</a:t>
            </a:r>
            <a:r>
              <a:rPr lang="en-US" sz="3200" b="1" i="1" dirty="0" smtClean="0"/>
              <a:t>Not </a:t>
            </a:r>
            <a:r>
              <a:rPr lang="en-US" sz="3200" b="1" i="1" dirty="0"/>
              <a:t>much auditory</a:t>
            </a:r>
            <a:r>
              <a:rPr lang="en-US" sz="3200" dirty="0" smtClean="0"/>
              <a:t>.” (</a:t>
            </a:r>
            <a:r>
              <a:rPr lang="en-US" sz="3200" dirty="0"/>
              <a:t>Not m</a:t>
            </a:r>
            <a:r>
              <a:rPr lang="en-US" sz="3200" dirty="0" smtClean="0"/>
              <a:t>et)</a:t>
            </a:r>
          </a:p>
          <a:p>
            <a:r>
              <a:rPr lang="en-US" sz="3200" dirty="0" smtClean="0"/>
              <a:t>2011- 2013 Standard </a:t>
            </a:r>
            <a:r>
              <a:rPr lang="en-US" sz="3200" dirty="0"/>
              <a:t>8.2 The course contains equivalent alternatives to auditory and visual content</a:t>
            </a:r>
            <a:r>
              <a:rPr lang="en-US" sz="3200" dirty="0" smtClean="0"/>
              <a:t>. (2 points)</a:t>
            </a:r>
          </a:p>
          <a:p>
            <a:endParaRPr lang="en-US" sz="3200" dirty="0"/>
          </a:p>
          <a:p>
            <a:pPr marL="0" indent="0">
              <a:buNone/>
            </a:pPr>
            <a:endParaRPr lang="en-US" sz="3200" dirty="0"/>
          </a:p>
          <a:p>
            <a:r>
              <a:rPr lang="en-US" sz="3200" dirty="0" smtClean="0"/>
              <a:t>Audience Results</a:t>
            </a:r>
            <a:endParaRPr lang="en-US" sz="3200" dirty="0"/>
          </a:p>
          <a:p>
            <a:endParaRPr lang="en-US" dirty="0"/>
          </a:p>
        </p:txBody>
      </p:sp>
    </p:spTree>
    <p:extLst>
      <p:ext uri="{BB962C8B-B14F-4D97-AF65-F5344CB8AC3E}">
        <p14:creationId xmlns:p14="http://schemas.microsoft.com/office/powerpoint/2010/main" val="288336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marL="514350" indent="-514350"/>
            <a:r>
              <a:rPr lang="en-US" dirty="0" smtClean="0"/>
              <a:t>			4.  Coding  Demonstration – 	Wrap-Up</a:t>
            </a: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19</a:t>
            </a:fld>
            <a:endParaRPr lang="en-US"/>
          </a:p>
        </p:txBody>
      </p:sp>
      <p:sp>
        <p:nvSpPr>
          <p:cNvPr id="7" name="Content Placeholder 13"/>
          <p:cNvSpPr>
            <a:spLocks noGrp="1"/>
          </p:cNvSpPr>
          <p:nvPr/>
        </p:nvSpPr>
        <p:spPr>
          <a:xfrm>
            <a:off x="950912" y="1676400"/>
            <a:ext cx="10287000" cy="3848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r>
              <a:rPr lang="en-US" sz="3200" dirty="0" smtClean="0"/>
              <a:t>And you think those were challenging, try this one!!</a:t>
            </a:r>
          </a:p>
          <a:p>
            <a:r>
              <a:rPr lang="en-US" sz="3200" dirty="0"/>
              <a:t>Course 26, Standard 3.4 </a:t>
            </a:r>
            <a:r>
              <a:rPr lang="en-US" sz="3200" dirty="0" smtClean="0"/>
              <a:t> “</a:t>
            </a:r>
            <a:r>
              <a:rPr lang="en-US" sz="3200" b="1" i="1" dirty="0" smtClean="0"/>
              <a:t>I’m </a:t>
            </a:r>
            <a:r>
              <a:rPr lang="en-US" sz="3200" b="1" i="1" dirty="0"/>
              <a:t>not sure how the sequencing work (sic) in this course. But I’m not sure it is needed either</a:t>
            </a:r>
            <a:r>
              <a:rPr lang="en-US" sz="3200" dirty="0" smtClean="0"/>
              <a:t>.” (Not met)</a:t>
            </a:r>
          </a:p>
          <a:p>
            <a:r>
              <a:rPr lang="en-US" sz="3200" dirty="0" smtClean="0"/>
              <a:t>2011-2013 Standard </a:t>
            </a:r>
            <a:r>
              <a:rPr lang="en-US" sz="3200" dirty="0"/>
              <a:t>3.4 </a:t>
            </a:r>
            <a:r>
              <a:rPr lang="en-US" sz="3200" dirty="0" smtClean="0"/>
              <a:t> The </a:t>
            </a:r>
            <a:r>
              <a:rPr lang="en-US" sz="3200" dirty="0"/>
              <a:t>assessment instruments selected are sequenced, varied, and appropriate to the student work being assessed.</a:t>
            </a:r>
          </a:p>
          <a:p>
            <a:endParaRPr lang="en-US" sz="3200" dirty="0"/>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81842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0"/>
            <a:ext cx="10971372" cy="1066800"/>
          </a:xfrm>
        </p:spPr>
        <p:txBody>
          <a:bodyPr/>
          <a:lstStyle/>
          <a:p>
            <a:r>
              <a:rPr lang="en-US" dirty="0" smtClean="0"/>
              <a:t>		Presentation Agenda</a:t>
            </a:r>
            <a:endParaRPr lang="en-US" dirty="0"/>
          </a:p>
        </p:txBody>
      </p:sp>
      <p:sp>
        <p:nvSpPr>
          <p:cNvPr id="14" name="Content Placeholder 13"/>
          <p:cNvSpPr>
            <a:spLocks noGrp="1"/>
          </p:cNvSpPr>
          <p:nvPr>
            <p:ph idx="1"/>
          </p:nvPr>
        </p:nvSpPr>
        <p:spPr>
          <a:xfrm>
            <a:off x="608012" y="1447800"/>
            <a:ext cx="10591800" cy="4876800"/>
          </a:xfrm>
        </p:spPr>
        <p:txBody>
          <a:bodyPr>
            <a:normAutofit fontScale="85000" lnSpcReduction="20000"/>
          </a:bodyPr>
          <a:lstStyle/>
          <a:p>
            <a:pPr marL="514350" indent="-514350">
              <a:buFont typeface="+mj-lt"/>
              <a:buAutoNum type="arabicPeriod"/>
            </a:pPr>
            <a:r>
              <a:rPr lang="en-US" dirty="0" smtClean="0"/>
              <a:t>Research Overview and Background</a:t>
            </a:r>
          </a:p>
          <a:p>
            <a:pPr marL="514350" indent="-514350">
              <a:buFont typeface="+mj-lt"/>
              <a:buAutoNum type="arabicPeriod"/>
            </a:pPr>
            <a:r>
              <a:rPr lang="en-US" dirty="0" smtClean="0"/>
              <a:t>TAMUCT Internal Peer Review Process</a:t>
            </a:r>
          </a:p>
          <a:p>
            <a:pPr marL="514350" indent="-514350">
              <a:buFont typeface="+mj-lt"/>
              <a:buAutoNum type="arabicPeriod"/>
            </a:pPr>
            <a:r>
              <a:rPr lang="en-US" dirty="0" smtClean="0"/>
              <a:t>Research Design</a:t>
            </a:r>
          </a:p>
          <a:p>
            <a:pPr marL="514350" indent="-514350">
              <a:buFont typeface="+mj-lt"/>
              <a:buAutoNum type="arabicPeriod"/>
            </a:pPr>
            <a:r>
              <a:rPr lang="en-US" dirty="0" smtClean="0"/>
              <a:t>Coding Scheme and Demonstration</a:t>
            </a:r>
          </a:p>
          <a:p>
            <a:pPr marL="514350" indent="-514350">
              <a:buFont typeface="+mj-lt"/>
              <a:buAutoNum type="arabicPeriod"/>
            </a:pPr>
            <a:r>
              <a:rPr lang="en-US" dirty="0" smtClean="0"/>
              <a:t>Summary Data of Our Reviewer Comments</a:t>
            </a:r>
          </a:p>
          <a:p>
            <a:pPr marL="514350" indent="-514350">
              <a:buFont typeface="+mj-lt"/>
              <a:buAutoNum type="arabicPeriod"/>
            </a:pPr>
            <a:r>
              <a:rPr lang="en-US" dirty="0" smtClean="0"/>
              <a:t>Thematic Analysis of Our Reviewer Comments</a:t>
            </a:r>
            <a:endParaRPr lang="en-US" i="1" dirty="0" smtClean="0"/>
          </a:p>
          <a:p>
            <a:pPr marL="514350" indent="-514350">
              <a:buFont typeface="+mj-lt"/>
              <a:buAutoNum type="arabicPeriod"/>
            </a:pPr>
            <a:r>
              <a:rPr lang="en-US" dirty="0" smtClean="0"/>
              <a:t>Potential Solutions to Issues Found – External Reviews?</a:t>
            </a:r>
          </a:p>
          <a:p>
            <a:pPr marL="514350" indent="-514350">
              <a:buFont typeface="+mj-lt"/>
              <a:buAutoNum type="arabicPeriod"/>
            </a:pPr>
            <a:r>
              <a:rPr lang="en-US" dirty="0" smtClean="0"/>
              <a:t>Potential Solutions to Issues Found – What does Theory Tell Us?</a:t>
            </a:r>
          </a:p>
          <a:p>
            <a:pPr marL="514350" indent="-514350">
              <a:buFont typeface="+mj-lt"/>
              <a:buAutoNum type="arabicPeriod"/>
            </a:pPr>
            <a:r>
              <a:rPr lang="en-US" dirty="0" smtClean="0"/>
              <a:t>Implications –  Revisions to Peer Review Process and Training</a:t>
            </a:r>
          </a:p>
          <a:p>
            <a:pPr marL="514350" indent="-514350">
              <a:buFont typeface="+mj-lt"/>
              <a:buAutoNum type="arabicPeriod"/>
            </a:pPr>
            <a:r>
              <a:rPr lang="en-US" dirty="0" smtClean="0"/>
              <a:t>Future Research</a:t>
            </a:r>
            <a:endParaRPr lang="en-US" dirty="0"/>
          </a:p>
        </p:txBody>
      </p:sp>
      <p:sp>
        <p:nvSpPr>
          <p:cNvPr id="3" name="Footer Placeholder 2"/>
          <p:cNvSpPr>
            <a:spLocks noGrp="1"/>
          </p:cNvSpPr>
          <p:nvPr>
            <p:ph type="ftr" sz="quarter" idx="11"/>
          </p:nvPr>
        </p:nvSpPr>
        <p:spPr>
          <a:xfrm>
            <a:off x="3884612" y="6477109"/>
            <a:ext cx="3859795" cy="365125"/>
          </a:xfrm>
        </p:spPr>
        <p:txBody>
          <a:bodyPr/>
          <a:lstStyle/>
          <a:p>
            <a:r>
              <a:rPr lang="en-US" dirty="0" smtClean="0"/>
              <a:t>Schwegler &amp; Altman 2014 </a:t>
            </a:r>
          </a:p>
          <a:p>
            <a:r>
              <a:rPr lang="en-US" dirty="0" smtClean="0"/>
              <a:t>QM Conference Presentation</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2</a:t>
            </a:fld>
            <a:endParaRPr lang="en-US"/>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5. Summary Data</a:t>
            </a:r>
            <a:endParaRPr lang="en-US" dirty="0"/>
          </a:p>
        </p:txBody>
      </p:sp>
      <p:sp>
        <p:nvSpPr>
          <p:cNvPr id="14" name="Content Placeholder 13"/>
          <p:cNvSpPr>
            <a:spLocks noGrp="1"/>
          </p:cNvSpPr>
          <p:nvPr>
            <p:ph idx="1"/>
          </p:nvPr>
        </p:nvSpPr>
        <p:spPr/>
        <p:txBody>
          <a:bodyPr/>
          <a:lstStyle/>
          <a:p>
            <a:r>
              <a:rPr lang="en-US" b="1" dirty="0" smtClean="0"/>
              <a:t>3034 </a:t>
            </a:r>
            <a:r>
              <a:rPr lang="en-US" dirty="0" smtClean="0"/>
              <a:t>– Total Number of Reviewer Comments Possible</a:t>
            </a:r>
          </a:p>
          <a:p>
            <a:r>
              <a:rPr lang="en-US" dirty="0" smtClean="0"/>
              <a:t> </a:t>
            </a:r>
            <a:r>
              <a:rPr lang="en-US" b="1" dirty="0" smtClean="0"/>
              <a:t>925</a:t>
            </a:r>
            <a:r>
              <a:rPr lang="en-US" dirty="0" smtClean="0"/>
              <a:t> – Peer Review Comments Provided (30.49%)</a:t>
            </a:r>
          </a:p>
          <a:p>
            <a:r>
              <a:rPr lang="en-US" b="1" dirty="0" smtClean="0"/>
              <a:t>2109</a:t>
            </a:r>
            <a:r>
              <a:rPr lang="en-US" dirty="0" smtClean="0"/>
              <a:t> – Missed Opportunities to Comment (69.51%)</a:t>
            </a: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20</a:t>
            </a:fld>
            <a:endParaRPr lang="en-US"/>
          </a:p>
        </p:txBody>
      </p:sp>
    </p:spTree>
    <p:extLst>
      <p:ext uri="{BB962C8B-B14F-4D97-AF65-F5344CB8AC3E}">
        <p14:creationId xmlns:p14="http://schemas.microsoft.com/office/powerpoint/2010/main" val="147382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Missing data was distributed throughout courses, except</a:t>
            </a:r>
          </a:p>
          <a:p>
            <a:pPr lvl="1"/>
            <a:r>
              <a:rPr lang="en-US" dirty="0" smtClean="0"/>
              <a:t>Course 15 – no comments at all</a:t>
            </a:r>
          </a:p>
          <a:p>
            <a:pPr lvl="1"/>
            <a:r>
              <a:rPr lang="en-US" dirty="0" smtClean="0"/>
              <a:t>Course 35 – one comment total</a:t>
            </a:r>
          </a:p>
          <a:p>
            <a:pPr lvl="1"/>
            <a:r>
              <a:rPr lang="en-US" dirty="0" smtClean="0"/>
              <a:t>Course 11</a:t>
            </a:r>
            <a:r>
              <a:rPr lang="en-US" dirty="0"/>
              <a:t> </a:t>
            </a:r>
            <a:r>
              <a:rPr lang="en-US" dirty="0" smtClean="0"/>
              <a:t>and Course 30 – two comments total</a:t>
            </a:r>
          </a:p>
          <a:p>
            <a:pPr lvl="1"/>
            <a:r>
              <a:rPr lang="en-US" dirty="0" smtClean="0"/>
              <a:t>Course 34 – three comments total</a:t>
            </a:r>
          </a:p>
          <a:p>
            <a:pPr lvl="1"/>
            <a:r>
              <a:rPr lang="en-US" dirty="0" smtClean="0"/>
              <a:t>Course 24 – five comments total</a:t>
            </a:r>
          </a:p>
          <a:p>
            <a:pPr lvl="1"/>
            <a:r>
              <a:rPr lang="en-US" dirty="0" smtClean="0"/>
              <a:t>Course 14 – six comments total</a:t>
            </a:r>
            <a:endParaRPr lang="en-US" dirty="0"/>
          </a:p>
        </p:txBody>
      </p:sp>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21</a:t>
            </a:fld>
            <a:endParaRPr lang="en-US" dirty="0"/>
          </a:p>
        </p:txBody>
      </p:sp>
      <p:sp>
        <p:nvSpPr>
          <p:cNvPr id="7" name="Title 12"/>
          <p:cNvSpPr>
            <a:spLocks noGrp="1"/>
          </p:cNvSpPr>
          <p:nvPr>
            <p:ph type="title"/>
          </p:nvPr>
        </p:nvSpPr>
        <p:spPr/>
        <p:txBody>
          <a:bodyPr/>
          <a:lstStyle/>
          <a:p>
            <a:r>
              <a:rPr lang="en-US" dirty="0" smtClean="0"/>
              <a:t>		5. Summary Data</a:t>
            </a:r>
            <a:endParaRPr lang="en-US" dirty="0"/>
          </a:p>
        </p:txBody>
      </p:sp>
    </p:spTree>
    <p:extLst>
      <p:ext uri="{BB962C8B-B14F-4D97-AF65-F5344CB8AC3E}">
        <p14:creationId xmlns:p14="http://schemas.microsoft.com/office/powerpoint/2010/main" val="106008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22</a:t>
            </a:fld>
            <a:endParaRPr lang="en-US" dirty="0"/>
          </a:p>
        </p:txBody>
      </p:sp>
      <p:sp>
        <p:nvSpPr>
          <p:cNvPr id="6" name="Title 12"/>
          <p:cNvSpPr>
            <a:spLocks noGrp="1"/>
          </p:cNvSpPr>
          <p:nvPr>
            <p:ph type="title"/>
          </p:nvPr>
        </p:nvSpPr>
        <p:spPr/>
        <p:txBody>
          <a:bodyPr/>
          <a:lstStyle/>
          <a:p>
            <a:r>
              <a:rPr lang="en-US" dirty="0" smtClean="0"/>
              <a:t>		5. Summary Data</a:t>
            </a:r>
            <a:endParaRPr lang="en-US" dirty="0"/>
          </a:p>
        </p:txBody>
      </p:sp>
      <p:sp>
        <p:nvSpPr>
          <p:cNvPr id="7" name="Content Placeholder 2"/>
          <p:cNvSpPr>
            <a:spLocks noGrp="1"/>
          </p:cNvSpPr>
          <p:nvPr>
            <p:ph idx="1"/>
          </p:nvPr>
        </p:nvSpPr>
        <p:spPr/>
        <p:txBody>
          <a:bodyPr/>
          <a:lstStyle/>
          <a:p>
            <a:r>
              <a:rPr lang="en-US" dirty="0" smtClean="0"/>
              <a:t>Missing data was distributed throughout reviewers, except</a:t>
            </a:r>
          </a:p>
          <a:p>
            <a:pPr lvl="1"/>
            <a:r>
              <a:rPr lang="en-US" dirty="0" smtClean="0"/>
              <a:t>Reviewers who provided no comments: 7 courses</a:t>
            </a:r>
          </a:p>
          <a:p>
            <a:pPr lvl="1"/>
            <a:r>
              <a:rPr lang="en-US" dirty="0" smtClean="0"/>
              <a:t>Reviewers who provided one comment: 4 courses</a:t>
            </a:r>
          </a:p>
          <a:p>
            <a:pPr lvl="1"/>
            <a:r>
              <a:rPr lang="en-US" dirty="0" smtClean="0"/>
              <a:t>Reviewers who provided two comments: 6 courses</a:t>
            </a:r>
          </a:p>
          <a:p>
            <a:pPr lvl="1"/>
            <a:r>
              <a:rPr lang="en-US" dirty="0" smtClean="0"/>
              <a:t>Reviewers who provided three comments: 1 course</a:t>
            </a:r>
          </a:p>
          <a:p>
            <a:r>
              <a:rPr lang="en-US" dirty="0" smtClean="0"/>
              <a:t>Some reviewers provided extensive comments</a:t>
            </a:r>
          </a:p>
          <a:p>
            <a:pPr lvl="1"/>
            <a:r>
              <a:rPr lang="en-US" dirty="0" smtClean="0"/>
              <a:t>Reviewer provided 41/41 comments for Course 20</a:t>
            </a:r>
          </a:p>
          <a:p>
            <a:pPr lvl="1"/>
            <a:r>
              <a:rPr lang="en-US" dirty="0" smtClean="0"/>
              <a:t>Reviewer provided 40/41 comments for Courses 2, 8, 31</a:t>
            </a:r>
            <a:endParaRPr lang="en-US" dirty="0"/>
          </a:p>
          <a:p>
            <a:pPr lvl="1"/>
            <a:endParaRPr lang="en-US" dirty="0"/>
          </a:p>
        </p:txBody>
      </p:sp>
    </p:spTree>
    <p:extLst>
      <p:ext uri="{BB962C8B-B14F-4D97-AF65-F5344CB8AC3E}">
        <p14:creationId xmlns:p14="http://schemas.microsoft.com/office/powerpoint/2010/main" val="137353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46751943"/>
              </p:ext>
            </p:extLst>
          </p:nvPr>
        </p:nvGraphicFramePr>
        <p:xfrm>
          <a:off x="989012" y="2057400"/>
          <a:ext cx="9372600" cy="3154680"/>
        </p:xfrm>
        <a:graphic>
          <a:graphicData uri="http://schemas.openxmlformats.org/drawingml/2006/table">
            <a:tbl>
              <a:tblPr firstRow="1" firstCol="1" bandRow="1">
                <a:tableStyleId>{5C22544A-7EE6-4342-B048-85BDC9FD1C3A}</a:tableStyleId>
              </a:tblPr>
              <a:tblGrid>
                <a:gridCol w="838200"/>
                <a:gridCol w="1143000"/>
                <a:gridCol w="1064895"/>
                <a:gridCol w="1068705"/>
                <a:gridCol w="990600"/>
                <a:gridCol w="990600"/>
                <a:gridCol w="1143000"/>
                <a:gridCol w="1066800"/>
                <a:gridCol w="1066800"/>
              </a:tblGrid>
              <a:tr h="0">
                <a:tc>
                  <a:txBody>
                    <a:bodyPr/>
                    <a:lstStyle/>
                    <a:p>
                      <a:pPr marL="0" marR="0">
                        <a:lnSpc>
                          <a:spcPct val="115000"/>
                        </a:lnSpc>
                        <a:spcBef>
                          <a:spcPts val="0"/>
                        </a:spcBef>
                        <a:spcAft>
                          <a:spcPts val="0"/>
                        </a:spcAft>
                      </a:pPr>
                      <a:r>
                        <a:rPr lang="en-US" sz="1800" dirty="0">
                          <a:effectLst/>
                        </a:rPr>
                        <a:t>Code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Standard Evidence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Course Evidence</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Constructive</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Specific</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Measureable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Sensitive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Balanced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Sentence Form</a:t>
                      </a:r>
                      <a:endParaRPr lang="en-US" sz="18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effectLst/>
                        </a:rPr>
                        <a:t>0</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268</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112</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615</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714</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740</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239</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latin typeface="+mn-lt"/>
                          <a:ea typeface="+mn-ea"/>
                          <a:cs typeface="+mn-cs"/>
                        </a:rPr>
                        <a:t>189</a:t>
                      </a:r>
                      <a:endParaRPr lang="en-US" sz="1800" b="1"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effectLst/>
                        </a:rPr>
                        <a:t>1</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657</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813</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310</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211</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185</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6</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latin typeface="+mn-lt"/>
                          <a:ea typeface="+mn-ea"/>
                          <a:cs typeface="+mn-cs"/>
                        </a:rPr>
                        <a:t>480</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736</a:t>
                      </a:r>
                      <a:endParaRPr lang="en-US" sz="1800" b="1"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effectLst/>
                        </a:rPr>
                        <a:t>2</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800</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206</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a:t>
                      </a:r>
                      <a:endParaRPr lang="en-US" sz="1800" b="1"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effectLst/>
                        </a:rPr>
                        <a:t>3</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rPr>
                        <a:t>---</a:t>
                      </a:r>
                      <a:endParaRPr lang="en-US" sz="1800" b="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119</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a:t>
                      </a:r>
                      <a:endParaRPr lang="en-US" sz="1800" b="1" dirty="0">
                        <a:effectLst/>
                        <a:latin typeface="Calibri"/>
                        <a:ea typeface="Calibri"/>
                        <a:cs typeface="Times New Roman"/>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23</a:t>
            </a:fld>
            <a:endParaRPr lang="en-US" dirty="0"/>
          </a:p>
        </p:txBody>
      </p:sp>
      <p:sp>
        <p:nvSpPr>
          <p:cNvPr id="6" name="Title 12"/>
          <p:cNvSpPr>
            <a:spLocks noGrp="1"/>
          </p:cNvSpPr>
          <p:nvPr>
            <p:ph type="title"/>
          </p:nvPr>
        </p:nvSpPr>
        <p:spPr/>
        <p:txBody>
          <a:bodyPr/>
          <a:lstStyle/>
          <a:p>
            <a:r>
              <a:rPr lang="en-US" dirty="0" smtClean="0"/>
              <a:t>		5. Summary Data by Code</a:t>
            </a:r>
            <a:endParaRPr lang="en-US" dirty="0"/>
          </a:p>
        </p:txBody>
      </p:sp>
    </p:spTree>
    <p:extLst>
      <p:ext uri="{BB962C8B-B14F-4D97-AF65-F5344CB8AC3E}">
        <p14:creationId xmlns:p14="http://schemas.microsoft.com/office/powerpoint/2010/main" val="6873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2" y="152400"/>
            <a:ext cx="9113016" cy="1066800"/>
          </a:xfrm>
        </p:spPr>
        <p:txBody>
          <a:bodyPr/>
          <a:lstStyle/>
          <a:p>
            <a:r>
              <a:rPr lang="en-US" dirty="0" smtClean="0"/>
              <a:t>5. Data-Based Answers to Research Questions</a:t>
            </a:r>
            <a:endParaRPr lang="en-US" dirty="0"/>
          </a:p>
        </p:txBody>
      </p:sp>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24</a:t>
            </a:fld>
            <a:endParaRPr lang="en-US" dirty="0"/>
          </a:p>
        </p:txBody>
      </p:sp>
      <p:sp>
        <p:nvSpPr>
          <p:cNvPr id="6" name="Content Placeholder 13"/>
          <p:cNvSpPr>
            <a:spLocks noGrp="1"/>
          </p:cNvSpPr>
          <p:nvPr>
            <p:ph idx="1"/>
          </p:nvPr>
        </p:nvSpPr>
        <p:spPr>
          <a:xfrm>
            <a:off x="303212" y="1738149"/>
            <a:ext cx="10820400" cy="4190999"/>
          </a:xfrm>
        </p:spPr>
        <p:txBody>
          <a:bodyPr>
            <a:normAutofit fontScale="92500" lnSpcReduction="20000"/>
          </a:bodyPr>
          <a:lstStyle/>
          <a:p>
            <a:r>
              <a:rPr lang="en-US" dirty="0" smtClean="0"/>
              <a:t>Do the peer reviewers’ recommendations meet QM standards of being constructive, specific, measurable, sensitive and balanced?</a:t>
            </a:r>
          </a:p>
          <a:p>
            <a:pPr lvl="1"/>
            <a:r>
              <a:rPr lang="en-US" dirty="0" smtClean="0"/>
              <a:t>Generally, no.</a:t>
            </a:r>
          </a:p>
          <a:p>
            <a:r>
              <a:rPr lang="en-US" dirty="0" smtClean="0"/>
              <a:t>Do the recommendations cite content or information from the course reviewed?</a:t>
            </a:r>
          </a:p>
          <a:p>
            <a:pPr lvl="1"/>
            <a:r>
              <a:rPr lang="en-US" dirty="0" smtClean="0"/>
              <a:t>Generally, yes.</a:t>
            </a:r>
          </a:p>
          <a:p>
            <a:r>
              <a:rPr lang="en-US" dirty="0" smtClean="0"/>
              <a:t>Is specific information from the QM standards quoted or referenced?</a:t>
            </a:r>
          </a:p>
          <a:p>
            <a:pPr lvl="1"/>
            <a:r>
              <a:rPr lang="en-US" dirty="0" smtClean="0"/>
              <a:t>Generally, yes.</a:t>
            </a:r>
          </a:p>
          <a:p>
            <a:r>
              <a:rPr lang="en-US" dirty="0" smtClean="0"/>
              <a:t>Are there identifiable trends in comments (i.e., strengths or weaknesses) that might inform future trainings?</a:t>
            </a:r>
          </a:p>
          <a:p>
            <a:pPr lvl="1"/>
            <a:r>
              <a:rPr lang="en-US" dirty="0" smtClean="0"/>
              <a:t>OH YES!</a:t>
            </a:r>
          </a:p>
          <a:p>
            <a:pPr marL="787400" lvl="1" indent="-457200">
              <a:buFont typeface="+mj-lt"/>
              <a:buAutoNum type="arabicPeriod"/>
            </a:pPr>
            <a:endParaRPr lang="en-US" dirty="0" smtClean="0"/>
          </a:p>
          <a:p>
            <a:pPr marL="787400" lvl="1" indent="-457200">
              <a:buFont typeface="+mj-lt"/>
              <a:buAutoNum type="arabicPeriod"/>
            </a:pPr>
            <a:endParaRPr lang="en-US" dirty="0" smtClean="0"/>
          </a:p>
        </p:txBody>
      </p:sp>
    </p:spTree>
    <p:extLst>
      <p:ext uri="{BB962C8B-B14F-4D97-AF65-F5344CB8AC3E}">
        <p14:creationId xmlns:p14="http://schemas.microsoft.com/office/powerpoint/2010/main" val="216193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6. </a:t>
            </a:r>
            <a:r>
              <a:rPr lang="en-US" dirty="0"/>
              <a:t>T</a:t>
            </a:r>
            <a:r>
              <a:rPr lang="en-US" dirty="0" smtClean="0"/>
              <a:t>hematic </a:t>
            </a:r>
            <a:r>
              <a:rPr lang="en-US" dirty="0"/>
              <a:t>A</a:t>
            </a:r>
            <a:r>
              <a:rPr lang="en-US" dirty="0" smtClean="0"/>
              <a:t>nalysis of Comments:</a:t>
            </a:r>
            <a:br>
              <a:rPr lang="en-US" dirty="0" smtClean="0"/>
            </a:br>
            <a:r>
              <a:rPr lang="en-US" dirty="0"/>
              <a:t>	</a:t>
            </a:r>
            <a:r>
              <a:rPr lang="en-US" dirty="0" smtClean="0"/>
              <a:t>	     </a:t>
            </a:r>
            <a:r>
              <a:rPr lang="en-US" dirty="0"/>
              <a:t>S</a:t>
            </a:r>
            <a:r>
              <a:rPr lang="en-US" dirty="0" smtClean="0"/>
              <a:t>trengths and</a:t>
            </a:r>
            <a:r>
              <a:rPr lang="en-US" dirty="0"/>
              <a:t> </a:t>
            </a:r>
            <a:r>
              <a:rPr lang="en-US" dirty="0" smtClean="0"/>
              <a:t>Weaknesses</a:t>
            </a:r>
            <a:endParaRPr lang="en-US" dirty="0"/>
          </a:p>
        </p:txBody>
      </p:sp>
      <p:sp>
        <p:nvSpPr>
          <p:cNvPr id="14" name="Content Placeholder 13"/>
          <p:cNvSpPr>
            <a:spLocks noGrp="1"/>
          </p:cNvSpPr>
          <p:nvPr>
            <p:ph idx="1"/>
          </p:nvPr>
        </p:nvSpPr>
        <p:spPr>
          <a:xfrm>
            <a:off x="303212" y="1738149"/>
            <a:ext cx="10287000" cy="4662651"/>
          </a:xfrm>
        </p:spPr>
        <p:txBody>
          <a:bodyPr>
            <a:normAutofit lnSpcReduction="10000"/>
          </a:bodyPr>
          <a:lstStyle/>
          <a:p>
            <a:r>
              <a:rPr lang="en-US" dirty="0"/>
              <a:t>F</a:t>
            </a:r>
            <a:r>
              <a:rPr lang="en-US" dirty="0" smtClean="0"/>
              <a:t>aculty </a:t>
            </a:r>
            <a:r>
              <a:rPr lang="en-US" dirty="0"/>
              <a:t>members willing to give each other “benefit of the doubt</a:t>
            </a:r>
            <a:r>
              <a:rPr lang="en-US" dirty="0" smtClean="0"/>
              <a:t>” even though does not follow process</a:t>
            </a:r>
          </a:p>
          <a:p>
            <a:pPr lvl="1"/>
            <a:r>
              <a:rPr lang="en-US" sz="2800" dirty="0"/>
              <a:t>Situations where evidence was not found yet course </a:t>
            </a:r>
            <a:r>
              <a:rPr lang="en-US" sz="2800" dirty="0" smtClean="0"/>
              <a:t>determined </a:t>
            </a:r>
            <a:r>
              <a:rPr lang="en-US" sz="2800" dirty="0"/>
              <a:t>to meet standard</a:t>
            </a:r>
          </a:p>
          <a:p>
            <a:pPr lvl="1"/>
            <a:r>
              <a:rPr lang="en-US" b="1" dirty="0" smtClean="0"/>
              <a:t>Course </a:t>
            </a:r>
            <a:r>
              <a:rPr lang="en-US" b="1" dirty="0"/>
              <a:t>28, Standard </a:t>
            </a:r>
            <a:r>
              <a:rPr lang="en-US" b="1" dirty="0" smtClean="0"/>
              <a:t>1.5,  </a:t>
            </a:r>
            <a:r>
              <a:rPr lang="en-US" b="1" dirty="0"/>
              <a:t>Reviewer 2</a:t>
            </a:r>
            <a:r>
              <a:rPr lang="en-US" dirty="0" smtClean="0"/>
              <a:t> “</a:t>
            </a:r>
            <a:r>
              <a:rPr lang="en-US" i="1" dirty="0" smtClean="0"/>
              <a:t>I </a:t>
            </a:r>
            <a:r>
              <a:rPr lang="en-US" i="1" dirty="0"/>
              <a:t>could not find a place where prerequisites are stated on the syllabus or in Blackboard. Dr. X does address a number of kinds of required competencies, so I have no problem saying this standard is met. It might be good to add course prerequisites, though</a:t>
            </a:r>
            <a:r>
              <a:rPr lang="en-US" dirty="0" smtClean="0"/>
              <a:t>.” </a:t>
            </a:r>
            <a:r>
              <a:rPr lang="en-US" dirty="0"/>
              <a:t>(Assigned “Met”) </a:t>
            </a:r>
            <a:endParaRPr lang="en-US" dirty="0" smtClean="0"/>
          </a:p>
          <a:p>
            <a:pPr lvl="1"/>
            <a:r>
              <a:rPr lang="en-US" b="1" dirty="0" smtClean="0"/>
              <a:t>Course </a:t>
            </a:r>
            <a:r>
              <a:rPr lang="en-US" b="1" dirty="0"/>
              <a:t>9, Standard </a:t>
            </a:r>
            <a:r>
              <a:rPr lang="en-US" b="1" dirty="0" smtClean="0"/>
              <a:t>1.3, Reviewer </a:t>
            </a:r>
            <a:r>
              <a:rPr lang="en-US" b="1" dirty="0"/>
              <a:t>3 </a:t>
            </a:r>
            <a:r>
              <a:rPr lang="en-US" b="1" dirty="0" smtClean="0"/>
              <a:t> </a:t>
            </a:r>
            <a:r>
              <a:rPr lang="en-US" dirty="0" smtClean="0"/>
              <a:t>“</a:t>
            </a:r>
            <a:r>
              <a:rPr lang="en-US" i="1" dirty="0" smtClean="0"/>
              <a:t>I </a:t>
            </a:r>
            <a:r>
              <a:rPr lang="en-US" i="1" dirty="0"/>
              <a:t>think when looking at the course, it just depends on the perspective of the reviewer. Dr. X doesn’t from what I can see state “etiquette” rules but within his instructions, he tells the student what the expects</a:t>
            </a:r>
            <a:r>
              <a:rPr lang="en-US" dirty="0" smtClean="0"/>
              <a:t>.” </a:t>
            </a:r>
            <a:r>
              <a:rPr lang="en-US" dirty="0"/>
              <a:t>(Assigned “Met”) </a:t>
            </a:r>
            <a:endParaRPr lang="en-US" dirty="0" smtClean="0"/>
          </a:p>
          <a:p>
            <a:pPr lvl="1"/>
            <a:endParaRPr lang="en-US" dirty="0"/>
          </a:p>
          <a:p>
            <a:pPr lvl="1"/>
            <a:endParaRPr lang="en-US" dirty="0" smtClean="0"/>
          </a:p>
          <a:p>
            <a:endParaRPr lang="en-US" dirty="0" smtClean="0"/>
          </a:p>
          <a:p>
            <a:pPr lvl="1"/>
            <a:endParaRPr lang="en-US"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25</a:t>
            </a:fld>
            <a:endParaRPr lang="en-US"/>
          </a:p>
        </p:txBody>
      </p:sp>
    </p:spTree>
    <p:extLst>
      <p:ext uri="{BB962C8B-B14F-4D97-AF65-F5344CB8AC3E}">
        <p14:creationId xmlns:p14="http://schemas.microsoft.com/office/powerpoint/2010/main" val="327258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6. </a:t>
            </a:r>
            <a:r>
              <a:rPr lang="en-US" dirty="0"/>
              <a:t>T</a:t>
            </a:r>
            <a:r>
              <a:rPr lang="en-US" dirty="0" smtClean="0"/>
              <a:t>hematic </a:t>
            </a:r>
            <a:r>
              <a:rPr lang="en-US" dirty="0"/>
              <a:t>A</a:t>
            </a:r>
            <a:r>
              <a:rPr lang="en-US" dirty="0" smtClean="0"/>
              <a:t>nalysis of Comments: </a:t>
            </a:r>
            <a:br>
              <a:rPr lang="en-US" dirty="0" smtClean="0"/>
            </a:br>
            <a:r>
              <a:rPr lang="en-US" dirty="0"/>
              <a:t>	</a:t>
            </a:r>
            <a:r>
              <a:rPr lang="en-US" dirty="0" smtClean="0"/>
              <a:t>	     Strengths and</a:t>
            </a:r>
            <a:r>
              <a:rPr lang="en-US" dirty="0"/>
              <a:t> </a:t>
            </a:r>
            <a:r>
              <a:rPr lang="en-US" dirty="0" smtClean="0"/>
              <a:t>Weaknesses</a:t>
            </a:r>
            <a:endParaRPr lang="en-US" dirty="0"/>
          </a:p>
        </p:txBody>
      </p:sp>
      <p:sp>
        <p:nvSpPr>
          <p:cNvPr id="14" name="Content Placeholder 13"/>
          <p:cNvSpPr>
            <a:spLocks noGrp="1"/>
          </p:cNvSpPr>
          <p:nvPr>
            <p:ph idx="1"/>
          </p:nvPr>
        </p:nvSpPr>
        <p:spPr>
          <a:xfrm>
            <a:off x="379412" y="1371600"/>
            <a:ext cx="10287000" cy="4967451"/>
          </a:xfrm>
        </p:spPr>
        <p:txBody>
          <a:bodyPr>
            <a:normAutofit fontScale="92500" lnSpcReduction="10000"/>
          </a:bodyPr>
          <a:lstStyle/>
          <a:p>
            <a:r>
              <a:rPr lang="en-US" sz="3000" dirty="0" smtClean="0"/>
              <a:t>Lack of module level objectives</a:t>
            </a:r>
          </a:p>
          <a:p>
            <a:pPr lvl="1"/>
            <a:r>
              <a:rPr lang="en-US" sz="3000" dirty="0" smtClean="0"/>
              <a:t>Either not found or professor deliberately chooses not to include them</a:t>
            </a:r>
          </a:p>
          <a:p>
            <a:pPr lvl="1"/>
            <a:r>
              <a:rPr lang="en-US" b="1" dirty="0" smtClean="0"/>
              <a:t>Course </a:t>
            </a:r>
            <a:r>
              <a:rPr lang="en-US" b="1" dirty="0"/>
              <a:t>6, Standard </a:t>
            </a:r>
            <a:r>
              <a:rPr lang="en-US" b="1" dirty="0" smtClean="0"/>
              <a:t>2.2, </a:t>
            </a:r>
            <a:r>
              <a:rPr lang="en-US" b="1" dirty="0"/>
              <a:t>Reviewer 1 </a:t>
            </a:r>
            <a:r>
              <a:rPr lang="en-US" b="1" dirty="0" smtClean="0"/>
              <a:t> </a:t>
            </a:r>
            <a:r>
              <a:rPr lang="en-US" dirty="0" smtClean="0"/>
              <a:t>“</a:t>
            </a:r>
            <a:r>
              <a:rPr lang="en-US" i="1" dirty="0" smtClean="0"/>
              <a:t>Dr</a:t>
            </a:r>
            <a:r>
              <a:rPr lang="en-US" i="1" dirty="0"/>
              <a:t>. X has made a good argument for the lack of module learning objectives being explicitly stated</a:t>
            </a:r>
            <a:r>
              <a:rPr lang="en-US" dirty="0" smtClean="0"/>
              <a:t>.” </a:t>
            </a:r>
            <a:r>
              <a:rPr lang="en-US" dirty="0"/>
              <a:t>(Assigned “Met”) </a:t>
            </a:r>
            <a:r>
              <a:rPr lang="en-US" b="1" dirty="0"/>
              <a:t>AND Reviewer 3 </a:t>
            </a:r>
            <a:r>
              <a:rPr lang="en-US" b="1" dirty="0" smtClean="0"/>
              <a:t> </a:t>
            </a:r>
            <a:r>
              <a:rPr lang="en-US" dirty="0" smtClean="0"/>
              <a:t>“</a:t>
            </a:r>
            <a:r>
              <a:rPr lang="en-US" i="1" dirty="0" smtClean="0"/>
              <a:t>I </a:t>
            </a:r>
            <a:r>
              <a:rPr lang="en-US" i="1" dirty="0"/>
              <a:t>mark this met even though technically it’s not accurate. I accept and believe in Dr. X’s assertions about modular objectives in this level of course. They can inhibit the imagining of creative alternatives</a:t>
            </a:r>
            <a:r>
              <a:rPr lang="en-US" dirty="0"/>
              <a:t>.” (Assigned “Met</a:t>
            </a:r>
            <a:r>
              <a:rPr lang="en-US" dirty="0" smtClean="0"/>
              <a:t>”)</a:t>
            </a:r>
          </a:p>
          <a:p>
            <a:pPr lvl="1"/>
            <a:r>
              <a:rPr lang="en-US" b="1" dirty="0" smtClean="0"/>
              <a:t>Course </a:t>
            </a:r>
            <a:r>
              <a:rPr lang="en-US" b="1" dirty="0"/>
              <a:t>27, Standard </a:t>
            </a:r>
            <a:r>
              <a:rPr lang="en-US" b="1" dirty="0" smtClean="0"/>
              <a:t>2.2, </a:t>
            </a:r>
            <a:r>
              <a:rPr lang="en-US" b="1" dirty="0"/>
              <a:t>Reviewer 1 </a:t>
            </a:r>
            <a:r>
              <a:rPr lang="en-US" dirty="0" smtClean="0"/>
              <a:t>“ </a:t>
            </a:r>
            <a:r>
              <a:rPr lang="en-US" i="1" dirty="0" smtClean="0"/>
              <a:t>There </a:t>
            </a:r>
            <a:r>
              <a:rPr lang="en-US" i="1" dirty="0"/>
              <a:t>are no module/unit learning objectives. All assignments are geared toward accomplishment of the overall course objectives. One could argue that there are 38 units (Dr. X calls these “blocks” in the running notes section), and that perhaps each unit should have specific learning objectives attached. Some of these blocks do ask the students to do things (e.g., reflect, describe, practice), so these could be considered learning objectives that are not clearly stated as such. Perhaps providing a simple learning objectives statement for each block would solve this problem</a:t>
            </a:r>
            <a:r>
              <a:rPr lang="en-US" i="1" dirty="0" smtClean="0"/>
              <a:t>? “</a:t>
            </a:r>
            <a:r>
              <a:rPr lang="en-US" dirty="0" smtClean="0"/>
              <a:t>(</a:t>
            </a:r>
            <a:r>
              <a:rPr lang="en-US" dirty="0"/>
              <a:t>Assigned “Met</a:t>
            </a:r>
            <a:r>
              <a:rPr lang="en-US" dirty="0" smtClean="0"/>
              <a:t>”)</a:t>
            </a:r>
          </a:p>
          <a:p>
            <a:endParaRPr lang="en-US" dirty="0" smtClean="0"/>
          </a:p>
          <a:p>
            <a:pPr lvl="1"/>
            <a:endParaRPr lang="en-US"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26</a:t>
            </a:fld>
            <a:endParaRPr lang="en-US" dirty="0"/>
          </a:p>
        </p:txBody>
      </p:sp>
    </p:spTree>
    <p:extLst>
      <p:ext uri="{BB962C8B-B14F-4D97-AF65-F5344CB8AC3E}">
        <p14:creationId xmlns:p14="http://schemas.microsoft.com/office/powerpoint/2010/main" val="147886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3212" y="1738149"/>
            <a:ext cx="10287000" cy="4662651"/>
          </a:xfrm>
        </p:spPr>
        <p:txBody>
          <a:bodyPr>
            <a:normAutofit lnSpcReduction="10000"/>
          </a:bodyPr>
          <a:lstStyle/>
          <a:p>
            <a:r>
              <a:rPr lang="en-US" dirty="0"/>
              <a:t>Confusion in Distinguishing between Design and </a:t>
            </a:r>
            <a:r>
              <a:rPr lang="en-US" dirty="0" smtClean="0"/>
              <a:t>Delivery</a:t>
            </a:r>
          </a:p>
          <a:p>
            <a:pPr lvl="1"/>
            <a:r>
              <a:rPr lang="en-US" sz="2800" dirty="0" smtClean="0"/>
              <a:t>Reviewers frame comments related to the specific professor as opposed to the course</a:t>
            </a:r>
            <a:endParaRPr lang="en-US" sz="2800" dirty="0"/>
          </a:p>
          <a:p>
            <a:pPr lvl="1"/>
            <a:r>
              <a:rPr lang="en-US" b="1" dirty="0" smtClean="0"/>
              <a:t>Course </a:t>
            </a:r>
            <a:r>
              <a:rPr lang="en-US" b="1" dirty="0"/>
              <a:t>6, Standard </a:t>
            </a:r>
            <a:r>
              <a:rPr lang="en-US" b="1" dirty="0" smtClean="0"/>
              <a:t>4.5, Reviewer 3  “</a:t>
            </a:r>
            <a:r>
              <a:rPr lang="en-US" i="1" dirty="0" smtClean="0"/>
              <a:t>One </a:t>
            </a:r>
            <a:r>
              <a:rPr lang="en-US" i="1" dirty="0"/>
              <a:t>of Dr. X’s strengths as a teacher is that he values quality of argument over rigid agreement with his own point of view – something I consider essential in academia</a:t>
            </a:r>
            <a:r>
              <a:rPr lang="en-US" dirty="0" smtClean="0"/>
              <a:t>.”</a:t>
            </a:r>
            <a:endParaRPr lang="en-US" dirty="0"/>
          </a:p>
          <a:p>
            <a:pPr lvl="1"/>
            <a:r>
              <a:rPr lang="en-US" b="1" dirty="0" smtClean="0"/>
              <a:t>Course </a:t>
            </a:r>
            <a:r>
              <a:rPr lang="en-US" b="1" dirty="0"/>
              <a:t>20, Standard </a:t>
            </a:r>
            <a:r>
              <a:rPr lang="en-US" b="1" dirty="0" smtClean="0"/>
              <a:t>1.1, Reviewer 1 </a:t>
            </a:r>
            <a:r>
              <a:rPr lang="en-US" i="1" dirty="0" smtClean="0"/>
              <a:t> “I </a:t>
            </a:r>
            <a:r>
              <a:rPr lang="en-US" i="1" dirty="0"/>
              <a:t>am impressed with the clarity of what Dr. X does to meet this standard</a:t>
            </a:r>
            <a:r>
              <a:rPr lang="en-US" i="1" dirty="0" smtClean="0"/>
              <a:t>.”</a:t>
            </a:r>
            <a:r>
              <a:rPr lang="en-US" dirty="0" smtClean="0"/>
              <a:t> </a:t>
            </a:r>
            <a:r>
              <a:rPr lang="en-US" b="1" dirty="0" smtClean="0"/>
              <a:t>Standard </a:t>
            </a:r>
            <a:r>
              <a:rPr lang="en-US" b="1" dirty="0"/>
              <a:t>2.2 </a:t>
            </a:r>
            <a:r>
              <a:rPr lang="en-US" b="1" dirty="0" smtClean="0"/>
              <a:t> “</a:t>
            </a:r>
            <a:r>
              <a:rPr lang="en-US" i="1" dirty="0" smtClean="0"/>
              <a:t>I </a:t>
            </a:r>
            <a:r>
              <a:rPr lang="en-US" i="1" dirty="0"/>
              <a:t>am impressed with the detail Dr. X uses for his discussion items and for his writing assignments</a:t>
            </a:r>
            <a:r>
              <a:rPr lang="en-US" dirty="0" smtClean="0"/>
              <a:t>.” </a:t>
            </a:r>
            <a:r>
              <a:rPr lang="en-US" b="1" dirty="0"/>
              <a:t>Standard 3.1 </a:t>
            </a:r>
            <a:r>
              <a:rPr lang="en-US" b="1" dirty="0" smtClean="0"/>
              <a:t> “</a:t>
            </a:r>
            <a:r>
              <a:rPr lang="en-US" i="1" dirty="0" smtClean="0"/>
              <a:t>I </a:t>
            </a:r>
            <a:r>
              <a:rPr lang="en-US" i="1" dirty="0"/>
              <a:t>am impressed with Dr. X’s use of multiple choice quizzes as supplements to his heavy writing requirement</a:t>
            </a:r>
            <a:r>
              <a:rPr lang="en-US" dirty="0" smtClean="0"/>
              <a:t>.” </a:t>
            </a:r>
            <a:r>
              <a:rPr lang="en-US" b="1" dirty="0"/>
              <a:t>Standard 4.2 </a:t>
            </a:r>
            <a:r>
              <a:rPr lang="en-US" b="1" dirty="0" smtClean="0"/>
              <a:t> </a:t>
            </a:r>
            <a:r>
              <a:rPr lang="en-US" dirty="0" smtClean="0"/>
              <a:t>“</a:t>
            </a:r>
            <a:r>
              <a:rPr lang="en-US" i="1" dirty="0" smtClean="0"/>
              <a:t>I </a:t>
            </a:r>
            <a:r>
              <a:rPr lang="en-US" i="1" dirty="0"/>
              <a:t>am particularly impressed with Dr. X’s use of oral reinforcement of written materials</a:t>
            </a:r>
            <a:r>
              <a:rPr lang="en-US" dirty="0" smtClean="0"/>
              <a:t>.” </a:t>
            </a:r>
            <a:r>
              <a:rPr lang="en-US" b="1" dirty="0"/>
              <a:t>Standard </a:t>
            </a:r>
            <a:r>
              <a:rPr lang="en-US" b="1" i="1" dirty="0"/>
              <a:t>5.2 </a:t>
            </a:r>
            <a:r>
              <a:rPr lang="en-US" i="1" dirty="0" smtClean="0"/>
              <a:t> “I </a:t>
            </a:r>
            <a:r>
              <a:rPr lang="en-US" i="1" dirty="0"/>
              <a:t>particularly like Dr. X’s requirement that students respond to each other’s discussion posts</a:t>
            </a:r>
            <a:r>
              <a:rPr lang="en-US" dirty="0" smtClean="0"/>
              <a:t>.”</a:t>
            </a:r>
            <a:endParaRPr lang="en-US" dirty="0"/>
          </a:p>
          <a:p>
            <a:pPr lvl="1"/>
            <a:endParaRPr lang="en-US" dirty="0" smtClean="0"/>
          </a:p>
          <a:p>
            <a:endParaRPr lang="en-US" dirty="0" smtClean="0"/>
          </a:p>
          <a:p>
            <a:pPr lvl="1"/>
            <a:endParaRPr lang="en-US"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27</a:t>
            </a:fld>
            <a:endParaRPr lang="en-US"/>
          </a:p>
        </p:txBody>
      </p:sp>
      <p:sp>
        <p:nvSpPr>
          <p:cNvPr id="7" name="Title 12"/>
          <p:cNvSpPr txBox="1">
            <a:spLocks/>
          </p:cNvSpPr>
          <p:nvPr/>
        </p:nvSpPr>
        <p:spPr>
          <a:xfrm>
            <a:off x="502256" y="304800"/>
            <a:ext cx="10971372" cy="10668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r>
              <a:rPr lang="en-US" dirty="0" smtClean="0"/>
              <a:t>		6. Thematic Analysis of Comments: </a:t>
            </a:r>
            <a:br>
              <a:rPr lang="en-US" dirty="0" smtClean="0"/>
            </a:br>
            <a:r>
              <a:rPr lang="en-US" dirty="0" smtClean="0"/>
              <a:t>		     Strengths and Weaknesses</a:t>
            </a:r>
            <a:endParaRPr lang="en-US" dirty="0"/>
          </a:p>
        </p:txBody>
      </p:sp>
    </p:spTree>
    <p:extLst>
      <p:ext uri="{BB962C8B-B14F-4D97-AF65-F5344CB8AC3E}">
        <p14:creationId xmlns:p14="http://schemas.microsoft.com/office/powerpoint/2010/main" val="46199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3212" y="1738149"/>
            <a:ext cx="10287000" cy="4662651"/>
          </a:xfrm>
        </p:spPr>
        <p:txBody>
          <a:bodyPr>
            <a:normAutofit lnSpcReduction="10000"/>
          </a:bodyPr>
          <a:lstStyle/>
          <a:p>
            <a:r>
              <a:rPr lang="en-US" dirty="0" smtClean="0"/>
              <a:t>Not Taking Student’s Perspective</a:t>
            </a:r>
          </a:p>
          <a:p>
            <a:pPr lvl="1"/>
            <a:r>
              <a:rPr lang="en-US" sz="2800" dirty="0" smtClean="0"/>
              <a:t>Comments related to media access demonstrate where reviewer “took the blame” rather than advocating for students; final comment does have a recommendation</a:t>
            </a:r>
            <a:endParaRPr lang="en-US" sz="2800" dirty="0"/>
          </a:p>
          <a:p>
            <a:pPr lvl="1"/>
            <a:r>
              <a:rPr lang="en-US" sz="2200" b="1" dirty="0" smtClean="0"/>
              <a:t>Course </a:t>
            </a:r>
            <a:r>
              <a:rPr lang="en-US" sz="2200" b="1" dirty="0"/>
              <a:t>19, Standard </a:t>
            </a:r>
            <a:r>
              <a:rPr lang="en-US" sz="2200" b="1" dirty="0" smtClean="0"/>
              <a:t>6.4, Reviewer 2  </a:t>
            </a:r>
            <a:r>
              <a:rPr lang="en-US" sz="2200" dirty="0"/>
              <a:t>“The link to the films would not work for me when I tried but there may be a problem on my end!” (Assigned “Met”) </a:t>
            </a:r>
            <a:endParaRPr lang="en-US" sz="2200" dirty="0" smtClean="0"/>
          </a:p>
          <a:p>
            <a:pPr lvl="1"/>
            <a:r>
              <a:rPr lang="en-US" sz="2200" b="1" dirty="0" smtClean="0"/>
              <a:t>Course </a:t>
            </a:r>
            <a:r>
              <a:rPr lang="en-US" sz="2200" b="1" dirty="0"/>
              <a:t>27, Standard 1.1 </a:t>
            </a:r>
            <a:r>
              <a:rPr lang="en-US" sz="2200" b="1" dirty="0" smtClean="0"/>
              <a:t>Reviewer 1</a:t>
            </a:r>
            <a:r>
              <a:rPr lang="en-US" sz="2200" dirty="0" smtClean="0"/>
              <a:t> </a:t>
            </a:r>
            <a:r>
              <a:rPr lang="en-US" sz="2200" dirty="0"/>
              <a:t>“I like Dr. X’s introduction and course overview – these help set the tone for the class. Both audio and readable formats are provided – this is good. I could not pull up the .mp3 file, but I think my computer is just being slow.” </a:t>
            </a:r>
            <a:r>
              <a:rPr lang="en-US" sz="2200" dirty="0" smtClean="0"/>
              <a:t>(Assigned “Met”)</a:t>
            </a:r>
            <a:endParaRPr lang="en-US" sz="2200" dirty="0"/>
          </a:p>
          <a:p>
            <a:pPr lvl="1"/>
            <a:r>
              <a:rPr lang="en-US" sz="2200" b="1" dirty="0" smtClean="0"/>
              <a:t>Course </a:t>
            </a:r>
            <a:r>
              <a:rPr lang="en-US" sz="2200" b="1" dirty="0"/>
              <a:t>36, Standard </a:t>
            </a:r>
            <a:r>
              <a:rPr lang="en-US" sz="2200" b="1" dirty="0" smtClean="0"/>
              <a:t>6.4, Reviewer </a:t>
            </a:r>
            <a:r>
              <a:rPr lang="en-US" sz="2200" b="1" dirty="0"/>
              <a:t>3 </a:t>
            </a:r>
            <a:r>
              <a:rPr lang="en-US" sz="2200" dirty="0"/>
              <a:t>“The mp3 files would not open on my Mac. It could </a:t>
            </a:r>
            <a:r>
              <a:rPr lang="en-US" sz="2200" dirty="0" smtClean="0"/>
              <a:t>be </a:t>
            </a:r>
            <a:r>
              <a:rPr lang="en-US" sz="2200" dirty="0"/>
              <a:t>that the files are large, and I did not wait long enough. If that is the case (i.e., large files create longer downloads), then stating as much might reduce student frustration.” (Assigned </a:t>
            </a:r>
            <a:r>
              <a:rPr lang="en-US" sz="2200" dirty="0" smtClean="0"/>
              <a:t>“</a:t>
            </a:r>
            <a:r>
              <a:rPr lang="en-US" sz="2200" dirty="0"/>
              <a:t>Met”)</a:t>
            </a:r>
          </a:p>
          <a:p>
            <a:pPr lvl="1"/>
            <a:endParaRPr lang="en-US" sz="2600" dirty="0" smtClean="0"/>
          </a:p>
          <a:p>
            <a:endParaRPr lang="en-US" dirty="0" smtClean="0"/>
          </a:p>
          <a:p>
            <a:pPr lvl="1"/>
            <a:endParaRPr lang="en-US"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28</a:t>
            </a:fld>
            <a:endParaRPr lang="en-US"/>
          </a:p>
        </p:txBody>
      </p:sp>
      <p:sp>
        <p:nvSpPr>
          <p:cNvPr id="7" name="Title 12"/>
          <p:cNvSpPr>
            <a:spLocks noGrp="1"/>
          </p:cNvSpPr>
          <p:nvPr>
            <p:ph type="title"/>
          </p:nvPr>
        </p:nvSpPr>
        <p:spPr>
          <a:xfrm>
            <a:off x="349856" y="152400"/>
            <a:ext cx="10971372" cy="1066800"/>
          </a:xfrm>
        </p:spPr>
        <p:txBody>
          <a:bodyPr/>
          <a:lstStyle/>
          <a:p>
            <a:r>
              <a:rPr lang="en-US" dirty="0" smtClean="0"/>
              <a:t>		6. </a:t>
            </a:r>
            <a:r>
              <a:rPr lang="en-US" dirty="0"/>
              <a:t>T</a:t>
            </a:r>
            <a:r>
              <a:rPr lang="en-US" dirty="0" smtClean="0"/>
              <a:t>hematic </a:t>
            </a:r>
            <a:r>
              <a:rPr lang="en-US" dirty="0"/>
              <a:t>A</a:t>
            </a:r>
            <a:r>
              <a:rPr lang="en-US" dirty="0" smtClean="0"/>
              <a:t>nalysis of Comments: </a:t>
            </a:r>
            <a:br>
              <a:rPr lang="en-US" dirty="0" smtClean="0"/>
            </a:br>
            <a:r>
              <a:rPr lang="en-US" dirty="0"/>
              <a:t>	</a:t>
            </a:r>
            <a:r>
              <a:rPr lang="en-US" dirty="0" smtClean="0"/>
              <a:t>	     Strengths and</a:t>
            </a:r>
            <a:r>
              <a:rPr lang="en-US" dirty="0"/>
              <a:t> </a:t>
            </a:r>
            <a:r>
              <a:rPr lang="en-US" dirty="0" smtClean="0"/>
              <a:t>Weaknesses</a:t>
            </a:r>
            <a:endParaRPr lang="en-US" dirty="0"/>
          </a:p>
        </p:txBody>
      </p:sp>
    </p:spTree>
    <p:extLst>
      <p:ext uri="{BB962C8B-B14F-4D97-AF65-F5344CB8AC3E}">
        <p14:creationId xmlns:p14="http://schemas.microsoft.com/office/powerpoint/2010/main" val="398847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		6. </a:t>
            </a:r>
            <a:r>
              <a:rPr lang="en-US" dirty="0"/>
              <a:t>T</a:t>
            </a:r>
            <a:r>
              <a:rPr lang="en-US" dirty="0" smtClean="0"/>
              <a:t>hematic </a:t>
            </a:r>
            <a:r>
              <a:rPr lang="en-US" dirty="0"/>
              <a:t>A</a:t>
            </a:r>
            <a:r>
              <a:rPr lang="en-US" dirty="0" smtClean="0"/>
              <a:t>nalysis of Comments: </a:t>
            </a:r>
            <a:br>
              <a:rPr lang="en-US" dirty="0" smtClean="0"/>
            </a:br>
            <a:r>
              <a:rPr lang="en-US" dirty="0"/>
              <a:t>	</a:t>
            </a:r>
            <a:r>
              <a:rPr lang="en-US" dirty="0" smtClean="0"/>
              <a:t>	     Strengths and</a:t>
            </a:r>
            <a:r>
              <a:rPr lang="en-US" dirty="0"/>
              <a:t> </a:t>
            </a:r>
            <a:r>
              <a:rPr lang="en-US" dirty="0" smtClean="0"/>
              <a:t>Weaknesses - Hints</a:t>
            </a:r>
            <a:endParaRPr lang="en-US" dirty="0"/>
          </a:p>
        </p:txBody>
      </p:sp>
      <p:sp>
        <p:nvSpPr>
          <p:cNvPr id="14" name="Content Placeholder 13"/>
          <p:cNvSpPr>
            <a:spLocks noGrp="1"/>
          </p:cNvSpPr>
          <p:nvPr>
            <p:ph idx="1"/>
          </p:nvPr>
        </p:nvSpPr>
        <p:spPr>
          <a:xfrm>
            <a:off x="303212" y="1738149"/>
            <a:ext cx="10287000" cy="4662651"/>
          </a:xfrm>
        </p:spPr>
        <p:txBody>
          <a:bodyPr>
            <a:normAutofit/>
          </a:bodyPr>
          <a:lstStyle/>
          <a:p>
            <a:r>
              <a:rPr lang="en-US" dirty="0" smtClean="0"/>
              <a:t>Issues/concerns that arose but not to level of full theme</a:t>
            </a:r>
          </a:p>
          <a:p>
            <a:pPr marL="457200" indent="-457200">
              <a:buFont typeface="+mj-lt"/>
              <a:buAutoNum type="arabicPeriod"/>
            </a:pPr>
            <a:r>
              <a:rPr lang="en-US" sz="2400" dirty="0" smtClean="0"/>
              <a:t>Confusion on copyright and fair use</a:t>
            </a:r>
          </a:p>
          <a:p>
            <a:pPr marL="457200" indent="-457200">
              <a:buFont typeface="+mj-lt"/>
              <a:buAutoNum type="arabicPeriod"/>
            </a:pPr>
            <a:r>
              <a:rPr lang="en-US" sz="2400" dirty="0" smtClean="0"/>
              <a:t>Universal design standards (unclear how to evaluate for Standard 8)</a:t>
            </a:r>
          </a:p>
          <a:p>
            <a:pPr marL="457200" indent="-457200">
              <a:buFont typeface="+mj-lt"/>
              <a:buAutoNum type="arabicPeriod"/>
            </a:pPr>
            <a:r>
              <a:rPr lang="en-US" sz="2400" dirty="0" smtClean="0"/>
              <a:t>Institutional policies on standards for course design (particularly as relates to the appropriate level objectives and assignments in a undergraduate vs. graduate classes)</a:t>
            </a:r>
            <a:endParaRPr lang="en-US" sz="2400" dirty="0"/>
          </a:p>
          <a:p>
            <a:pPr lvl="1"/>
            <a:endParaRPr lang="en-US" dirty="0" smtClean="0"/>
          </a:p>
          <a:p>
            <a:endParaRPr lang="en-US" dirty="0" smtClean="0"/>
          </a:p>
          <a:p>
            <a:pPr lvl="1"/>
            <a:endParaRPr lang="en-US"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29</a:t>
            </a:fld>
            <a:endParaRPr lang="en-US"/>
          </a:p>
        </p:txBody>
      </p:sp>
    </p:spTree>
    <p:extLst>
      <p:ext uri="{BB962C8B-B14F-4D97-AF65-F5344CB8AC3E}">
        <p14:creationId xmlns:p14="http://schemas.microsoft.com/office/powerpoint/2010/main" val="223134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1.   		1. Research Overview &amp; Background</a:t>
            </a:r>
            <a:endParaRPr lang="en-US" dirty="0"/>
          </a:p>
        </p:txBody>
      </p:sp>
      <p:sp>
        <p:nvSpPr>
          <p:cNvPr id="14" name="Content Placeholder 13"/>
          <p:cNvSpPr>
            <a:spLocks noGrp="1"/>
          </p:cNvSpPr>
          <p:nvPr>
            <p:ph idx="1"/>
          </p:nvPr>
        </p:nvSpPr>
        <p:spPr>
          <a:xfrm>
            <a:off x="531812" y="1600200"/>
            <a:ext cx="10287000" cy="4114800"/>
          </a:xfrm>
        </p:spPr>
        <p:txBody>
          <a:bodyPr>
            <a:normAutofit fontScale="92500" lnSpcReduction="20000"/>
          </a:bodyPr>
          <a:lstStyle/>
          <a:p>
            <a:r>
              <a:rPr lang="en-US" b="1" dirty="0" smtClean="0"/>
              <a:t>Goal</a:t>
            </a:r>
            <a:r>
              <a:rPr lang="en-US" dirty="0" smtClean="0"/>
              <a:t>:  </a:t>
            </a:r>
            <a:r>
              <a:rPr lang="en-US" i="1" dirty="0"/>
              <a:t>T</a:t>
            </a:r>
            <a:r>
              <a:rPr lang="en-US" i="1" dirty="0" smtClean="0"/>
              <a:t>o </a:t>
            </a:r>
            <a:r>
              <a:rPr lang="en-US" i="1" dirty="0"/>
              <a:t>empirically examine the content of the peer review comments elicited in our first round of internal Quality Matters peer reviews at Texas A&amp;M University Central Texas.</a:t>
            </a:r>
          </a:p>
          <a:p>
            <a:r>
              <a:rPr lang="en-US" b="1" dirty="0" smtClean="0"/>
              <a:t>Purpose</a:t>
            </a:r>
            <a:r>
              <a:rPr lang="en-US" dirty="0" smtClean="0"/>
              <a:t>:  </a:t>
            </a:r>
            <a:r>
              <a:rPr lang="en-US" i="1" dirty="0" smtClean="0"/>
              <a:t>To better </a:t>
            </a:r>
            <a:r>
              <a:rPr lang="en-US" i="1" dirty="0"/>
              <a:t>understand what it was about the peer review comments that led to the most effective improvements in reviewed </a:t>
            </a:r>
            <a:r>
              <a:rPr lang="en-US" i="1" dirty="0" smtClean="0"/>
              <a:t>courses.</a:t>
            </a:r>
          </a:p>
          <a:p>
            <a:r>
              <a:rPr lang="en-US" b="1" dirty="0" smtClean="0"/>
              <a:t>Comments were evaluated with three frames in mind:</a:t>
            </a:r>
          </a:p>
          <a:p>
            <a:pPr marL="787400" lvl="1" indent="-457200">
              <a:buFont typeface="+mj-lt"/>
              <a:buAutoNum type="arabicPeriod"/>
            </a:pPr>
            <a:r>
              <a:rPr lang="en-US" dirty="0" smtClean="0"/>
              <a:t>  QM standards of peer review comments that are constructive</a:t>
            </a:r>
            <a:r>
              <a:rPr lang="en-US" dirty="0"/>
              <a:t>,</a:t>
            </a:r>
            <a:r>
              <a:rPr lang="en-US" dirty="0" smtClean="0"/>
              <a:t> specific,   </a:t>
            </a:r>
          </a:p>
          <a:p>
            <a:pPr marL="330200" lvl="1" indent="0">
              <a:buNone/>
            </a:pPr>
            <a:r>
              <a:rPr lang="en-US" dirty="0"/>
              <a:t> </a:t>
            </a:r>
            <a:r>
              <a:rPr lang="en-US" dirty="0" smtClean="0"/>
              <a:t>   	measurable, and balanced.</a:t>
            </a:r>
          </a:p>
          <a:p>
            <a:pPr marL="330200" lvl="1" indent="0">
              <a:buNone/>
            </a:pPr>
            <a:r>
              <a:rPr lang="en-US" dirty="0" smtClean="0"/>
              <a:t>2.       Qualitative thematic analysis of overall comments. </a:t>
            </a:r>
          </a:p>
          <a:p>
            <a:pPr marL="330200" lvl="1" indent="0">
              <a:buNone/>
            </a:pPr>
            <a:r>
              <a:rPr lang="en-US" dirty="0" smtClean="0"/>
              <a:t>3.	Theoretical framework of literature on </a:t>
            </a:r>
            <a:r>
              <a:rPr lang="en-US" dirty="0"/>
              <a:t>effective feedback for learning </a:t>
            </a:r>
            <a:endParaRPr lang="en-US" dirty="0" smtClean="0"/>
          </a:p>
          <a:p>
            <a:pPr marL="330200" lvl="1" indent="0">
              <a:buNone/>
            </a:pPr>
            <a:r>
              <a:rPr lang="en-US" dirty="0"/>
              <a:t>	</a:t>
            </a:r>
            <a:r>
              <a:rPr lang="en-US" dirty="0" smtClean="0"/>
              <a:t>from the cognitive </a:t>
            </a:r>
            <a:r>
              <a:rPr lang="en-US" dirty="0"/>
              <a:t>psychology </a:t>
            </a:r>
            <a:r>
              <a:rPr lang="en-US" dirty="0" smtClean="0"/>
              <a:t>literature.</a:t>
            </a:r>
          </a:p>
          <a:p>
            <a:pPr lvl="1"/>
            <a:endParaRPr lang="en-US" i="1"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a:t>
            </a:fld>
            <a:endParaRPr lang="en-US"/>
          </a:p>
        </p:txBody>
      </p:sp>
    </p:spTree>
    <p:extLst>
      <p:ext uri="{BB962C8B-B14F-4D97-AF65-F5344CB8AC3E}">
        <p14:creationId xmlns:p14="http://schemas.microsoft.com/office/powerpoint/2010/main" val="283803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6. </a:t>
            </a:r>
            <a:r>
              <a:rPr lang="en-US" dirty="0"/>
              <a:t>T</a:t>
            </a:r>
            <a:r>
              <a:rPr lang="en-US" dirty="0" smtClean="0"/>
              <a:t>hematic </a:t>
            </a:r>
            <a:r>
              <a:rPr lang="en-US" dirty="0"/>
              <a:t>A</a:t>
            </a:r>
            <a:r>
              <a:rPr lang="en-US" dirty="0" smtClean="0"/>
              <a:t>nalysis of Comments:</a:t>
            </a:r>
            <a:br>
              <a:rPr lang="en-US" dirty="0" smtClean="0"/>
            </a:br>
            <a:r>
              <a:rPr lang="en-US" dirty="0"/>
              <a:t>	</a:t>
            </a:r>
            <a:r>
              <a:rPr lang="en-US" dirty="0" smtClean="0"/>
              <a:t>	     </a:t>
            </a:r>
            <a:r>
              <a:rPr lang="en-US" dirty="0"/>
              <a:t>S</a:t>
            </a:r>
            <a:r>
              <a:rPr lang="en-US" dirty="0" smtClean="0"/>
              <a:t>trengths and</a:t>
            </a:r>
            <a:r>
              <a:rPr lang="en-US" dirty="0"/>
              <a:t> </a:t>
            </a:r>
            <a:r>
              <a:rPr lang="en-US" dirty="0" smtClean="0"/>
              <a:t>Weaknesses</a:t>
            </a:r>
            <a:endParaRPr lang="en-US" dirty="0"/>
          </a:p>
        </p:txBody>
      </p:sp>
      <p:sp>
        <p:nvSpPr>
          <p:cNvPr id="14" name="Content Placeholder 13"/>
          <p:cNvSpPr>
            <a:spLocks noGrp="1"/>
          </p:cNvSpPr>
          <p:nvPr>
            <p:ph idx="1"/>
          </p:nvPr>
        </p:nvSpPr>
        <p:spPr>
          <a:xfrm>
            <a:off x="303212" y="1447801"/>
            <a:ext cx="10287000" cy="4953000"/>
          </a:xfrm>
        </p:spPr>
        <p:txBody>
          <a:bodyPr>
            <a:normAutofit fontScale="77500" lnSpcReduction="20000"/>
          </a:bodyPr>
          <a:lstStyle/>
          <a:p>
            <a:r>
              <a:rPr lang="en-US" sz="3600" dirty="0" smtClean="0"/>
              <a:t>Strengths – some faculty took the process very seriously and wrote very effective comments!</a:t>
            </a:r>
          </a:p>
          <a:p>
            <a:r>
              <a:rPr lang="en-US" b="1" dirty="0" smtClean="0"/>
              <a:t>Course </a:t>
            </a:r>
            <a:r>
              <a:rPr lang="en-US" b="1" dirty="0"/>
              <a:t>2, Standard </a:t>
            </a:r>
            <a:r>
              <a:rPr lang="en-US" b="1" dirty="0" smtClean="0"/>
              <a:t>2.2, Reviewer 3  </a:t>
            </a:r>
            <a:r>
              <a:rPr lang="en-US" dirty="0" smtClean="0"/>
              <a:t>“</a:t>
            </a:r>
            <a:r>
              <a:rPr lang="en-US" i="1" dirty="0" smtClean="0"/>
              <a:t>As </a:t>
            </a:r>
            <a:r>
              <a:rPr lang="en-US" i="1" dirty="0"/>
              <a:t>stated in the annotations for module/unit learning objectives, ‘…these objectives are prominently stated in the corresponding module or unit so that they are accessible to the student from within the online classroom.’ The module level objectives are stated on the Course Information page, on the syllabus, and on the learning module tab, but they are not nested within each learning module to provide students with focused directions as they work on specific content. For example, I see for Module 1 that I am to “conduct and apply the statistical foundations…” but I’m not sure exactly what I should be getting out of the Lecture 5 link specifically. The addition of objectives for each lesson in the Learning Module would make the targeted objectives clear for each set of content.  I noticed that for objectives 2.151 and on (on the Course Information page; the order is different on the syllabus) you used action verbs to describe what students would do with the content (e.g., calculate confidence intervals…, conduct hypothesis testing…). This level of specificity is helpful. Add such specificity to all objectives. For example, when listing “qualitative” and “measures of central tendency,” it is not clear what students need to do with the information (perhaps “define and recognize” and “calculate,” respectively</a:t>
            </a:r>
            <a:r>
              <a:rPr lang="en-US" i="1" dirty="0" smtClean="0"/>
              <a:t>?).”</a:t>
            </a:r>
            <a:endParaRPr lang="en-US" dirty="0"/>
          </a:p>
          <a:p>
            <a:endParaRPr lang="en-US"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30</a:t>
            </a:fld>
            <a:endParaRPr lang="en-US"/>
          </a:p>
        </p:txBody>
      </p:sp>
    </p:spTree>
    <p:extLst>
      <p:ext uri="{BB962C8B-B14F-4D97-AF65-F5344CB8AC3E}">
        <p14:creationId xmlns:p14="http://schemas.microsoft.com/office/powerpoint/2010/main" val="33895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6. </a:t>
            </a:r>
            <a:r>
              <a:rPr lang="en-US" dirty="0"/>
              <a:t>T</a:t>
            </a:r>
            <a:r>
              <a:rPr lang="en-US" dirty="0" smtClean="0"/>
              <a:t>hematic </a:t>
            </a:r>
            <a:r>
              <a:rPr lang="en-US" dirty="0"/>
              <a:t>A</a:t>
            </a:r>
            <a:r>
              <a:rPr lang="en-US" dirty="0" smtClean="0"/>
              <a:t>nalysis of Comments:</a:t>
            </a:r>
            <a:br>
              <a:rPr lang="en-US" dirty="0" smtClean="0"/>
            </a:br>
            <a:r>
              <a:rPr lang="en-US" dirty="0"/>
              <a:t>	</a:t>
            </a:r>
            <a:r>
              <a:rPr lang="en-US" dirty="0" smtClean="0"/>
              <a:t>	     </a:t>
            </a:r>
            <a:r>
              <a:rPr lang="en-US" dirty="0"/>
              <a:t>S</a:t>
            </a:r>
            <a:r>
              <a:rPr lang="en-US" dirty="0" smtClean="0"/>
              <a:t>trengths and</a:t>
            </a:r>
            <a:r>
              <a:rPr lang="en-US" dirty="0"/>
              <a:t> </a:t>
            </a:r>
            <a:r>
              <a:rPr lang="en-US" dirty="0" smtClean="0"/>
              <a:t>Weaknesses</a:t>
            </a:r>
            <a:endParaRPr lang="en-US" dirty="0"/>
          </a:p>
        </p:txBody>
      </p:sp>
      <p:sp>
        <p:nvSpPr>
          <p:cNvPr id="14" name="Content Placeholder 13"/>
          <p:cNvSpPr>
            <a:spLocks noGrp="1"/>
          </p:cNvSpPr>
          <p:nvPr>
            <p:ph idx="1"/>
          </p:nvPr>
        </p:nvSpPr>
        <p:spPr>
          <a:xfrm>
            <a:off x="303212" y="1600200"/>
            <a:ext cx="10287000" cy="4953000"/>
          </a:xfrm>
        </p:spPr>
        <p:txBody>
          <a:bodyPr>
            <a:normAutofit fontScale="70000" lnSpcReduction="20000"/>
          </a:bodyPr>
          <a:lstStyle/>
          <a:p>
            <a:r>
              <a:rPr lang="en-US" sz="4000" dirty="0" smtClean="0"/>
              <a:t>Another example of an exemplar comment:</a:t>
            </a:r>
          </a:p>
          <a:p>
            <a:r>
              <a:rPr lang="en-US" sz="3600" b="1" dirty="0" smtClean="0"/>
              <a:t>Course </a:t>
            </a:r>
            <a:r>
              <a:rPr lang="en-US" sz="3600" b="1" dirty="0"/>
              <a:t>31, Standard </a:t>
            </a:r>
            <a:r>
              <a:rPr lang="en-US" sz="3600" b="1" dirty="0" smtClean="0"/>
              <a:t>2.2, Reviewer 2  </a:t>
            </a:r>
            <a:r>
              <a:rPr lang="en-US" sz="3600" dirty="0" smtClean="0"/>
              <a:t>“</a:t>
            </a:r>
            <a:r>
              <a:rPr lang="en-US" sz="3600" i="1" dirty="0" smtClean="0"/>
              <a:t>Stating </a:t>
            </a:r>
            <a:r>
              <a:rPr lang="en-US" sz="3600" i="1" dirty="0"/>
              <a:t>the module level objectives on the weekly modules is helpful for students. On the surface, the module level objectives are well-stated. They describe specific outcomes regarding content and lead with behavioral verbs. However, the module-level objectives need revision regarding alignment as explained in my comments for Standard 3.1. (Given the discrepancy of wording for module level objectives between the Course Content links and the syllabus, have the objectives stated on the syllabus already been revised as I recommend below?) In addition, being naive to course content, it is not clear how each set of module level objectives maps onto the broader course level objective. Numbering the course level objectives and adding the relevant number to the end of each module level objective would help students understand the connection between the module level and course level objectives</a:t>
            </a:r>
            <a:r>
              <a:rPr lang="en-US" sz="3600" dirty="0" smtClean="0"/>
              <a:t>.”</a:t>
            </a:r>
            <a:endParaRPr lang="en-US" sz="3600" dirty="0"/>
          </a:p>
          <a:p>
            <a:endParaRPr lang="en-US" sz="3600"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31</a:t>
            </a:fld>
            <a:endParaRPr lang="en-US"/>
          </a:p>
        </p:txBody>
      </p:sp>
    </p:spTree>
    <p:extLst>
      <p:ext uri="{BB962C8B-B14F-4D97-AF65-F5344CB8AC3E}">
        <p14:creationId xmlns:p14="http://schemas.microsoft.com/office/powerpoint/2010/main" val="40674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7. Potential Solutions – External Reviews?</a:t>
            </a:r>
            <a:endParaRPr lang="en-US" dirty="0"/>
          </a:p>
        </p:txBody>
      </p:sp>
      <p:sp>
        <p:nvSpPr>
          <p:cNvPr id="14" name="Content Placeholder 13"/>
          <p:cNvSpPr>
            <a:spLocks noGrp="1"/>
          </p:cNvSpPr>
          <p:nvPr>
            <p:ph idx="1"/>
          </p:nvPr>
        </p:nvSpPr>
        <p:spPr>
          <a:xfrm>
            <a:off x="303212" y="1738149"/>
            <a:ext cx="10287000" cy="5119851"/>
          </a:xfrm>
        </p:spPr>
        <p:txBody>
          <a:bodyPr>
            <a:normAutofit fontScale="92500" lnSpcReduction="10000"/>
          </a:bodyPr>
          <a:lstStyle/>
          <a:p>
            <a:r>
              <a:rPr lang="en-US" sz="3000" dirty="0"/>
              <a:t>Internal vs. External Peer Reviews:  Would </a:t>
            </a:r>
            <a:r>
              <a:rPr lang="en-US" sz="3000" dirty="0" smtClean="0"/>
              <a:t>“</a:t>
            </a:r>
            <a:r>
              <a:rPr lang="en-US" sz="3000" dirty="0"/>
              <a:t>Official” </a:t>
            </a:r>
            <a:r>
              <a:rPr lang="en-US" sz="3000" dirty="0" smtClean="0"/>
              <a:t>QM Reviews </a:t>
            </a:r>
            <a:r>
              <a:rPr lang="en-US" sz="3000" dirty="0"/>
              <a:t>Address Found Issues?</a:t>
            </a:r>
          </a:p>
          <a:p>
            <a:pPr lvl="1"/>
            <a:r>
              <a:rPr lang="en-US" sz="2800" dirty="0"/>
              <a:t>In an official review, the Master Reviewer as Chair would provide more direction and peer coaching for newer peer reviewers not skilled in writing comments or that do not fully understand design/delivery </a:t>
            </a:r>
            <a:r>
              <a:rPr lang="en-US" sz="2800" dirty="0" smtClean="0"/>
              <a:t>distinction.</a:t>
            </a:r>
            <a:endParaRPr lang="en-US" sz="2800" dirty="0"/>
          </a:p>
          <a:p>
            <a:pPr lvl="1"/>
            <a:r>
              <a:rPr lang="en-US" sz="2800" dirty="0" smtClean="0"/>
              <a:t>In </a:t>
            </a:r>
            <a:r>
              <a:rPr lang="en-US" sz="2800" dirty="0"/>
              <a:t>an official review, the review would not proceed without module level </a:t>
            </a:r>
            <a:r>
              <a:rPr lang="en-US" sz="2800" dirty="0" smtClean="0"/>
              <a:t>objectives.</a:t>
            </a:r>
          </a:p>
          <a:p>
            <a:pPr lvl="1"/>
            <a:r>
              <a:rPr lang="en-US" sz="2800" dirty="0" smtClean="0"/>
              <a:t>In </a:t>
            </a:r>
            <a:r>
              <a:rPr lang="en-US" sz="2800" dirty="0"/>
              <a:t>an official review, other reviewers would not know and have a relationship with course developer and perhaps better maintain objectivity (e.g. no granting "benefit of the </a:t>
            </a:r>
            <a:r>
              <a:rPr lang="en-US" sz="2800" dirty="0" smtClean="0"/>
              <a:t>doubt," </a:t>
            </a:r>
            <a:r>
              <a:rPr lang="en-US" sz="2800" dirty="0"/>
              <a:t>decisions would strictly be made on course content).</a:t>
            </a:r>
          </a:p>
          <a:p>
            <a:r>
              <a:rPr lang="en-US" dirty="0"/>
              <a:t> </a:t>
            </a:r>
            <a:endParaRPr lang="en-US" sz="3600"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32</a:t>
            </a:fld>
            <a:endParaRPr lang="en-US"/>
          </a:p>
        </p:txBody>
      </p:sp>
    </p:spTree>
    <p:extLst>
      <p:ext uri="{BB962C8B-B14F-4D97-AF65-F5344CB8AC3E}">
        <p14:creationId xmlns:p14="http://schemas.microsoft.com/office/powerpoint/2010/main" val="122993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7. </a:t>
            </a:r>
            <a:r>
              <a:rPr lang="en-US" dirty="0"/>
              <a:t>Potential Solutions – External Reviews?</a:t>
            </a:r>
          </a:p>
        </p:txBody>
      </p:sp>
      <p:sp>
        <p:nvSpPr>
          <p:cNvPr id="14" name="Content Placeholder 13"/>
          <p:cNvSpPr>
            <a:spLocks noGrp="1"/>
          </p:cNvSpPr>
          <p:nvPr>
            <p:ph idx="1"/>
          </p:nvPr>
        </p:nvSpPr>
        <p:spPr>
          <a:xfrm>
            <a:off x="379412" y="1524000"/>
            <a:ext cx="10287000" cy="5424651"/>
          </a:xfrm>
        </p:spPr>
        <p:txBody>
          <a:bodyPr>
            <a:normAutofit/>
          </a:bodyPr>
          <a:lstStyle/>
          <a:p>
            <a:r>
              <a:rPr lang="en-US" dirty="0" smtClean="0"/>
              <a:t>But</a:t>
            </a:r>
            <a:endParaRPr lang="en-US" dirty="0"/>
          </a:p>
          <a:p>
            <a:pPr lvl="1"/>
            <a:r>
              <a:rPr lang="en-US" sz="2600" dirty="0"/>
              <a:t>O</a:t>
            </a:r>
            <a:r>
              <a:rPr lang="en-US" sz="2600" dirty="0" smtClean="0"/>
              <a:t>fficial </a:t>
            </a:r>
            <a:r>
              <a:rPr lang="en-US" sz="2600" dirty="0"/>
              <a:t>reviews would not provide a feedback loop to connect us with the needs of our </a:t>
            </a:r>
            <a:r>
              <a:rPr lang="en-US" sz="2600" dirty="0" smtClean="0"/>
              <a:t>faculty.</a:t>
            </a:r>
            <a:endParaRPr lang="en-US" sz="2600" dirty="0"/>
          </a:p>
          <a:p>
            <a:pPr lvl="1"/>
            <a:r>
              <a:rPr lang="en-US" sz="2600" dirty="0"/>
              <a:t>Internal reviews help us identify the training needs of our faculty.</a:t>
            </a:r>
          </a:p>
          <a:p>
            <a:pPr lvl="1"/>
            <a:r>
              <a:rPr lang="en-US" sz="2600" dirty="0"/>
              <a:t>Internal reviews help our faculty practice distinguishing between design and </a:t>
            </a:r>
            <a:r>
              <a:rPr lang="en-US" sz="2600" dirty="0" smtClean="0"/>
              <a:t>delivery.</a:t>
            </a:r>
            <a:endParaRPr lang="en-US" sz="2600" dirty="0"/>
          </a:p>
          <a:p>
            <a:pPr lvl="1"/>
            <a:r>
              <a:rPr lang="en-US" sz="2600" dirty="0"/>
              <a:t>Internal reviews provide feedback on the peer review process that comes from performing the task itself instead of coming from other people (i.e., task-generated feedback). Feedback implicit in the task </a:t>
            </a:r>
            <a:r>
              <a:rPr lang="en-US" sz="2600" dirty="0" smtClean="0"/>
              <a:t>is </a:t>
            </a:r>
            <a:r>
              <a:rPr lang="en-US" sz="2600" dirty="0"/>
              <a:t>an important source of feedback that has implications for learning – in addition to feedback provided by others</a:t>
            </a:r>
            <a:r>
              <a:rPr lang="en-US" sz="2600" dirty="0" smtClean="0"/>
              <a:t>.</a:t>
            </a:r>
            <a:endParaRPr lang="en-US" sz="2600"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33</a:t>
            </a:fld>
            <a:endParaRPr lang="en-US"/>
          </a:p>
        </p:txBody>
      </p:sp>
    </p:spTree>
    <p:extLst>
      <p:ext uri="{BB962C8B-B14F-4D97-AF65-F5344CB8AC3E}">
        <p14:creationId xmlns:p14="http://schemas.microsoft.com/office/powerpoint/2010/main" val="1416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marL="514350" indent="-514350"/>
            <a:r>
              <a:rPr lang="en-US" dirty="0" smtClean="0"/>
              <a:t>			8. Potential Solutions: </a:t>
            </a:r>
            <a:r>
              <a:rPr lang="en-US" dirty="0"/>
              <a:t> </a:t>
            </a:r>
            <a:r>
              <a:rPr lang="en-US" dirty="0" smtClean="0"/>
              <a:t> What does Theory </a:t>
            </a:r>
            <a:br>
              <a:rPr lang="en-US" dirty="0" smtClean="0"/>
            </a:br>
            <a:r>
              <a:rPr lang="en-US" dirty="0"/>
              <a:t>	</a:t>
            </a:r>
            <a:r>
              <a:rPr lang="en-US" dirty="0" smtClean="0"/>
              <a:t>		Tell 	Us?</a:t>
            </a:r>
            <a:endParaRPr lang="en-US" dirty="0"/>
          </a:p>
        </p:txBody>
      </p:sp>
      <p:sp>
        <p:nvSpPr>
          <p:cNvPr id="14" name="Content Placeholder 13"/>
          <p:cNvSpPr>
            <a:spLocks noGrp="1"/>
          </p:cNvSpPr>
          <p:nvPr>
            <p:ph idx="1"/>
          </p:nvPr>
        </p:nvSpPr>
        <p:spPr/>
        <p:txBody>
          <a:bodyPr/>
          <a:lstStyle/>
          <a:p>
            <a:r>
              <a:rPr lang="en-US" dirty="0" smtClean="0"/>
              <a:t>Acknowledging Our Goals for Peer Review</a:t>
            </a:r>
          </a:p>
          <a:p>
            <a:pPr lvl="1"/>
            <a:r>
              <a:rPr lang="en-US" dirty="0" smtClean="0"/>
              <a:t>Improvement of online course offerings</a:t>
            </a:r>
          </a:p>
          <a:p>
            <a:pPr lvl="1"/>
            <a:r>
              <a:rPr lang="en-US" dirty="0" smtClean="0"/>
              <a:t>Faculty buy-in of process</a:t>
            </a:r>
          </a:p>
          <a:p>
            <a:r>
              <a:rPr lang="en-US" dirty="0" smtClean="0"/>
              <a:t>Distinguishing Our Goals during the Review Process</a:t>
            </a:r>
          </a:p>
          <a:p>
            <a:pPr lvl="1"/>
            <a:r>
              <a:rPr lang="en-US" dirty="0" smtClean="0"/>
              <a:t>Attempting to achieve both goals may have hampered our efforts to obtain them</a:t>
            </a:r>
          </a:p>
          <a:p>
            <a:pPr lvl="1"/>
            <a:r>
              <a:rPr lang="en-US" dirty="0" smtClean="0"/>
              <a:t>Uncoupling our goals may help us better achieve them in the future</a:t>
            </a:r>
          </a:p>
          <a:p>
            <a:r>
              <a:rPr lang="en-US" dirty="0" smtClean="0"/>
              <a:t>Integrating Lessons from Feedback Intervention Theory</a:t>
            </a:r>
            <a:endParaRPr lang="en-US" dirty="0"/>
          </a:p>
          <a:p>
            <a:pPr lvl="1"/>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34</a:t>
            </a:fld>
            <a:endParaRPr lang="en-US"/>
          </a:p>
        </p:txBody>
      </p:sp>
    </p:spTree>
    <p:extLst>
      <p:ext uri="{BB962C8B-B14F-4D97-AF65-F5344CB8AC3E}">
        <p14:creationId xmlns:p14="http://schemas.microsoft.com/office/powerpoint/2010/main" val="107042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Kluger</a:t>
            </a:r>
            <a:r>
              <a:rPr lang="en-US" dirty="0" smtClean="0"/>
              <a:t> &amp;</a:t>
            </a:r>
            <a:r>
              <a:rPr lang="en-US" dirty="0" err="1" smtClean="0"/>
              <a:t>DeNisi</a:t>
            </a:r>
            <a:r>
              <a:rPr lang="en-US" dirty="0" smtClean="0"/>
              <a:t> (1996). The effects of feedback interventions on performance: A historical review, a meta-analysis, and a preliminary feedback intervention theory. </a:t>
            </a:r>
            <a:r>
              <a:rPr lang="en-US" i="1" dirty="0" smtClean="0"/>
              <a:t>Psychological Bulletin, 119</a:t>
            </a:r>
            <a:r>
              <a:rPr lang="en-US" dirty="0" smtClean="0"/>
              <a:t>(2), 254-284.</a:t>
            </a:r>
          </a:p>
          <a:p>
            <a:r>
              <a:rPr lang="en-US" dirty="0" smtClean="0"/>
              <a:t>“</a:t>
            </a:r>
            <a:r>
              <a:rPr lang="en-US" i="1" dirty="0" smtClean="0"/>
              <a:t>We </a:t>
            </a:r>
            <a:r>
              <a:rPr lang="en-US" i="1" dirty="0"/>
              <a:t>argue that a considerable body of evidence suggesting that feedback intervention (FI) effects on performance are quite variable has been historically disregarded by most FI researchers. This disregard has led to a widely shared assumption that FIs consistently improve performance</a:t>
            </a:r>
            <a:r>
              <a:rPr lang="en-US" dirty="0"/>
              <a:t>” (p. 254).</a:t>
            </a:r>
          </a:p>
        </p:txBody>
      </p:sp>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35</a:t>
            </a:fld>
            <a:endParaRPr lang="en-US" dirty="0"/>
          </a:p>
        </p:txBody>
      </p:sp>
      <p:sp>
        <p:nvSpPr>
          <p:cNvPr id="6" name="Title 12"/>
          <p:cNvSpPr>
            <a:spLocks noGrp="1"/>
          </p:cNvSpPr>
          <p:nvPr>
            <p:ph type="title"/>
          </p:nvPr>
        </p:nvSpPr>
        <p:spPr/>
        <p:txBody>
          <a:bodyPr>
            <a:normAutofit/>
          </a:bodyPr>
          <a:lstStyle/>
          <a:p>
            <a:pPr marL="514350" indent="-514350"/>
            <a:r>
              <a:rPr lang="en-US" dirty="0" smtClean="0"/>
              <a:t>			</a:t>
            </a:r>
            <a:r>
              <a:rPr lang="en-US" dirty="0"/>
              <a:t>8. Potential Solutions:   </a:t>
            </a:r>
            <a:r>
              <a:rPr lang="en-US" dirty="0" smtClean="0"/>
              <a:t>Feedback Intervention 			Theory</a:t>
            </a:r>
            <a:endParaRPr lang="en-US" dirty="0"/>
          </a:p>
        </p:txBody>
      </p:sp>
    </p:spTree>
    <p:extLst>
      <p:ext uri="{BB962C8B-B14F-4D97-AF65-F5344CB8AC3E}">
        <p14:creationId xmlns:p14="http://schemas.microsoft.com/office/powerpoint/2010/main" val="142161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Feedback Interventions (FI) are “</a:t>
            </a:r>
            <a:r>
              <a:rPr lang="en-US" i="1" dirty="0" smtClean="0"/>
              <a:t>actions </a:t>
            </a:r>
            <a:r>
              <a:rPr lang="en-US" i="1" dirty="0"/>
              <a:t>taken by external agents to provide information regarding some aspect of one’s task performance</a:t>
            </a:r>
            <a:r>
              <a:rPr lang="en-US" dirty="0"/>
              <a:t>” </a:t>
            </a:r>
            <a:r>
              <a:rPr lang="en-US" dirty="0" smtClean="0"/>
              <a:t>(</a:t>
            </a:r>
            <a:r>
              <a:rPr lang="en-US" dirty="0" err="1" smtClean="0"/>
              <a:t>Kluger</a:t>
            </a:r>
            <a:r>
              <a:rPr lang="en-US" dirty="0" smtClean="0"/>
              <a:t> &amp; </a:t>
            </a:r>
            <a:r>
              <a:rPr lang="en-US" dirty="0" err="1" smtClean="0"/>
              <a:t>DeNisi</a:t>
            </a:r>
            <a:r>
              <a:rPr lang="en-US" dirty="0" smtClean="0"/>
              <a:t>, 1996, p</a:t>
            </a:r>
            <a:r>
              <a:rPr lang="en-US" dirty="0"/>
              <a:t>. 255). </a:t>
            </a:r>
            <a:endParaRPr lang="en-US" dirty="0" smtClean="0"/>
          </a:p>
          <a:p>
            <a:r>
              <a:rPr lang="en-US" dirty="0" smtClean="0"/>
              <a:t>Though the theory is most readily applied to teachers providing feedback to students on coursework, the definition is consistent with QM peer </a:t>
            </a:r>
            <a:r>
              <a:rPr lang="en-US" dirty="0" smtClean="0"/>
              <a:t>reviewer </a:t>
            </a:r>
            <a:r>
              <a:rPr lang="en-US" dirty="0" smtClean="0"/>
              <a:t>comments to course developers.</a:t>
            </a:r>
            <a:endParaRPr lang="en-US" dirty="0"/>
          </a:p>
        </p:txBody>
      </p:sp>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36</a:t>
            </a:fld>
            <a:endParaRPr lang="en-US" dirty="0"/>
          </a:p>
        </p:txBody>
      </p:sp>
      <p:sp>
        <p:nvSpPr>
          <p:cNvPr id="6" name="Title 12"/>
          <p:cNvSpPr>
            <a:spLocks noGrp="1"/>
          </p:cNvSpPr>
          <p:nvPr>
            <p:ph type="title"/>
          </p:nvPr>
        </p:nvSpPr>
        <p:spPr/>
        <p:txBody>
          <a:bodyPr>
            <a:normAutofit/>
          </a:bodyPr>
          <a:lstStyle/>
          <a:p>
            <a:pPr marL="514350" indent="-514350"/>
            <a:r>
              <a:rPr lang="en-US" dirty="0" smtClean="0"/>
              <a:t>			</a:t>
            </a:r>
            <a:r>
              <a:rPr lang="en-US" dirty="0"/>
              <a:t>8. Potential Solutions:   </a:t>
            </a:r>
            <a:r>
              <a:rPr lang="en-US" dirty="0" smtClean="0"/>
              <a:t>Feedback Intervention 			Theory</a:t>
            </a:r>
            <a:endParaRPr lang="en-US" dirty="0"/>
          </a:p>
        </p:txBody>
      </p:sp>
    </p:spTree>
    <p:extLst>
      <p:ext uri="{BB962C8B-B14F-4D97-AF65-F5344CB8AC3E}">
        <p14:creationId xmlns:p14="http://schemas.microsoft.com/office/powerpoint/2010/main" val="381447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37</a:t>
            </a:fld>
            <a:endParaRPr lang="en-US" dirty="0"/>
          </a:p>
        </p:txBody>
      </p:sp>
      <p:sp>
        <p:nvSpPr>
          <p:cNvPr id="6" name="Title 12"/>
          <p:cNvSpPr>
            <a:spLocks noGrp="1"/>
          </p:cNvSpPr>
          <p:nvPr>
            <p:ph type="title"/>
          </p:nvPr>
        </p:nvSpPr>
        <p:spPr/>
        <p:txBody>
          <a:bodyPr>
            <a:normAutofit/>
          </a:bodyPr>
          <a:lstStyle/>
          <a:p>
            <a:pPr marL="514350" indent="-514350"/>
            <a:r>
              <a:rPr lang="en-US" dirty="0" smtClean="0"/>
              <a:t>			8</a:t>
            </a:r>
            <a:r>
              <a:rPr lang="en-US" dirty="0"/>
              <a:t>. Potential Solutions:   </a:t>
            </a:r>
            <a:r>
              <a:rPr lang="en-US" dirty="0" smtClean="0"/>
              <a:t>Feedback Intervention 			Theory</a:t>
            </a:r>
            <a:endParaRPr lang="en-US" dirty="0"/>
          </a:p>
        </p:txBody>
      </p:sp>
      <p:sp>
        <p:nvSpPr>
          <p:cNvPr id="11" name="Rectangle 10"/>
          <p:cNvSpPr/>
          <p:nvPr/>
        </p:nvSpPr>
        <p:spPr>
          <a:xfrm>
            <a:off x="760412" y="32004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FI Cues</a:t>
            </a:r>
            <a:endParaRPr lang="en-US" sz="3200" b="1" dirty="0"/>
          </a:p>
        </p:txBody>
      </p:sp>
      <p:sp>
        <p:nvSpPr>
          <p:cNvPr id="12" name="Rectangle 11"/>
          <p:cNvSpPr/>
          <p:nvPr/>
        </p:nvSpPr>
        <p:spPr>
          <a:xfrm>
            <a:off x="2741612" y="1828800"/>
            <a:ext cx="1416543"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96669" y="3200400"/>
            <a:ext cx="1416543"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87469" y="1828800"/>
            <a:ext cx="1416543"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82869" y="3200400"/>
            <a:ext cx="1416543"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97469" y="2743200"/>
            <a:ext cx="1416543"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741612" y="18288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Self</a:t>
            </a:r>
            <a:endParaRPr lang="en-US" sz="3200" b="1" dirty="0"/>
          </a:p>
        </p:txBody>
      </p:sp>
      <p:sp>
        <p:nvSpPr>
          <p:cNvPr id="20" name="Rectangle 19"/>
          <p:cNvSpPr/>
          <p:nvPr/>
        </p:nvSpPr>
        <p:spPr>
          <a:xfrm>
            <a:off x="2665412" y="32004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Focal Task</a:t>
            </a:r>
            <a:endParaRPr lang="en-US" sz="3200" b="1" dirty="0"/>
          </a:p>
        </p:txBody>
      </p:sp>
      <p:grpSp>
        <p:nvGrpSpPr>
          <p:cNvPr id="47" name="Group 46"/>
          <p:cNvGrpSpPr/>
          <p:nvPr/>
        </p:nvGrpSpPr>
        <p:grpSpPr>
          <a:xfrm>
            <a:off x="2665412" y="4572000"/>
            <a:ext cx="1447800" cy="838200"/>
            <a:chOff x="2665412" y="4495800"/>
            <a:chExt cx="1447800" cy="838200"/>
          </a:xfrm>
        </p:grpSpPr>
        <p:sp>
          <p:nvSpPr>
            <p:cNvPr id="14" name="Rectangle 13"/>
            <p:cNvSpPr/>
            <p:nvPr/>
          </p:nvSpPr>
          <p:spPr>
            <a:xfrm>
              <a:off x="2696669" y="4495800"/>
              <a:ext cx="1416543"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65412" y="44958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Task Details</a:t>
              </a:r>
              <a:endParaRPr lang="en-US" sz="3200" b="1" dirty="0"/>
            </a:p>
          </p:txBody>
        </p:sp>
      </p:grpSp>
      <p:sp>
        <p:nvSpPr>
          <p:cNvPr id="22" name="Rectangle 21"/>
          <p:cNvSpPr/>
          <p:nvPr/>
        </p:nvSpPr>
        <p:spPr>
          <a:xfrm>
            <a:off x="5256212" y="18288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Affect</a:t>
            </a:r>
            <a:endParaRPr lang="en-US" sz="3200" b="1" dirty="0"/>
          </a:p>
        </p:txBody>
      </p:sp>
      <p:sp>
        <p:nvSpPr>
          <p:cNvPr id="23" name="Rectangle 22"/>
          <p:cNvSpPr/>
          <p:nvPr/>
        </p:nvSpPr>
        <p:spPr>
          <a:xfrm>
            <a:off x="5865812" y="3200400"/>
            <a:ext cx="2514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Performance</a:t>
            </a:r>
            <a:endParaRPr lang="en-US" sz="3200" b="1" dirty="0"/>
          </a:p>
        </p:txBody>
      </p:sp>
      <p:sp>
        <p:nvSpPr>
          <p:cNvPr id="24" name="Rectangle 23"/>
          <p:cNvSpPr/>
          <p:nvPr/>
        </p:nvSpPr>
        <p:spPr>
          <a:xfrm>
            <a:off x="9066212" y="27432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Non-Focal Tasks</a:t>
            </a:r>
            <a:endParaRPr lang="en-US" sz="3200" b="1" dirty="0"/>
          </a:p>
        </p:txBody>
      </p:sp>
      <p:grpSp>
        <p:nvGrpSpPr>
          <p:cNvPr id="26" name="Group 25"/>
          <p:cNvGrpSpPr/>
          <p:nvPr/>
        </p:nvGrpSpPr>
        <p:grpSpPr>
          <a:xfrm>
            <a:off x="8913812" y="4495800"/>
            <a:ext cx="1447800" cy="838200"/>
            <a:chOff x="9066212" y="3962400"/>
            <a:chExt cx="1447800" cy="838200"/>
          </a:xfrm>
        </p:grpSpPr>
        <p:sp>
          <p:nvSpPr>
            <p:cNvPr id="18" name="Rectangle 17"/>
            <p:cNvSpPr/>
            <p:nvPr/>
          </p:nvSpPr>
          <p:spPr>
            <a:xfrm>
              <a:off x="9097469" y="3962400"/>
              <a:ext cx="1416543"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066212" y="39624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Task Details</a:t>
              </a:r>
              <a:endParaRPr lang="en-US" sz="3200" b="1" dirty="0"/>
            </a:p>
          </p:txBody>
        </p:sp>
      </p:grpSp>
      <p:cxnSp>
        <p:nvCxnSpPr>
          <p:cNvPr id="28" name="Straight Connector 27"/>
          <p:cNvCxnSpPr>
            <a:stCxn id="11" idx="0"/>
          </p:cNvCxnSpPr>
          <p:nvPr/>
        </p:nvCxnSpPr>
        <p:spPr>
          <a:xfrm flipV="1">
            <a:off x="1484312" y="2247900"/>
            <a:ext cx="0" cy="952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522412" y="4038600"/>
            <a:ext cx="0" cy="952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2" idx="1"/>
          </p:cNvCxnSpPr>
          <p:nvPr/>
        </p:nvCxnSpPr>
        <p:spPr>
          <a:xfrm>
            <a:off x="1484312" y="2247900"/>
            <a:ext cx="1257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522412" y="49911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3"/>
            <a:endCxn id="13" idx="1"/>
          </p:cNvCxnSpPr>
          <p:nvPr/>
        </p:nvCxnSpPr>
        <p:spPr>
          <a:xfrm>
            <a:off x="2208212" y="3619500"/>
            <a:ext cx="4884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2"/>
          </p:cNvCxnSpPr>
          <p:nvPr/>
        </p:nvCxnSpPr>
        <p:spPr>
          <a:xfrm>
            <a:off x="3465512" y="2667000"/>
            <a:ext cx="0" cy="4953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503612" y="4051935"/>
            <a:ext cx="0" cy="5448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998912" y="2241332"/>
            <a:ext cx="1257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3" idx="3"/>
            <a:endCxn id="23" idx="1"/>
          </p:cNvCxnSpPr>
          <p:nvPr/>
        </p:nvCxnSpPr>
        <p:spPr>
          <a:xfrm>
            <a:off x="4113212" y="36195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1" idx="2"/>
          </p:cNvCxnSpPr>
          <p:nvPr/>
        </p:nvCxnSpPr>
        <p:spPr>
          <a:xfrm>
            <a:off x="3389312" y="5410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404940" y="5867400"/>
            <a:ext cx="388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291140" y="4051935"/>
            <a:ext cx="0" cy="1815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13212" y="2667000"/>
            <a:ext cx="0" cy="247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13212" y="291465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399212" y="2914650"/>
            <a:ext cx="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465512" y="1524000"/>
            <a:ext cx="6340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9805740" y="1524000"/>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9371012" y="35814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449883" y="1524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739334" y="5498068"/>
            <a:ext cx="1362874" cy="461665"/>
          </a:xfrm>
          <a:prstGeom prst="rect">
            <a:avLst/>
          </a:prstGeom>
          <a:noFill/>
        </p:spPr>
        <p:txBody>
          <a:bodyPr wrap="none" rtlCol="0">
            <a:spAutoFit/>
          </a:bodyPr>
          <a:lstStyle/>
          <a:p>
            <a:r>
              <a:rPr lang="en-US" sz="2400" b="1" dirty="0" smtClean="0"/>
              <a:t>Learning</a:t>
            </a:r>
            <a:endParaRPr lang="en-US" sz="2400" b="1" dirty="0"/>
          </a:p>
        </p:txBody>
      </p:sp>
      <p:sp>
        <p:nvSpPr>
          <p:cNvPr id="78" name="TextBox 77"/>
          <p:cNvSpPr txBox="1"/>
          <p:nvPr/>
        </p:nvSpPr>
        <p:spPr>
          <a:xfrm>
            <a:off x="4265612" y="3505200"/>
            <a:ext cx="1648208" cy="461665"/>
          </a:xfrm>
          <a:prstGeom prst="rect">
            <a:avLst/>
          </a:prstGeom>
          <a:noFill/>
        </p:spPr>
        <p:txBody>
          <a:bodyPr wrap="none" rtlCol="0">
            <a:spAutoFit/>
          </a:bodyPr>
          <a:lstStyle/>
          <a:p>
            <a:r>
              <a:rPr lang="en-US" sz="2400" b="1" dirty="0" smtClean="0"/>
              <a:t>Motivation</a:t>
            </a:r>
            <a:endParaRPr lang="en-US" sz="2400" b="1" dirty="0"/>
          </a:p>
        </p:txBody>
      </p:sp>
      <p:sp>
        <p:nvSpPr>
          <p:cNvPr id="79" name="TextBox 78"/>
          <p:cNvSpPr txBox="1"/>
          <p:nvPr/>
        </p:nvSpPr>
        <p:spPr>
          <a:xfrm>
            <a:off x="3994346" y="2590800"/>
            <a:ext cx="2862066" cy="461665"/>
          </a:xfrm>
          <a:prstGeom prst="rect">
            <a:avLst/>
          </a:prstGeom>
          <a:noFill/>
        </p:spPr>
        <p:txBody>
          <a:bodyPr wrap="none" rtlCol="0">
            <a:spAutoFit/>
          </a:bodyPr>
          <a:lstStyle/>
          <a:p>
            <a:r>
              <a:rPr lang="en-US" sz="2400" b="1" dirty="0" smtClean="0"/>
              <a:t>Cognitive Resources</a:t>
            </a:r>
            <a:endParaRPr lang="en-US" sz="2400" b="1" dirty="0"/>
          </a:p>
        </p:txBody>
      </p:sp>
    </p:spTree>
    <p:extLst>
      <p:ext uri="{BB962C8B-B14F-4D97-AF65-F5344CB8AC3E}">
        <p14:creationId xmlns:p14="http://schemas.microsoft.com/office/powerpoint/2010/main" val="34560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38</a:t>
            </a:fld>
            <a:endParaRPr lang="en-US" dirty="0"/>
          </a:p>
        </p:txBody>
      </p:sp>
      <p:sp>
        <p:nvSpPr>
          <p:cNvPr id="7" name="Rectangle 6"/>
          <p:cNvSpPr/>
          <p:nvPr/>
        </p:nvSpPr>
        <p:spPr>
          <a:xfrm>
            <a:off x="760412" y="32004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Self</a:t>
            </a:r>
            <a:endParaRPr lang="en-US" sz="3200" b="1" dirty="0"/>
          </a:p>
        </p:txBody>
      </p:sp>
      <p:sp>
        <p:nvSpPr>
          <p:cNvPr id="8" name="Rectangle 7"/>
          <p:cNvSpPr/>
          <p:nvPr/>
        </p:nvSpPr>
        <p:spPr>
          <a:xfrm>
            <a:off x="2894012" y="2667000"/>
            <a:ext cx="1981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Self Goals</a:t>
            </a:r>
          </a:p>
          <a:p>
            <a:pPr algn="ctr"/>
            <a:r>
              <a:rPr lang="en-US" sz="2000" b="1" dirty="0" smtClean="0"/>
              <a:t>Self-esteem,</a:t>
            </a:r>
          </a:p>
          <a:p>
            <a:pPr algn="ctr"/>
            <a:r>
              <a:rPr lang="en-US" sz="2000" b="1" dirty="0" smtClean="0"/>
              <a:t>Control,</a:t>
            </a:r>
          </a:p>
          <a:p>
            <a:pPr algn="ctr"/>
            <a:r>
              <a:rPr lang="en-US" sz="2000" b="1" dirty="0" smtClean="0"/>
              <a:t>Impression management</a:t>
            </a:r>
          </a:p>
        </p:txBody>
      </p:sp>
      <p:sp>
        <p:nvSpPr>
          <p:cNvPr id="9" name="Rectangle 8"/>
          <p:cNvSpPr/>
          <p:nvPr/>
        </p:nvSpPr>
        <p:spPr>
          <a:xfrm>
            <a:off x="5713412" y="2590800"/>
            <a:ext cx="152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Is focal task important for self goals?</a:t>
            </a:r>
            <a:endParaRPr lang="en-US" sz="2000" b="1" dirty="0"/>
          </a:p>
        </p:txBody>
      </p:sp>
      <p:sp>
        <p:nvSpPr>
          <p:cNvPr id="10" name="Rectangle 9"/>
          <p:cNvSpPr/>
          <p:nvPr/>
        </p:nvSpPr>
        <p:spPr>
          <a:xfrm>
            <a:off x="8532812" y="48768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Reduce Performance</a:t>
            </a:r>
            <a:endParaRPr lang="en-US" sz="2000" b="1" dirty="0"/>
          </a:p>
        </p:txBody>
      </p:sp>
      <p:sp>
        <p:nvSpPr>
          <p:cNvPr id="11" name="Rectangle 10"/>
          <p:cNvSpPr/>
          <p:nvPr/>
        </p:nvSpPr>
        <p:spPr>
          <a:xfrm>
            <a:off x="6475412" y="4953000"/>
            <a:ext cx="49688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2" name="Rectangle 11"/>
          <p:cNvSpPr/>
          <p:nvPr/>
        </p:nvSpPr>
        <p:spPr>
          <a:xfrm>
            <a:off x="7161212" y="4953000"/>
            <a:ext cx="49688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3" name="Rectangle 12"/>
          <p:cNvSpPr/>
          <p:nvPr/>
        </p:nvSpPr>
        <p:spPr>
          <a:xfrm>
            <a:off x="7883524" y="4953000"/>
            <a:ext cx="49688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4" name="Rectangle 13"/>
          <p:cNvSpPr/>
          <p:nvPr/>
        </p:nvSpPr>
        <p:spPr>
          <a:xfrm>
            <a:off x="9599612" y="24384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Performance</a:t>
            </a:r>
          </a:p>
          <a:p>
            <a:pPr algn="ctr"/>
            <a:r>
              <a:rPr lang="en-US" sz="2000" b="1" dirty="0" smtClean="0"/>
              <a:t>Interference</a:t>
            </a:r>
            <a:endParaRPr lang="en-US" sz="2000" b="1" dirty="0"/>
          </a:p>
        </p:txBody>
      </p:sp>
      <p:sp>
        <p:nvSpPr>
          <p:cNvPr id="15" name="Rectangle 14"/>
          <p:cNvSpPr/>
          <p:nvPr/>
        </p:nvSpPr>
        <p:spPr>
          <a:xfrm>
            <a:off x="9447212" y="914400"/>
            <a:ext cx="1905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Performance</a:t>
            </a:r>
          </a:p>
          <a:p>
            <a:pPr algn="ctr"/>
            <a:r>
              <a:rPr lang="en-US" sz="2000" b="1" dirty="0" smtClean="0"/>
              <a:t>Enhancement</a:t>
            </a:r>
            <a:endParaRPr lang="en-US" sz="2000" b="1" dirty="0"/>
          </a:p>
        </p:txBody>
      </p:sp>
      <p:sp>
        <p:nvSpPr>
          <p:cNvPr id="16" name="Rectangle 15"/>
          <p:cNvSpPr/>
          <p:nvPr/>
        </p:nvSpPr>
        <p:spPr>
          <a:xfrm>
            <a:off x="6399212" y="1447800"/>
            <a:ext cx="49688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7" name="Rectangle 16"/>
          <p:cNvSpPr/>
          <p:nvPr/>
        </p:nvSpPr>
        <p:spPr>
          <a:xfrm>
            <a:off x="7161212" y="1447800"/>
            <a:ext cx="49688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8" name="Rectangle 17"/>
          <p:cNvSpPr/>
          <p:nvPr/>
        </p:nvSpPr>
        <p:spPr>
          <a:xfrm>
            <a:off x="7923212" y="14478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Is task easy?</a:t>
            </a:r>
            <a:endParaRPr lang="en-US" sz="2000" b="1" dirty="0"/>
          </a:p>
        </p:txBody>
      </p:sp>
      <p:cxnSp>
        <p:nvCxnSpPr>
          <p:cNvPr id="20" name="Straight Arrow Connector 19"/>
          <p:cNvCxnSpPr>
            <a:endCxn id="7" idx="1"/>
          </p:cNvCxnSpPr>
          <p:nvPr/>
        </p:nvCxnSpPr>
        <p:spPr>
          <a:xfrm>
            <a:off x="379412" y="36195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3"/>
          </p:cNvCxnSpPr>
          <p:nvPr/>
        </p:nvCxnSpPr>
        <p:spPr>
          <a:xfrm>
            <a:off x="2208212" y="36195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647656" y="2209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1" idx="0"/>
          </p:cNvCxnSpPr>
          <p:nvPr/>
        </p:nvCxnSpPr>
        <p:spPr>
          <a:xfrm>
            <a:off x="6723856" y="4572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3"/>
            <a:endCxn id="12" idx="1"/>
          </p:cNvCxnSpPr>
          <p:nvPr/>
        </p:nvCxnSpPr>
        <p:spPr>
          <a:xfrm>
            <a:off x="6972300" y="5334000"/>
            <a:ext cx="1889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3"/>
            <a:endCxn id="13" idx="1"/>
          </p:cNvCxnSpPr>
          <p:nvPr/>
        </p:nvCxnSpPr>
        <p:spPr>
          <a:xfrm>
            <a:off x="7658100" y="5334000"/>
            <a:ext cx="2254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3"/>
            <a:endCxn id="10" idx="1"/>
          </p:cNvCxnSpPr>
          <p:nvPr/>
        </p:nvCxnSpPr>
        <p:spPr>
          <a:xfrm flipV="1">
            <a:off x="8380412" y="5295900"/>
            <a:ext cx="152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6" idx="3"/>
            <a:endCxn id="17" idx="1"/>
          </p:cNvCxnSpPr>
          <p:nvPr/>
        </p:nvCxnSpPr>
        <p:spPr>
          <a:xfrm>
            <a:off x="6896100" y="1828800"/>
            <a:ext cx="265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7" idx="3"/>
            <a:endCxn id="18" idx="1"/>
          </p:cNvCxnSpPr>
          <p:nvPr/>
        </p:nvCxnSpPr>
        <p:spPr>
          <a:xfrm>
            <a:off x="7658100" y="1828800"/>
            <a:ext cx="265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3"/>
            <a:endCxn id="9" idx="1"/>
          </p:cNvCxnSpPr>
          <p:nvPr/>
        </p:nvCxnSpPr>
        <p:spPr>
          <a:xfrm>
            <a:off x="4875212" y="35814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8990012" y="14478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990012" y="22098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1" idx="1"/>
          </p:cNvCxnSpPr>
          <p:nvPr/>
        </p:nvCxnSpPr>
        <p:spPr>
          <a:xfrm>
            <a:off x="1484312" y="5295900"/>
            <a:ext cx="49911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7" idx="2"/>
          </p:cNvCxnSpPr>
          <p:nvPr/>
        </p:nvCxnSpPr>
        <p:spPr>
          <a:xfrm flipV="1">
            <a:off x="1484312" y="4038600"/>
            <a:ext cx="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865812" y="2209800"/>
            <a:ext cx="732893" cy="461665"/>
          </a:xfrm>
          <a:prstGeom prst="rect">
            <a:avLst/>
          </a:prstGeom>
          <a:noFill/>
        </p:spPr>
        <p:txBody>
          <a:bodyPr wrap="none" rtlCol="0">
            <a:spAutoFit/>
          </a:bodyPr>
          <a:lstStyle/>
          <a:p>
            <a:r>
              <a:rPr lang="en-US" sz="2400" b="1" dirty="0" smtClean="0"/>
              <a:t>YES</a:t>
            </a:r>
            <a:endParaRPr lang="en-US" sz="2400" b="1" dirty="0"/>
          </a:p>
        </p:txBody>
      </p:sp>
      <p:sp>
        <p:nvSpPr>
          <p:cNvPr id="57" name="TextBox 56"/>
          <p:cNvSpPr txBox="1"/>
          <p:nvPr/>
        </p:nvSpPr>
        <p:spPr>
          <a:xfrm>
            <a:off x="5911693" y="4552890"/>
            <a:ext cx="635110" cy="461665"/>
          </a:xfrm>
          <a:prstGeom prst="rect">
            <a:avLst/>
          </a:prstGeom>
          <a:noFill/>
        </p:spPr>
        <p:txBody>
          <a:bodyPr wrap="none" rtlCol="0">
            <a:spAutoFit/>
          </a:bodyPr>
          <a:lstStyle/>
          <a:p>
            <a:r>
              <a:rPr lang="en-US" sz="2400" b="1" dirty="0" smtClean="0"/>
              <a:t>NO</a:t>
            </a:r>
            <a:endParaRPr lang="en-US" sz="2400" b="1" dirty="0"/>
          </a:p>
        </p:txBody>
      </p:sp>
      <p:cxnSp>
        <p:nvCxnSpPr>
          <p:cNvPr id="59" name="Straight Arrow Connector 58"/>
          <p:cNvCxnSpPr>
            <a:endCxn id="16" idx="1"/>
          </p:cNvCxnSpPr>
          <p:nvPr/>
        </p:nvCxnSpPr>
        <p:spPr>
          <a:xfrm>
            <a:off x="1484312" y="1828800"/>
            <a:ext cx="4914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7" idx="0"/>
          </p:cNvCxnSpPr>
          <p:nvPr/>
        </p:nvCxnSpPr>
        <p:spPr>
          <a:xfrm>
            <a:off x="1484312" y="1828800"/>
            <a:ext cx="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itle 12"/>
          <p:cNvSpPr>
            <a:spLocks noGrp="1"/>
          </p:cNvSpPr>
          <p:nvPr>
            <p:ph type="title"/>
          </p:nvPr>
        </p:nvSpPr>
        <p:spPr/>
        <p:txBody>
          <a:bodyPr>
            <a:normAutofit/>
          </a:bodyPr>
          <a:lstStyle/>
          <a:p>
            <a:pPr marL="514350" indent="-514350"/>
            <a:r>
              <a:rPr lang="en-US" dirty="0" smtClean="0"/>
              <a:t>			8. Integrating Theory with Data</a:t>
            </a:r>
            <a:endParaRPr lang="en-US" dirty="0"/>
          </a:p>
        </p:txBody>
      </p:sp>
    </p:spTree>
    <p:extLst>
      <p:ext uri="{BB962C8B-B14F-4D97-AF65-F5344CB8AC3E}">
        <p14:creationId xmlns:p14="http://schemas.microsoft.com/office/powerpoint/2010/main" val="7657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3000" dirty="0" smtClean="0"/>
              <a:t>Comments targeting self goals that may have hampered performance:</a:t>
            </a:r>
          </a:p>
          <a:p>
            <a:r>
              <a:rPr lang="en-US" b="1" dirty="0"/>
              <a:t>Course </a:t>
            </a:r>
            <a:r>
              <a:rPr lang="en-US" b="1" dirty="0" smtClean="0"/>
              <a:t>5, </a:t>
            </a:r>
            <a:r>
              <a:rPr lang="en-US" b="1" dirty="0"/>
              <a:t>Standard </a:t>
            </a:r>
            <a:r>
              <a:rPr lang="en-US" b="1" dirty="0" smtClean="0"/>
              <a:t>2.4, </a:t>
            </a:r>
            <a:r>
              <a:rPr lang="en-US" b="1" dirty="0"/>
              <a:t>Reviewer </a:t>
            </a:r>
            <a:r>
              <a:rPr lang="en-US" b="1" dirty="0" smtClean="0"/>
              <a:t>1 </a:t>
            </a:r>
            <a:r>
              <a:rPr lang="en-US" i="1" dirty="0" smtClean="0"/>
              <a:t>“</a:t>
            </a:r>
            <a:r>
              <a:rPr lang="en-US" i="1" dirty="0"/>
              <a:t>You do a terrific job of connecting specific assignments to particular learning objectives. Good work!”</a:t>
            </a:r>
            <a:r>
              <a:rPr lang="en-US" dirty="0"/>
              <a:t> </a:t>
            </a:r>
            <a:endParaRPr lang="en-US" dirty="0" smtClean="0"/>
          </a:p>
          <a:p>
            <a:pPr lvl="0"/>
            <a:r>
              <a:rPr lang="en-US" b="1" dirty="0" smtClean="0"/>
              <a:t>Course </a:t>
            </a:r>
            <a:r>
              <a:rPr lang="en-US" b="1" dirty="0"/>
              <a:t>29, Standard </a:t>
            </a:r>
            <a:r>
              <a:rPr lang="en-US" b="1" dirty="0" smtClean="0"/>
              <a:t>6.3, Reviewer 3</a:t>
            </a:r>
            <a:r>
              <a:rPr lang="en-US" dirty="0" smtClean="0"/>
              <a:t> </a:t>
            </a:r>
            <a:r>
              <a:rPr lang="en-US" dirty="0"/>
              <a:t>“</a:t>
            </a:r>
            <a:r>
              <a:rPr lang="en-US" i="1" dirty="0"/>
              <a:t>One of the better courses I have seen!</a:t>
            </a:r>
            <a:r>
              <a:rPr lang="en-US" dirty="0"/>
              <a:t>” </a:t>
            </a:r>
            <a:endParaRPr lang="en-US" dirty="0" smtClean="0"/>
          </a:p>
          <a:p>
            <a:r>
              <a:rPr lang="en-US" b="1" dirty="0" smtClean="0"/>
              <a:t>Course 28, Standard 2.5, Reviewer  3 </a:t>
            </a:r>
            <a:r>
              <a:rPr lang="en-US" dirty="0" smtClean="0"/>
              <a:t>“</a:t>
            </a:r>
            <a:r>
              <a:rPr lang="en-US" i="1" dirty="0" smtClean="0"/>
              <a:t>Dr</a:t>
            </a:r>
            <a:r>
              <a:rPr lang="en-US" i="1" dirty="0"/>
              <a:t>. X does a terrific job keeping the objectives in front of her students on every level of the course.</a:t>
            </a:r>
            <a:r>
              <a:rPr lang="en-US" dirty="0"/>
              <a:t>”</a:t>
            </a:r>
          </a:p>
          <a:p>
            <a:pPr lvl="0"/>
            <a:endParaRPr lang="en-US" dirty="0"/>
          </a:p>
          <a:p>
            <a:endParaRPr lang="en-US" dirty="0"/>
          </a:p>
        </p:txBody>
      </p:sp>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39</a:t>
            </a:fld>
            <a:endParaRPr lang="en-US" dirty="0"/>
          </a:p>
        </p:txBody>
      </p:sp>
      <p:sp>
        <p:nvSpPr>
          <p:cNvPr id="6" name="Title 12"/>
          <p:cNvSpPr>
            <a:spLocks noGrp="1"/>
          </p:cNvSpPr>
          <p:nvPr>
            <p:ph type="title"/>
          </p:nvPr>
        </p:nvSpPr>
        <p:spPr/>
        <p:txBody>
          <a:bodyPr>
            <a:normAutofit/>
          </a:bodyPr>
          <a:lstStyle/>
          <a:p>
            <a:pPr marL="514350" indent="-514350"/>
            <a:r>
              <a:rPr lang="en-US" dirty="0" smtClean="0"/>
              <a:t>			8. Integrating Theory with Data</a:t>
            </a:r>
            <a:endParaRPr lang="en-US" dirty="0"/>
          </a:p>
        </p:txBody>
      </p:sp>
    </p:spTree>
    <p:extLst>
      <p:ext uri="{BB962C8B-B14F-4D97-AF65-F5344CB8AC3E}">
        <p14:creationId xmlns:p14="http://schemas.microsoft.com/office/powerpoint/2010/main" val="137303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2.		  2. TAMUCT Peer Review Process</a:t>
            </a:r>
            <a:endParaRPr lang="en-US" dirty="0"/>
          </a:p>
        </p:txBody>
      </p:sp>
      <p:sp>
        <p:nvSpPr>
          <p:cNvPr id="14" name="Content Placeholder 13"/>
          <p:cNvSpPr>
            <a:spLocks noGrp="1"/>
          </p:cNvSpPr>
          <p:nvPr>
            <p:ph idx="1"/>
          </p:nvPr>
        </p:nvSpPr>
        <p:spPr>
          <a:xfrm>
            <a:off x="455612" y="1447800"/>
            <a:ext cx="10287000" cy="4572000"/>
          </a:xfrm>
        </p:spPr>
        <p:txBody>
          <a:bodyPr>
            <a:normAutofit/>
          </a:bodyPr>
          <a:lstStyle/>
          <a:p>
            <a:r>
              <a:rPr lang="en-US" dirty="0"/>
              <a:t>Details on our process and a related research project on our faculty perceptions regarding participating in peer review can be found here:</a:t>
            </a:r>
          </a:p>
          <a:p>
            <a:pPr marL="0" indent="0">
              <a:buNone/>
            </a:pPr>
            <a:r>
              <a:rPr lang="en-US" b="1" dirty="0"/>
              <a:t>Schwegler, A. F., Altman, B. W., &amp; Bunkowski, L. M. (2013). Beliefs regarding faculty participation in peer reviews of online courses. </a:t>
            </a:r>
            <a:r>
              <a:rPr lang="en-US" b="1" i="1" dirty="0"/>
              <a:t>Internet Learning</a:t>
            </a:r>
            <a:r>
              <a:rPr lang="en-US" b="1" dirty="0"/>
              <a:t>, 3, 95-116. </a:t>
            </a:r>
            <a:endParaRPr lang="en-US" b="1" dirty="0" smtClean="0"/>
          </a:p>
          <a:p>
            <a:pPr marL="0" indent="0">
              <a:buNone/>
            </a:pPr>
            <a:r>
              <a:rPr lang="en-US" b="1" dirty="0" smtClean="0">
                <a:hlinkClick r:id="rId3"/>
              </a:rPr>
              <a:t>http</a:t>
            </a:r>
            <a:r>
              <a:rPr lang="en-US" b="1" dirty="0">
                <a:hlinkClick r:id="rId3"/>
              </a:rPr>
              <a:t>://www.ipsonet.org/images/Westphalia_Press/Internet_Learning_Journal_2-2/3-1/8.%</a:t>
            </a:r>
            <a:r>
              <a:rPr lang="en-US" b="1" dirty="0" smtClean="0">
                <a:hlinkClick r:id="rId3"/>
              </a:rPr>
              <a:t>20Schwegler%20ILJ%203-1.pdf</a:t>
            </a: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4</a:t>
            </a:fld>
            <a:endParaRPr lang="en-US"/>
          </a:p>
        </p:txBody>
      </p:sp>
    </p:spTree>
    <p:extLst>
      <p:ext uri="{BB962C8B-B14F-4D97-AF65-F5344CB8AC3E}">
        <p14:creationId xmlns:p14="http://schemas.microsoft.com/office/powerpoint/2010/main" val="39448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40</a:t>
            </a:fld>
            <a:endParaRPr lang="en-US" dirty="0"/>
          </a:p>
        </p:txBody>
      </p:sp>
      <p:sp>
        <p:nvSpPr>
          <p:cNvPr id="7" name="Rectangle 6"/>
          <p:cNvSpPr/>
          <p:nvPr/>
        </p:nvSpPr>
        <p:spPr>
          <a:xfrm>
            <a:off x="760412" y="32004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Focal</a:t>
            </a:r>
          </a:p>
          <a:p>
            <a:pPr algn="ctr"/>
            <a:r>
              <a:rPr lang="en-US" sz="3200" b="1" dirty="0" smtClean="0"/>
              <a:t>Task</a:t>
            </a:r>
            <a:endParaRPr lang="en-US" sz="3200" b="1" dirty="0"/>
          </a:p>
        </p:txBody>
      </p:sp>
      <p:sp>
        <p:nvSpPr>
          <p:cNvPr id="8" name="Rectangle 7"/>
          <p:cNvSpPr/>
          <p:nvPr/>
        </p:nvSpPr>
        <p:spPr>
          <a:xfrm>
            <a:off x="2970212" y="2971800"/>
            <a:ext cx="1524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Feedback-Standard Discrepancy</a:t>
            </a:r>
            <a:endParaRPr lang="en-US" sz="2000" b="1" dirty="0"/>
          </a:p>
        </p:txBody>
      </p:sp>
      <p:sp>
        <p:nvSpPr>
          <p:cNvPr id="9" name="Rectangle 8"/>
          <p:cNvSpPr/>
          <p:nvPr/>
        </p:nvSpPr>
        <p:spPr>
          <a:xfrm>
            <a:off x="2935649" y="1585748"/>
            <a:ext cx="159258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Attain other self goals? </a:t>
            </a:r>
            <a:endParaRPr lang="en-US" sz="2000" b="1" dirty="0"/>
          </a:p>
        </p:txBody>
      </p:sp>
      <p:sp>
        <p:nvSpPr>
          <p:cNvPr id="10" name="Rectangle 9"/>
          <p:cNvSpPr/>
          <p:nvPr/>
        </p:nvSpPr>
        <p:spPr>
          <a:xfrm>
            <a:off x="3001743" y="4876800"/>
            <a:ext cx="1797269"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Effort reduce discrepancy?</a:t>
            </a:r>
            <a:endParaRPr lang="en-US" sz="2000" b="1" dirty="0"/>
          </a:p>
        </p:txBody>
      </p:sp>
      <p:sp>
        <p:nvSpPr>
          <p:cNvPr id="11" name="TextBox 10"/>
          <p:cNvSpPr txBox="1"/>
          <p:nvPr/>
        </p:nvSpPr>
        <p:spPr>
          <a:xfrm>
            <a:off x="2513012" y="2510135"/>
            <a:ext cx="1233928" cy="461665"/>
          </a:xfrm>
          <a:prstGeom prst="rect">
            <a:avLst/>
          </a:prstGeom>
          <a:noFill/>
        </p:spPr>
        <p:txBody>
          <a:bodyPr wrap="none" rtlCol="0">
            <a:spAutoFit/>
          </a:bodyPr>
          <a:lstStyle/>
          <a:p>
            <a:r>
              <a:rPr lang="en-US" sz="2400" b="1" dirty="0" smtClean="0"/>
              <a:t>Positive</a:t>
            </a:r>
            <a:endParaRPr lang="en-US" sz="2400" b="1" dirty="0"/>
          </a:p>
        </p:txBody>
      </p:sp>
      <p:sp>
        <p:nvSpPr>
          <p:cNvPr id="12" name="TextBox 11"/>
          <p:cNvSpPr txBox="1"/>
          <p:nvPr/>
        </p:nvSpPr>
        <p:spPr>
          <a:xfrm>
            <a:off x="2360612" y="4415135"/>
            <a:ext cx="1396536" cy="461665"/>
          </a:xfrm>
          <a:prstGeom prst="rect">
            <a:avLst/>
          </a:prstGeom>
          <a:noFill/>
        </p:spPr>
        <p:txBody>
          <a:bodyPr wrap="none" rtlCol="0">
            <a:spAutoFit/>
          </a:bodyPr>
          <a:lstStyle/>
          <a:p>
            <a:r>
              <a:rPr lang="en-US" sz="2400" b="1" dirty="0" smtClean="0"/>
              <a:t>Negative</a:t>
            </a:r>
            <a:endParaRPr lang="en-US" sz="2400" b="1" dirty="0"/>
          </a:p>
        </p:txBody>
      </p:sp>
      <p:sp>
        <p:nvSpPr>
          <p:cNvPr id="13" name="Rectangle 12"/>
          <p:cNvSpPr/>
          <p:nvPr/>
        </p:nvSpPr>
        <p:spPr>
          <a:xfrm>
            <a:off x="8532812" y="1143000"/>
            <a:ext cx="1600200" cy="547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Reduce Effort</a:t>
            </a:r>
            <a:endParaRPr lang="en-US" sz="2000" b="1" dirty="0"/>
          </a:p>
        </p:txBody>
      </p:sp>
      <p:sp>
        <p:nvSpPr>
          <p:cNvPr id="14" name="Rectangle 13"/>
          <p:cNvSpPr/>
          <p:nvPr/>
        </p:nvSpPr>
        <p:spPr>
          <a:xfrm>
            <a:off x="8532812" y="2119148"/>
            <a:ext cx="1600200" cy="547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Increase Effort</a:t>
            </a:r>
            <a:endParaRPr lang="en-US" sz="2000" b="1" dirty="0"/>
          </a:p>
        </p:txBody>
      </p:sp>
      <p:cxnSp>
        <p:nvCxnSpPr>
          <p:cNvPr id="16" name="Straight Arrow Connector 15"/>
          <p:cNvCxnSpPr>
            <a:stCxn id="8" idx="0"/>
            <a:endCxn id="9" idx="2"/>
          </p:cNvCxnSpPr>
          <p:nvPr/>
        </p:nvCxnSpPr>
        <p:spPr>
          <a:xfrm flipH="1" flipV="1">
            <a:off x="3731939" y="2423948"/>
            <a:ext cx="273" cy="547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p:cNvCxnSpPr>
          <p:nvPr/>
        </p:nvCxnSpPr>
        <p:spPr>
          <a:xfrm flipH="1">
            <a:off x="3725644" y="4419600"/>
            <a:ext cx="6568"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4" idx="1"/>
          </p:cNvCxnSpPr>
          <p:nvPr/>
        </p:nvCxnSpPr>
        <p:spPr>
          <a:xfrm>
            <a:off x="3842429" y="2393074"/>
            <a:ext cx="46903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0"/>
          </p:cNvCxnSpPr>
          <p:nvPr/>
        </p:nvCxnSpPr>
        <p:spPr>
          <a:xfrm flipH="1" flipV="1">
            <a:off x="3725644" y="1295400"/>
            <a:ext cx="6295" cy="290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725644" y="1295400"/>
            <a:ext cx="4807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3"/>
          </p:cNvCxnSpPr>
          <p:nvPr/>
        </p:nvCxnSpPr>
        <p:spPr>
          <a:xfrm>
            <a:off x="2208212" y="3619500"/>
            <a:ext cx="7274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6612" y="1981200"/>
            <a:ext cx="732893" cy="461665"/>
          </a:xfrm>
          <a:prstGeom prst="rect">
            <a:avLst/>
          </a:prstGeom>
          <a:noFill/>
        </p:spPr>
        <p:txBody>
          <a:bodyPr wrap="none" rtlCol="0">
            <a:spAutoFit/>
          </a:bodyPr>
          <a:lstStyle/>
          <a:p>
            <a:r>
              <a:rPr lang="en-US" sz="2400" b="1" dirty="0" smtClean="0"/>
              <a:t>YES</a:t>
            </a:r>
            <a:endParaRPr lang="en-US" sz="2400" b="1" dirty="0"/>
          </a:p>
        </p:txBody>
      </p:sp>
      <p:sp>
        <p:nvSpPr>
          <p:cNvPr id="28" name="TextBox 27"/>
          <p:cNvSpPr txBox="1"/>
          <p:nvPr/>
        </p:nvSpPr>
        <p:spPr>
          <a:xfrm>
            <a:off x="3808412" y="1219200"/>
            <a:ext cx="635110" cy="461665"/>
          </a:xfrm>
          <a:prstGeom prst="rect">
            <a:avLst/>
          </a:prstGeom>
          <a:noFill/>
        </p:spPr>
        <p:txBody>
          <a:bodyPr wrap="none" rtlCol="0">
            <a:spAutoFit/>
          </a:bodyPr>
          <a:lstStyle/>
          <a:p>
            <a:r>
              <a:rPr lang="en-US" sz="2400" b="1" dirty="0" smtClean="0"/>
              <a:t>NO</a:t>
            </a:r>
            <a:endParaRPr lang="en-US" sz="2400" b="1" dirty="0"/>
          </a:p>
        </p:txBody>
      </p:sp>
      <p:sp>
        <p:nvSpPr>
          <p:cNvPr id="29" name="Rectangle 28"/>
          <p:cNvSpPr/>
          <p:nvPr/>
        </p:nvSpPr>
        <p:spPr>
          <a:xfrm>
            <a:off x="6664324" y="2057400"/>
            <a:ext cx="49688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cxnSp>
        <p:nvCxnSpPr>
          <p:cNvPr id="31" name="Straight Arrow Connector 30"/>
          <p:cNvCxnSpPr>
            <a:endCxn id="33" idx="1"/>
          </p:cNvCxnSpPr>
          <p:nvPr/>
        </p:nvCxnSpPr>
        <p:spPr>
          <a:xfrm flipV="1">
            <a:off x="4528229" y="3612274"/>
            <a:ext cx="4004583" cy="7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94212" y="3576935"/>
            <a:ext cx="907621" cy="461665"/>
          </a:xfrm>
          <a:prstGeom prst="rect">
            <a:avLst/>
          </a:prstGeom>
          <a:noFill/>
        </p:spPr>
        <p:txBody>
          <a:bodyPr wrap="none" rtlCol="0">
            <a:spAutoFit/>
          </a:bodyPr>
          <a:lstStyle/>
          <a:p>
            <a:r>
              <a:rPr lang="en-US" sz="2400" b="1" dirty="0" smtClean="0"/>
              <a:t>None</a:t>
            </a:r>
            <a:endParaRPr lang="en-US" sz="2400" b="1" dirty="0"/>
          </a:p>
        </p:txBody>
      </p:sp>
      <p:sp>
        <p:nvSpPr>
          <p:cNvPr id="33" name="Rectangle 32"/>
          <p:cNvSpPr/>
          <p:nvPr/>
        </p:nvSpPr>
        <p:spPr>
          <a:xfrm>
            <a:off x="8532812" y="3338348"/>
            <a:ext cx="1600200" cy="547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Maintain Effort</a:t>
            </a:r>
            <a:endParaRPr lang="en-US" sz="2000" b="1" dirty="0"/>
          </a:p>
        </p:txBody>
      </p:sp>
      <p:cxnSp>
        <p:nvCxnSpPr>
          <p:cNvPr id="39" name="Straight Arrow Connector 38"/>
          <p:cNvCxnSpPr/>
          <p:nvPr/>
        </p:nvCxnSpPr>
        <p:spPr>
          <a:xfrm>
            <a:off x="379412" y="36195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494212" y="4953000"/>
            <a:ext cx="4004583" cy="7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494212" y="5791200"/>
            <a:ext cx="4004583" cy="7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532812" y="4405148"/>
            <a:ext cx="1600200" cy="852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Maintain or Increase Effort</a:t>
            </a:r>
            <a:endParaRPr lang="en-US" sz="2000" b="1" dirty="0"/>
          </a:p>
        </p:txBody>
      </p:sp>
      <p:sp>
        <p:nvSpPr>
          <p:cNvPr id="49" name="TextBox 48"/>
          <p:cNvSpPr txBox="1"/>
          <p:nvPr/>
        </p:nvSpPr>
        <p:spPr>
          <a:xfrm>
            <a:off x="4751919" y="4853716"/>
            <a:ext cx="732893" cy="507832"/>
          </a:xfrm>
          <a:prstGeom prst="rect">
            <a:avLst/>
          </a:prstGeom>
          <a:noFill/>
        </p:spPr>
        <p:txBody>
          <a:bodyPr wrap="none" rtlCol="0">
            <a:spAutoFit/>
          </a:bodyPr>
          <a:lstStyle/>
          <a:p>
            <a:r>
              <a:rPr lang="en-US" sz="2400" b="1" dirty="0" smtClean="0"/>
              <a:t>YES</a:t>
            </a:r>
            <a:endParaRPr lang="en-US" sz="2400" b="1" dirty="0"/>
          </a:p>
        </p:txBody>
      </p:sp>
      <p:sp>
        <p:nvSpPr>
          <p:cNvPr id="50" name="TextBox 49"/>
          <p:cNvSpPr txBox="1"/>
          <p:nvPr/>
        </p:nvSpPr>
        <p:spPr>
          <a:xfrm>
            <a:off x="4773502" y="5450403"/>
            <a:ext cx="635110" cy="461665"/>
          </a:xfrm>
          <a:prstGeom prst="rect">
            <a:avLst/>
          </a:prstGeom>
          <a:noFill/>
        </p:spPr>
        <p:txBody>
          <a:bodyPr wrap="none" rtlCol="0">
            <a:spAutoFit/>
          </a:bodyPr>
          <a:lstStyle/>
          <a:p>
            <a:r>
              <a:rPr lang="en-US" sz="2400" b="1" dirty="0" smtClean="0"/>
              <a:t>NO</a:t>
            </a:r>
            <a:endParaRPr lang="en-US" sz="2400" b="1" dirty="0"/>
          </a:p>
        </p:txBody>
      </p:sp>
      <p:sp>
        <p:nvSpPr>
          <p:cNvPr id="51" name="Rectangle 50"/>
          <p:cNvSpPr/>
          <p:nvPr/>
        </p:nvSpPr>
        <p:spPr>
          <a:xfrm>
            <a:off x="6018212" y="5410200"/>
            <a:ext cx="49688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52" name="Rectangle 51"/>
          <p:cNvSpPr/>
          <p:nvPr/>
        </p:nvSpPr>
        <p:spPr>
          <a:xfrm>
            <a:off x="6969124" y="5410200"/>
            <a:ext cx="49688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54" name="Rectangle 53"/>
          <p:cNvSpPr/>
          <p:nvPr/>
        </p:nvSpPr>
        <p:spPr>
          <a:xfrm>
            <a:off x="8532812" y="5562600"/>
            <a:ext cx="1600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Learning or</a:t>
            </a:r>
          </a:p>
          <a:p>
            <a:pPr algn="ctr"/>
            <a:r>
              <a:rPr lang="en-US" sz="2000" b="1" dirty="0" smtClean="0"/>
              <a:t>Self</a:t>
            </a:r>
            <a:endParaRPr lang="en-US" sz="2000" b="1" dirty="0"/>
          </a:p>
        </p:txBody>
      </p:sp>
      <p:sp>
        <p:nvSpPr>
          <p:cNvPr id="56" name="Title 12"/>
          <p:cNvSpPr>
            <a:spLocks noGrp="1"/>
          </p:cNvSpPr>
          <p:nvPr>
            <p:ph type="title"/>
          </p:nvPr>
        </p:nvSpPr>
        <p:spPr/>
        <p:txBody>
          <a:bodyPr>
            <a:normAutofit/>
          </a:bodyPr>
          <a:lstStyle/>
          <a:p>
            <a:pPr marL="514350" indent="-514350"/>
            <a:r>
              <a:rPr lang="en-US" dirty="0" smtClean="0"/>
              <a:t>			8. Integrating Theory with Data</a:t>
            </a:r>
            <a:endParaRPr lang="en-US" dirty="0"/>
          </a:p>
        </p:txBody>
      </p:sp>
    </p:spTree>
    <p:extLst>
      <p:ext uri="{BB962C8B-B14F-4D97-AF65-F5344CB8AC3E}">
        <p14:creationId xmlns:p14="http://schemas.microsoft.com/office/powerpoint/2010/main" val="376823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0223159"/>
              </p:ext>
            </p:extLst>
          </p:nvPr>
        </p:nvGraphicFramePr>
        <p:xfrm>
          <a:off x="303213" y="1738313"/>
          <a:ext cx="102870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41</a:t>
            </a:fld>
            <a:endParaRPr lang="en-US" dirty="0"/>
          </a:p>
        </p:txBody>
      </p:sp>
      <p:sp>
        <p:nvSpPr>
          <p:cNvPr id="6" name="Title 12"/>
          <p:cNvSpPr>
            <a:spLocks noGrp="1"/>
          </p:cNvSpPr>
          <p:nvPr>
            <p:ph type="title"/>
          </p:nvPr>
        </p:nvSpPr>
        <p:spPr/>
        <p:txBody>
          <a:bodyPr>
            <a:normAutofit/>
          </a:bodyPr>
          <a:lstStyle/>
          <a:p>
            <a:pPr marL="514350" indent="-514350"/>
            <a:r>
              <a:rPr lang="en-US" dirty="0" smtClean="0"/>
              <a:t>			8. Integrating Theory with Data</a:t>
            </a:r>
            <a:endParaRPr lang="en-US" dirty="0"/>
          </a:p>
        </p:txBody>
      </p:sp>
    </p:spTree>
    <p:extLst>
      <p:ext uri="{BB962C8B-B14F-4D97-AF65-F5344CB8AC3E}">
        <p14:creationId xmlns:p14="http://schemas.microsoft.com/office/powerpoint/2010/main" val="338459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42</a:t>
            </a:fld>
            <a:endParaRPr lang="en-US" dirty="0"/>
          </a:p>
        </p:txBody>
      </p:sp>
      <p:sp>
        <p:nvSpPr>
          <p:cNvPr id="6" name="Title 12"/>
          <p:cNvSpPr>
            <a:spLocks noGrp="1"/>
          </p:cNvSpPr>
          <p:nvPr>
            <p:ph type="title"/>
          </p:nvPr>
        </p:nvSpPr>
        <p:spPr/>
        <p:txBody>
          <a:bodyPr>
            <a:normAutofit/>
          </a:bodyPr>
          <a:lstStyle/>
          <a:p>
            <a:pPr marL="514350" indent="-514350"/>
            <a:r>
              <a:rPr lang="en-US" dirty="0" smtClean="0"/>
              <a:t>			8. Integrating Theory with Data</a:t>
            </a:r>
            <a:endParaRPr lang="en-US" dirty="0"/>
          </a:p>
        </p:txBody>
      </p:sp>
      <p:sp>
        <p:nvSpPr>
          <p:cNvPr id="7" name="Rectangle 6"/>
          <p:cNvSpPr/>
          <p:nvPr/>
        </p:nvSpPr>
        <p:spPr>
          <a:xfrm>
            <a:off x="760412" y="32004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Task</a:t>
            </a:r>
          </a:p>
          <a:p>
            <a:pPr algn="ctr"/>
            <a:r>
              <a:rPr lang="en-US" sz="3200" b="1" dirty="0" smtClean="0"/>
              <a:t>Details</a:t>
            </a:r>
            <a:endParaRPr lang="en-US" sz="3200" b="1" dirty="0"/>
          </a:p>
        </p:txBody>
      </p:sp>
      <p:cxnSp>
        <p:nvCxnSpPr>
          <p:cNvPr id="8" name="Straight Arrow Connector 7"/>
          <p:cNvCxnSpPr/>
          <p:nvPr/>
        </p:nvCxnSpPr>
        <p:spPr>
          <a:xfrm>
            <a:off x="379412" y="36195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70212" y="2971800"/>
            <a:ext cx="1524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Is the task well known?</a:t>
            </a:r>
            <a:endParaRPr lang="en-US" sz="2400" b="1" dirty="0"/>
          </a:p>
        </p:txBody>
      </p:sp>
      <p:sp>
        <p:nvSpPr>
          <p:cNvPr id="10" name="Rectangle 9"/>
          <p:cNvSpPr/>
          <p:nvPr/>
        </p:nvSpPr>
        <p:spPr>
          <a:xfrm>
            <a:off x="9218612" y="1219200"/>
            <a:ext cx="1676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Temporary</a:t>
            </a:r>
          </a:p>
          <a:p>
            <a:pPr algn="ctr"/>
            <a:r>
              <a:rPr lang="en-US" sz="2000" b="1" dirty="0" smtClean="0"/>
              <a:t>Performance</a:t>
            </a:r>
          </a:p>
          <a:p>
            <a:pPr algn="ctr"/>
            <a:r>
              <a:rPr lang="en-US" sz="2000" b="1" dirty="0" smtClean="0"/>
              <a:t>Interference</a:t>
            </a:r>
            <a:endParaRPr lang="en-US" sz="2000" b="1" dirty="0"/>
          </a:p>
        </p:txBody>
      </p:sp>
      <p:sp>
        <p:nvSpPr>
          <p:cNvPr id="11" name="TextBox 10"/>
          <p:cNvSpPr txBox="1"/>
          <p:nvPr/>
        </p:nvSpPr>
        <p:spPr>
          <a:xfrm>
            <a:off x="2999319" y="2514600"/>
            <a:ext cx="732893" cy="461665"/>
          </a:xfrm>
          <a:prstGeom prst="rect">
            <a:avLst/>
          </a:prstGeom>
          <a:noFill/>
        </p:spPr>
        <p:txBody>
          <a:bodyPr wrap="none" rtlCol="0">
            <a:spAutoFit/>
          </a:bodyPr>
          <a:lstStyle/>
          <a:p>
            <a:r>
              <a:rPr lang="en-US" sz="2400" b="1" dirty="0" smtClean="0"/>
              <a:t>YES</a:t>
            </a:r>
            <a:endParaRPr lang="en-US" sz="2400" b="1" dirty="0"/>
          </a:p>
        </p:txBody>
      </p:sp>
      <p:sp>
        <p:nvSpPr>
          <p:cNvPr id="12" name="Rectangle 11"/>
          <p:cNvSpPr/>
          <p:nvPr/>
        </p:nvSpPr>
        <p:spPr>
          <a:xfrm>
            <a:off x="4280166" y="1676400"/>
            <a:ext cx="2271446"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Interruption</a:t>
            </a:r>
            <a:endParaRPr lang="en-US" sz="2400" b="1" dirty="0"/>
          </a:p>
        </p:txBody>
      </p:sp>
      <p:cxnSp>
        <p:nvCxnSpPr>
          <p:cNvPr id="14" name="Straight Connector 13"/>
          <p:cNvCxnSpPr>
            <a:stCxn id="9" idx="0"/>
          </p:cNvCxnSpPr>
          <p:nvPr/>
        </p:nvCxnSpPr>
        <p:spPr>
          <a:xfrm flipV="1">
            <a:off x="3732212" y="2095500"/>
            <a:ext cx="0" cy="87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2" idx="1"/>
          </p:cNvCxnSpPr>
          <p:nvPr/>
        </p:nvCxnSpPr>
        <p:spPr>
          <a:xfrm>
            <a:off x="3732212" y="2095500"/>
            <a:ext cx="54795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0" idx="1"/>
          </p:cNvCxnSpPr>
          <p:nvPr/>
        </p:nvCxnSpPr>
        <p:spPr>
          <a:xfrm>
            <a:off x="6551612" y="1752600"/>
            <a:ext cx="2667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97102" y="4491335"/>
            <a:ext cx="635110" cy="461665"/>
          </a:xfrm>
          <a:prstGeom prst="rect">
            <a:avLst/>
          </a:prstGeom>
          <a:noFill/>
        </p:spPr>
        <p:txBody>
          <a:bodyPr wrap="none" rtlCol="0">
            <a:spAutoFit/>
          </a:bodyPr>
          <a:lstStyle/>
          <a:p>
            <a:r>
              <a:rPr lang="en-US" sz="2400" b="1" dirty="0" smtClean="0"/>
              <a:t>NO</a:t>
            </a:r>
            <a:endParaRPr lang="en-US" sz="2400" b="1" dirty="0"/>
          </a:p>
        </p:txBody>
      </p:sp>
      <p:cxnSp>
        <p:nvCxnSpPr>
          <p:cNvPr id="20" name="Straight Connector 19"/>
          <p:cNvCxnSpPr/>
          <p:nvPr/>
        </p:nvCxnSpPr>
        <p:spPr>
          <a:xfrm flipV="1">
            <a:off x="3732212" y="4381500"/>
            <a:ext cx="0" cy="87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32212" y="5257800"/>
            <a:ext cx="54795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65612" y="4800600"/>
            <a:ext cx="1828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Generate </a:t>
            </a:r>
          </a:p>
          <a:p>
            <a:pPr algn="ctr"/>
            <a:r>
              <a:rPr lang="en-US" sz="2400" b="1" dirty="0" smtClean="0"/>
              <a:t>and test hypotheses</a:t>
            </a:r>
            <a:endParaRPr lang="en-US" sz="2400" b="1" dirty="0"/>
          </a:p>
        </p:txBody>
      </p:sp>
      <p:cxnSp>
        <p:nvCxnSpPr>
          <p:cNvPr id="24" name="Straight Arrow Connector 23"/>
          <p:cNvCxnSpPr>
            <a:stCxn id="7" idx="3"/>
          </p:cNvCxnSpPr>
          <p:nvPr/>
        </p:nvCxnSpPr>
        <p:spPr>
          <a:xfrm>
            <a:off x="2208212" y="3619500"/>
            <a:ext cx="79110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323012" y="4800600"/>
            <a:ext cx="1828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Hypotheses match reality?</a:t>
            </a:r>
            <a:endParaRPr lang="en-US" sz="2400" b="1" dirty="0"/>
          </a:p>
        </p:txBody>
      </p:sp>
      <p:sp>
        <p:nvSpPr>
          <p:cNvPr id="26" name="Rectangle 25"/>
          <p:cNvSpPr/>
          <p:nvPr/>
        </p:nvSpPr>
        <p:spPr>
          <a:xfrm>
            <a:off x="8416924" y="5029200"/>
            <a:ext cx="49688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7" name="Rectangle 26"/>
          <p:cNvSpPr/>
          <p:nvPr/>
        </p:nvSpPr>
        <p:spPr>
          <a:xfrm>
            <a:off x="9218612" y="2438400"/>
            <a:ext cx="1295400" cy="98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Positive</a:t>
            </a:r>
          </a:p>
          <a:p>
            <a:pPr algn="ctr"/>
            <a:r>
              <a:rPr lang="en-US" sz="2000" b="1" dirty="0" smtClean="0"/>
              <a:t>Learning</a:t>
            </a:r>
            <a:endParaRPr lang="en-US" sz="2000" b="1" dirty="0"/>
          </a:p>
        </p:txBody>
      </p:sp>
      <p:sp>
        <p:nvSpPr>
          <p:cNvPr id="28" name="Rectangle 27"/>
          <p:cNvSpPr/>
          <p:nvPr/>
        </p:nvSpPr>
        <p:spPr>
          <a:xfrm>
            <a:off x="9218612" y="3581400"/>
            <a:ext cx="1295400" cy="98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 or Negative</a:t>
            </a:r>
          </a:p>
          <a:p>
            <a:pPr algn="ctr"/>
            <a:r>
              <a:rPr lang="en-US" sz="2000" b="1" dirty="0" smtClean="0"/>
              <a:t>Learning</a:t>
            </a:r>
            <a:endParaRPr lang="en-US" sz="2000" b="1" dirty="0"/>
          </a:p>
        </p:txBody>
      </p:sp>
      <p:sp>
        <p:nvSpPr>
          <p:cNvPr id="29" name="Rectangle 28"/>
          <p:cNvSpPr/>
          <p:nvPr/>
        </p:nvSpPr>
        <p:spPr>
          <a:xfrm>
            <a:off x="9218612" y="4926330"/>
            <a:ext cx="1295400" cy="98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Quit</a:t>
            </a:r>
            <a:endParaRPr lang="en-US" sz="2000" b="1" dirty="0"/>
          </a:p>
        </p:txBody>
      </p:sp>
      <p:sp>
        <p:nvSpPr>
          <p:cNvPr id="33" name="Rectangle 32"/>
          <p:cNvSpPr/>
          <p:nvPr/>
        </p:nvSpPr>
        <p:spPr>
          <a:xfrm>
            <a:off x="6704012" y="2819400"/>
            <a:ext cx="1828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Hypothesescorrect</a:t>
            </a:r>
            <a:r>
              <a:rPr lang="en-US" sz="2400" b="1" dirty="0" smtClean="0"/>
              <a:t>?</a:t>
            </a:r>
            <a:endParaRPr lang="en-US" sz="2400" b="1" dirty="0"/>
          </a:p>
        </p:txBody>
      </p:sp>
      <p:cxnSp>
        <p:nvCxnSpPr>
          <p:cNvPr id="35" name="Straight Arrow Connector 34"/>
          <p:cNvCxnSpPr>
            <a:stCxn id="22" idx="3"/>
            <a:endCxn id="25" idx="1"/>
          </p:cNvCxnSpPr>
          <p:nvPr/>
        </p:nvCxnSpPr>
        <p:spPr>
          <a:xfrm>
            <a:off x="6094412" y="54102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5" idx="3"/>
            <a:endCxn id="26" idx="1"/>
          </p:cNvCxnSpPr>
          <p:nvPr/>
        </p:nvCxnSpPr>
        <p:spPr>
          <a:xfrm>
            <a:off x="8151812" y="5410200"/>
            <a:ext cx="265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6" idx="3"/>
            <a:endCxn id="29" idx="1"/>
          </p:cNvCxnSpPr>
          <p:nvPr/>
        </p:nvCxnSpPr>
        <p:spPr>
          <a:xfrm>
            <a:off x="8913812" y="5410200"/>
            <a:ext cx="304800" cy="10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5" idx="0"/>
          </p:cNvCxnSpPr>
          <p:nvPr/>
        </p:nvCxnSpPr>
        <p:spPr>
          <a:xfrm flipV="1">
            <a:off x="7237412" y="40386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532812" y="2976265"/>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8532812" y="38100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551612" y="4186535"/>
            <a:ext cx="732893" cy="461665"/>
          </a:xfrm>
          <a:prstGeom prst="rect">
            <a:avLst/>
          </a:prstGeom>
          <a:noFill/>
        </p:spPr>
        <p:txBody>
          <a:bodyPr wrap="none" rtlCol="0">
            <a:spAutoFit/>
          </a:bodyPr>
          <a:lstStyle/>
          <a:p>
            <a:r>
              <a:rPr lang="en-US" sz="2400" b="1" dirty="0" smtClean="0"/>
              <a:t>YES</a:t>
            </a:r>
            <a:endParaRPr lang="en-US" sz="2400" b="1" dirty="0"/>
          </a:p>
        </p:txBody>
      </p:sp>
      <p:sp>
        <p:nvSpPr>
          <p:cNvPr id="47" name="TextBox 46"/>
          <p:cNvSpPr txBox="1"/>
          <p:nvPr/>
        </p:nvSpPr>
        <p:spPr>
          <a:xfrm>
            <a:off x="8202502" y="4643735"/>
            <a:ext cx="635110" cy="461665"/>
          </a:xfrm>
          <a:prstGeom prst="rect">
            <a:avLst/>
          </a:prstGeom>
          <a:noFill/>
        </p:spPr>
        <p:txBody>
          <a:bodyPr wrap="none" rtlCol="0">
            <a:spAutoFit/>
          </a:bodyPr>
          <a:lstStyle/>
          <a:p>
            <a:r>
              <a:rPr lang="en-US" sz="2400" b="1" dirty="0" smtClean="0"/>
              <a:t>NO</a:t>
            </a:r>
            <a:endParaRPr lang="en-US" sz="2400" b="1" dirty="0"/>
          </a:p>
        </p:txBody>
      </p:sp>
    </p:spTree>
    <p:extLst>
      <p:ext uri="{BB962C8B-B14F-4D97-AF65-F5344CB8AC3E}">
        <p14:creationId xmlns:p14="http://schemas.microsoft.com/office/powerpoint/2010/main" val="259830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43</a:t>
            </a:fld>
            <a:endParaRPr lang="en-US" dirty="0"/>
          </a:p>
        </p:txBody>
      </p:sp>
      <p:sp>
        <p:nvSpPr>
          <p:cNvPr id="6" name="Title 12"/>
          <p:cNvSpPr>
            <a:spLocks noGrp="1"/>
          </p:cNvSpPr>
          <p:nvPr>
            <p:ph type="title"/>
          </p:nvPr>
        </p:nvSpPr>
        <p:spPr/>
        <p:txBody>
          <a:bodyPr>
            <a:normAutofit/>
          </a:bodyPr>
          <a:lstStyle/>
          <a:p>
            <a:pPr marL="514350" indent="-514350"/>
            <a:r>
              <a:rPr lang="en-US" dirty="0" smtClean="0"/>
              <a:t>			8. Integrating Theory with Data</a:t>
            </a:r>
            <a:endParaRPr lang="en-US" dirty="0"/>
          </a:p>
        </p:txBody>
      </p:sp>
      <p:sp>
        <p:nvSpPr>
          <p:cNvPr id="7" name="Content Placeholder 13"/>
          <p:cNvSpPr>
            <a:spLocks noGrp="1"/>
          </p:cNvSpPr>
          <p:nvPr>
            <p:ph idx="1"/>
          </p:nvPr>
        </p:nvSpPr>
        <p:spPr>
          <a:xfrm>
            <a:off x="303212" y="1738149"/>
            <a:ext cx="10668000" cy="4357851"/>
          </a:xfrm>
        </p:spPr>
        <p:txBody>
          <a:bodyPr>
            <a:normAutofit lnSpcReduction="10000"/>
          </a:bodyPr>
          <a:lstStyle/>
          <a:p>
            <a:r>
              <a:rPr lang="en-US" dirty="0" smtClean="0"/>
              <a:t>Feedback that is constructive, specific, and measurable should direct/maintain attention at task detail level.</a:t>
            </a:r>
          </a:p>
          <a:p>
            <a:r>
              <a:rPr lang="en-US" sz="2600" dirty="0" smtClean="0"/>
              <a:t>Comments that help course developers test hypotheses:</a:t>
            </a:r>
          </a:p>
          <a:p>
            <a:pPr lvl="1"/>
            <a:r>
              <a:rPr lang="en-US" b="1" dirty="0" smtClean="0"/>
              <a:t>Course 14, Standard 1.8, Reviewer 1 </a:t>
            </a:r>
            <a:r>
              <a:rPr lang="en-US" dirty="0" smtClean="0"/>
              <a:t>“</a:t>
            </a:r>
            <a:r>
              <a:rPr lang="en-US" i="1" dirty="0" smtClean="0"/>
              <a:t>I </a:t>
            </a:r>
            <a:r>
              <a:rPr lang="en-US" i="1" dirty="0"/>
              <a:t>do see that Dr. X has students introduce themselves through course content and I can accept this as a legitimate </a:t>
            </a:r>
            <a:r>
              <a:rPr lang="en-US" i="1" dirty="0" smtClean="0"/>
              <a:t>introduction... I </a:t>
            </a:r>
            <a:r>
              <a:rPr lang="en-US" i="1" dirty="0"/>
              <a:t>share Dr. X’s worry about the redundancy of student introductions in my classes. I reluctantly incorporated introductions in my classes two or three semesters ago, but did so as a first attempt for students to think through the over-arching questions of the class. I was pleased with how this worked. Students began selling the online experience and the benefit of taking “my” </a:t>
            </a:r>
            <a:r>
              <a:rPr lang="en-US" i="1" dirty="0" smtClean="0"/>
              <a:t>classes... </a:t>
            </a:r>
            <a:r>
              <a:rPr lang="en-US" i="1" dirty="0"/>
              <a:t>There might be a way to let students “introduce” themselves </a:t>
            </a:r>
            <a:r>
              <a:rPr lang="en-US" i="1" dirty="0" smtClean="0"/>
              <a:t>to others and you… </a:t>
            </a:r>
            <a:r>
              <a:rPr lang="en-US" i="1" dirty="0"/>
              <a:t>This is what I have tried to do in a sly way</a:t>
            </a:r>
            <a:r>
              <a:rPr lang="en-US" i="1" dirty="0" smtClean="0"/>
              <a:t>.</a:t>
            </a:r>
            <a:r>
              <a:rPr lang="en-US" dirty="0" smtClean="0"/>
              <a:t>” (Assigned “Not Met”</a:t>
            </a:r>
            <a:endParaRPr lang="en-US" dirty="0"/>
          </a:p>
        </p:txBody>
      </p:sp>
    </p:spTree>
    <p:extLst>
      <p:ext uri="{BB962C8B-B14F-4D97-AF65-F5344CB8AC3E}">
        <p14:creationId xmlns:p14="http://schemas.microsoft.com/office/powerpoint/2010/main" val="21244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Schwegler &amp; Altman </a:t>
            </a:r>
          </a:p>
          <a:p>
            <a:r>
              <a:rPr lang="en-US" smtClean="0"/>
              <a:t>2014 QM Conference Presentation</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44</a:t>
            </a:fld>
            <a:endParaRPr lang="en-US" dirty="0"/>
          </a:p>
        </p:txBody>
      </p:sp>
      <p:sp>
        <p:nvSpPr>
          <p:cNvPr id="6" name="Content Placeholder 13"/>
          <p:cNvSpPr>
            <a:spLocks noGrp="1"/>
          </p:cNvSpPr>
          <p:nvPr>
            <p:ph idx="1"/>
          </p:nvPr>
        </p:nvSpPr>
        <p:spPr>
          <a:xfrm>
            <a:off x="303212" y="1738149"/>
            <a:ext cx="10287000" cy="4434051"/>
          </a:xfrm>
        </p:spPr>
        <p:txBody>
          <a:bodyPr>
            <a:normAutofit fontScale="92500" lnSpcReduction="10000"/>
          </a:bodyPr>
          <a:lstStyle/>
          <a:p>
            <a:r>
              <a:rPr lang="en-US" dirty="0" smtClean="0"/>
              <a:t>Comments that refute hypotheses for the course developer are likely to be ineffective.</a:t>
            </a:r>
          </a:p>
          <a:p>
            <a:r>
              <a:rPr lang="en-US" sz="2600" dirty="0" smtClean="0"/>
              <a:t>Comments that do NOT help course developers test hypotheses:</a:t>
            </a:r>
          </a:p>
          <a:p>
            <a:pPr lvl="1"/>
            <a:r>
              <a:rPr lang="en-US" b="1" dirty="0"/>
              <a:t>Course 5, Standard </a:t>
            </a:r>
            <a:r>
              <a:rPr lang="en-US" b="1" dirty="0" smtClean="0"/>
              <a:t>8.2, Reviewer 3 </a:t>
            </a:r>
            <a:r>
              <a:rPr lang="en-US" dirty="0"/>
              <a:t>“</a:t>
            </a:r>
            <a:r>
              <a:rPr lang="en-US" i="1" dirty="0"/>
              <a:t>This is something that, as a university, we need to address…it is also something that faculty should not be required to be responsible for. That being said, I did not see any mention of alternative formats for content being available.</a:t>
            </a:r>
            <a:r>
              <a:rPr lang="en-US" dirty="0"/>
              <a:t>” </a:t>
            </a:r>
            <a:r>
              <a:rPr lang="en-US" dirty="0" smtClean="0"/>
              <a:t>(Assigned “Not Met”)</a:t>
            </a:r>
          </a:p>
          <a:p>
            <a:pPr lvl="1"/>
            <a:r>
              <a:rPr lang="en-US" b="1" dirty="0"/>
              <a:t>Course 9, Standard </a:t>
            </a:r>
            <a:r>
              <a:rPr lang="en-US" b="1" dirty="0" smtClean="0"/>
              <a:t>1.8, Reviewer 1 </a:t>
            </a:r>
            <a:r>
              <a:rPr lang="en-US" dirty="0"/>
              <a:t>“</a:t>
            </a:r>
            <a:r>
              <a:rPr lang="en-US" i="1" dirty="0"/>
              <a:t>I do not see a place where students are asked to introduce themselves. I suspect they ‘introduce’ themselves, though, in the ways that are most meaningful (through discussion). I can’t remember ever introducing myself in a graduate class</a:t>
            </a:r>
            <a:r>
              <a:rPr lang="en-US" dirty="0"/>
              <a:t>.” (Not met</a:t>
            </a:r>
            <a:endParaRPr lang="en-US" dirty="0" smtClean="0"/>
          </a:p>
          <a:p>
            <a:pPr lvl="1"/>
            <a:r>
              <a:rPr lang="en-US" b="1" dirty="0"/>
              <a:t>Course 24, Standard </a:t>
            </a:r>
            <a:r>
              <a:rPr lang="en-US" b="1" dirty="0" smtClean="0"/>
              <a:t>1.8, Reviewer 1 </a:t>
            </a:r>
            <a:r>
              <a:rPr lang="en-US" dirty="0" smtClean="0"/>
              <a:t>“</a:t>
            </a:r>
            <a:r>
              <a:rPr lang="en-US" i="1" dirty="0" smtClean="0"/>
              <a:t>Dr</a:t>
            </a:r>
            <a:r>
              <a:rPr lang="en-US" i="1" dirty="0"/>
              <a:t>. X, I know that we have talked about this already but you may want to include something to satisfy this requirement for the sake of QM but this is up to you of course</a:t>
            </a:r>
            <a:r>
              <a:rPr lang="en-US" dirty="0"/>
              <a:t>.” (Assigned “Not Met”)</a:t>
            </a:r>
          </a:p>
        </p:txBody>
      </p:sp>
      <p:sp>
        <p:nvSpPr>
          <p:cNvPr id="7" name="Title 12"/>
          <p:cNvSpPr>
            <a:spLocks noGrp="1"/>
          </p:cNvSpPr>
          <p:nvPr>
            <p:ph type="title"/>
          </p:nvPr>
        </p:nvSpPr>
        <p:spPr/>
        <p:txBody>
          <a:bodyPr>
            <a:normAutofit/>
          </a:bodyPr>
          <a:lstStyle/>
          <a:p>
            <a:pPr marL="514350" indent="-514350"/>
            <a:r>
              <a:rPr lang="en-US" dirty="0" smtClean="0"/>
              <a:t>			8. Integrating Theory with Data</a:t>
            </a:r>
            <a:endParaRPr lang="en-US" dirty="0"/>
          </a:p>
        </p:txBody>
      </p:sp>
    </p:spTree>
    <p:extLst>
      <p:ext uri="{BB962C8B-B14F-4D97-AF65-F5344CB8AC3E}">
        <p14:creationId xmlns:p14="http://schemas.microsoft.com/office/powerpoint/2010/main" val="282684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3212" y="1738149"/>
            <a:ext cx="10287000" cy="4510251"/>
          </a:xfrm>
        </p:spPr>
        <p:txBody>
          <a:bodyPr>
            <a:normAutofit lnSpcReduction="10000"/>
          </a:bodyPr>
          <a:lstStyle/>
          <a:p>
            <a:r>
              <a:rPr lang="en-US" dirty="0" smtClean="0"/>
              <a:t>Comments focused on task details that help course developer test hypotheses are most likely to promote positive learning.</a:t>
            </a:r>
          </a:p>
          <a:p>
            <a:pPr lvl="1"/>
            <a:r>
              <a:rPr lang="en-US" dirty="0" smtClean="0"/>
              <a:t>Empirical question:  Are these types of comments equally effective for positive and negative feedback-standard discrepancies? </a:t>
            </a:r>
          </a:p>
          <a:p>
            <a:pPr lvl="2"/>
            <a:r>
              <a:rPr lang="en-US" dirty="0" smtClean="0"/>
              <a:t>QM is moving toward recommending (and requiring) comments for all standards regardless of “Met” or “Not Met” verdict. How helpful is this?</a:t>
            </a:r>
          </a:p>
          <a:p>
            <a:r>
              <a:rPr lang="en-US" dirty="0" smtClean="0"/>
              <a:t>Positive feedback to course developer for participation should be separated from constructive comments directed to course improvement.</a:t>
            </a:r>
          </a:p>
          <a:p>
            <a:pPr lvl="1"/>
            <a:r>
              <a:rPr lang="en-US" dirty="0" smtClean="0"/>
              <a:t>Empirical question:  Are the sensitive and balanced recommendations for writing effective comments distracting? Do these comments need to be shifted from asynchronous to synchronous contact only?</a:t>
            </a:r>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45</a:t>
            </a:fld>
            <a:endParaRPr lang="en-US"/>
          </a:p>
        </p:txBody>
      </p:sp>
      <p:sp>
        <p:nvSpPr>
          <p:cNvPr id="8" name="Title 12"/>
          <p:cNvSpPr>
            <a:spLocks noGrp="1"/>
          </p:cNvSpPr>
          <p:nvPr>
            <p:ph type="title"/>
          </p:nvPr>
        </p:nvSpPr>
        <p:spPr/>
        <p:txBody>
          <a:bodyPr/>
          <a:lstStyle/>
          <a:p>
            <a:r>
              <a:rPr lang="en-US" dirty="0" smtClean="0"/>
              <a:t>		8. Theoretical Implications </a:t>
            </a:r>
            <a:endParaRPr lang="en-US" dirty="0"/>
          </a:p>
        </p:txBody>
      </p:sp>
    </p:spTree>
    <p:extLst>
      <p:ext uri="{BB962C8B-B14F-4D97-AF65-F5344CB8AC3E}">
        <p14:creationId xmlns:p14="http://schemas.microsoft.com/office/powerpoint/2010/main" val="359362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10971372" cy="1066800"/>
          </a:xfrm>
        </p:spPr>
        <p:txBody>
          <a:bodyPr/>
          <a:lstStyle/>
          <a:p>
            <a:r>
              <a:rPr lang="en-US" dirty="0" smtClean="0"/>
              <a:t>		9. Practical Implications - Revisions to Peer 				Review Process</a:t>
            </a:r>
            <a:endParaRPr lang="en-US" dirty="0"/>
          </a:p>
        </p:txBody>
      </p:sp>
      <p:sp>
        <p:nvSpPr>
          <p:cNvPr id="14" name="Content Placeholder 13"/>
          <p:cNvSpPr>
            <a:spLocks noGrp="1"/>
          </p:cNvSpPr>
          <p:nvPr>
            <p:ph idx="1"/>
          </p:nvPr>
        </p:nvSpPr>
        <p:spPr>
          <a:xfrm>
            <a:off x="379412" y="1524000"/>
            <a:ext cx="10287000" cy="5424651"/>
          </a:xfrm>
        </p:spPr>
        <p:txBody>
          <a:bodyPr>
            <a:normAutofit/>
          </a:bodyPr>
          <a:lstStyle/>
          <a:p>
            <a:r>
              <a:rPr lang="en-US" dirty="0" smtClean="0"/>
              <a:t>So, choice between internal vs. external reviews going forward is not an easy one</a:t>
            </a:r>
          </a:p>
          <a:p>
            <a:r>
              <a:rPr lang="en-US" dirty="0" smtClean="0"/>
              <a:t>Internal </a:t>
            </a:r>
            <a:r>
              <a:rPr lang="en-US" dirty="0"/>
              <a:t>reviews are still more palatable to the majority of </a:t>
            </a:r>
            <a:r>
              <a:rPr lang="en-US" dirty="0" smtClean="0"/>
              <a:t>faculty, although this differs by College</a:t>
            </a:r>
          </a:p>
          <a:p>
            <a:pPr lvl="1"/>
            <a:r>
              <a:rPr lang="en-US" dirty="0" smtClean="0"/>
              <a:t>One College will be “experimenting” with external reviews this coming year</a:t>
            </a:r>
          </a:p>
          <a:p>
            <a:r>
              <a:rPr lang="en-US" dirty="0" smtClean="0"/>
              <a:t>Primary discussion </a:t>
            </a:r>
            <a:r>
              <a:rPr lang="en-US" dirty="0"/>
              <a:t>becomes how to proceed with a revised internal review process that would have better safeguards for improved comments </a:t>
            </a:r>
            <a:r>
              <a:rPr lang="en-US" dirty="0" smtClean="0"/>
              <a:t>and, therefore, </a:t>
            </a:r>
            <a:r>
              <a:rPr lang="en-US" dirty="0"/>
              <a:t>course </a:t>
            </a:r>
            <a:r>
              <a:rPr lang="en-US" dirty="0" smtClean="0"/>
              <a:t>improvements</a:t>
            </a:r>
          </a:p>
          <a:p>
            <a:endParaRPr lang="en-US" sz="2600"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46</a:t>
            </a:fld>
            <a:endParaRPr lang="en-US"/>
          </a:p>
        </p:txBody>
      </p:sp>
    </p:spTree>
    <p:extLst>
      <p:ext uri="{BB962C8B-B14F-4D97-AF65-F5344CB8AC3E}">
        <p14:creationId xmlns:p14="http://schemas.microsoft.com/office/powerpoint/2010/main" val="357885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8. Practical Implications – Revisions to Faculty 			Training</a:t>
            </a:r>
            <a:endParaRPr lang="en-US" dirty="0"/>
          </a:p>
        </p:txBody>
      </p:sp>
      <p:sp>
        <p:nvSpPr>
          <p:cNvPr id="14" name="Content Placeholder 13"/>
          <p:cNvSpPr>
            <a:spLocks noGrp="1"/>
          </p:cNvSpPr>
          <p:nvPr>
            <p:ph idx="1"/>
          </p:nvPr>
        </p:nvSpPr>
        <p:spPr>
          <a:xfrm>
            <a:off x="379412" y="1524000"/>
            <a:ext cx="10287000" cy="5424651"/>
          </a:xfrm>
        </p:spPr>
        <p:txBody>
          <a:bodyPr>
            <a:normAutofit/>
          </a:bodyPr>
          <a:lstStyle/>
          <a:p>
            <a:r>
              <a:rPr lang="en-US" dirty="0" smtClean="0"/>
              <a:t>Training Going Forward</a:t>
            </a:r>
          </a:p>
          <a:p>
            <a:pPr lvl="1"/>
            <a:r>
              <a:rPr lang="en-US" dirty="0" smtClean="0"/>
              <a:t>The APPQMR these faculty took was prior to changes that “beefed up” sections on writing effective peer review comments.</a:t>
            </a:r>
          </a:p>
          <a:p>
            <a:pPr lvl="2"/>
            <a:r>
              <a:rPr lang="en-US" dirty="0" smtClean="0"/>
              <a:t>Provide a </a:t>
            </a:r>
            <a:r>
              <a:rPr lang="en-US" dirty="0"/>
              <a:t>refresher training with writing peer review comments emphasized with lots of </a:t>
            </a:r>
            <a:r>
              <a:rPr lang="en-US" dirty="0" smtClean="0"/>
              <a:t>examples</a:t>
            </a:r>
          </a:p>
          <a:p>
            <a:pPr lvl="1"/>
            <a:r>
              <a:rPr lang="en-US" dirty="0" smtClean="0"/>
              <a:t>Training needs to provide a much better distinction between design and delivery.</a:t>
            </a:r>
          </a:p>
          <a:p>
            <a:pPr lvl="2"/>
            <a:r>
              <a:rPr lang="en-US" dirty="0" smtClean="0"/>
              <a:t>New </a:t>
            </a:r>
            <a:r>
              <a:rPr lang="en-US" dirty="0"/>
              <a:t>Course Development Program where </a:t>
            </a:r>
            <a:r>
              <a:rPr lang="en-US" dirty="0" smtClean="0"/>
              <a:t>faculty work </a:t>
            </a:r>
            <a:r>
              <a:rPr lang="en-US" dirty="0"/>
              <a:t>more directly with an Instructional Designer has been adopted and clearly shows </a:t>
            </a:r>
            <a:r>
              <a:rPr lang="en-US" dirty="0" smtClean="0"/>
              <a:t>distinction</a:t>
            </a:r>
          </a:p>
          <a:p>
            <a:pPr lvl="1"/>
            <a:r>
              <a:rPr lang="en-US" dirty="0" smtClean="0"/>
              <a:t>Training needs to emphasize importance of module level objectives and taking the student perspective.</a:t>
            </a:r>
          </a:p>
          <a:p>
            <a:pPr lvl="2"/>
            <a:r>
              <a:rPr lang="en-US" dirty="0" smtClean="0"/>
              <a:t>New Course Development Program requires module level objectives and includes questions regarding student perspective</a:t>
            </a:r>
          </a:p>
          <a:p>
            <a:pPr lvl="2"/>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47</a:t>
            </a:fld>
            <a:endParaRPr lang="en-US"/>
          </a:p>
        </p:txBody>
      </p:sp>
    </p:spTree>
    <p:extLst>
      <p:ext uri="{BB962C8B-B14F-4D97-AF65-F5344CB8AC3E}">
        <p14:creationId xmlns:p14="http://schemas.microsoft.com/office/powerpoint/2010/main" val="422376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8. Practical Implications – Training</a:t>
            </a:r>
            <a:endParaRPr lang="en-US" dirty="0"/>
          </a:p>
        </p:txBody>
      </p:sp>
      <p:sp>
        <p:nvSpPr>
          <p:cNvPr id="14" name="Content Placeholder 13"/>
          <p:cNvSpPr>
            <a:spLocks noGrp="1"/>
          </p:cNvSpPr>
          <p:nvPr>
            <p:ph idx="1"/>
          </p:nvPr>
        </p:nvSpPr>
        <p:spPr>
          <a:xfrm>
            <a:off x="455612" y="1905000"/>
            <a:ext cx="10287000" cy="5424651"/>
          </a:xfrm>
        </p:spPr>
        <p:txBody>
          <a:bodyPr>
            <a:normAutofit/>
          </a:bodyPr>
          <a:lstStyle/>
          <a:p>
            <a:r>
              <a:rPr lang="en-US" dirty="0" smtClean="0"/>
              <a:t>Training </a:t>
            </a:r>
            <a:r>
              <a:rPr lang="en-US" dirty="0"/>
              <a:t>g</a:t>
            </a:r>
            <a:r>
              <a:rPr lang="en-US" dirty="0" smtClean="0"/>
              <a:t>oing forward (cont.)	</a:t>
            </a:r>
          </a:p>
          <a:p>
            <a:pPr lvl="1"/>
            <a:r>
              <a:rPr lang="en-US" sz="2600" dirty="0" smtClean="0"/>
              <a:t>Training needs to be offered on</a:t>
            </a:r>
          </a:p>
          <a:p>
            <a:pPr lvl="2"/>
            <a:r>
              <a:rPr lang="en-US" sz="2600" dirty="0" smtClean="0"/>
              <a:t>Universal design</a:t>
            </a:r>
          </a:p>
          <a:p>
            <a:pPr lvl="2"/>
            <a:r>
              <a:rPr lang="en-US" sz="2600" dirty="0" smtClean="0"/>
              <a:t>Copyright and fair use</a:t>
            </a:r>
          </a:p>
          <a:p>
            <a:pPr lvl="2"/>
            <a:endParaRPr lang="en-US" sz="2400" dirty="0"/>
          </a:p>
          <a:p>
            <a:pPr marL="768096" lvl="2" indent="0">
              <a:buNone/>
            </a:pPr>
            <a:endParaRPr lang="en-US" sz="2400"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48</a:t>
            </a:fld>
            <a:endParaRPr lang="en-US"/>
          </a:p>
        </p:txBody>
      </p:sp>
    </p:spTree>
    <p:extLst>
      <p:ext uri="{BB962C8B-B14F-4D97-AF65-F5344CB8AC3E}">
        <p14:creationId xmlns:p14="http://schemas.microsoft.com/office/powerpoint/2010/main" val="32168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a:t>
            </a:r>
            <a:r>
              <a:rPr lang="en-US" dirty="0"/>
              <a:t>9</a:t>
            </a:r>
            <a:r>
              <a:rPr lang="en-US" dirty="0" smtClean="0"/>
              <a:t>.  Future Research</a:t>
            </a:r>
            <a:endParaRPr lang="en-US" dirty="0"/>
          </a:p>
        </p:txBody>
      </p:sp>
      <p:sp>
        <p:nvSpPr>
          <p:cNvPr id="14" name="Content Placeholder 13"/>
          <p:cNvSpPr>
            <a:spLocks noGrp="1"/>
          </p:cNvSpPr>
          <p:nvPr>
            <p:ph idx="1"/>
          </p:nvPr>
        </p:nvSpPr>
        <p:spPr/>
        <p:txBody>
          <a:bodyPr/>
          <a:lstStyle/>
          <a:p>
            <a:r>
              <a:rPr lang="en-US" dirty="0" smtClean="0"/>
              <a:t>Peer Review Coding</a:t>
            </a:r>
          </a:p>
          <a:p>
            <a:pPr lvl="1"/>
            <a:r>
              <a:rPr lang="en-US" dirty="0" smtClean="0"/>
              <a:t>Comparative study of other institutions doing Internal Reviews</a:t>
            </a:r>
          </a:p>
          <a:p>
            <a:pPr lvl="2"/>
            <a:r>
              <a:rPr lang="en-US" dirty="0" smtClean="0"/>
              <a:t>Would </a:t>
            </a:r>
            <a:r>
              <a:rPr lang="en-US" dirty="0"/>
              <a:t>highlight whether issues we found are unique to TAMUCT or more widespread</a:t>
            </a:r>
          </a:p>
          <a:p>
            <a:pPr lvl="1"/>
            <a:r>
              <a:rPr lang="en-US" dirty="0" smtClean="0"/>
              <a:t>Study of QM Official Reviews</a:t>
            </a:r>
          </a:p>
          <a:p>
            <a:pPr lvl="2"/>
            <a:r>
              <a:rPr lang="en-US" dirty="0" smtClean="0"/>
              <a:t>Would highlight whether these same issues or different ones exist with official reviews</a:t>
            </a:r>
          </a:p>
          <a:p>
            <a:pPr lvl="2"/>
            <a:r>
              <a:rPr lang="en-US" dirty="0" smtClean="0"/>
              <a:t>Would help QM further refine process and training</a:t>
            </a:r>
          </a:p>
          <a:p>
            <a:pPr lvl="1"/>
            <a:r>
              <a:rPr lang="en-US" dirty="0" smtClean="0"/>
              <a:t>Comparison of training programs to determine which training ameliorates the issues identified</a:t>
            </a:r>
          </a:p>
          <a:p>
            <a:r>
              <a:rPr lang="en-US" dirty="0" smtClean="0"/>
              <a:t>Tests of Feedback Intervention Theory in Peer Review Context</a:t>
            </a:r>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49</a:t>
            </a:fld>
            <a:endParaRPr lang="en-US"/>
          </a:p>
        </p:txBody>
      </p:sp>
    </p:spTree>
    <p:extLst>
      <p:ext uri="{BB962C8B-B14F-4D97-AF65-F5344CB8AC3E}">
        <p14:creationId xmlns:p14="http://schemas.microsoft.com/office/powerpoint/2010/main" val="73465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2.		 2.  TAMUCT Peer Review Process </a:t>
            </a:r>
            <a:endParaRPr lang="en-US" dirty="0"/>
          </a:p>
        </p:txBody>
      </p:sp>
      <p:sp>
        <p:nvSpPr>
          <p:cNvPr id="14" name="Content Placeholder 13"/>
          <p:cNvSpPr>
            <a:spLocks noGrp="1"/>
          </p:cNvSpPr>
          <p:nvPr>
            <p:ph idx="1"/>
          </p:nvPr>
        </p:nvSpPr>
        <p:spPr>
          <a:xfrm>
            <a:off x="455612" y="1600200"/>
            <a:ext cx="10287000" cy="4572000"/>
          </a:xfrm>
        </p:spPr>
        <p:txBody>
          <a:bodyPr>
            <a:normAutofit/>
          </a:bodyPr>
          <a:lstStyle/>
          <a:p>
            <a:r>
              <a:rPr lang="en-US" dirty="0" smtClean="0"/>
              <a:t>An </a:t>
            </a:r>
            <a:r>
              <a:rPr lang="en-US" dirty="0"/>
              <a:t>internal peer review process based on the Quality Matters (QM) </a:t>
            </a:r>
            <a:r>
              <a:rPr lang="en-US" dirty="0" smtClean="0"/>
              <a:t>framework was initiated over a 1.5 year period ending in Fall 2013.</a:t>
            </a:r>
          </a:p>
          <a:p>
            <a:pPr lvl="1"/>
            <a:r>
              <a:rPr lang="en-US" dirty="0" smtClean="0"/>
              <a:t>We had to incentivize process to overcome faculty resistance.</a:t>
            </a:r>
          </a:p>
          <a:p>
            <a:pPr lvl="1"/>
            <a:r>
              <a:rPr lang="en-US" dirty="0" smtClean="0"/>
              <a:t>We had to keep all reviewers internal to Colleges.</a:t>
            </a:r>
          </a:p>
          <a:p>
            <a:pPr lvl="1"/>
            <a:r>
              <a:rPr lang="en-US" dirty="0" smtClean="0"/>
              <a:t>Though faculty were trained on QM, we had to reinforce differences between design and delivery.</a:t>
            </a:r>
          </a:p>
          <a:p>
            <a:pPr lvl="1"/>
            <a:r>
              <a:rPr lang="en-US" dirty="0" smtClean="0"/>
              <a:t>Faculty completed a self-review prior to full review commencing; College Online Coordinator provided input that was voluntary to correct.</a:t>
            </a:r>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5</a:t>
            </a:fld>
            <a:endParaRPr lang="en-US"/>
          </a:p>
        </p:txBody>
      </p:sp>
    </p:spTree>
    <p:extLst>
      <p:ext uri="{BB962C8B-B14F-4D97-AF65-F5344CB8AC3E}">
        <p14:creationId xmlns:p14="http://schemas.microsoft.com/office/powerpoint/2010/main" val="26590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52401"/>
            <a:ext cx="3962400" cy="2438400"/>
          </a:xfrm>
        </p:spPr>
        <p:txBody>
          <a:bodyPr>
            <a:normAutofit/>
          </a:bodyPr>
          <a:lstStyle/>
          <a:p>
            <a:r>
              <a:rPr lang="en-US" sz="3200" b="1" dirty="0"/>
              <a:t>Research Analysis of Faculty Peer Review </a:t>
            </a:r>
            <a:r>
              <a:rPr lang="en-US" sz="3200" b="1" dirty="0" smtClean="0"/>
              <a:t>Comments</a:t>
            </a:r>
            <a:br>
              <a:rPr lang="en-US" sz="3200" b="1" dirty="0" smtClean="0"/>
            </a:br>
            <a:r>
              <a:rPr lang="en-US" dirty="0" smtClean="0"/>
              <a:t/>
            </a:r>
            <a:br>
              <a:rPr lang="en-US" dirty="0" smtClean="0"/>
            </a:br>
            <a:r>
              <a:rPr lang="en-US" sz="3100" dirty="0" smtClean="0"/>
              <a:t>QM Conference 2014</a:t>
            </a:r>
            <a:endParaRPr lang="en-US" sz="3100" dirty="0"/>
          </a:p>
        </p:txBody>
      </p:sp>
      <p:sp>
        <p:nvSpPr>
          <p:cNvPr id="3" name="Subtitle 2"/>
          <p:cNvSpPr>
            <a:spLocks noGrp="1"/>
          </p:cNvSpPr>
          <p:nvPr>
            <p:ph type="subTitle" idx="1"/>
          </p:nvPr>
        </p:nvSpPr>
        <p:spPr>
          <a:xfrm>
            <a:off x="608013" y="2743200"/>
            <a:ext cx="3962400" cy="3886200"/>
          </a:xfrm>
        </p:spPr>
        <p:txBody>
          <a:bodyPr>
            <a:noAutofit/>
          </a:bodyPr>
          <a:lstStyle/>
          <a:p>
            <a:r>
              <a:rPr lang="en-US" dirty="0" smtClean="0"/>
              <a:t>Dr. Andria Schwegler</a:t>
            </a:r>
          </a:p>
          <a:p>
            <a:r>
              <a:rPr lang="en-US" dirty="0" smtClean="0"/>
              <a:t>Dr. Barb Altman</a:t>
            </a:r>
          </a:p>
          <a:p>
            <a:r>
              <a:rPr lang="en-US" dirty="0" smtClean="0"/>
              <a:t>Texas A&amp;M University – Central Texas</a:t>
            </a:r>
          </a:p>
          <a:p>
            <a:endParaRPr lang="en-US" dirty="0"/>
          </a:p>
          <a:p>
            <a:r>
              <a:rPr lang="en-US" dirty="0" smtClean="0"/>
              <a:t>Questions?</a:t>
            </a:r>
          </a:p>
          <a:p>
            <a:endParaRPr lang="en-US" dirty="0" smtClean="0"/>
          </a:p>
          <a:p>
            <a:r>
              <a:rPr lang="en-US" dirty="0" smtClean="0"/>
              <a:t>Contact information:</a:t>
            </a:r>
          </a:p>
          <a:p>
            <a:r>
              <a:rPr lang="en-US" dirty="0" smtClean="0">
                <a:hlinkClick r:id="rId3"/>
              </a:rPr>
              <a:t>schwegler@tamuct.edu</a:t>
            </a:r>
            <a:endParaRPr lang="en-US" dirty="0" smtClean="0"/>
          </a:p>
          <a:p>
            <a:endParaRPr lang="en-US" dirty="0"/>
          </a:p>
          <a:p>
            <a:r>
              <a:rPr lang="en-US" dirty="0" smtClean="0"/>
              <a:t>Thank you for attending!</a:t>
            </a:r>
            <a:endParaRPr lang="en-US" dirty="0"/>
          </a:p>
        </p:txBody>
      </p:sp>
    </p:spTree>
    <p:extLst>
      <p:ext uri="{BB962C8B-B14F-4D97-AF65-F5344CB8AC3E}">
        <p14:creationId xmlns:p14="http://schemas.microsoft.com/office/powerpoint/2010/main" val="152301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2.  		2. TAMUCT Peer Review Process </a:t>
            </a:r>
            <a:endParaRPr lang="en-US" dirty="0"/>
          </a:p>
        </p:txBody>
      </p:sp>
      <p:sp>
        <p:nvSpPr>
          <p:cNvPr id="14" name="Content Placeholder 13"/>
          <p:cNvSpPr>
            <a:spLocks noGrp="1"/>
          </p:cNvSpPr>
          <p:nvPr>
            <p:ph idx="1"/>
          </p:nvPr>
        </p:nvSpPr>
        <p:spPr>
          <a:xfrm>
            <a:off x="303212" y="1219201"/>
            <a:ext cx="10287000" cy="4709948"/>
          </a:xfrm>
        </p:spPr>
        <p:txBody>
          <a:bodyPr>
            <a:normAutofit/>
          </a:bodyPr>
          <a:lstStyle/>
          <a:p>
            <a:pPr marL="0" indent="0">
              <a:buNone/>
            </a:pPr>
            <a:endParaRPr lang="en-US" dirty="0" smtClean="0"/>
          </a:p>
          <a:p>
            <a:r>
              <a:rPr lang="en-US" b="1" dirty="0"/>
              <a:t>Across 4 </a:t>
            </a:r>
            <a:r>
              <a:rPr lang="en-US" b="1" dirty="0" smtClean="0"/>
              <a:t>semesters:</a:t>
            </a:r>
          </a:p>
          <a:p>
            <a:pPr lvl="1"/>
            <a:r>
              <a:rPr lang="en-US" sz="2800" dirty="0"/>
              <a:t>37 courses were peer reviewed </a:t>
            </a:r>
          </a:p>
          <a:p>
            <a:pPr lvl="1"/>
            <a:r>
              <a:rPr lang="en-US" sz="2800" dirty="0"/>
              <a:t>19 different faculty course developers</a:t>
            </a:r>
          </a:p>
          <a:p>
            <a:pPr lvl="1"/>
            <a:r>
              <a:rPr lang="en-US" sz="2800" dirty="0" smtClean="0"/>
              <a:t>26 </a:t>
            </a:r>
            <a:r>
              <a:rPr lang="en-US" sz="2800" dirty="0"/>
              <a:t>additional </a:t>
            </a:r>
            <a:r>
              <a:rPr lang="en-US" sz="2800" dirty="0" smtClean="0"/>
              <a:t>faculty </a:t>
            </a:r>
            <a:r>
              <a:rPr lang="en-US" sz="2800" dirty="0"/>
              <a:t>members did not offer a course for peer review, but did volunteer to serve as peer reviewers</a:t>
            </a:r>
          </a:p>
          <a:p>
            <a:pPr lvl="1"/>
            <a:endParaRPr lang="en-US" sz="2800" dirty="0" smtClean="0"/>
          </a:p>
          <a:p>
            <a:pPr lvl="1"/>
            <a:endParaRPr lang="en-US"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6</a:t>
            </a:fld>
            <a:endParaRPr lang="en-US"/>
          </a:p>
        </p:txBody>
      </p:sp>
    </p:spTree>
    <p:extLst>
      <p:ext uri="{BB962C8B-B14F-4D97-AF65-F5344CB8AC3E}">
        <p14:creationId xmlns:p14="http://schemas.microsoft.com/office/powerpoint/2010/main" val="306531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2.  		2. TAMUCT Peer Review Process </a:t>
            </a:r>
            <a:endParaRPr lang="en-US" dirty="0"/>
          </a:p>
        </p:txBody>
      </p:sp>
      <p:sp>
        <p:nvSpPr>
          <p:cNvPr id="14" name="Content Placeholder 13"/>
          <p:cNvSpPr>
            <a:spLocks noGrp="1"/>
          </p:cNvSpPr>
          <p:nvPr>
            <p:ph idx="1"/>
          </p:nvPr>
        </p:nvSpPr>
        <p:spPr>
          <a:xfrm>
            <a:off x="303212" y="1219201"/>
            <a:ext cx="10287000" cy="4709948"/>
          </a:xfrm>
        </p:spPr>
        <p:txBody>
          <a:bodyPr>
            <a:normAutofit/>
          </a:bodyPr>
          <a:lstStyle/>
          <a:p>
            <a:pPr marL="330200" lvl="1" indent="0">
              <a:buNone/>
            </a:pPr>
            <a:endParaRPr lang="en-US" sz="2800" dirty="0" smtClean="0"/>
          </a:p>
          <a:p>
            <a:pPr marL="228600" lvl="1" indent="-228600">
              <a:spcBef>
                <a:spcPts val="1800"/>
              </a:spcBef>
              <a:buClr>
                <a:schemeClr val="tx1"/>
              </a:buClr>
              <a:buFont typeface="Arial" pitchFamily="34" charset="0"/>
              <a:buChar char="•"/>
            </a:pPr>
            <a:r>
              <a:rPr lang="en-US" sz="2800" b="1" dirty="0"/>
              <a:t>Impetus for research:</a:t>
            </a:r>
          </a:p>
          <a:p>
            <a:pPr lvl="1"/>
            <a:r>
              <a:rPr lang="en-US" sz="2800" dirty="0" smtClean="0"/>
              <a:t>Distance </a:t>
            </a:r>
            <a:r>
              <a:rPr lang="en-US" sz="2800" dirty="0"/>
              <a:t>Learning Advisory Committee meeting/debrief </a:t>
            </a:r>
            <a:r>
              <a:rPr lang="en-US" sz="2800" dirty="0" smtClean="0"/>
              <a:t>raised anecdotal concerns about: </a:t>
            </a:r>
          </a:p>
          <a:p>
            <a:pPr lvl="2"/>
            <a:r>
              <a:rPr lang="en-US" sz="2200" dirty="0"/>
              <a:t>Q</a:t>
            </a:r>
            <a:r>
              <a:rPr lang="en-US" sz="2200" dirty="0" smtClean="0"/>
              <a:t>uality </a:t>
            </a:r>
            <a:r>
              <a:rPr lang="en-US" sz="2200" dirty="0"/>
              <a:t>of comments and associated course </a:t>
            </a:r>
            <a:r>
              <a:rPr lang="en-US" sz="2200" dirty="0" smtClean="0"/>
              <a:t>improvements.</a:t>
            </a:r>
          </a:p>
          <a:p>
            <a:pPr lvl="2"/>
            <a:r>
              <a:rPr lang="en-US" sz="2200" dirty="0" smtClean="0"/>
              <a:t>Lack of learning objectives.</a:t>
            </a:r>
          </a:p>
          <a:p>
            <a:pPr lvl="2"/>
            <a:r>
              <a:rPr lang="en-US" sz="2200" dirty="0" smtClean="0"/>
              <a:t>Hostile exchanges between faculty related to peer reviews and faculty roles.</a:t>
            </a:r>
          </a:p>
          <a:p>
            <a:pPr lvl="2"/>
            <a:r>
              <a:rPr lang="en-US" sz="2200" dirty="0" smtClean="0"/>
              <a:t>Collusion between faculty members who were “buddies” to go “easy” on each other.</a:t>
            </a:r>
            <a:endParaRPr lang="en-US" sz="2200" dirty="0"/>
          </a:p>
          <a:p>
            <a:pPr lvl="1"/>
            <a:r>
              <a:rPr lang="en-US" sz="2800" dirty="0" smtClean="0"/>
              <a:t>Subcommittee was formed to evaluate process and whether improvements justified costs associated with program.</a:t>
            </a:r>
            <a:endParaRPr lang="en-US" sz="2800" dirty="0"/>
          </a:p>
          <a:p>
            <a:pPr lvl="1"/>
            <a:endParaRPr lang="en-US"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7</a:t>
            </a:fld>
            <a:endParaRPr lang="en-US"/>
          </a:p>
        </p:txBody>
      </p:sp>
    </p:spTree>
    <p:extLst>
      <p:ext uri="{BB962C8B-B14F-4D97-AF65-F5344CB8AC3E}">
        <p14:creationId xmlns:p14="http://schemas.microsoft.com/office/powerpoint/2010/main" val="280331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3. Research  Design</a:t>
            </a:r>
            <a:endParaRPr lang="en-US" dirty="0"/>
          </a:p>
        </p:txBody>
      </p:sp>
      <p:sp>
        <p:nvSpPr>
          <p:cNvPr id="14" name="Content Placeholder 13"/>
          <p:cNvSpPr>
            <a:spLocks noGrp="1"/>
          </p:cNvSpPr>
          <p:nvPr>
            <p:ph idx="1"/>
          </p:nvPr>
        </p:nvSpPr>
        <p:spPr/>
        <p:txBody>
          <a:bodyPr>
            <a:normAutofit fontScale="92500"/>
          </a:bodyPr>
          <a:lstStyle/>
          <a:p>
            <a:r>
              <a:rPr lang="en-US" dirty="0" smtClean="0"/>
              <a:t>Study followed protocols for “exempt” archival research.</a:t>
            </a:r>
          </a:p>
          <a:p>
            <a:r>
              <a:rPr lang="en-US" dirty="0" smtClean="0"/>
              <a:t>QM recommendations for writing effective comments was used as primary analysis tool.</a:t>
            </a:r>
          </a:p>
          <a:p>
            <a:r>
              <a:rPr lang="en-US" dirty="0" smtClean="0"/>
              <a:t>Associated research questions:</a:t>
            </a:r>
          </a:p>
          <a:p>
            <a:pPr marL="787400" lvl="1" indent="-457200">
              <a:buFont typeface="+mj-lt"/>
              <a:buAutoNum type="arabicPeriod"/>
            </a:pPr>
            <a:r>
              <a:rPr lang="en-US" dirty="0" smtClean="0"/>
              <a:t>Do the peer reviewers’ recommendations meet QM standards of being constructive, specific, measurable, sensitive and balanced?</a:t>
            </a:r>
          </a:p>
          <a:p>
            <a:pPr marL="787400" lvl="1" indent="-457200">
              <a:buFont typeface="+mj-lt"/>
              <a:buAutoNum type="arabicPeriod"/>
            </a:pPr>
            <a:r>
              <a:rPr lang="en-US" dirty="0" smtClean="0"/>
              <a:t>Do the recommendations cite content or information from the course reviewed?</a:t>
            </a:r>
          </a:p>
          <a:p>
            <a:pPr marL="787400" lvl="1" indent="-457200">
              <a:buFont typeface="+mj-lt"/>
              <a:buAutoNum type="arabicPeriod"/>
            </a:pPr>
            <a:r>
              <a:rPr lang="en-US" dirty="0" smtClean="0"/>
              <a:t>Is specific information from the QM standards quoted or referenced?</a:t>
            </a:r>
          </a:p>
          <a:p>
            <a:pPr marL="787400" lvl="1" indent="-457200">
              <a:buFont typeface="+mj-lt"/>
              <a:buAutoNum type="arabicPeriod"/>
            </a:pPr>
            <a:r>
              <a:rPr lang="en-US" dirty="0" smtClean="0"/>
              <a:t>Are there identifiable trends in comments (i.e., strengths or weaknesses) that might inform future trainings?</a:t>
            </a:r>
          </a:p>
          <a:p>
            <a:pPr marL="787400" lvl="1" indent="-457200">
              <a:buFont typeface="+mj-lt"/>
              <a:buAutoNum type="arabicPeriod"/>
            </a:pPr>
            <a:endParaRPr lang="en-US" dirty="0" smtClean="0"/>
          </a:p>
          <a:p>
            <a:pPr marL="787400" lvl="1" indent="-457200">
              <a:buFont typeface="+mj-lt"/>
              <a:buAutoNum type="arabicPeriod"/>
            </a:pPr>
            <a:endParaRPr lang="en-US" dirty="0" smtClean="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8</a:t>
            </a:fld>
            <a:endParaRPr lang="en-US"/>
          </a:p>
        </p:txBody>
      </p:sp>
    </p:spTree>
    <p:extLst>
      <p:ext uri="{BB962C8B-B14F-4D97-AF65-F5344CB8AC3E}">
        <p14:creationId xmlns:p14="http://schemas.microsoft.com/office/powerpoint/2010/main" val="42903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3. Research  Design</a:t>
            </a:r>
            <a:endParaRPr lang="en-US" dirty="0"/>
          </a:p>
        </p:txBody>
      </p:sp>
      <p:sp>
        <p:nvSpPr>
          <p:cNvPr id="14" name="Content Placeholder 13"/>
          <p:cNvSpPr>
            <a:spLocks noGrp="1"/>
          </p:cNvSpPr>
          <p:nvPr>
            <p:ph idx="1"/>
          </p:nvPr>
        </p:nvSpPr>
        <p:spPr>
          <a:xfrm>
            <a:off x="303212" y="1447801"/>
            <a:ext cx="10287000" cy="4481348"/>
          </a:xfrm>
        </p:spPr>
        <p:txBody>
          <a:bodyPr>
            <a:normAutofit fontScale="92500" lnSpcReduction="20000"/>
          </a:bodyPr>
          <a:lstStyle/>
          <a:p>
            <a:pPr marL="330200" lvl="1" indent="0">
              <a:buNone/>
            </a:pPr>
            <a:endParaRPr lang="en-US" dirty="0" smtClean="0"/>
          </a:p>
          <a:p>
            <a:r>
              <a:rPr lang="en-US" dirty="0" smtClean="0"/>
              <a:t>Data set from Quality Matters of all peer review comments was de-identified </a:t>
            </a:r>
          </a:p>
          <a:p>
            <a:r>
              <a:rPr lang="en-US" dirty="0" smtClean="0"/>
              <a:t>Coding scheme devised using QM guidelines for effective Peer Review comments:</a:t>
            </a:r>
            <a:endParaRPr lang="en-US" dirty="0"/>
          </a:p>
          <a:p>
            <a:pPr lvl="1"/>
            <a:r>
              <a:rPr lang="en-US" sz="2500" dirty="0" smtClean="0"/>
              <a:t>Content </a:t>
            </a:r>
            <a:r>
              <a:rPr lang="en-US" sz="2500" dirty="0"/>
              <a:t>from the QM Standards or </a:t>
            </a:r>
            <a:r>
              <a:rPr lang="en-US" sz="2500" dirty="0" smtClean="0"/>
              <a:t>Annotations</a:t>
            </a:r>
          </a:p>
          <a:p>
            <a:pPr lvl="1"/>
            <a:r>
              <a:rPr lang="en-US" sz="2500" dirty="0" smtClean="0"/>
              <a:t>Content </a:t>
            </a:r>
            <a:r>
              <a:rPr lang="en-US" sz="2500" dirty="0"/>
              <a:t>from the course under </a:t>
            </a:r>
            <a:r>
              <a:rPr lang="en-US" sz="2500" dirty="0" smtClean="0"/>
              <a:t>review</a:t>
            </a:r>
          </a:p>
          <a:p>
            <a:pPr lvl="1"/>
            <a:r>
              <a:rPr lang="en-US" sz="2500" dirty="0" smtClean="0"/>
              <a:t>Recommendation </a:t>
            </a:r>
            <a:r>
              <a:rPr lang="en-US" sz="2500" dirty="0"/>
              <a:t>that is </a:t>
            </a:r>
            <a:r>
              <a:rPr lang="en-US" sz="2500" dirty="0" smtClean="0"/>
              <a:t>constructive</a:t>
            </a:r>
          </a:p>
          <a:p>
            <a:pPr lvl="1"/>
            <a:r>
              <a:rPr lang="en-US" sz="2500" dirty="0" smtClean="0"/>
              <a:t>Recommendation </a:t>
            </a:r>
            <a:r>
              <a:rPr lang="en-US" sz="2500" dirty="0"/>
              <a:t>that is </a:t>
            </a:r>
            <a:r>
              <a:rPr lang="en-US" sz="2500" dirty="0" smtClean="0"/>
              <a:t>specific</a:t>
            </a:r>
          </a:p>
          <a:p>
            <a:pPr lvl="1"/>
            <a:r>
              <a:rPr lang="en-US" sz="2500" dirty="0" smtClean="0"/>
              <a:t>Recommendation </a:t>
            </a:r>
            <a:r>
              <a:rPr lang="en-US" sz="2500" dirty="0"/>
              <a:t>that is </a:t>
            </a:r>
            <a:r>
              <a:rPr lang="en-US" sz="2500" dirty="0" smtClean="0"/>
              <a:t>measurable</a:t>
            </a:r>
          </a:p>
          <a:p>
            <a:pPr lvl="1"/>
            <a:r>
              <a:rPr lang="en-US" sz="2500" dirty="0" smtClean="0"/>
              <a:t>Recommendation </a:t>
            </a:r>
            <a:r>
              <a:rPr lang="en-US" sz="2500" dirty="0"/>
              <a:t>that is </a:t>
            </a:r>
            <a:r>
              <a:rPr lang="en-US" sz="2500" dirty="0" smtClean="0"/>
              <a:t>sensitive</a:t>
            </a:r>
          </a:p>
          <a:p>
            <a:pPr lvl="1"/>
            <a:r>
              <a:rPr lang="en-US" sz="2500" dirty="0" smtClean="0"/>
              <a:t>Recommendation </a:t>
            </a:r>
            <a:r>
              <a:rPr lang="en-US" sz="2500" dirty="0"/>
              <a:t>that is balanced</a:t>
            </a:r>
          </a:p>
          <a:p>
            <a:pPr marL="0" indent="0">
              <a:buNone/>
            </a:pPr>
            <a:endParaRPr lang="en-US" dirty="0"/>
          </a:p>
        </p:txBody>
      </p:sp>
      <p:sp>
        <p:nvSpPr>
          <p:cNvPr id="2" name="Footer Placeholder 1"/>
          <p:cNvSpPr>
            <a:spLocks noGrp="1"/>
          </p:cNvSpPr>
          <p:nvPr>
            <p:ph type="ftr" sz="quarter" idx="11"/>
          </p:nvPr>
        </p:nvSpPr>
        <p:spPr/>
        <p:txBody>
          <a:bodyPr/>
          <a:lstStyle/>
          <a:p>
            <a:r>
              <a:rPr lang="en-US" dirty="0" smtClean="0"/>
              <a:t>Schwegler &amp; Altman 2014 </a:t>
            </a:r>
          </a:p>
          <a:p>
            <a:r>
              <a:rPr lang="en-US" dirty="0" smtClean="0"/>
              <a:t>QM Conference Presentation</a:t>
            </a:r>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9</a:t>
            </a:fld>
            <a:endParaRPr lang="en-US"/>
          </a:p>
        </p:txBody>
      </p:sp>
    </p:spTree>
    <p:extLst>
      <p:ext uri="{BB962C8B-B14F-4D97-AF65-F5344CB8AC3E}">
        <p14:creationId xmlns:p14="http://schemas.microsoft.com/office/powerpoint/2010/main" val="374811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TotalTime>
  <Words>4453</Words>
  <Application>Microsoft Office PowerPoint</Application>
  <PresentationFormat>Custom</PresentationFormat>
  <Paragraphs>594</Paragraphs>
  <Slides>50</Slides>
  <Notes>36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Marketing 16x9</vt:lpstr>
      <vt:lpstr>Research Analysis of Faculty Peer Review Comments  QM Conference 2014</vt:lpstr>
      <vt:lpstr>  Presentation Agenda</vt:lpstr>
      <vt:lpstr>1.     1. Research Overview &amp; Background</vt:lpstr>
      <vt:lpstr>2.    2. TAMUCT Peer Review Process</vt:lpstr>
      <vt:lpstr>2.   2.  TAMUCT Peer Review Process </vt:lpstr>
      <vt:lpstr>2.    2. TAMUCT Peer Review Process </vt:lpstr>
      <vt:lpstr>2.    2. TAMUCT Peer Review Process </vt:lpstr>
      <vt:lpstr>  3. Research  Design</vt:lpstr>
      <vt:lpstr>  3. Research  Design</vt:lpstr>
      <vt:lpstr>  3. Research  Design – Coding Scheme</vt:lpstr>
      <vt:lpstr>  3. Research  Design – Coding Scheme</vt:lpstr>
      <vt:lpstr>  3. Research  Design – Coding Scheme</vt:lpstr>
      <vt:lpstr>   4.  Coding  Scheme  and Demonstration</vt:lpstr>
      <vt:lpstr>   4.  Coding  Demonstration –  Sample 1</vt:lpstr>
      <vt:lpstr>   4.  Coding  Demonstration –  Sample 2</vt:lpstr>
      <vt:lpstr>   4.  Coding  Demonstration –  Sample 3</vt:lpstr>
      <vt:lpstr>   4.  Coding  Demonstration –  Sample 4</vt:lpstr>
      <vt:lpstr>   4.  Coding  Demonstration –  Sample 5</vt:lpstr>
      <vt:lpstr>   4.  Coding  Demonstration –  Wrap-Up</vt:lpstr>
      <vt:lpstr>  5. Summary Data</vt:lpstr>
      <vt:lpstr>  5. Summary Data</vt:lpstr>
      <vt:lpstr>  5. Summary Data</vt:lpstr>
      <vt:lpstr>  5. Summary Data by Code</vt:lpstr>
      <vt:lpstr>5. Data-Based Answers to Research Questions</vt:lpstr>
      <vt:lpstr>  6. Thematic Analysis of Comments:        Strengths and Weaknesses</vt:lpstr>
      <vt:lpstr>  6. Thematic Analysis of Comments:         Strengths and Weaknesses</vt:lpstr>
      <vt:lpstr>PowerPoint Presentation</vt:lpstr>
      <vt:lpstr>  6. Thematic Analysis of Comments:         Strengths and Weaknesses</vt:lpstr>
      <vt:lpstr>  6. Thematic Analysis of Comments:         Strengths and Weaknesses - Hints</vt:lpstr>
      <vt:lpstr>  6. Thematic Analysis of Comments:        Strengths and Weaknesses</vt:lpstr>
      <vt:lpstr>  6. Thematic Analysis of Comments:        Strengths and Weaknesses</vt:lpstr>
      <vt:lpstr>  7. Potential Solutions – External Reviews?</vt:lpstr>
      <vt:lpstr>  7. Potential Solutions – External Reviews?</vt:lpstr>
      <vt:lpstr>   8. Potential Solutions:   What does Theory     Tell  Us?</vt:lpstr>
      <vt:lpstr>   8. Potential Solutions:   Feedback Intervention    Theory</vt:lpstr>
      <vt:lpstr>   8. Potential Solutions:   Feedback Intervention    Theory</vt:lpstr>
      <vt:lpstr>   8. Potential Solutions:   Feedback Intervention    Theory</vt:lpstr>
      <vt:lpstr>   8. Integrating Theory with Data</vt:lpstr>
      <vt:lpstr>   8. Integrating Theory with Data</vt:lpstr>
      <vt:lpstr>   8. Integrating Theory with Data</vt:lpstr>
      <vt:lpstr>   8. Integrating Theory with Data</vt:lpstr>
      <vt:lpstr>   8. Integrating Theory with Data</vt:lpstr>
      <vt:lpstr>   8. Integrating Theory with Data</vt:lpstr>
      <vt:lpstr>   8. Integrating Theory with Data</vt:lpstr>
      <vt:lpstr>  8. Theoretical Implications </vt:lpstr>
      <vt:lpstr>  9. Practical Implications - Revisions to Peer     Review Process</vt:lpstr>
      <vt:lpstr>  8. Practical Implications – Revisions to Faculty    Training</vt:lpstr>
      <vt:lpstr>  8. Practical Implications – Training</vt:lpstr>
      <vt:lpstr>  9.  Future Research</vt:lpstr>
      <vt:lpstr>Research Analysis of Faculty Peer Review Comments  QM Conference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Altman, Barbara W</dc:creator>
  <cp:lastModifiedBy>Eric</cp:lastModifiedBy>
  <cp:revision>134</cp:revision>
  <dcterms:created xsi:type="dcterms:W3CDTF">2014-04-17T22:00:45Z</dcterms:created>
  <dcterms:modified xsi:type="dcterms:W3CDTF">2014-09-14T19:32:24Z</dcterms:modified>
</cp:coreProperties>
</file>