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4" r:id="rId2"/>
    <p:sldMasterId id="2147483660" r:id="rId3"/>
    <p:sldMasterId id="2147483662" r:id="rId4"/>
    <p:sldMasterId id="2147483686" r:id="rId5"/>
    <p:sldMasterId id="2147483694" r:id="rId6"/>
    <p:sldMasterId id="2147483697" r:id="rId7"/>
    <p:sldMasterId id="2147483699" r:id="rId8"/>
    <p:sldMasterId id="2147483707" r:id="rId9"/>
  </p:sldMasterIdLst>
  <p:notesMasterIdLst>
    <p:notesMasterId r:id="rId50"/>
  </p:notesMasterIdLst>
  <p:handoutMasterIdLst>
    <p:handoutMasterId r:id="rId51"/>
  </p:handoutMasterIdLst>
  <p:sldIdLst>
    <p:sldId id="285" r:id="rId10"/>
    <p:sldId id="284" r:id="rId11"/>
    <p:sldId id="286" r:id="rId12"/>
    <p:sldId id="287" r:id="rId13"/>
    <p:sldId id="256" r:id="rId14"/>
    <p:sldId id="304" r:id="rId15"/>
    <p:sldId id="260" r:id="rId16"/>
    <p:sldId id="270" r:id="rId17"/>
    <p:sldId id="261" r:id="rId18"/>
    <p:sldId id="283" r:id="rId19"/>
    <p:sldId id="303" r:id="rId20"/>
    <p:sldId id="262" r:id="rId21"/>
    <p:sldId id="263" r:id="rId22"/>
    <p:sldId id="264" r:id="rId23"/>
    <p:sldId id="269" r:id="rId24"/>
    <p:sldId id="271" r:id="rId25"/>
    <p:sldId id="272" r:id="rId26"/>
    <p:sldId id="275" r:id="rId27"/>
    <p:sldId id="268" r:id="rId28"/>
    <p:sldId id="273" r:id="rId29"/>
    <p:sldId id="301" r:id="rId30"/>
    <p:sldId id="296" r:id="rId31"/>
    <p:sldId id="297" r:id="rId32"/>
    <p:sldId id="295" r:id="rId33"/>
    <p:sldId id="294" r:id="rId34"/>
    <p:sldId id="299" r:id="rId35"/>
    <p:sldId id="300" r:id="rId36"/>
    <p:sldId id="298" r:id="rId37"/>
    <p:sldId id="302" r:id="rId38"/>
    <p:sldId id="305" r:id="rId39"/>
    <p:sldId id="276" r:id="rId40"/>
    <p:sldId id="293" r:id="rId41"/>
    <p:sldId id="277" r:id="rId42"/>
    <p:sldId id="279" r:id="rId43"/>
    <p:sldId id="280" r:id="rId44"/>
    <p:sldId id="288" r:id="rId45"/>
    <p:sldId id="289" r:id="rId46"/>
    <p:sldId id="290" r:id="rId47"/>
    <p:sldId id="291" r:id="rId48"/>
    <p:sldId id="292"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E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6"/>
    <p:restoredTop sz="94700"/>
  </p:normalViewPr>
  <p:slideViewPr>
    <p:cSldViewPr snapToGrid="0" snapToObjects="1">
      <p:cViewPr varScale="1">
        <p:scale>
          <a:sx n="66" d="100"/>
          <a:sy n="66" d="100"/>
        </p:scale>
        <p:origin x="432" y="4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93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Responsibilities</c:v>
                </c:pt>
              </c:strCache>
            </c:strRef>
          </c:tx>
          <c:dPt>
            <c:idx val="0"/>
            <c:bubble3D val="0"/>
            <c:spPr>
              <a:solidFill>
                <a:srgbClr val="008000"/>
              </a:solidFill>
            </c:spPr>
            <c:extLst>
              <c:ext xmlns:c16="http://schemas.microsoft.com/office/drawing/2014/chart" uri="{C3380CC4-5D6E-409C-BE32-E72D297353CC}">
                <c16:uniqueId val="{00000001-F4D9-4762-9CDE-8B16B303CA83}"/>
              </c:ext>
            </c:extLst>
          </c:dPt>
          <c:dPt>
            <c:idx val="1"/>
            <c:bubble3D val="0"/>
            <c:spPr>
              <a:solidFill>
                <a:schemeClr val="tx1"/>
              </a:solidFill>
            </c:spPr>
            <c:extLst>
              <c:ext xmlns:c16="http://schemas.microsoft.com/office/drawing/2014/chart" uri="{C3380CC4-5D6E-409C-BE32-E72D297353CC}">
                <c16:uniqueId val="{00000003-F4D9-4762-9CDE-8B16B303CA83}"/>
              </c:ext>
            </c:extLst>
          </c:dPt>
          <c:dPt>
            <c:idx val="2"/>
            <c:bubble3D val="0"/>
            <c:spPr>
              <a:solidFill>
                <a:srgbClr val="FF6600"/>
              </a:solidFill>
            </c:spPr>
            <c:extLst>
              <c:ext xmlns:c16="http://schemas.microsoft.com/office/drawing/2014/chart" uri="{C3380CC4-5D6E-409C-BE32-E72D297353CC}">
                <c16:uniqueId val="{00000005-F4D9-4762-9CDE-8B16B303CA83}"/>
              </c:ext>
            </c:extLst>
          </c:dPt>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Increasing</c:v>
                </c:pt>
                <c:pt idx="1">
                  <c:v>Stable</c:v>
                </c:pt>
                <c:pt idx="2">
                  <c:v>Decreasing</c:v>
                </c:pt>
              </c:strCache>
            </c:strRef>
          </c:cat>
          <c:val>
            <c:numRef>
              <c:f>Sheet1!$B$2:$B$4</c:f>
              <c:numCache>
                <c:formatCode>0%</c:formatCode>
                <c:ptCount val="3"/>
                <c:pt idx="0">
                  <c:v>0.61</c:v>
                </c:pt>
                <c:pt idx="1">
                  <c:v>0.35</c:v>
                </c:pt>
                <c:pt idx="2">
                  <c:v>0.04</c:v>
                </c:pt>
              </c:numCache>
            </c:numRef>
          </c:val>
          <c:extLst>
            <c:ext xmlns:c16="http://schemas.microsoft.com/office/drawing/2014/chart" uri="{C3380CC4-5D6E-409C-BE32-E72D297353CC}">
              <c16:uniqueId val="{00000006-F4D9-4762-9CDE-8B16B303CA8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
          <c:y val="0.88594231048744099"/>
          <c:w val="0.80338436862058904"/>
          <c:h val="0.114057617797775"/>
        </c:manualLayout>
      </c:layout>
      <c:overlay val="0"/>
      <c:txPr>
        <a:bodyPr/>
        <a:lstStyle/>
        <a:p>
          <a:pPr>
            <a:defRPr sz="2000" b="1"/>
          </a:pPr>
          <a:endParaRPr lang="en-US"/>
        </a:p>
      </c:txPr>
    </c:legend>
    <c:plotVisOnly val="1"/>
    <c:dispBlanksAs val="gap"/>
    <c:showDLblsOverMax val="0"/>
  </c:chart>
  <c:txPr>
    <a:bodyPr/>
    <a:lstStyle/>
    <a:p>
      <a:pPr>
        <a:defRPr>
          <a:latin typeface="+mj-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Undergraduate Credential Outcomes 8</a:t>
            </a:r>
            <a:r>
              <a:rPr lang="en-US" sz="1600" b="1" baseline="0" dirty="0"/>
              <a:t> Years Post-Enrollment </a:t>
            </a:r>
          </a:p>
          <a:p>
            <a:pPr>
              <a:defRPr sz="1400"/>
            </a:pPr>
            <a:r>
              <a:rPr lang="en-US" sz="1400" baseline="0" dirty="0"/>
              <a:t>(Fall 2010 entry)- Delivery Mode</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0"/>
          <c:order val="0"/>
          <c:tx>
            <c:strRef>
              <c:f>Sheet1!$B$1</c:f>
              <c:strCache>
                <c:ptCount val="1"/>
                <c:pt idx="0">
                  <c:v>Schools- 90%+ Undergraduates Online</c:v>
                </c:pt>
              </c:strCache>
            </c:strRef>
          </c:tx>
          <c:spPr>
            <a:ln w="28575" cap="rnd">
              <a:noFill/>
              <a:round/>
            </a:ln>
            <a:effectLst/>
          </c:spPr>
          <c:marker>
            <c:symbol val="none"/>
          </c:marker>
          <c:dLbls>
            <c:numFmt formatCode="0%" sourceLinked="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First-Time, Full-Time (Pell)</c:v>
                </c:pt>
                <c:pt idx="1">
                  <c:v>First-Time, Full-Time (Non-Pell)</c:v>
                </c:pt>
                <c:pt idx="2">
                  <c:v>First-Time, Part-Time  (Pell)</c:v>
                </c:pt>
                <c:pt idx="3">
                  <c:v>First-Time, Part-Time (Non-Pell)</c:v>
                </c:pt>
                <c:pt idx="4">
                  <c:v>Non-First-Time, Full-Time (Pell)</c:v>
                </c:pt>
                <c:pt idx="5">
                  <c:v>Non-First-Time, Full-Time (Non-Pell)</c:v>
                </c:pt>
                <c:pt idx="6">
                  <c:v>Non-First-Time, Part-Time (Pell)</c:v>
                </c:pt>
                <c:pt idx="7">
                  <c:v>Non-First-Time, Part-Time (Non-Pell)</c:v>
                </c:pt>
              </c:strCache>
            </c:strRef>
          </c:cat>
          <c:val>
            <c:numRef>
              <c:f>Sheet1!$B$2:$B$9</c:f>
              <c:numCache>
                <c:formatCode>0.00%</c:formatCode>
                <c:ptCount val="8"/>
                <c:pt idx="0">
                  <c:v>0.13600000000000001</c:v>
                </c:pt>
                <c:pt idx="1">
                  <c:v>0.182</c:v>
                </c:pt>
                <c:pt idx="2">
                  <c:v>5.1999999999999998E-2</c:v>
                </c:pt>
                <c:pt idx="3">
                  <c:v>0.105</c:v>
                </c:pt>
                <c:pt idx="4">
                  <c:v>0.26900000000000002</c:v>
                </c:pt>
                <c:pt idx="5">
                  <c:v>0.38100000000000001</c:v>
                </c:pt>
                <c:pt idx="6" formatCode="0%">
                  <c:v>0.19</c:v>
                </c:pt>
                <c:pt idx="7">
                  <c:v>0.32800000000000001</c:v>
                </c:pt>
              </c:numCache>
            </c:numRef>
          </c:val>
          <c:smooth val="0"/>
          <c:extLst>
            <c:ext xmlns:c16="http://schemas.microsoft.com/office/drawing/2014/chart" uri="{C3380CC4-5D6E-409C-BE32-E72D297353CC}">
              <c16:uniqueId val="{00000000-82D8-409B-985C-4EA1180745C8}"/>
            </c:ext>
          </c:extLst>
        </c:ser>
        <c:ser>
          <c:idx val="1"/>
          <c:order val="1"/>
          <c:tx>
            <c:strRef>
              <c:f>Sheet1!$C$1</c:f>
              <c:strCache>
                <c:ptCount val="1"/>
                <c:pt idx="0">
                  <c:v>Schools- 0.1-4.9% Undergraduates Online</c:v>
                </c:pt>
              </c:strCache>
            </c:strRef>
          </c:tx>
          <c:spPr>
            <a:ln w="28575" cap="rnd">
              <a:noFill/>
              <a:round/>
            </a:ln>
            <a:effectLst/>
          </c:spPr>
          <c:marker>
            <c:symbol val="none"/>
          </c:marker>
          <c:dLbls>
            <c:dLbl>
              <c:idx val="0"/>
              <c:layout>
                <c:manualLayout>
                  <c:x val="-3.4336600782045097E-2"/>
                  <c:y val="-2.326471159346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AA-47DF-8391-B518AF80E8ED}"/>
                </c:ext>
              </c:extLst>
            </c:dLbl>
            <c:dLbl>
              <c:idx val="1"/>
              <c:layout>
                <c:manualLayout>
                  <c:x val="-3.7291901012373403E-2"/>
                  <c:y val="-4.3205892959297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D8-409B-985C-4EA1180745C8}"/>
                </c:ext>
              </c:extLst>
            </c:dLbl>
            <c:dLbl>
              <c:idx val="5"/>
              <c:layout>
                <c:manualLayout>
                  <c:x val="-3.4336600782045097E-2"/>
                  <c:y val="-1.9941181365829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AA-47DF-8391-B518AF80E8ED}"/>
                </c:ext>
              </c:extLst>
            </c:dLbl>
            <c:dLbl>
              <c:idx val="7"/>
              <c:layout>
                <c:manualLayout>
                  <c:x val="-3.4336600782045097E-2"/>
                  <c:y val="-1.9941181365829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AA-47DF-8391-B518AF80E8ED}"/>
                </c:ext>
              </c:extLst>
            </c:dLbl>
            <c:numFmt formatCode="0%" sourceLinked="0"/>
            <c:spPr>
              <a:solidFill>
                <a:schemeClr val="bg1"/>
              </a:solidFill>
              <a:ln>
                <a:solidFill>
                  <a:schemeClr val="accent2"/>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First-Time, Full-Time (Pell)</c:v>
                </c:pt>
                <c:pt idx="1">
                  <c:v>First-Time, Full-Time (Non-Pell)</c:v>
                </c:pt>
                <c:pt idx="2">
                  <c:v>First-Time, Part-Time  (Pell)</c:v>
                </c:pt>
                <c:pt idx="3">
                  <c:v>First-Time, Part-Time (Non-Pell)</c:v>
                </c:pt>
                <c:pt idx="4">
                  <c:v>Non-First-Time, Full-Time (Pell)</c:v>
                </c:pt>
                <c:pt idx="5">
                  <c:v>Non-First-Time, Full-Time (Non-Pell)</c:v>
                </c:pt>
                <c:pt idx="6">
                  <c:v>Non-First-Time, Part-Time (Pell)</c:v>
                </c:pt>
                <c:pt idx="7">
                  <c:v>Non-First-Time, Part-Time (Non-Pell)</c:v>
                </c:pt>
              </c:strCache>
            </c:strRef>
          </c:cat>
          <c:val>
            <c:numRef>
              <c:f>Sheet1!$C$2:$C$9</c:f>
              <c:numCache>
                <c:formatCode>0.00%</c:formatCode>
                <c:ptCount val="8"/>
                <c:pt idx="0">
                  <c:v>0.52800000000000002</c:v>
                </c:pt>
                <c:pt idx="1">
                  <c:v>0.70099999999999996</c:v>
                </c:pt>
                <c:pt idx="2">
                  <c:v>0.22900000000000001</c:v>
                </c:pt>
                <c:pt idx="3">
                  <c:v>0.28499999999999998</c:v>
                </c:pt>
                <c:pt idx="4" formatCode="0%">
                  <c:v>0.64</c:v>
                </c:pt>
                <c:pt idx="5">
                  <c:v>0.71799999999999997</c:v>
                </c:pt>
                <c:pt idx="6">
                  <c:v>0.498</c:v>
                </c:pt>
                <c:pt idx="7">
                  <c:v>0.496</c:v>
                </c:pt>
              </c:numCache>
            </c:numRef>
          </c:val>
          <c:smooth val="0"/>
          <c:extLst>
            <c:ext xmlns:c16="http://schemas.microsoft.com/office/drawing/2014/chart" uri="{C3380CC4-5D6E-409C-BE32-E72D297353CC}">
              <c16:uniqueId val="{00000001-82D8-409B-985C-4EA1180745C8}"/>
            </c:ext>
          </c:extLst>
        </c:ser>
        <c:ser>
          <c:idx val="2"/>
          <c:order val="2"/>
          <c:tx>
            <c:strRef>
              <c:f>Sheet1!$D$1</c:f>
              <c:strCache>
                <c:ptCount val="1"/>
                <c:pt idx="0">
                  <c:v>AVERAGE</c:v>
                </c:pt>
              </c:strCache>
            </c:strRef>
          </c:tx>
          <c:spPr>
            <a:ln w="28575" cap="rnd">
              <a:noFill/>
              <a:round/>
            </a:ln>
            <a:effectLst/>
          </c:spPr>
          <c:marker>
            <c:symbol val="none"/>
          </c:marker>
          <c:dLbls>
            <c:numFmt formatCode="0%" sourceLinked="0"/>
            <c:spPr>
              <a:solidFill>
                <a:schemeClr val="bg1"/>
              </a:solidFill>
              <a:ln>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B05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First-Time, Full-Time (Pell)</c:v>
                </c:pt>
                <c:pt idx="1">
                  <c:v>First-Time, Full-Time (Non-Pell)</c:v>
                </c:pt>
                <c:pt idx="2">
                  <c:v>First-Time, Part-Time  (Pell)</c:v>
                </c:pt>
                <c:pt idx="3">
                  <c:v>First-Time, Part-Time (Non-Pell)</c:v>
                </c:pt>
                <c:pt idx="4">
                  <c:v>Non-First-Time, Full-Time (Pell)</c:v>
                </c:pt>
                <c:pt idx="5">
                  <c:v>Non-First-Time, Full-Time (Non-Pell)</c:v>
                </c:pt>
                <c:pt idx="6">
                  <c:v>Non-First-Time, Part-Time (Pell)</c:v>
                </c:pt>
                <c:pt idx="7">
                  <c:v>Non-First-Time, Part-Time (Non-Pell)</c:v>
                </c:pt>
              </c:strCache>
            </c:strRef>
          </c:cat>
          <c:val>
            <c:numRef>
              <c:f>Sheet1!$D$2:$D$9</c:f>
              <c:numCache>
                <c:formatCode>0.00%</c:formatCode>
                <c:ptCount val="8"/>
                <c:pt idx="0">
                  <c:v>0.46600000000000003</c:v>
                </c:pt>
                <c:pt idx="1">
                  <c:v>0.66100000000000003</c:v>
                </c:pt>
                <c:pt idx="2">
                  <c:v>0.16900000000000001</c:v>
                </c:pt>
                <c:pt idx="3">
                  <c:v>0.20799999999999999</c:v>
                </c:pt>
                <c:pt idx="4">
                  <c:v>0.55100000000000005</c:v>
                </c:pt>
                <c:pt idx="5">
                  <c:v>0.65200000000000002</c:v>
                </c:pt>
                <c:pt idx="6">
                  <c:v>0.36599999999999999</c:v>
                </c:pt>
                <c:pt idx="7">
                  <c:v>0.40899999999999997</c:v>
                </c:pt>
              </c:numCache>
            </c:numRef>
          </c:val>
          <c:smooth val="0"/>
          <c:extLst>
            <c:ext xmlns:c16="http://schemas.microsoft.com/office/drawing/2014/chart" uri="{C3380CC4-5D6E-409C-BE32-E72D297353CC}">
              <c16:uniqueId val="{00000002-82D8-409B-985C-4EA1180745C8}"/>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2104915512"/>
        <c:axId val="-2090163992"/>
      </c:stockChart>
      <c:catAx>
        <c:axId val="-21049155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090163992"/>
        <c:crosses val="autoZero"/>
        <c:auto val="1"/>
        <c:lblAlgn val="ctr"/>
        <c:lblOffset val="100"/>
        <c:noMultiLvlLbl val="0"/>
      </c:catAx>
      <c:valAx>
        <c:axId val="-2090163992"/>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4915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0.04974</cdr:x>
      <cdr:y>0.92656</cdr:y>
    </cdr:from>
    <cdr:to>
      <cdr:x>0.08227</cdr:x>
      <cdr:y>0.96523</cdr:y>
    </cdr:to>
    <cdr:sp macro="" textlink="">
      <cdr:nvSpPr>
        <cdr:cNvPr id="2" name="Rectangle 1">
          <a:extLst xmlns:a="http://schemas.openxmlformats.org/drawingml/2006/main">
            <a:ext uri="{FF2B5EF4-FFF2-40B4-BE49-F238E27FC236}">
              <a16:creationId xmlns:a16="http://schemas.microsoft.com/office/drawing/2014/main" id="{14E6AAF6-E539-46E8-9CE2-A48D0DAA1A74}"/>
            </a:ext>
          </a:extLst>
        </cdr:cNvPr>
        <cdr:cNvSpPr/>
      </cdr:nvSpPr>
      <cdr:spPr>
        <a:xfrm xmlns:a="http://schemas.openxmlformats.org/drawingml/2006/main">
          <a:off x="371475" y="3765550"/>
          <a:ext cx="242888" cy="157162"/>
        </a:xfrm>
        <a:prstGeom xmlns:a="http://schemas.openxmlformats.org/drawingml/2006/main" prst="rect">
          <a:avLst/>
        </a:prstGeom>
        <a:solidFill xmlns:a="http://schemas.openxmlformats.org/drawingml/2006/main">
          <a:schemeClr val="tx2"/>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F88367-382B-4746-8036-869BB6FA0003}" type="datetimeFigureOut">
              <a:rPr lang="en-US" smtClean="0"/>
              <a:t>4/14/2020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74510D-E41A-4542-81A2-293CE6FA37A3}" type="slidenum">
              <a:rPr lang="en-US" smtClean="0"/>
              <a:t>‹#›</a:t>
            </a:fld>
            <a:endParaRPr lang="en-US" dirty="0"/>
          </a:p>
        </p:txBody>
      </p:sp>
    </p:spTree>
    <p:extLst>
      <p:ext uri="{BB962C8B-B14F-4D97-AF65-F5344CB8AC3E}">
        <p14:creationId xmlns:p14="http://schemas.microsoft.com/office/powerpoint/2010/main" val="3963137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489D9-9275-E44D-97B4-9839337EEBD5}" type="datetimeFigureOut">
              <a:rPr lang="en-US" smtClean="0"/>
              <a:t>4/14/2020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ADB278-24A2-A143-A74B-283A2E2203BF}" type="slidenum">
              <a:rPr lang="en-US" smtClean="0"/>
              <a:t>‹#›</a:t>
            </a:fld>
            <a:endParaRPr lang="en-US" dirty="0"/>
          </a:p>
        </p:txBody>
      </p:sp>
    </p:spTree>
    <p:extLst>
      <p:ext uri="{BB962C8B-B14F-4D97-AF65-F5344CB8AC3E}">
        <p14:creationId xmlns:p14="http://schemas.microsoft.com/office/powerpoint/2010/main" val="12303542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begin the recording.]</a:t>
            </a:r>
          </a:p>
          <a:p>
            <a:endParaRPr lang="en-US" dirty="0"/>
          </a:p>
          <a:p>
            <a:r>
              <a:rPr lang="en-US" dirty="0"/>
              <a:t>Good afternoon, everyone! Thank you for joining us for today’s QM Research</a:t>
            </a:r>
            <a:r>
              <a:rPr lang="en-US" baseline="0" dirty="0"/>
              <a:t> Webinar, CHLOE 4 – Navigating the Mainstream with our presenters, Richard Garrett and Ron Legon.</a:t>
            </a:r>
          </a:p>
          <a:p>
            <a:endParaRPr lang="en-US" baseline="0" dirty="0"/>
          </a:p>
          <a:p>
            <a:r>
              <a:rPr lang="en-US" baseline="0" dirty="0"/>
              <a:t>Today’s session is being recorded, and the recording and slides will be sent to you one week from today.</a:t>
            </a:r>
          </a:p>
          <a:p>
            <a:endParaRPr lang="en-US" baseline="0" dirty="0"/>
          </a:p>
          <a:p>
            <a:r>
              <a:rPr lang="en-US" baseline="0" dirty="0"/>
              <a:t>This session is also being live captioned at https://www.streamtext.net/player?event=QualityMatters</a:t>
            </a:r>
            <a:endParaRPr lang="en-US" dirty="0"/>
          </a:p>
        </p:txBody>
      </p:sp>
      <p:sp>
        <p:nvSpPr>
          <p:cNvPr id="4" name="Slide Number Placeholder 3"/>
          <p:cNvSpPr>
            <a:spLocks noGrp="1"/>
          </p:cNvSpPr>
          <p:nvPr>
            <p:ph type="sldNum" sz="quarter" idx="10"/>
          </p:nvPr>
        </p:nvSpPr>
        <p:spPr/>
        <p:txBody>
          <a:bodyPr/>
          <a:lstStyle/>
          <a:p>
            <a:fld id="{EC77C2AC-5EB2-4442-A971-60B4DFFEC84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9794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ADB278-24A2-A143-A74B-283A2E2203BF}" type="slidenum">
              <a:rPr lang="en-US" smtClean="0"/>
              <a:t>29</a:t>
            </a:fld>
            <a:endParaRPr lang="en-US" dirty="0"/>
          </a:p>
        </p:txBody>
      </p:sp>
    </p:spTree>
    <p:extLst>
      <p:ext uri="{BB962C8B-B14F-4D97-AF65-F5344CB8AC3E}">
        <p14:creationId xmlns:p14="http://schemas.microsoft.com/office/powerpoint/2010/main" val="926260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accessibility of online courses, programs, and services (5%)</a:t>
            </a:r>
            <a:endParaRPr lang="en-US" sz="3200" dirty="0"/>
          </a:p>
          <a:p>
            <a:r>
              <a:rPr lang="en-US" dirty="0"/>
              <a:t>Improve online support services (4%)</a:t>
            </a:r>
            <a:endParaRPr lang="en-US" sz="3200" dirty="0"/>
          </a:p>
          <a:p>
            <a:r>
              <a:rPr lang="en-US" dirty="0"/>
              <a:t>Standardize widely varied online standards and practices (3%) </a:t>
            </a:r>
            <a:endParaRPr lang="en-US" sz="3200" dirty="0"/>
          </a:p>
          <a:p>
            <a:r>
              <a:rPr lang="en-US" dirty="0"/>
              <a:t>Other goals with less than 2% support</a:t>
            </a:r>
            <a:endParaRPr lang="en-US" sz="3200" dirty="0"/>
          </a:p>
          <a:p>
            <a:pPr lvl="1" fontAlgn="b"/>
            <a:r>
              <a:rPr lang="en-US" sz="2600" dirty="0"/>
              <a:t>Provide online faculty support and professional development </a:t>
            </a:r>
          </a:p>
          <a:p>
            <a:pPr lvl="1" fontAlgn="b"/>
            <a:r>
              <a:rPr lang="en-US" sz="2600" dirty="0"/>
              <a:t>Increase institutional capacity for sustainable growth and learning </a:t>
            </a:r>
          </a:p>
          <a:p>
            <a:pPr lvl="1" fontAlgn="b"/>
            <a:r>
              <a:rPr lang="en-US" sz="2600" dirty="0"/>
              <a:t>Improve &amp; streamline online course &amp; program development processes</a:t>
            </a:r>
            <a:r>
              <a:rPr lang="en-US" sz="2900" dirty="0"/>
              <a:t/>
            </a:r>
            <a:br>
              <a:rPr lang="en-US" sz="2900" dirty="0"/>
            </a:br>
            <a:endParaRPr lang="en-US" sz="2900" dirty="0"/>
          </a:p>
          <a:p>
            <a:endParaRPr lang="en-US" dirty="0"/>
          </a:p>
        </p:txBody>
      </p:sp>
      <p:sp>
        <p:nvSpPr>
          <p:cNvPr id="4" name="Slide Number Placeholder 3"/>
          <p:cNvSpPr>
            <a:spLocks noGrp="1"/>
          </p:cNvSpPr>
          <p:nvPr>
            <p:ph type="sldNum" sz="quarter" idx="10"/>
          </p:nvPr>
        </p:nvSpPr>
        <p:spPr/>
        <p:txBody>
          <a:bodyPr/>
          <a:lstStyle/>
          <a:p>
            <a:fld id="{0DADB278-24A2-A143-A74B-283A2E2203BF}" type="slidenum">
              <a:rPr lang="en-US" smtClean="0"/>
              <a:t>31</a:t>
            </a:fld>
            <a:endParaRPr lang="en-US" dirty="0"/>
          </a:p>
        </p:txBody>
      </p:sp>
    </p:spTree>
    <p:extLst>
      <p:ext uri="{BB962C8B-B14F-4D97-AF65-F5344CB8AC3E}">
        <p14:creationId xmlns:p14="http://schemas.microsoft.com/office/powerpoint/2010/main" val="473807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7C2AC-5EB2-4442-A971-60B4DFFEC84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825790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7C2AC-5EB2-4442-A971-60B4DFFEC84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695561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I’d like to Richard and Ron. . . </a:t>
            </a:r>
          </a:p>
        </p:txBody>
      </p:sp>
      <p:sp>
        <p:nvSpPr>
          <p:cNvPr id="4" name="Slide Number Placeholder 3"/>
          <p:cNvSpPr>
            <a:spLocks noGrp="1"/>
          </p:cNvSpPr>
          <p:nvPr>
            <p:ph type="sldNum" sz="quarter" idx="10"/>
          </p:nvPr>
        </p:nvSpPr>
        <p:spPr/>
        <p:txBody>
          <a:bodyPr/>
          <a:lstStyle/>
          <a:p>
            <a:fld id="{EC77C2AC-5EB2-4442-A971-60B4DFFEC842}"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597418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7C2AC-5EB2-4442-A971-60B4DFFEC84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14614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7C2AC-5EB2-4442-A971-60B4DFFEC842}"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23997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welcome to today’s QM Research</a:t>
            </a:r>
            <a:r>
              <a:rPr lang="en-US" baseline="0" dirty="0"/>
              <a:t> Webinar!</a:t>
            </a:r>
          </a:p>
          <a:p>
            <a:endParaRPr lang="en-US" baseline="0" dirty="0"/>
          </a:p>
          <a:p>
            <a:r>
              <a:rPr lang="en-US" baseline="0" dirty="0"/>
              <a:t>We will begin at the top of the hour. For now, please check your audio setup. You will not need your mic for this webinar.</a:t>
            </a:r>
            <a:endParaRPr lang="en-US" dirty="0"/>
          </a:p>
        </p:txBody>
      </p:sp>
      <p:sp>
        <p:nvSpPr>
          <p:cNvPr id="4" name="Slide Number Placeholder 3"/>
          <p:cNvSpPr>
            <a:spLocks noGrp="1"/>
          </p:cNvSpPr>
          <p:nvPr>
            <p:ph type="sldNum" sz="quarter" idx="10"/>
          </p:nvPr>
        </p:nvSpPr>
        <p:spPr/>
        <p:txBody>
          <a:bodyPr/>
          <a:lstStyle/>
          <a:p>
            <a:fld id="{EC77C2AC-5EB2-4442-A971-60B4DFFEC84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8846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type your questions into the Q&amp;A during the webinar, and the presenter will answer them at the end of the session.</a:t>
            </a:r>
          </a:p>
        </p:txBody>
      </p:sp>
      <p:sp>
        <p:nvSpPr>
          <p:cNvPr id="4" name="Slide Number Placeholder 3"/>
          <p:cNvSpPr>
            <a:spLocks noGrp="1"/>
          </p:cNvSpPr>
          <p:nvPr>
            <p:ph type="sldNum" sz="quarter" idx="10"/>
          </p:nvPr>
        </p:nvSpPr>
        <p:spPr/>
        <p:txBody>
          <a:bodyPr/>
          <a:lstStyle/>
          <a:p>
            <a:fld id="{EC77C2AC-5EB2-4442-A971-60B4DFFEC84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97022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talk with the</a:t>
            </a:r>
            <a:r>
              <a:rPr lang="en-US" baseline="0" dirty="0"/>
              <a:t> other attendees</a:t>
            </a:r>
            <a:r>
              <a:rPr lang="en-US" dirty="0"/>
              <a:t>, type in the Chat.</a:t>
            </a:r>
          </a:p>
        </p:txBody>
      </p:sp>
      <p:sp>
        <p:nvSpPr>
          <p:cNvPr id="4" name="Slide Number Placeholder 3"/>
          <p:cNvSpPr>
            <a:spLocks noGrp="1"/>
          </p:cNvSpPr>
          <p:nvPr>
            <p:ph type="sldNum" sz="quarter" idx="10"/>
          </p:nvPr>
        </p:nvSpPr>
        <p:spPr/>
        <p:txBody>
          <a:bodyPr/>
          <a:lstStyle/>
          <a:p>
            <a:fld id="{EC77C2AC-5EB2-4442-A971-60B4DFFEC84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73953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DB278-24A2-A143-A74B-283A2E2203BF}" type="slidenum">
              <a:rPr lang="en-US" smtClean="0"/>
              <a:t>13</a:t>
            </a:fld>
            <a:endParaRPr lang="en-US" dirty="0"/>
          </a:p>
        </p:txBody>
      </p:sp>
    </p:spTree>
    <p:extLst>
      <p:ext uri="{BB962C8B-B14F-4D97-AF65-F5344CB8AC3E}">
        <p14:creationId xmlns:p14="http://schemas.microsoft.com/office/powerpoint/2010/main" val="630656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 in sectors claiming that online students outperform on-ground students</a:t>
            </a:r>
          </a:p>
          <a:p>
            <a:r>
              <a:rPr lang="en-US" dirty="0"/>
              <a:t>Least common in sectors claiming equivalent results for online and on-ground students</a:t>
            </a:r>
          </a:p>
          <a:p>
            <a:r>
              <a:rPr lang="en-US" dirty="0"/>
              <a:t>Other factors clearly influence student outcomes</a:t>
            </a:r>
          </a:p>
          <a:p>
            <a:pPr lvl="1"/>
            <a:r>
              <a:rPr lang="en-US" dirty="0"/>
              <a:t>e.g., student selectivity, faculty preparedness, course design, etc.</a:t>
            </a:r>
          </a:p>
          <a:p>
            <a:endParaRPr lang="en-US" dirty="0"/>
          </a:p>
        </p:txBody>
      </p:sp>
      <p:sp>
        <p:nvSpPr>
          <p:cNvPr id="4" name="Slide Number Placeholder 3"/>
          <p:cNvSpPr>
            <a:spLocks noGrp="1"/>
          </p:cNvSpPr>
          <p:nvPr>
            <p:ph type="sldNum" sz="quarter" idx="10"/>
          </p:nvPr>
        </p:nvSpPr>
        <p:spPr/>
        <p:txBody>
          <a:bodyPr/>
          <a:lstStyle/>
          <a:p>
            <a:fld id="{0DADB278-24A2-A143-A74B-283A2E2203BF}" type="slidenum">
              <a:rPr lang="en-US" smtClean="0"/>
              <a:t>15</a:t>
            </a:fld>
            <a:endParaRPr lang="en-US" dirty="0"/>
          </a:p>
        </p:txBody>
      </p:sp>
    </p:spTree>
    <p:extLst>
      <p:ext uri="{BB962C8B-B14F-4D97-AF65-F5344CB8AC3E}">
        <p14:creationId xmlns:p14="http://schemas.microsoft.com/office/powerpoint/2010/main" val="2899785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of COOs report some required training for faculty</a:t>
            </a:r>
          </a:p>
          <a:p>
            <a:pPr lvl="1"/>
            <a:r>
              <a:rPr lang="en-US" dirty="0"/>
              <a:t>Community colleges (61%) and 4-Year low online enrollment schools (64.5%) are most likely to require faculty training </a:t>
            </a:r>
            <a:endParaRPr lang="en-US" sz="2800" dirty="0"/>
          </a:p>
          <a:p>
            <a:pPr lvl="1"/>
            <a:r>
              <a:rPr lang="en-US" dirty="0"/>
              <a:t>Flagships (35%) are least likely to require faculty training </a:t>
            </a:r>
            <a:endParaRPr lang="en-US" sz="2800" dirty="0"/>
          </a:p>
          <a:p>
            <a:pPr lvl="1"/>
            <a:r>
              <a:rPr lang="en-US" dirty="0"/>
              <a:t>Training typically encompasses the following areas: </a:t>
            </a:r>
            <a:endParaRPr lang="en-US" sz="2800" dirty="0"/>
          </a:p>
          <a:p>
            <a:pPr lvl="2"/>
            <a:r>
              <a:rPr lang="en-US" dirty="0"/>
              <a:t>LMS and technology (57%)</a:t>
            </a:r>
            <a:endParaRPr lang="en-US" sz="2400" dirty="0"/>
          </a:p>
          <a:p>
            <a:pPr lvl="2"/>
            <a:r>
              <a:rPr lang="en-US" dirty="0"/>
              <a:t>Quality standards and assurance measures (50%)</a:t>
            </a:r>
            <a:endParaRPr lang="en-US" sz="2400" dirty="0"/>
          </a:p>
          <a:p>
            <a:pPr lvl="2"/>
            <a:r>
              <a:rPr lang="en-US" dirty="0"/>
              <a:t>Institutional rules and policies (50%)</a:t>
            </a:r>
            <a:endParaRPr lang="en-US" sz="2400" dirty="0"/>
          </a:p>
          <a:p>
            <a:pPr lvl="2"/>
            <a:r>
              <a:rPr lang="en-US" dirty="0"/>
              <a:t>Resources and pedagogy (49%)</a:t>
            </a:r>
            <a:endParaRPr lang="en-US" sz="2400" dirty="0"/>
          </a:p>
          <a:p>
            <a:endParaRPr lang="en-US" dirty="0"/>
          </a:p>
        </p:txBody>
      </p:sp>
      <p:sp>
        <p:nvSpPr>
          <p:cNvPr id="4" name="Slide Number Placeholder 3"/>
          <p:cNvSpPr>
            <a:spLocks noGrp="1"/>
          </p:cNvSpPr>
          <p:nvPr>
            <p:ph type="sldNum" sz="quarter" idx="10"/>
          </p:nvPr>
        </p:nvSpPr>
        <p:spPr/>
        <p:txBody>
          <a:bodyPr/>
          <a:lstStyle/>
          <a:p>
            <a:fld id="{0DADB278-24A2-A143-A74B-283A2E2203BF}" type="slidenum">
              <a:rPr lang="en-US" smtClean="0"/>
              <a:t>16</a:t>
            </a:fld>
            <a:endParaRPr lang="en-US" dirty="0"/>
          </a:p>
        </p:txBody>
      </p:sp>
    </p:spTree>
    <p:extLst>
      <p:ext uri="{BB962C8B-B14F-4D97-AF65-F5344CB8AC3E}">
        <p14:creationId xmlns:p14="http://schemas.microsoft.com/office/powerpoint/2010/main" val="4154043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TLT Centers are playing a key role in shifting classroom courses online during Covid-19</a:t>
            </a:r>
            <a:r>
              <a:rPr lang="en-US" baseline="0" dirty="0"/>
              <a:t> pandemic.</a:t>
            </a:r>
          </a:p>
          <a:p>
            <a:r>
              <a:rPr lang="en-US" dirty="0"/>
              <a:t>At least one TLT center in 78% of surveyed institutions</a:t>
            </a:r>
          </a:p>
          <a:p>
            <a:pPr lvl="1"/>
            <a:r>
              <a:rPr lang="en-US" dirty="0"/>
              <a:t>14% of surveyed schools have </a:t>
            </a:r>
            <a:r>
              <a:rPr lang="en-US" i="1" dirty="0"/>
              <a:t>more than one</a:t>
            </a:r>
          </a:p>
          <a:p>
            <a:r>
              <a:rPr lang="en-US" dirty="0"/>
              <a:t>Available to play a key role in preparing faculty for online teaching</a:t>
            </a:r>
          </a:p>
          <a:p>
            <a:r>
              <a:rPr lang="en-US" dirty="0"/>
              <a:t>Worthy of more detailed study of impact on faculty readiness</a:t>
            </a:r>
            <a:endParaRPr lang="en-US" sz="2400" dirty="0"/>
          </a:p>
          <a:p>
            <a:endParaRPr lang="en-US" dirty="0"/>
          </a:p>
        </p:txBody>
      </p:sp>
      <p:sp>
        <p:nvSpPr>
          <p:cNvPr id="4" name="Slide Number Placeholder 3"/>
          <p:cNvSpPr>
            <a:spLocks noGrp="1"/>
          </p:cNvSpPr>
          <p:nvPr>
            <p:ph type="sldNum" sz="quarter" idx="10"/>
          </p:nvPr>
        </p:nvSpPr>
        <p:spPr/>
        <p:txBody>
          <a:bodyPr/>
          <a:lstStyle/>
          <a:p>
            <a:fld id="{0DADB278-24A2-A143-A74B-283A2E2203BF}" type="slidenum">
              <a:rPr lang="en-US" smtClean="0"/>
              <a:t>17</a:t>
            </a:fld>
            <a:endParaRPr lang="en-US" dirty="0"/>
          </a:p>
        </p:txBody>
      </p:sp>
    </p:spTree>
    <p:extLst>
      <p:ext uri="{BB962C8B-B14F-4D97-AF65-F5344CB8AC3E}">
        <p14:creationId xmlns:p14="http://schemas.microsoft.com/office/powerpoint/2010/main" val="3506586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100" dirty="0"/>
              <a:t>62% of the COOs report one or more standing committees or councils dedicated to online learning</a:t>
            </a:r>
          </a:p>
          <a:p>
            <a:pPr lvl="1"/>
            <a:r>
              <a:rPr lang="en-US" sz="3600" dirty="0"/>
              <a:t>87% include faculty members</a:t>
            </a:r>
          </a:p>
          <a:p>
            <a:pPr lvl="1"/>
            <a:r>
              <a:rPr lang="en-US" sz="3600" dirty="0"/>
              <a:t>75% include senior administrators</a:t>
            </a:r>
          </a:p>
          <a:p>
            <a:pPr lvl="1"/>
            <a:r>
              <a:rPr lang="en-US" sz="3600" dirty="0"/>
              <a:t>75% have COOs as members or chairs (60%)</a:t>
            </a:r>
          </a:p>
          <a:p>
            <a:r>
              <a:rPr lang="en-US" sz="5100" dirty="0"/>
              <a:t>Mostly advisory, but more influential on policy issues:</a:t>
            </a:r>
          </a:p>
          <a:p>
            <a:pPr lvl="1"/>
            <a:r>
              <a:rPr lang="en-US" sz="3600" dirty="0"/>
              <a:t>Course/Program expansion</a:t>
            </a:r>
          </a:p>
          <a:p>
            <a:pPr lvl="1"/>
            <a:r>
              <a:rPr lang="en-US" sz="3600" dirty="0"/>
              <a:t>Quality Assurance</a:t>
            </a:r>
          </a:p>
          <a:p>
            <a:pPr lvl="1"/>
            <a:r>
              <a:rPr lang="en-US" sz="3600" dirty="0"/>
              <a:t>Faculty Training</a:t>
            </a:r>
          </a:p>
          <a:p>
            <a:pPr lvl="1"/>
            <a:r>
              <a:rPr lang="en-US" sz="3600" dirty="0"/>
              <a:t>Student Rules and Policies</a:t>
            </a:r>
          </a:p>
          <a:p>
            <a:pPr lvl="1"/>
            <a:r>
              <a:rPr lang="en-US" sz="3600" dirty="0"/>
              <a:t>Coordination among Academic Units</a:t>
            </a:r>
            <a:r>
              <a:rPr lang="en-US" sz="3600" dirty="0">
                <a:effectLst/>
              </a:rPr>
              <a:t> </a:t>
            </a:r>
            <a:endParaRPr lang="en-US" sz="3600" dirty="0"/>
          </a:p>
          <a:p>
            <a:endParaRPr lang="en-US" dirty="0"/>
          </a:p>
        </p:txBody>
      </p:sp>
      <p:sp>
        <p:nvSpPr>
          <p:cNvPr id="4" name="Slide Number Placeholder 3"/>
          <p:cNvSpPr>
            <a:spLocks noGrp="1"/>
          </p:cNvSpPr>
          <p:nvPr>
            <p:ph type="sldNum" sz="quarter" idx="10"/>
          </p:nvPr>
        </p:nvSpPr>
        <p:spPr/>
        <p:txBody>
          <a:bodyPr/>
          <a:lstStyle/>
          <a:p>
            <a:fld id="{0DADB278-24A2-A143-A74B-283A2E2203BF}" type="slidenum">
              <a:rPr lang="en-US" smtClean="0"/>
              <a:t>20</a:t>
            </a:fld>
            <a:endParaRPr lang="en-US" dirty="0"/>
          </a:p>
        </p:txBody>
      </p:sp>
    </p:spTree>
    <p:extLst>
      <p:ext uri="{BB962C8B-B14F-4D97-AF65-F5344CB8AC3E}">
        <p14:creationId xmlns:p14="http://schemas.microsoft.com/office/powerpoint/2010/main" val="2591002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QM Regional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accent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9186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C92AC8D-5EE6-FB4E-8117-B9A1A086D925}" type="slidenum">
              <a:rPr lang="en-US" smtClean="0"/>
              <a:t>‹#›</a:t>
            </a:fld>
            <a:endParaRPr lang="en-US" dirty="0"/>
          </a:p>
        </p:txBody>
      </p:sp>
    </p:spTree>
    <p:extLst>
      <p:ext uri="{BB962C8B-B14F-4D97-AF65-F5344CB8AC3E}">
        <p14:creationId xmlns:p14="http://schemas.microsoft.com/office/powerpoint/2010/main" val="117954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C92AC8D-5EE6-FB4E-8117-B9A1A086D925}" type="slidenum">
              <a:rPr lang="en-US" smtClean="0"/>
              <a:t>‹#›</a:t>
            </a:fld>
            <a:endParaRPr lang="en-US" dirty="0"/>
          </a:p>
        </p:txBody>
      </p:sp>
    </p:spTree>
    <p:extLst>
      <p:ext uri="{BB962C8B-B14F-4D97-AF65-F5344CB8AC3E}">
        <p14:creationId xmlns:p14="http://schemas.microsoft.com/office/powerpoint/2010/main" val="2499694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045E9AF-014C-4F41-A141-5A31E235202D}" type="datetimeFigureOut">
              <a:rPr lang="en-US" smtClean="0"/>
              <a:t>4/14/2020</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C92AC8D-5EE6-FB4E-8117-B9A1A086D925}" type="slidenum">
              <a:rPr lang="en-US" smtClean="0"/>
              <a:t>‹#›</a:t>
            </a:fld>
            <a:endParaRPr lang="en-US" dirty="0"/>
          </a:p>
        </p:txBody>
      </p:sp>
    </p:spTree>
    <p:extLst>
      <p:ext uri="{BB962C8B-B14F-4D97-AF65-F5344CB8AC3E}">
        <p14:creationId xmlns:p14="http://schemas.microsoft.com/office/powerpoint/2010/main" val="4112119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045E9AF-014C-4F41-A141-5A31E235202D}" type="datetimeFigureOut">
              <a:rPr lang="en-US" smtClean="0"/>
              <a:t>4/14/2020</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C92AC8D-5EE6-FB4E-8117-B9A1A086D925}" type="slidenum">
              <a:rPr lang="en-US" smtClean="0"/>
              <a:t>‹#›</a:t>
            </a:fld>
            <a:endParaRPr lang="en-US" dirty="0"/>
          </a:p>
        </p:txBody>
      </p:sp>
    </p:spTree>
    <p:extLst>
      <p:ext uri="{BB962C8B-B14F-4D97-AF65-F5344CB8AC3E}">
        <p14:creationId xmlns:p14="http://schemas.microsoft.com/office/powerpoint/2010/main" val="1187350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5867"/>
            <a:ext cx="7772400" cy="1521391"/>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734460"/>
            <a:ext cx="6400800" cy="631104"/>
          </a:xfrm>
          <a:prstGeom prst="rect">
            <a:avLst/>
          </a:prstGeom>
        </p:spPr>
        <p:txBody>
          <a:bodyPr/>
          <a:lstStyle>
            <a:lvl1pPr marL="0" indent="0" algn="ctr">
              <a:buNone/>
              <a:defRPr sz="3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4225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0575"/>
            <a:ext cx="8229600" cy="857250"/>
          </a:xfrm>
        </p:spPr>
        <p:txBody>
          <a:bodyPr/>
          <a:lstStyle/>
          <a:p>
            <a:r>
              <a:rPr lang="en-US" dirty="0"/>
              <a:t>Click to edit Master title style</a:t>
            </a:r>
          </a:p>
        </p:txBody>
      </p:sp>
      <p:sp>
        <p:nvSpPr>
          <p:cNvPr id="5" name="Subtitle 2"/>
          <p:cNvSpPr>
            <a:spLocks noGrp="1"/>
          </p:cNvSpPr>
          <p:nvPr>
            <p:ph type="subTitle" idx="1"/>
          </p:nvPr>
        </p:nvSpPr>
        <p:spPr>
          <a:xfrm>
            <a:off x="1371600" y="1938055"/>
            <a:ext cx="6400800" cy="631104"/>
          </a:xfrm>
          <a:prstGeom prst="rect">
            <a:avLst/>
          </a:prstGeom>
        </p:spPr>
        <p:txBody>
          <a:bodyPr/>
          <a:lstStyle>
            <a:lvl1pPr marL="0" indent="0" algn="ctr">
              <a:buNone/>
              <a:defRPr sz="3000">
                <a:solidFill>
                  <a:schemeClr val="tx1"/>
                </a:solidFill>
                <a:latin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4033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106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5"/>
          <p:cNvSpPr>
            <a:spLocks noGrp="1"/>
          </p:cNvSpPr>
          <p:nvPr>
            <p:ph sz="quarter" idx="10"/>
          </p:nvPr>
        </p:nvSpPr>
        <p:spPr>
          <a:xfrm>
            <a:off x="455613" y="1631156"/>
            <a:ext cx="4041775" cy="2699797"/>
          </a:xfrm>
        </p:spPr>
        <p:txBody>
          <a:bodyPr/>
          <a:lstStyle>
            <a:lvl1pPr marL="228600" indent="-228600">
              <a:defRPr sz="2000"/>
            </a:lvl1pPr>
            <a:lvl2pPr marL="188913" indent="-188913">
              <a:tabLst/>
              <a:defRPr sz="2000"/>
            </a:lvl2pPr>
            <a:lvl3pPr marL="404813" indent="-180975">
              <a:tabLst/>
              <a:defRPr sz="1800"/>
            </a:lvl3pPr>
            <a:lvl4pPr marL="577850" indent="-138113">
              <a:tabLst/>
              <a:defRPr sz="1600"/>
            </a:lvl4pPr>
            <a:lvl5pPr marL="742950" indent="-165100">
              <a:tabLs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7A36A4BF-A5E9-D245-849C-B92193B17EE9}"/>
              </a:ext>
            </a:extLst>
          </p:cNvPr>
          <p:cNvSpPr>
            <a:spLocks noGrp="1"/>
          </p:cNvSpPr>
          <p:nvPr>
            <p:ph sz="quarter" idx="11"/>
          </p:nvPr>
        </p:nvSpPr>
        <p:spPr>
          <a:xfrm>
            <a:off x="4653145" y="1631156"/>
            <a:ext cx="4041775" cy="2699797"/>
          </a:xfrm>
        </p:spPr>
        <p:txBody>
          <a:bodyPr/>
          <a:lstStyle>
            <a:lvl1pPr marL="228600" indent="-228600">
              <a:defRPr sz="2000"/>
            </a:lvl1pPr>
            <a:lvl2pPr marL="188913" indent="-188913">
              <a:tabLst/>
              <a:defRPr sz="2000"/>
            </a:lvl2pPr>
            <a:lvl3pPr marL="404813" indent="-180975">
              <a:tabLst/>
              <a:defRPr sz="1800"/>
            </a:lvl3pPr>
            <a:lvl4pPr marL="577850" indent="-138113">
              <a:tabLst/>
              <a:defRPr sz="1600"/>
            </a:lvl4pPr>
            <a:lvl5pPr marL="742950" indent="-165100">
              <a:tabLs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3375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a:t>Click to edit Master title style</a:t>
            </a:r>
          </a:p>
        </p:txBody>
      </p:sp>
      <p:sp>
        <p:nvSpPr>
          <p:cNvPr id="3" name="Content Placeholder 3"/>
          <p:cNvSpPr>
            <a:spLocks noGrp="1"/>
          </p:cNvSpPr>
          <p:nvPr>
            <p:ph sz="half" idx="2"/>
          </p:nvPr>
        </p:nvSpPr>
        <p:spPr>
          <a:xfrm>
            <a:off x="457200" y="1063626"/>
            <a:ext cx="4040188" cy="32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4605338" y="1063625"/>
            <a:ext cx="4081462" cy="3267075"/>
          </a:xfrm>
        </p:spPr>
        <p:txBody>
          <a:bodyPr/>
          <a:lstStyle/>
          <a:p>
            <a:r>
              <a:rPr lang="en-US" dirty="0"/>
              <a:t>Drag picture to placeholder or click icon to add</a:t>
            </a:r>
          </a:p>
        </p:txBody>
      </p:sp>
    </p:spTree>
    <p:extLst>
      <p:ext uri="{BB962C8B-B14F-4D97-AF65-F5344CB8AC3E}">
        <p14:creationId xmlns:p14="http://schemas.microsoft.com/office/powerpoint/2010/main" val="99902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102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2309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0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M Regional Title with images">
    <p:bg>
      <p:bgRef idx="1001">
        <a:schemeClr val="bg1"/>
      </p:bgRef>
    </p:bg>
    <p:spTree>
      <p:nvGrpSpPr>
        <p:cNvPr id="1" name=""/>
        <p:cNvGrpSpPr/>
        <p:nvPr/>
      </p:nvGrpSpPr>
      <p:grpSpPr>
        <a:xfrm>
          <a:off x="0" y="0"/>
          <a:ext cx="0" cy="0"/>
          <a:chOff x="0" y="0"/>
          <a:chExt cx="0" cy="0"/>
        </a:xfrm>
      </p:grpSpPr>
      <p:sp>
        <p:nvSpPr>
          <p:cNvPr id="3" name="Picture Placeholder 5"/>
          <p:cNvSpPr>
            <a:spLocks noGrp="1"/>
          </p:cNvSpPr>
          <p:nvPr>
            <p:ph type="pic" sz="quarter" idx="11" hasCustomPrompt="1"/>
          </p:nvPr>
        </p:nvSpPr>
        <p:spPr>
          <a:xfrm>
            <a:off x="3645208" y="1832578"/>
            <a:ext cx="2028763" cy="1851944"/>
          </a:xfrm>
          <a:prstGeom prst="rect">
            <a:avLst/>
          </a:prstGeom>
        </p:spPr>
        <p:txBody>
          <a:bodyPr vert="horz"/>
          <a:lstStyle>
            <a:lvl1pPr marL="0" indent="0">
              <a:buNone/>
              <a:defRPr sz="1800"/>
            </a:lvl1pPr>
          </a:lstStyle>
          <a:p>
            <a:r>
              <a:rPr lang="en-US" dirty="0"/>
              <a:t>Drag picture to placeholder or click icon to add</a:t>
            </a:r>
          </a:p>
        </p:txBody>
      </p:sp>
      <p:sp>
        <p:nvSpPr>
          <p:cNvPr id="4" name="Picture Placeholder 5"/>
          <p:cNvSpPr>
            <a:spLocks noGrp="1"/>
          </p:cNvSpPr>
          <p:nvPr>
            <p:ph type="pic" sz="quarter" idx="12"/>
          </p:nvPr>
        </p:nvSpPr>
        <p:spPr>
          <a:xfrm>
            <a:off x="752523" y="1832578"/>
            <a:ext cx="2028763" cy="1851944"/>
          </a:xfrm>
          <a:prstGeom prst="rect">
            <a:avLst/>
          </a:prstGeom>
        </p:spPr>
        <p:txBody>
          <a:bodyPr vert="horz"/>
          <a:lstStyle>
            <a:lvl1pPr marL="0" indent="0">
              <a:buNone/>
              <a:defRPr sz="1800"/>
            </a:lvl1pPr>
          </a:lstStyle>
          <a:p>
            <a:r>
              <a:rPr lang="en-US" dirty="0"/>
              <a:t>Click icon to add picture</a:t>
            </a:r>
          </a:p>
        </p:txBody>
      </p:sp>
      <p:sp>
        <p:nvSpPr>
          <p:cNvPr id="5" name="Picture Placeholder 5"/>
          <p:cNvSpPr>
            <a:spLocks noGrp="1"/>
          </p:cNvSpPr>
          <p:nvPr>
            <p:ph type="pic" sz="quarter" idx="13"/>
          </p:nvPr>
        </p:nvSpPr>
        <p:spPr>
          <a:xfrm>
            <a:off x="6455580" y="1832578"/>
            <a:ext cx="2028763" cy="1851944"/>
          </a:xfrm>
          <a:prstGeom prst="rect">
            <a:avLst/>
          </a:prstGeom>
        </p:spPr>
        <p:txBody>
          <a:bodyPr vert="horz"/>
          <a:lstStyle>
            <a:lvl1pPr marL="0" indent="0">
              <a:buNone/>
              <a:defRPr sz="1800"/>
            </a:lvl1pPr>
          </a:lstStyle>
          <a:p>
            <a:r>
              <a:rPr lang="en-US" dirty="0"/>
              <a:t>Click icon to add picture</a:t>
            </a:r>
          </a:p>
        </p:txBody>
      </p:sp>
      <p:sp>
        <p:nvSpPr>
          <p:cNvPr id="8" name="Text Placeholder 7">
            <a:extLst>
              <a:ext uri="{FF2B5EF4-FFF2-40B4-BE49-F238E27FC236}">
                <a16:creationId xmlns:a16="http://schemas.microsoft.com/office/drawing/2014/main" id="{9574AA38-87D6-3240-AAE4-55C2E695DD6D}"/>
              </a:ext>
            </a:extLst>
          </p:cNvPr>
          <p:cNvSpPr>
            <a:spLocks noGrp="1"/>
          </p:cNvSpPr>
          <p:nvPr>
            <p:ph type="body" sz="quarter" idx="14" hasCustomPrompt="1"/>
          </p:nvPr>
        </p:nvSpPr>
        <p:spPr>
          <a:xfrm>
            <a:off x="752475" y="3800475"/>
            <a:ext cx="2028825" cy="6096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Caption goes here</a:t>
            </a:r>
          </a:p>
        </p:txBody>
      </p:sp>
      <p:sp>
        <p:nvSpPr>
          <p:cNvPr id="9" name="Text Placeholder 7">
            <a:extLst>
              <a:ext uri="{FF2B5EF4-FFF2-40B4-BE49-F238E27FC236}">
                <a16:creationId xmlns:a16="http://schemas.microsoft.com/office/drawing/2014/main" id="{050A5DC9-7D1C-EB4D-BB0D-A4C7C1A796A6}"/>
              </a:ext>
            </a:extLst>
          </p:cNvPr>
          <p:cNvSpPr>
            <a:spLocks noGrp="1"/>
          </p:cNvSpPr>
          <p:nvPr>
            <p:ph type="body" sz="quarter" idx="15" hasCustomPrompt="1"/>
          </p:nvPr>
        </p:nvSpPr>
        <p:spPr>
          <a:xfrm>
            <a:off x="3637915" y="3800475"/>
            <a:ext cx="2028825" cy="6096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Caption goes here</a:t>
            </a:r>
          </a:p>
        </p:txBody>
      </p:sp>
      <p:sp>
        <p:nvSpPr>
          <p:cNvPr id="10" name="Text Placeholder 7">
            <a:extLst>
              <a:ext uri="{FF2B5EF4-FFF2-40B4-BE49-F238E27FC236}">
                <a16:creationId xmlns:a16="http://schemas.microsoft.com/office/drawing/2014/main" id="{2CD543ED-76D5-7348-9AE0-5ADC753E1BB2}"/>
              </a:ext>
            </a:extLst>
          </p:cNvPr>
          <p:cNvSpPr>
            <a:spLocks noGrp="1"/>
          </p:cNvSpPr>
          <p:nvPr>
            <p:ph type="body" sz="quarter" idx="16" hasCustomPrompt="1"/>
          </p:nvPr>
        </p:nvSpPr>
        <p:spPr>
          <a:xfrm>
            <a:off x="6462395" y="3800475"/>
            <a:ext cx="2028825" cy="60960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Caption goes here</a:t>
            </a:r>
          </a:p>
        </p:txBody>
      </p:sp>
    </p:spTree>
    <p:extLst>
      <p:ext uri="{BB962C8B-B14F-4D97-AF65-F5344CB8AC3E}">
        <p14:creationId xmlns:p14="http://schemas.microsoft.com/office/powerpoint/2010/main" val="84247084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90004"/>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34913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3915057"/>
            <a:ext cx="5486400" cy="3291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527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0575"/>
            <a:ext cx="8229600" cy="857250"/>
          </a:xfrm>
        </p:spPr>
        <p:txBody>
          <a:bodyPr/>
          <a:lstStyle/>
          <a:p>
            <a:r>
              <a:rPr lang="en-US" dirty="0"/>
              <a:t>Click to edit Master title style</a:t>
            </a:r>
          </a:p>
        </p:txBody>
      </p:sp>
      <p:sp>
        <p:nvSpPr>
          <p:cNvPr id="5" name="Subtitle 2"/>
          <p:cNvSpPr>
            <a:spLocks noGrp="1"/>
          </p:cNvSpPr>
          <p:nvPr>
            <p:ph type="subTitle" idx="1"/>
          </p:nvPr>
        </p:nvSpPr>
        <p:spPr>
          <a:xfrm>
            <a:off x="1371600" y="1938055"/>
            <a:ext cx="6400800" cy="631104"/>
          </a:xfrm>
          <a:prstGeom prst="rect">
            <a:avLst/>
          </a:prstGeom>
        </p:spPr>
        <p:txBody>
          <a:bodyPr/>
          <a:lstStyle>
            <a:lvl1pPr marL="0" indent="0" algn="ctr">
              <a:buNone/>
              <a:defRPr sz="3000">
                <a:solidFill>
                  <a:schemeClr val="tx1"/>
                </a:solidFill>
                <a:latin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4033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106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image, chart, smart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0"/>
          </p:nvPr>
        </p:nvSpPr>
        <p:spPr>
          <a:xfrm>
            <a:off x="457200" y="987425"/>
            <a:ext cx="8229600" cy="327183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343493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699797"/>
          </a:xfrm>
        </p:spPr>
        <p:txBody>
          <a:bodyPr/>
          <a:lstStyle>
            <a:lvl1pPr marL="228600" indent="-228600">
              <a:defRPr sz="2000"/>
            </a:lvl1pPr>
            <a:lvl2pPr marL="603504" indent="-329184">
              <a:defRPr sz="2000"/>
            </a:lvl2pPr>
            <a:lvl3pPr marL="822960" indent="-182880">
              <a:defRPr sz="1800"/>
            </a:lvl3pPr>
            <a:lvl4pPr marL="1005840" indent="-137160">
              <a:defRPr sz="1600"/>
            </a:lvl4pPr>
            <a:lvl5pPr marL="1170432" indent="-164592">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0"/>
          </p:nvPr>
        </p:nvSpPr>
        <p:spPr>
          <a:xfrm>
            <a:off x="455613" y="1631156"/>
            <a:ext cx="4041775" cy="2699797"/>
          </a:xfrm>
        </p:spPr>
        <p:txBody>
          <a:bodyPr/>
          <a:lstStyle>
            <a:lvl1pPr marL="228600" indent="-228600">
              <a:defRPr sz="2000"/>
            </a:lvl1pPr>
            <a:lvl2pPr marL="603504" indent="-329184">
              <a:defRPr sz="2000"/>
            </a:lvl2pPr>
            <a:lvl3pPr marL="822960" indent="-182880">
              <a:defRPr sz="1800"/>
            </a:lvl3pPr>
            <a:lvl4pPr marL="1005840" indent="-137160">
              <a:defRPr sz="1600"/>
            </a:lvl4pPr>
            <a:lvl5pPr marL="1170432" indent="-164592">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3375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with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a:t>Click to edit Master title style</a:t>
            </a:r>
          </a:p>
        </p:txBody>
      </p:sp>
      <p:sp>
        <p:nvSpPr>
          <p:cNvPr id="3" name="Content Placeholder 3"/>
          <p:cNvSpPr>
            <a:spLocks noGrp="1"/>
          </p:cNvSpPr>
          <p:nvPr>
            <p:ph sz="half" idx="2"/>
          </p:nvPr>
        </p:nvSpPr>
        <p:spPr>
          <a:xfrm>
            <a:off x="457200" y="1063626"/>
            <a:ext cx="4040188" cy="32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4605338" y="1063625"/>
            <a:ext cx="4081462" cy="3267075"/>
          </a:xfrm>
        </p:spPr>
        <p:txBody>
          <a:bodyPr/>
          <a:lstStyle/>
          <a:p>
            <a:endParaRPr lang="en-US" dirty="0"/>
          </a:p>
        </p:txBody>
      </p:sp>
    </p:spTree>
    <p:extLst>
      <p:ext uri="{BB962C8B-B14F-4D97-AF65-F5344CB8AC3E}">
        <p14:creationId xmlns:p14="http://schemas.microsoft.com/office/powerpoint/2010/main" val="99902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Objec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1024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457201" y="1076326"/>
            <a:ext cx="3008313" cy="32309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09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90004"/>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34913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3915057"/>
            <a:ext cx="5486400" cy="3291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527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Typographic logo that represents Quality Matters" title="QM Quality Matters">
            <a:extLst>
              <a:ext uri="{FF2B5EF4-FFF2-40B4-BE49-F238E27FC236}">
                <a16:creationId xmlns:a16="http://schemas.microsoft.com/office/drawing/2014/main" id="{34004ABA-B1FD-D949-B152-0F03E7027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8734" y="300038"/>
            <a:ext cx="1786533" cy="1588029"/>
          </a:xfrm>
          <a:prstGeom prst="rect">
            <a:avLst/>
          </a:prstGeom>
          <a:effectLst>
            <a:outerShdw blurRad="82550" dist="88900" dir="2700000" algn="tl" rotWithShape="0">
              <a:prstClr val="black">
                <a:alpha val="30000"/>
              </a:prstClr>
            </a:outerShdw>
          </a:effectLst>
        </p:spPr>
      </p:pic>
    </p:spTree>
    <p:extLst>
      <p:ext uri="{BB962C8B-B14F-4D97-AF65-F5344CB8AC3E}">
        <p14:creationId xmlns:p14="http://schemas.microsoft.com/office/powerpoint/2010/main" val="1791862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4084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8C92AC8D-5EE6-FB4E-8117-B9A1A086D925}" type="slidenum">
              <a:rPr lang="en-US" smtClean="0"/>
              <a:t>‹#›</a:t>
            </a:fld>
            <a:endParaRPr lang="en-US" dirty="0"/>
          </a:p>
        </p:txBody>
      </p:sp>
    </p:spTree>
    <p:extLst>
      <p:ext uri="{BB962C8B-B14F-4D97-AF65-F5344CB8AC3E}">
        <p14:creationId xmlns:p14="http://schemas.microsoft.com/office/powerpoint/2010/main" val="808747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2B019A2-0CA6-9444-B41D-589B7281374F}"/>
              </a:ext>
            </a:extLst>
          </p:cNvPr>
          <p:cNvSpPr>
            <a:spLocks noGrp="1"/>
          </p:cNvSpPr>
          <p:nvPr>
            <p:ph type="title"/>
          </p:nvPr>
        </p:nvSpPr>
        <p:spPr>
          <a:xfrm>
            <a:off x="1930400" y="274638"/>
            <a:ext cx="7010400" cy="749829"/>
          </a:xfrm>
          <a:prstGeom prst="rect">
            <a:avLst/>
          </a:prstGeom>
        </p:spPr>
        <p:txBody>
          <a:bodyPr/>
          <a:lstStyle>
            <a:lvl1pPr algn="l">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05180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se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0575"/>
            <a:ext cx="8229600" cy="857250"/>
          </a:xfrm>
        </p:spPr>
        <p:txBody>
          <a:bodyPr/>
          <a:lstStyle/>
          <a:p>
            <a:r>
              <a:rPr lang="en-US" dirty="0"/>
              <a:t>Click to edit Master title style</a:t>
            </a:r>
          </a:p>
        </p:txBody>
      </p:sp>
      <p:sp>
        <p:nvSpPr>
          <p:cNvPr id="5" name="Subtitle 2"/>
          <p:cNvSpPr>
            <a:spLocks noGrp="1"/>
          </p:cNvSpPr>
          <p:nvPr>
            <p:ph type="subTitle" idx="1"/>
          </p:nvPr>
        </p:nvSpPr>
        <p:spPr>
          <a:xfrm>
            <a:off x="1371600" y="1938055"/>
            <a:ext cx="6400800" cy="631104"/>
          </a:xfrm>
          <a:prstGeom prst="rect">
            <a:avLst/>
          </a:prstGeom>
        </p:spPr>
        <p:txBody>
          <a:bodyPr/>
          <a:lstStyle>
            <a:lvl1pPr marL="0" indent="0" algn="ctr">
              <a:buNone/>
              <a:defRPr sz="3000">
                <a:solidFill>
                  <a:schemeClr val="tx1"/>
                </a:solidFill>
                <a:latin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4033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106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image, chart, smart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0"/>
          </p:nvPr>
        </p:nvSpPr>
        <p:spPr>
          <a:xfrm>
            <a:off x="457200" y="987425"/>
            <a:ext cx="8229600" cy="327183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343493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699797"/>
          </a:xfrm>
        </p:spPr>
        <p:txBody>
          <a:bodyPr/>
          <a:lstStyle>
            <a:lvl1pPr marL="228600" indent="-228600">
              <a:defRPr sz="2000"/>
            </a:lvl1pPr>
            <a:lvl2pPr marL="603504" indent="-329184">
              <a:defRPr sz="2000"/>
            </a:lvl2pPr>
            <a:lvl3pPr marL="822960" indent="-182880">
              <a:defRPr sz="1800"/>
            </a:lvl3pPr>
            <a:lvl4pPr marL="1005840" indent="-137160">
              <a:defRPr sz="1600"/>
            </a:lvl4pPr>
            <a:lvl5pPr marL="1170432" indent="-164592">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0"/>
          </p:nvPr>
        </p:nvSpPr>
        <p:spPr>
          <a:xfrm>
            <a:off x="455613" y="1631156"/>
            <a:ext cx="4041775" cy="2699797"/>
          </a:xfrm>
        </p:spPr>
        <p:txBody>
          <a:bodyPr/>
          <a:lstStyle>
            <a:lvl1pPr marL="228600" indent="-228600">
              <a:defRPr sz="2000"/>
            </a:lvl1pPr>
            <a:lvl2pPr marL="603504" indent="-329184">
              <a:defRPr sz="2000"/>
            </a:lvl2pPr>
            <a:lvl3pPr marL="822960" indent="-182880">
              <a:defRPr sz="1800"/>
            </a:lvl3pPr>
            <a:lvl4pPr marL="1005840" indent="-137160">
              <a:defRPr sz="1600"/>
            </a:lvl4pPr>
            <a:lvl5pPr marL="1170432" indent="-164592">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3375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a:t>Click to edit Master title style</a:t>
            </a:r>
          </a:p>
        </p:txBody>
      </p:sp>
      <p:sp>
        <p:nvSpPr>
          <p:cNvPr id="3" name="Content Placeholder 3"/>
          <p:cNvSpPr>
            <a:spLocks noGrp="1"/>
          </p:cNvSpPr>
          <p:nvPr>
            <p:ph sz="half" idx="2"/>
          </p:nvPr>
        </p:nvSpPr>
        <p:spPr>
          <a:xfrm>
            <a:off x="457200" y="1063626"/>
            <a:ext cx="4040188" cy="32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4605338" y="1063625"/>
            <a:ext cx="4081462" cy="3267075"/>
          </a:xfrm>
        </p:spPr>
        <p:txBody>
          <a:bodyPr/>
          <a:lstStyle/>
          <a:p>
            <a:endParaRPr lang="en-US" dirty="0"/>
          </a:p>
        </p:txBody>
      </p:sp>
    </p:spTree>
    <p:extLst>
      <p:ext uri="{BB962C8B-B14F-4D97-AF65-F5344CB8AC3E}">
        <p14:creationId xmlns:p14="http://schemas.microsoft.com/office/powerpoint/2010/main" val="99902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Objec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1024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457201" y="1076326"/>
            <a:ext cx="3008313" cy="32309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09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90004"/>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34913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3915057"/>
            <a:ext cx="5486400" cy="3291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527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Typographic logo that represents Quality Matters" title="QM Quality Matters">
            <a:extLst>
              <a:ext uri="{FF2B5EF4-FFF2-40B4-BE49-F238E27FC236}">
                <a16:creationId xmlns:a16="http://schemas.microsoft.com/office/drawing/2014/main" id="{34004ABA-B1FD-D949-B152-0F03E7027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8734" y="300038"/>
            <a:ext cx="1786533" cy="1588029"/>
          </a:xfrm>
          <a:prstGeom prst="rect">
            <a:avLst/>
          </a:prstGeom>
          <a:effectLst>
            <a:outerShdw blurRad="82550" dist="88900" dir="2700000" algn="tl" rotWithShape="0">
              <a:prstClr val="black">
                <a:alpha val="30000"/>
              </a:prstClr>
            </a:outerShdw>
          </a:effectLst>
        </p:spPr>
      </p:pic>
    </p:spTree>
    <p:extLst>
      <p:ext uri="{BB962C8B-B14F-4D97-AF65-F5344CB8AC3E}">
        <p14:creationId xmlns:p14="http://schemas.microsoft.com/office/powerpoint/2010/main" val="1791862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3"/>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4084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92AC8D-5EE6-FB4E-8117-B9A1A086D925}" type="slidenum">
              <a:rPr lang="en-US" smtClean="0"/>
              <a:t>‹#›</a:t>
            </a:fld>
            <a:endParaRPr lang="en-US" dirty="0"/>
          </a:p>
        </p:txBody>
      </p:sp>
    </p:spTree>
    <p:extLst>
      <p:ext uri="{BB962C8B-B14F-4D97-AF65-F5344CB8AC3E}">
        <p14:creationId xmlns:p14="http://schemas.microsoft.com/office/powerpoint/2010/main" val="2404067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C92AC8D-5EE6-FB4E-8117-B9A1A086D925}" type="slidenum">
              <a:rPr lang="en-US" smtClean="0"/>
              <a:t>‹#›</a:t>
            </a:fld>
            <a:endParaRPr lang="en-US" dirty="0"/>
          </a:p>
        </p:txBody>
      </p:sp>
    </p:spTree>
    <p:extLst>
      <p:ext uri="{BB962C8B-B14F-4D97-AF65-F5344CB8AC3E}">
        <p14:creationId xmlns:p14="http://schemas.microsoft.com/office/powerpoint/2010/main" val="162799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C92AC8D-5EE6-FB4E-8117-B9A1A086D925}" type="slidenum">
              <a:rPr lang="en-US" smtClean="0"/>
              <a:t>‹#›</a:t>
            </a:fld>
            <a:endParaRPr lang="en-US" dirty="0"/>
          </a:p>
        </p:txBody>
      </p:sp>
    </p:spTree>
    <p:extLst>
      <p:ext uri="{BB962C8B-B14F-4D97-AF65-F5344CB8AC3E}">
        <p14:creationId xmlns:p14="http://schemas.microsoft.com/office/powerpoint/2010/main" val="1481818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C92AC8D-5EE6-FB4E-8117-B9A1A086D925}" type="slidenum">
              <a:rPr lang="en-US" smtClean="0"/>
              <a:t>‹#›</a:t>
            </a:fld>
            <a:endParaRPr lang="en-US" dirty="0"/>
          </a:p>
        </p:txBody>
      </p:sp>
    </p:spTree>
    <p:extLst>
      <p:ext uri="{BB962C8B-B14F-4D97-AF65-F5344CB8AC3E}">
        <p14:creationId xmlns:p14="http://schemas.microsoft.com/office/powerpoint/2010/main" val="256898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C92AC8D-5EE6-FB4E-8117-B9A1A086D925}" type="slidenum">
              <a:rPr lang="en-US" smtClean="0"/>
              <a:t>‹#›</a:t>
            </a:fld>
            <a:endParaRPr lang="en-US" dirty="0"/>
          </a:p>
        </p:txBody>
      </p:sp>
    </p:spTree>
    <p:extLst>
      <p:ext uri="{BB962C8B-B14F-4D97-AF65-F5344CB8AC3E}">
        <p14:creationId xmlns:p14="http://schemas.microsoft.com/office/powerpoint/2010/main" val="3948078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92AC8D-5EE6-FB4E-8117-B9A1A086D925}" type="slidenum">
              <a:rPr lang="en-US" smtClean="0"/>
              <a:t>‹#›</a:t>
            </a:fld>
            <a:endParaRPr lang="en-US" dirty="0"/>
          </a:p>
        </p:txBody>
      </p:sp>
    </p:spTree>
    <p:extLst>
      <p:ext uri="{BB962C8B-B14F-4D97-AF65-F5344CB8AC3E}">
        <p14:creationId xmlns:p14="http://schemas.microsoft.com/office/powerpoint/2010/main" val="3292847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heme" Target="../theme/theme6.xml"/><Relationship Id="rId7" Type="http://schemas.openxmlformats.org/officeDocument/2006/relationships/image" Target="../media/image10.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heme" Target="../theme/theme9.xml"/><Relationship Id="rId7" Type="http://schemas.openxmlformats.org/officeDocument/2006/relationships/image" Target="../media/image10.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a:xfrm>
            <a:off x="0" y="4628628"/>
            <a:ext cx="9144000" cy="514872"/>
          </a:xfrm>
          <a:prstGeom prst="rect">
            <a:avLst/>
          </a:prstGeom>
          <a:solidFill>
            <a:srgbClr val="FD9E3C"/>
          </a:solidFill>
          <a:ln>
            <a:noFill/>
          </a:ln>
          <a:effectLst>
            <a:outerShdw blurRad="50800" dist="38100" dir="16200000"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lumMod val="50000"/>
                </a:schemeClr>
              </a:solidFill>
            </a:endParaRPr>
          </a:p>
        </p:txBody>
      </p:sp>
      <p:sp>
        <p:nvSpPr>
          <p:cNvPr id="10" name="TextBox 12"/>
          <p:cNvSpPr txBox="1">
            <a:spLocks noChangeArrowheads="1"/>
          </p:cNvSpPr>
          <p:nvPr/>
        </p:nvSpPr>
        <p:spPr bwMode="auto">
          <a:xfrm>
            <a:off x="5737126" y="4773615"/>
            <a:ext cx="3310373" cy="27699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a:r>
              <a:rPr lang="de-DE" sz="1200" dirty="0">
                <a:solidFill>
                  <a:schemeClr val="tx1"/>
                </a:solidFill>
                <a:latin typeface="Calibri" charset="0"/>
              </a:rPr>
              <a:t>© 2020 Quality </a:t>
            </a:r>
            <a:r>
              <a:rPr lang="de-DE" sz="1200" dirty="0" err="1">
                <a:solidFill>
                  <a:schemeClr val="tx1"/>
                </a:solidFill>
                <a:latin typeface="Calibri" charset="0"/>
              </a:rPr>
              <a:t>Matters</a:t>
            </a:r>
            <a:r>
              <a:rPr lang="de-DE" sz="1200" dirty="0">
                <a:solidFill>
                  <a:schemeClr val="tx1"/>
                </a:solidFill>
                <a:latin typeface="Calibri" charset="0"/>
              </a:rPr>
              <a:t> &amp; </a:t>
            </a:r>
            <a:r>
              <a:rPr lang="de-DE" sz="1200" dirty="0" err="1">
                <a:solidFill>
                  <a:schemeClr val="tx1"/>
                </a:solidFill>
                <a:latin typeface="Calibri" charset="0"/>
              </a:rPr>
              <a:t>Eduventures</a:t>
            </a:r>
            <a:r>
              <a:rPr lang="de-DE" sz="1200" dirty="0">
                <a:solidFill>
                  <a:schemeClr val="tx1"/>
                </a:solidFill>
                <a:latin typeface="Calibri" charset="0"/>
              </a:rPr>
              <a:t> Research   </a:t>
            </a:r>
            <a:endParaRPr lang="en-US" sz="1200" dirty="0">
              <a:solidFill>
                <a:schemeClr val="tx1"/>
              </a:solidFill>
              <a:latin typeface="Calibri" charset="0"/>
            </a:endParaRPr>
          </a:p>
        </p:txBody>
      </p:sp>
      <p:pic>
        <p:nvPicPr>
          <p:cNvPr id="4" name="Picture 3" descr="Screen Shot 2020-03-08 at 10.01.42 A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0320" y="0"/>
            <a:ext cx="3000320" cy="1521415"/>
          </a:xfrm>
          <a:prstGeom prst="rect">
            <a:avLst/>
          </a:prstGeom>
        </p:spPr>
      </p:pic>
      <p:pic>
        <p:nvPicPr>
          <p:cNvPr id="6" name="Picture 5" descr="Screen Shot 2019-09-30 at 10.09.38 AM.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49644" y="0"/>
            <a:ext cx="1594356" cy="963098"/>
          </a:xfrm>
          <a:prstGeom prst="rect">
            <a:avLst/>
          </a:prstGeom>
        </p:spPr>
      </p:pic>
      <p:pic>
        <p:nvPicPr>
          <p:cNvPr id="7" name="Picture 6" descr="Screen Shot 2019-02-03 at 10.39.15 AM.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451318" cy="963098"/>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73" r:id="rId2"/>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7152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288937" y="4767263"/>
            <a:ext cx="3397863" cy="274637"/>
          </a:xfrm>
          <a:prstGeom prst="rect">
            <a:avLst/>
          </a:prstGeom>
        </p:spPr>
        <p:txBody>
          <a:bodyPr vert="horz" lIns="91440" tIns="45720" rIns="91440" bIns="45720" rtlCol="0" anchor="ctr"/>
          <a:lstStyle>
            <a:lvl1pPr algn="ctr">
              <a:defRPr sz="1200" b="1">
                <a:solidFill>
                  <a:schemeClr val="tx1">
                    <a:tint val="75000"/>
                  </a:schemeClr>
                </a:solidFill>
              </a:defRPr>
            </a:lvl1pPr>
          </a:lstStyle>
          <a:p>
            <a:r>
              <a:rPr lang="de-DE" dirty="0"/>
              <a:t>© 2020 Quality </a:t>
            </a:r>
            <a:r>
              <a:rPr lang="de-DE" dirty="0" err="1"/>
              <a:t>Matters</a:t>
            </a:r>
            <a:r>
              <a:rPr lang="de-DE" dirty="0"/>
              <a:t> &amp; </a:t>
            </a:r>
            <a:r>
              <a:rPr lang="de-DE" dirty="0" err="1"/>
              <a:t>Eduventures</a:t>
            </a:r>
            <a:r>
              <a:rPr lang="de-DE" dirty="0"/>
              <a:t> Research</a:t>
            </a:r>
            <a:endParaRPr lang="en-US" dirty="0"/>
          </a:p>
        </p:txBody>
      </p:sp>
      <p:sp>
        <p:nvSpPr>
          <p:cNvPr id="8" name="TextBox 7"/>
          <p:cNvSpPr txBox="1"/>
          <p:nvPr userDrawn="1"/>
        </p:nvSpPr>
        <p:spPr>
          <a:xfrm>
            <a:off x="1" y="4767263"/>
            <a:ext cx="9144000" cy="376237"/>
          </a:xfrm>
          <a:prstGeom prst="rect">
            <a:avLst/>
          </a:prstGeom>
          <a:solidFill>
            <a:srgbClr val="FD9E3C"/>
          </a:solidFill>
        </p:spPr>
        <p:txBody>
          <a:bodyPr wrap="square" rtlCol="0">
            <a:spAutoFit/>
          </a:bodyPr>
          <a:lstStyle/>
          <a:p>
            <a:endParaRPr lang="en-US" dirty="0"/>
          </a:p>
        </p:txBody>
      </p:sp>
      <p:sp>
        <p:nvSpPr>
          <p:cNvPr id="9" name="TextBox 12"/>
          <p:cNvSpPr txBox="1">
            <a:spLocks noChangeArrowheads="1"/>
          </p:cNvSpPr>
          <p:nvPr userDrawn="1"/>
        </p:nvSpPr>
        <p:spPr bwMode="auto">
          <a:xfrm>
            <a:off x="5737126" y="4773615"/>
            <a:ext cx="3310373" cy="27699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ctr"/>
            <a:r>
              <a:rPr lang="de-DE" sz="1200" dirty="0">
                <a:solidFill>
                  <a:schemeClr val="tx1"/>
                </a:solidFill>
                <a:latin typeface="Calibri" charset="0"/>
              </a:rPr>
              <a:t>© 2020 Quality </a:t>
            </a:r>
            <a:r>
              <a:rPr lang="de-DE" sz="1200" dirty="0" err="1">
                <a:solidFill>
                  <a:schemeClr val="tx1"/>
                </a:solidFill>
                <a:latin typeface="Calibri" charset="0"/>
              </a:rPr>
              <a:t>Matters</a:t>
            </a:r>
            <a:r>
              <a:rPr lang="de-DE" sz="1200" dirty="0">
                <a:solidFill>
                  <a:schemeClr val="tx1"/>
                </a:solidFill>
                <a:latin typeface="Calibri" charset="0"/>
              </a:rPr>
              <a:t> &amp; </a:t>
            </a:r>
            <a:r>
              <a:rPr lang="de-DE" sz="1200" dirty="0" err="1">
                <a:solidFill>
                  <a:schemeClr val="tx1"/>
                </a:solidFill>
                <a:latin typeface="Calibri" charset="0"/>
              </a:rPr>
              <a:t>Eduventures</a:t>
            </a:r>
            <a:r>
              <a:rPr lang="de-DE" sz="1200" dirty="0">
                <a:solidFill>
                  <a:schemeClr val="tx1"/>
                </a:solidFill>
                <a:latin typeface="Calibri" charset="0"/>
              </a:rPr>
              <a:t> Research   </a:t>
            </a:r>
            <a:endParaRPr lang="en-US" sz="1200" dirty="0">
              <a:solidFill>
                <a:schemeClr val="tx1"/>
              </a:solidFill>
              <a:latin typeface="Calibri" charset="0"/>
            </a:endParaRPr>
          </a:p>
        </p:txBody>
      </p:sp>
      <p:pic>
        <p:nvPicPr>
          <p:cNvPr id="7" name="Picture 6" descr="Screen Shot 2020-03-08 at 10.08.54 AM.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4594226"/>
            <a:ext cx="1191944" cy="549274"/>
          </a:xfrm>
          <a:prstGeom prst="rect">
            <a:avLst/>
          </a:prstGeom>
        </p:spPr>
      </p:pic>
    </p:spTree>
    <p:extLst>
      <p:ext uri="{BB962C8B-B14F-4D97-AF65-F5344CB8AC3E}">
        <p14:creationId xmlns:p14="http://schemas.microsoft.com/office/powerpoint/2010/main" val="21224755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837267"/>
          </a:xfrm>
          <a:prstGeom prst="rect">
            <a:avLst/>
          </a:prstGeom>
          <a:solidFill>
            <a:schemeClr val="bg2"/>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153" y="430740"/>
            <a:ext cx="2453694" cy="1099156"/>
          </a:xfrm>
          <a:prstGeom prst="rect">
            <a:avLst/>
          </a:prstGeom>
          <a:effectLst>
            <a:outerShdw blurRad="82550" dist="88900" dir="2700000" algn="tl" rotWithShape="0">
              <a:prstClr val="black">
                <a:alpha val="30000"/>
              </a:prstClr>
            </a:outerShdw>
          </a:effectLst>
        </p:spPr>
      </p:pic>
      <p:sp>
        <p:nvSpPr>
          <p:cNvPr id="5" name="TextBox 12"/>
          <p:cNvSpPr txBox="1">
            <a:spLocks noChangeArrowheads="1"/>
          </p:cNvSpPr>
          <p:nvPr/>
        </p:nvSpPr>
        <p:spPr bwMode="auto">
          <a:xfrm>
            <a:off x="7604879" y="4874410"/>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bg1"/>
                </a:solidFill>
                <a:latin typeface="Calibri" charset="0"/>
              </a:rPr>
              <a:t>©2019 MarylandOnline, Inc.</a:t>
            </a:r>
          </a:p>
        </p:txBody>
      </p:sp>
    </p:spTree>
    <p:extLst>
      <p:ext uri="{BB962C8B-B14F-4D97-AF65-F5344CB8AC3E}">
        <p14:creationId xmlns:p14="http://schemas.microsoft.com/office/powerpoint/2010/main" val="2122966317"/>
      </p:ext>
    </p:extLst>
  </p:cSld>
  <p:clrMap bg1="lt1" tx1="dk1" bg2="lt2" tx2="dk2" accent1="accent1" accent2="accent2" accent3="accent3" accent4="accent4" accent5="accent5" accent6="accent6" hlink="hlink" folHlink="folHlink"/>
  <p:sldLayoutIdLst>
    <p:sldLayoutId id="2147483661" r:id="rId1"/>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4425950"/>
            <a:ext cx="9144000" cy="717550"/>
          </a:xfrm>
          <a:prstGeom prst="rect">
            <a:avLst/>
          </a:prstGeom>
          <a:solidFill>
            <a:schemeClr val="bg2"/>
          </a:solidFill>
          <a:ln w="9525" cap="flat" cmpd="sng" algn="ctr">
            <a:noFill/>
            <a:prstDash val="solid"/>
          </a:ln>
          <a:effectLst>
            <a:outerShdw blurRad="50800" dist="38100" dir="16200000" rotWithShape="0">
              <a:srgbClr val="000000">
                <a:alpha val="30000"/>
              </a:srgbClr>
            </a:outerShdw>
          </a:effectLst>
        </p:spPr>
        <p:txBody>
          <a:bodyPr anchor="ctr"/>
          <a:lstStyle/>
          <a:p>
            <a:pPr algn="ctr" defTabSz="914400" fontAlgn="auto">
              <a:spcBef>
                <a:spcPts val="0"/>
              </a:spcBef>
              <a:spcAft>
                <a:spcPts val="0"/>
              </a:spcAft>
              <a:defRPr/>
            </a:pPr>
            <a:endParaRPr lang="en-US" kern="0" dirty="0">
              <a:solidFill>
                <a:sysClr val="window" lastClr="FFFFFF"/>
              </a:solidFill>
              <a:latin typeface="Trebuchet MS"/>
              <a:ea typeface="+mn-ea"/>
              <a:cs typeface="+mn-cs"/>
            </a:endParaRPr>
          </a:p>
        </p:txBody>
      </p:sp>
      <p:sp>
        <p:nvSpPr>
          <p:cNvPr id="2051"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457200" y="1200150"/>
            <a:ext cx="8229600" cy="308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939" y="4547038"/>
            <a:ext cx="1034826" cy="463560"/>
          </a:xfrm>
          <a:prstGeom prst="rect">
            <a:avLst/>
          </a:prstGeom>
          <a:effectLst>
            <a:outerShdw blurRad="82550" dist="88900" dir="2700000" algn="tl" rotWithShape="0">
              <a:prstClr val="black">
                <a:alpha val="30000"/>
              </a:prstClr>
            </a:outerShdw>
          </a:effectLst>
        </p:spPr>
      </p:pic>
      <p:sp>
        <p:nvSpPr>
          <p:cNvPr id="8" name="TextBox 12"/>
          <p:cNvSpPr txBox="1">
            <a:spLocks noChangeArrowheads="1"/>
          </p:cNvSpPr>
          <p:nvPr/>
        </p:nvSpPr>
        <p:spPr bwMode="auto">
          <a:xfrm>
            <a:off x="7604879" y="4899475"/>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accent2"/>
                </a:solidFill>
                <a:latin typeface="Calibri" charset="0"/>
              </a:rPr>
              <a:t>©2019 MarylandOnline, Inc.</a:t>
            </a:r>
          </a:p>
        </p:txBody>
      </p:sp>
      <p:sp>
        <p:nvSpPr>
          <p:cNvPr id="9" name="TextBox 8"/>
          <p:cNvSpPr txBox="1">
            <a:spLocks noChangeArrowheads="1"/>
          </p:cNvSpPr>
          <p:nvPr userDrawn="1"/>
        </p:nvSpPr>
        <p:spPr bwMode="auto">
          <a:xfrm>
            <a:off x="1169765" y="4512545"/>
            <a:ext cx="5840461" cy="469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marL="0" marR="0" indent="0" algn="l" defTabSz="457200" rtl="0" eaLnBrk="1" fontAlgn="auto" latinLnBrk="0" hangingPunct="1">
              <a:lnSpc>
                <a:spcPct val="100000"/>
              </a:lnSpc>
              <a:spcBef>
                <a:spcPts val="300"/>
              </a:spcBef>
              <a:spcAft>
                <a:spcPts val="0"/>
              </a:spcAft>
              <a:buClrTx/>
              <a:buSzTx/>
              <a:buFontTx/>
              <a:buNone/>
              <a:tabLst/>
              <a:defRPr/>
            </a:pPr>
            <a:r>
              <a:rPr lang="en-US" sz="1200" dirty="0">
                <a:solidFill>
                  <a:schemeClr val="accent1"/>
                </a:solidFill>
                <a:latin typeface="Calibri"/>
                <a:cs typeface="Calibri"/>
              </a:rPr>
              <a:t>Committing to Excellence for Learners</a:t>
            </a:r>
          </a:p>
          <a:p>
            <a:pPr marL="0" marR="0" indent="0" algn="l" defTabSz="457200" rtl="0" eaLnBrk="1" fontAlgn="auto" latinLnBrk="0" hangingPunct="1">
              <a:lnSpc>
                <a:spcPct val="100000"/>
              </a:lnSpc>
              <a:spcBef>
                <a:spcPts val="300"/>
              </a:spcBef>
              <a:spcAft>
                <a:spcPts val="0"/>
              </a:spcAft>
              <a:buClrTx/>
              <a:buSzTx/>
              <a:buFontTx/>
              <a:buNone/>
              <a:tabLst/>
              <a:defRPr/>
            </a:pPr>
            <a:r>
              <a:rPr lang="en-US" sz="1000" dirty="0">
                <a:solidFill>
                  <a:schemeClr val="accent1"/>
                </a:solidFill>
                <a:latin typeface="Calibri"/>
                <a:cs typeface="Calibri"/>
              </a:rPr>
              <a:t>October 27 – 30 | Grapevine, Texas</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dt="0"/>
  <p:txStyles>
    <p:titleStyle>
      <a:lvl1pPr algn="ctr" defTabSz="457200" rtl="0" eaLnBrk="1" fontAlgn="base" hangingPunct="1">
        <a:spcBef>
          <a:spcPct val="0"/>
        </a:spcBef>
        <a:spcAft>
          <a:spcPct val="0"/>
        </a:spcAft>
        <a:defRPr sz="4400" kern="1200">
          <a:solidFill>
            <a:schemeClr val="accent2"/>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9pPr>
    </p:titleStyle>
    <p:bodyStyle>
      <a:lvl1pPr marL="0" indent="0" algn="l" defTabSz="457200" rtl="0" eaLnBrk="1" fontAlgn="base" hangingPunct="1">
        <a:spcBef>
          <a:spcPct val="20000"/>
        </a:spcBef>
        <a:spcAft>
          <a:spcPct val="0"/>
        </a:spcAft>
        <a:buFont typeface="Arial" panose="020B0604020202020204" pitchFamily="34" charset="0"/>
        <a:buNone/>
        <a:defRPr sz="3200" kern="1200">
          <a:solidFill>
            <a:schemeClr val="tx1"/>
          </a:solidFill>
          <a:latin typeface="+mn-lt"/>
          <a:ea typeface="ＭＳ Ｐゴシック" charset="0"/>
          <a:cs typeface="ＭＳ Ｐゴシック" charset="0"/>
        </a:defRPr>
      </a:lvl1pPr>
      <a:lvl2pPr marL="231775" indent="-223838" algn="l" defTabSz="457200" rtl="0" eaLnBrk="1" fontAlgn="base" hangingPunct="1">
        <a:spcBef>
          <a:spcPct val="20000"/>
        </a:spcBef>
        <a:spcAft>
          <a:spcPct val="0"/>
        </a:spcAft>
        <a:buFont typeface="Arial" panose="020B0604020202020204" pitchFamily="34" charset="0"/>
        <a:buChar char="•"/>
        <a:tabLst/>
        <a:defRPr sz="2800" kern="1200">
          <a:solidFill>
            <a:schemeClr val="tx1"/>
          </a:solidFill>
          <a:latin typeface="+mn-lt"/>
          <a:ea typeface="ＭＳ Ｐゴシック" charset="0"/>
          <a:cs typeface="+mn-cs"/>
        </a:defRPr>
      </a:lvl2pPr>
      <a:lvl3pPr marL="457200" indent="-225425" algn="l" defTabSz="457200" rtl="0" eaLnBrk="1" fontAlgn="base" hangingPunct="1">
        <a:spcBef>
          <a:spcPct val="20000"/>
        </a:spcBef>
        <a:spcAft>
          <a:spcPct val="0"/>
        </a:spcAft>
        <a:buSzPct val="100000"/>
        <a:buFont typeface="Courier New" panose="02070309020205020404" pitchFamily="49" charset="0"/>
        <a:buChar char="o"/>
        <a:tabLst/>
        <a:defRPr sz="2400" kern="1200">
          <a:solidFill>
            <a:schemeClr val="tx1"/>
          </a:solidFill>
          <a:latin typeface="+mn-lt"/>
          <a:ea typeface="ＭＳ Ｐゴシック" charset="0"/>
          <a:cs typeface="+mn-cs"/>
        </a:defRPr>
      </a:lvl3pPr>
      <a:lvl4pPr marL="742950" indent="-225425" algn="l" defTabSz="457200" rtl="0" eaLnBrk="1" fontAlgn="base" hangingPunct="1">
        <a:spcBef>
          <a:spcPct val="20000"/>
        </a:spcBef>
        <a:spcAft>
          <a:spcPct val="0"/>
        </a:spcAft>
        <a:buSzPct val="90000"/>
        <a:buFont typeface="Arial" panose="020B0604020202020204" pitchFamily="34" charset="0"/>
        <a:buChar char="•"/>
        <a:tabLst/>
        <a:defRPr sz="2000" kern="1200">
          <a:solidFill>
            <a:schemeClr val="tx1"/>
          </a:solidFill>
          <a:latin typeface="+mn-lt"/>
          <a:ea typeface="ＭＳ Ｐゴシック" charset="0"/>
          <a:cs typeface="+mn-cs"/>
        </a:defRPr>
      </a:lvl4pPr>
      <a:lvl5pPr marL="974725" indent="-223838" algn="l" defTabSz="457200" rtl="0" eaLnBrk="1" fontAlgn="base" hangingPunct="1">
        <a:spcBef>
          <a:spcPct val="20000"/>
        </a:spcBef>
        <a:spcAft>
          <a:spcPct val="0"/>
        </a:spcAft>
        <a:buSzPct val="80000"/>
        <a:buFont typeface="Courier New" panose="02070309020205020404" pitchFamily="49" charset="0"/>
        <a:buChar char="o"/>
        <a:tabLst/>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4425950"/>
            <a:ext cx="9144000" cy="717550"/>
          </a:xfrm>
          <a:prstGeom prst="rect">
            <a:avLst/>
          </a:prstGeom>
          <a:solidFill>
            <a:schemeClr val="bg2"/>
          </a:solidFill>
          <a:ln w="9525" cap="flat" cmpd="sng" algn="ctr">
            <a:noFill/>
            <a:prstDash val="solid"/>
          </a:ln>
          <a:effectLst>
            <a:outerShdw blurRad="50800" dist="38100" dir="16200000" rotWithShape="0">
              <a:srgbClr val="000000">
                <a:alpha val="30000"/>
              </a:srgbClr>
            </a:outerShdw>
          </a:effectLst>
        </p:spPr>
        <p:txBody>
          <a:bodyPr anchor="ctr"/>
          <a:lstStyle/>
          <a:p>
            <a:pPr algn="ctr" defTabSz="914400">
              <a:defRPr/>
            </a:pPr>
            <a:endParaRPr lang="en-US" kern="0" dirty="0">
              <a:solidFill>
                <a:sysClr val="window" lastClr="FFFFFF"/>
              </a:solidFill>
              <a:latin typeface="Trebuchet MS"/>
              <a:ea typeface="ＭＳ Ｐゴシック" charset="0"/>
              <a:cs typeface="ＭＳ Ｐゴシック" charset="0"/>
            </a:endParaRPr>
          </a:p>
        </p:txBody>
      </p:sp>
      <p:sp>
        <p:nvSpPr>
          <p:cNvPr id="2051" name="Title Placeholder 1"/>
          <p:cNvSpPr>
            <a:spLocks noGrp="1"/>
          </p:cNvSpPr>
          <p:nvPr>
            <p:ph type="title"/>
          </p:nvPr>
        </p:nvSpPr>
        <p:spPr bwMode="auto">
          <a:xfrm>
            <a:off x="457200" y="130172"/>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457200" y="1090079"/>
            <a:ext cx="8229600" cy="308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Typographic logo that represents Quality Matters" title="QM Quality Matter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938" y="4481513"/>
            <a:ext cx="644525" cy="571500"/>
          </a:xfrm>
          <a:prstGeom prst="rect">
            <a:avLst/>
          </a:prstGeom>
          <a:effectLst>
            <a:outerShdw blurRad="82550" dist="88900" dir="2700000" algn="tl" rotWithShape="0">
              <a:prstClr val="black">
                <a:alpha val="30000"/>
              </a:prstClr>
            </a:outerShdw>
          </a:effectLst>
        </p:spPr>
      </p:pic>
      <p:sp>
        <p:nvSpPr>
          <p:cNvPr id="2054" name="TextBox 11"/>
          <p:cNvSpPr txBox="1">
            <a:spLocks noChangeArrowheads="1"/>
          </p:cNvSpPr>
          <p:nvPr/>
        </p:nvSpPr>
        <p:spPr bwMode="auto">
          <a:xfrm>
            <a:off x="876300" y="4594229"/>
            <a:ext cx="5040313" cy="469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fontAlgn="base">
              <a:spcBef>
                <a:spcPts val="300"/>
              </a:spcBef>
              <a:spcAft>
                <a:spcPct val="0"/>
              </a:spcAft>
            </a:pPr>
            <a:r>
              <a:rPr lang="en-US" sz="1200" dirty="0">
                <a:solidFill>
                  <a:srgbClr val="1F497D"/>
                </a:solidFill>
                <a:latin typeface="Calibri"/>
                <a:cs typeface="Calibri"/>
              </a:rPr>
              <a:t>Helping you deliver on your online promise</a:t>
            </a:r>
          </a:p>
          <a:p>
            <a:pPr fontAlgn="base">
              <a:spcBef>
                <a:spcPts val="300"/>
              </a:spcBef>
              <a:spcAft>
                <a:spcPct val="0"/>
              </a:spcAft>
            </a:pPr>
            <a:r>
              <a:rPr lang="en-US" sz="1000" dirty="0">
                <a:solidFill>
                  <a:srgbClr val="1F497D"/>
                </a:solidFill>
                <a:latin typeface="Calibri"/>
                <a:cs typeface="Calibri"/>
              </a:rPr>
              <a:t>qualitymatters.org</a:t>
            </a:r>
          </a:p>
        </p:txBody>
      </p:sp>
      <p:sp>
        <p:nvSpPr>
          <p:cNvPr id="8" name="TextBox 12"/>
          <p:cNvSpPr txBox="1">
            <a:spLocks noChangeArrowheads="1"/>
          </p:cNvSpPr>
          <p:nvPr userDrawn="1"/>
        </p:nvSpPr>
        <p:spPr bwMode="auto">
          <a:xfrm>
            <a:off x="7621589" y="4932895"/>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fontAlgn="base">
              <a:spcBef>
                <a:spcPct val="0"/>
              </a:spcBef>
              <a:spcAft>
                <a:spcPct val="0"/>
              </a:spcAft>
            </a:pPr>
            <a:r>
              <a:rPr lang="en-US" sz="800" dirty="0">
                <a:solidFill>
                  <a:srgbClr val="526C7C"/>
                </a:solidFill>
                <a:latin typeface="Calibri" charset="0"/>
              </a:rPr>
              <a:t>©2020 MarylandOnline, Inc.</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xStyles>
    <p:titleStyle>
      <a:lvl1pPr algn="ctr" defTabSz="457200" rtl="0" fontAlgn="base">
        <a:spcBef>
          <a:spcPct val="0"/>
        </a:spcBef>
        <a:spcAft>
          <a:spcPct val="0"/>
        </a:spcAft>
        <a:defRPr sz="44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p:titleStyle>
    <p:bodyStyle>
      <a:lvl1pPr marL="228600" indent="-228600" algn="l" defTabSz="457200" rtl="0" fontAlgn="base">
        <a:spcBef>
          <a:spcPct val="20000"/>
        </a:spcBef>
        <a:spcAft>
          <a:spcPct val="0"/>
        </a:spcAft>
        <a:buFont typeface="+mj-lt"/>
        <a:buAutoNum type="romanUcPeriod"/>
        <a:defRPr sz="3200" kern="1200">
          <a:solidFill>
            <a:schemeClr val="tx1"/>
          </a:solidFill>
          <a:latin typeface="+mn-lt"/>
          <a:ea typeface="ＭＳ Ｐゴシック" charset="0"/>
          <a:cs typeface="ＭＳ Ｐゴシック" charset="0"/>
        </a:defRPr>
      </a:lvl1pPr>
      <a:lvl2pPr marL="640080" indent="-365760" algn="l" defTabSz="457200" rtl="0" fontAlgn="base">
        <a:spcBef>
          <a:spcPct val="20000"/>
        </a:spcBef>
        <a:spcAft>
          <a:spcPct val="0"/>
        </a:spcAft>
        <a:buFont typeface="+mj-lt"/>
        <a:buAutoNum type="alphaUcPeriod"/>
        <a:defRPr sz="2800" kern="1200">
          <a:solidFill>
            <a:schemeClr val="tx1"/>
          </a:solidFill>
          <a:latin typeface="+mn-lt"/>
          <a:ea typeface="ＭＳ Ｐゴシック" charset="0"/>
          <a:cs typeface="+mn-cs"/>
        </a:defRPr>
      </a:lvl2pPr>
      <a:lvl3pPr marL="822960" indent="-182880" algn="l" defTabSz="457200" rtl="0" fontAlgn="base">
        <a:spcBef>
          <a:spcPct val="20000"/>
        </a:spcBef>
        <a:spcAft>
          <a:spcPct val="0"/>
        </a:spcAft>
        <a:buSzPct val="120000"/>
        <a:buFont typeface="Arial" charset="0"/>
        <a:buChar char="•"/>
        <a:defRPr sz="2400" kern="1200">
          <a:solidFill>
            <a:schemeClr val="tx1"/>
          </a:solidFill>
          <a:latin typeface="+mn-lt"/>
          <a:ea typeface="ＭＳ Ｐゴシック" charset="0"/>
          <a:cs typeface="+mn-cs"/>
        </a:defRPr>
      </a:lvl3pPr>
      <a:lvl4pPr marL="1097280" indent="-228600" algn="l" defTabSz="457200" rtl="0" fontAlgn="base">
        <a:spcBef>
          <a:spcPct val="20000"/>
        </a:spcBef>
        <a:spcAft>
          <a:spcPct val="0"/>
        </a:spcAft>
        <a:buSzPct val="90000"/>
        <a:buFont typeface="Lucida Grande"/>
        <a:buChar char="»"/>
        <a:defRPr sz="2000" kern="1200">
          <a:solidFill>
            <a:schemeClr val="tx1"/>
          </a:solidFill>
          <a:latin typeface="+mn-lt"/>
          <a:ea typeface="ＭＳ Ｐゴシック" charset="0"/>
          <a:cs typeface="+mn-cs"/>
        </a:defRPr>
      </a:lvl4pPr>
      <a:lvl5pPr marL="1261872" indent="-182880" algn="l" defTabSz="457200" rtl="0" fontAlgn="base">
        <a:spcBef>
          <a:spcPct val="20000"/>
        </a:spcBef>
        <a:spcAft>
          <a:spcPct val="0"/>
        </a:spcAft>
        <a:buSzPct val="80000"/>
        <a:buFont typeface="Courier New"/>
        <a:buChar char="o"/>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3841750"/>
          </a:xfrm>
          <a:prstGeom prst="rect">
            <a:avLst/>
          </a:prstGeom>
          <a:solidFill>
            <a:schemeClr val="accent1"/>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Trebuchet MS"/>
            </a:endParaRPr>
          </a:p>
        </p:txBody>
      </p:sp>
      <p:pic>
        <p:nvPicPr>
          <p:cNvPr id="1028" name="Picture 10" descr="Magnifying glass atop a globe encircled by a yellow ring." title="Research"/>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025" y="4137025"/>
            <a:ext cx="873125" cy="81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11" descr="Three figures framed by a circle with QM in the background" title="Community"/>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6638" y="4137025"/>
            <a:ext cx="811212" cy="81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12" descr="Checkmark atop a document with QM on it; all framed in a blue rectangle." title="Rubrics and Standard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8925" y="4105275"/>
            <a:ext cx="788988" cy="87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13" descr="Three figures framed by arrows of differing colors forming a circular pattern." title="Quality Assurance &amp; Peer Review"/>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8988" y="4075113"/>
            <a:ext cx="935037"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4" descr="Female figure inside a blue frame holding a pointer positioned atop the letters QM. " title="Professional Development"/>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85100" y="4186238"/>
            <a:ext cx="935038"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2"/>
          <p:cNvSpPr txBox="1">
            <a:spLocks noChangeArrowheads="1"/>
          </p:cNvSpPr>
          <p:nvPr userDrawn="1"/>
        </p:nvSpPr>
        <p:spPr bwMode="auto">
          <a:xfrm>
            <a:off x="7621589" y="4932895"/>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fontAlgn="base">
              <a:spcBef>
                <a:spcPct val="0"/>
              </a:spcBef>
              <a:spcAft>
                <a:spcPct val="0"/>
              </a:spcAft>
            </a:pPr>
            <a:r>
              <a:rPr lang="en-US" sz="800" dirty="0">
                <a:solidFill>
                  <a:srgbClr val="526C7C"/>
                </a:solidFill>
                <a:latin typeface="Calibri" charset="0"/>
              </a:rPr>
              <a:t>©2020 MarylandOnline, Inc.</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4FE4F6-2E9B-984F-9DA4-27E7FB524DB8}"/>
              </a:ext>
            </a:extLst>
          </p:cNvPr>
          <p:cNvSpPr/>
          <p:nvPr userDrawn="1"/>
        </p:nvSpPr>
        <p:spPr>
          <a:xfrm>
            <a:off x="0" y="4500880"/>
            <a:ext cx="9144000" cy="642620"/>
          </a:xfrm>
          <a:prstGeom prst="rect">
            <a:avLst/>
          </a:prstGeom>
          <a:solidFill>
            <a:srgbClr val="E7E7E7"/>
          </a:solidFill>
          <a:ln w="9525" cap="flat" cmpd="sng" algn="ctr">
            <a:noFill/>
            <a:prstDash val="solid"/>
          </a:ln>
          <a:effectLst>
            <a:outerShdw blurRad="50800" dist="38100" dir="16200000" rotWithShape="0">
              <a:srgbClr val="000000">
                <a:alpha val="30000"/>
              </a:srgbClr>
            </a:outerShdw>
          </a:effectLst>
        </p:spPr>
        <p:txBody>
          <a:bodyPr anchor="ctr"/>
          <a:lstStyle/>
          <a:p>
            <a:pPr algn="ctr" defTabSz="1016144">
              <a:defRPr/>
            </a:pPr>
            <a:endParaRPr lang="en-US" sz="3667" kern="0" dirty="0">
              <a:solidFill>
                <a:sysClr val="window" lastClr="FFFFFF"/>
              </a:solidFill>
              <a:latin typeface="Trebuchet MS"/>
              <a:ea typeface="ＭＳ Ｐゴシック" charset="0"/>
              <a:cs typeface="ＭＳ Ｐゴシック" charset="0"/>
            </a:endParaRPr>
          </a:p>
        </p:txBody>
      </p:sp>
      <p:sp>
        <p:nvSpPr>
          <p:cNvPr id="9" name="Rectangle 8"/>
          <p:cNvSpPr/>
          <p:nvPr/>
        </p:nvSpPr>
        <p:spPr>
          <a:xfrm>
            <a:off x="0" y="0"/>
            <a:ext cx="9144000" cy="1146799"/>
          </a:xfrm>
          <a:prstGeom prst="rect">
            <a:avLst/>
          </a:prstGeom>
          <a:solidFill>
            <a:schemeClr val="accent1"/>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Trebuchet MS"/>
            </a:endParaRPr>
          </a:p>
        </p:txBody>
      </p:sp>
      <p:pic>
        <p:nvPicPr>
          <p:cNvPr id="8" name="Picture 7" descr="Typographic logo that represents Quality Matters" title="QM Quality Mat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68" y="251403"/>
            <a:ext cx="1287293" cy="1144260"/>
          </a:xfrm>
          <a:prstGeom prst="rect">
            <a:avLst/>
          </a:prstGeom>
          <a:effectLst>
            <a:outerShdw blurRad="82550" dist="88900" dir="2700000" algn="tl" rotWithShape="0">
              <a:prstClr val="black">
                <a:alpha val="30000"/>
              </a:prstClr>
            </a:outerShdw>
          </a:effectLst>
        </p:spPr>
      </p:pic>
      <p:sp>
        <p:nvSpPr>
          <p:cNvPr id="5" name="TextBox 12"/>
          <p:cNvSpPr txBox="1">
            <a:spLocks noChangeArrowheads="1"/>
          </p:cNvSpPr>
          <p:nvPr userDrawn="1"/>
        </p:nvSpPr>
        <p:spPr bwMode="auto">
          <a:xfrm>
            <a:off x="7621589" y="4932895"/>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fontAlgn="base">
              <a:spcBef>
                <a:spcPct val="0"/>
              </a:spcBef>
              <a:spcAft>
                <a:spcPct val="0"/>
              </a:spcAft>
            </a:pPr>
            <a:r>
              <a:rPr lang="en-US" sz="800" dirty="0">
                <a:solidFill>
                  <a:srgbClr val="526C7C"/>
                </a:solidFill>
                <a:latin typeface="Calibri" charset="0"/>
              </a:rPr>
              <a:t>©2020 MarylandOnline, Inc.</a:t>
            </a:r>
          </a:p>
        </p:txBody>
      </p:sp>
      <p:sp>
        <p:nvSpPr>
          <p:cNvPr id="10" name="TextBox 11">
            <a:extLst>
              <a:ext uri="{FF2B5EF4-FFF2-40B4-BE49-F238E27FC236}">
                <a16:creationId xmlns:a16="http://schemas.microsoft.com/office/drawing/2014/main" id="{3244848D-5C30-924E-8008-CE9882B12F7E}"/>
              </a:ext>
            </a:extLst>
          </p:cNvPr>
          <p:cNvSpPr txBox="1">
            <a:spLocks noChangeArrowheads="1"/>
          </p:cNvSpPr>
          <p:nvPr userDrawn="1"/>
        </p:nvSpPr>
        <p:spPr bwMode="auto">
          <a:xfrm>
            <a:off x="102577" y="4612597"/>
            <a:ext cx="5040313" cy="469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fontAlgn="base">
              <a:spcBef>
                <a:spcPts val="300"/>
              </a:spcBef>
              <a:spcAft>
                <a:spcPct val="0"/>
              </a:spcAft>
            </a:pPr>
            <a:r>
              <a:rPr lang="en-US" sz="1200" dirty="0">
                <a:solidFill>
                  <a:srgbClr val="1F497D"/>
                </a:solidFill>
                <a:latin typeface="Calibri"/>
                <a:cs typeface="Calibri"/>
              </a:rPr>
              <a:t>Helping you deliver on your online promise</a:t>
            </a:r>
          </a:p>
          <a:p>
            <a:pPr fontAlgn="base">
              <a:spcBef>
                <a:spcPts val="300"/>
              </a:spcBef>
              <a:spcAft>
                <a:spcPct val="0"/>
              </a:spcAft>
            </a:pPr>
            <a:r>
              <a:rPr lang="en-US" sz="1000" dirty="0">
                <a:solidFill>
                  <a:srgbClr val="1F497D"/>
                </a:solidFill>
                <a:latin typeface="Calibri"/>
                <a:cs typeface="Calibri"/>
              </a:rPr>
              <a:t>qualitymatters.org</a:t>
            </a:r>
          </a:p>
        </p:txBody>
      </p:sp>
    </p:spTree>
    <p:extLst>
      <p:ext uri="{BB962C8B-B14F-4D97-AF65-F5344CB8AC3E}">
        <p14:creationId xmlns:p14="http://schemas.microsoft.com/office/powerpoint/2010/main" val="3782768053"/>
      </p:ext>
    </p:extLst>
  </p:cSld>
  <p:clrMap bg1="lt1" tx1="dk1" bg2="lt2" tx2="dk2" accent1="accent1" accent2="accent2" accent3="accent3" accent4="accent4" accent5="accent5" accent6="accent6" hlink="hlink" folHlink="folHlink"/>
  <p:sldLayoutIdLst>
    <p:sldLayoutId id="2147483698"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4425950"/>
            <a:ext cx="9144000" cy="717550"/>
          </a:xfrm>
          <a:prstGeom prst="rect">
            <a:avLst/>
          </a:prstGeom>
          <a:solidFill>
            <a:schemeClr val="bg2"/>
          </a:solidFill>
          <a:ln w="9525" cap="flat" cmpd="sng" algn="ctr">
            <a:noFill/>
            <a:prstDash val="solid"/>
          </a:ln>
          <a:effectLst>
            <a:outerShdw blurRad="50800" dist="38100" dir="16200000" rotWithShape="0">
              <a:srgbClr val="000000">
                <a:alpha val="30000"/>
              </a:srgbClr>
            </a:outerShdw>
          </a:effectLst>
        </p:spPr>
        <p:txBody>
          <a:bodyPr anchor="ctr"/>
          <a:lstStyle/>
          <a:p>
            <a:pPr algn="ctr" defTabSz="914400">
              <a:defRPr/>
            </a:pPr>
            <a:endParaRPr lang="en-US" kern="0" dirty="0">
              <a:solidFill>
                <a:sysClr val="window" lastClr="FFFFFF"/>
              </a:solidFill>
              <a:latin typeface="Trebuchet MS"/>
              <a:ea typeface="ＭＳ Ｐゴシック" charset="0"/>
              <a:cs typeface="ＭＳ Ｐゴシック" charset="0"/>
            </a:endParaRPr>
          </a:p>
        </p:txBody>
      </p:sp>
      <p:sp>
        <p:nvSpPr>
          <p:cNvPr id="2051" name="Title Placeholder 1"/>
          <p:cNvSpPr>
            <a:spLocks noGrp="1"/>
          </p:cNvSpPr>
          <p:nvPr>
            <p:ph type="title"/>
          </p:nvPr>
        </p:nvSpPr>
        <p:spPr bwMode="auto">
          <a:xfrm>
            <a:off x="457200" y="130172"/>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457200" y="1090079"/>
            <a:ext cx="8229600" cy="308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Typographic logo that represents Quality Matters" title="QM Quality Matter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938" y="4481513"/>
            <a:ext cx="644525" cy="571500"/>
          </a:xfrm>
          <a:prstGeom prst="rect">
            <a:avLst/>
          </a:prstGeom>
          <a:effectLst>
            <a:outerShdw blurRad="82550" dist="88900" dir="2700000" algn="tl" rotWithShape="0">
              <a:prstClr val="black">
                <a:alpha val="30000"/>
              </a:prstClr>
            </a:outerShdw>
          </a:effectLst>
        </p:spPr>
      </p:pic>
      <p:sp>
        <p:nvSpPr>
          <p:cNvPr id="2054" name="TextBox 11"/>
          <p:cNvSpPr txBox="1">
            <a:spLocks noChangeArrowheads="1"/>
          </p:cNvSpPr>
          <p:nvPr/>
        </p:nvSpPr>
        <p:spPr bwMode="auto">
          <a:xfrm>
            <a:off x="876300" y="4594229"/>
            <a:ext cx="5040313" cy="469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fontAlgn="base">
              <a:spcBef>
                <a:spcPts val="300"/>
              </a:spcBef>
              <a:spcAft>
                <a:spcPct val="0"/>
              </a:spcAft>
            </a:pPr>
            <a:r>
              <a:rPr lang="en-US" sz="1200" dirty="0">
                <a:solidFill>
                  <a:srgbClr val="1F497D"/>
                </a:solidFill>
                <a:latin typeface="Calibri"/>
                <a:cs typeface="Calibri"/>
              </a:rPr>
              <a:t>Helping you deliver on your online promise</a:t>
            </a:r>
          </a:p>
          <a:p>
            <a:pPr fontAlgn="base">
              <a:spcBef>
                <a:spcPts val="300"/>
              </a:spcBef>
              <a:spcAft>
                <a:spcPct val="0"/>
              </a:spcAft>
            </a:pPr>
            <a:r>
              <a:rPr lang="en-US" sz="1000" dirty="0">
                <a:solidFill>
                  <a:srgbClr val="1F497D"/>
                </a:solidFill>
                <a:latin typeface="Calibri"/>
                <a:cs typeface="Calibri"/>
              </a:rPr>
              <a:t>qualitymatters.org</a:t>
            </a:r>
          </a:p>
        </p:txBody>
      </p:sp>
      <p:sp>
        <p:nvSpPr>
          <p:cNvPr id="8" name="TextBox 12"/>
          <p:cNvSpPr txBox="1">
            <a:spLocks noChangeArrowheads="1"/>
          </p:cNvSpPr>
          <p:nvPr userDrawn="1"/>
        </p:nvSpPr>
        <p:spPr bwMode="auto">
          <a:xfrm>
            <a:off x="7621589" y="4932895"/>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fontAlgn="base">
              <a:spcBef>
                <a:spcPct val="0"/>
              </a:spcBef>
              <a:spcAft>
                <a:spcPct val="0"/>
              </a:spcAft>
            </a:pPr>
            <a:r>
              <a:rPr lang="en-US" sz="800" dirty="0">
                <a:solidFill>
                  <a:srgbClr val="526C7C"/>
                </a:solidFill>
                <a:latin typeface="Calibri" charset="0"/>
              </a:rPr>
              <a:t>©2020 MarylandOnline, Inc.</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ctr" defTabSz="457200" rtl="0" fontAlgn="base">
        <a:spcBef>
          <a:spcPct val="0"/>
        </a:spcBef>
        <a:spcAft>
          <a:spcPct val="0"/>
        </a:spcAft>
        <a:defRPr sz="4400" kern="1200">
          <a:solidFill>
            <a:schemeClr val="accent2"/>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accent2"/>
          </a:solidFill>
          <a:latin typeface="Calibri" charset="0"/>
          <a:ea typeface="ＭＳ Ｐゴシック" charset="0"/>
          <a:cs typeface="ＭＳ Ｐゴシック" charset="0"/>
        </a:defRPr>
      </a:lvl9pPr>
    </p:titleStyle>
    <p:bodyStyle>
      <a:lvl1pPr marL="228600" indent="-228600" algn="l" defTabSz="457200" rtl="0" fontAlgn="base">
        <a:spcBef>
          <a:spcPct val="20000"/>
        </a:spcBef>
        <a:spcAft>
          <a:spcPct val="0"/>
        </a:spcAft>
        <a:buFont typeface="+mj-lt"/>
        <a:buAutoNum type="romanUcPeriod"/>
        <a:defRPr sz="3200" kern="1200">
          <a:solidFill>
            <a:schemeClr val="tx1"/>
          </a:solidFill>
          <a:latin typeface="+mn-lt"/>
          <a:ea typeface="ＭＳ Ｐゴシック" charset="0"/>
          <a:cs typeface="ＭＳ Ｐゴシック" charset="0"/>
        </a:defRPr>
      </a:lvl1pPr>
      <a:lvl2pPr marL="640080" indent="-365760" algn="l" defTabSz="457200" rtl="0" fontAlgn="base">
        <a:spcBef>
          <a:spcPct val="20000"/>
        </a:spcBef>
        <a:spcAft>
          <a:spcPct val="0"/>
        </a:spcAft>
        <a:buFont typeface="+mj-lt"/>
        <a:buAutoNum type="alphaUcPeriod"/>
        <a:defRPr sz="2800" kern="1200">
          <a:solidFill>
            <a:schemeClr val="tx1"/>
          </a:solidFill>
          <a:latin typeface="+mn-lt"/>
          <a:ea typeface="ＭＳ Ｐゴシック" charset="0"/>
          <a:cs typeface="+mn-cs"/>
        </a:defRPr>
      </a:lvl2pPr>
      <a:lvl3pPr marL="822960" indent="-182880" algn="l" defTabSz="457200" rtl="0" fontAlgn="base">
        <a:spcBef>
          <a:spcPct val="20000"/>
        </a:spcBef>
        <a:spcAft>
          <a:spcPct val="0"/>
        </a:spcAft>
        <a:buSzPct val="120000"/>
        <a:buFont typeface="Arial" charset="0"/>
        <a:buChar char="•"/>
        <a:defRPr sz="2400" kern="1200">
          <a:solidFill>
            <a:schemeClr val="tx1"/>
          </a:solidFill>
          <a:latin typeface="+mn-lt"/>
          <a:ea typeface="ＭＳ Ｐゴシック" charset="0"/>
          <a:cs typeface="+mn-cs"/>
        </a:defRPr>
      </a:lvl3pPr>
      <a:lvl4pPr marL="1097280" indent="-228600" algn="l" defTabSz="457200" rtl="0" fontAlgn="base">
        <a:spcBef>
          <a:spcPct val="20000"/>
        </a:spcBef>
        <a:spcAft>
          <a:spcPct val="0"/>
        </a:spcAft>
        <a:buSzPct val="90000"/>
        <a:buFont typeface="Lucida Grande"/>
        <a:buChar char="»"/>
        <a:defRPr sz="2000" kern="1200">
          <a:solidFill>
            <a:schemeClr val="tx1"/>
          </a:solidFill>
          <a:latin typeface="+mn-lt"/>
          <a:ea typeface="ＭＳ Ｐゴシック" charset="0"/>
          <a:cs typeface="+mn-cs"/>
        </a:defRPr>
      </a:lvl4pPr>
      <a:lvl5pPr marL="1261872" indent="-182880" algn="l" defTabSz="457200" rtl="0" fontAlgn="base">
        <a:spcBef>
          <a:spcPct val="20000"/>
        </a:spcBef>
        <a:spcAft>
          <a:spcPct val="0"/>
        </a:spcAft>
        <a:buSzPct val="80000"/>
        <a:buFont typeface="Courier New"/>
        <a:buChar char="o"/>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3841750"/>
          </a:xfrm>
          <a:prstGeom prst="rect">
            <a:avLst/>
          </a:prstGeom>
          <a:solidFill>
            <a:schemeClr val="accent1"/>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Trebuchet MS"/>
            </a:endParaRPr>
          </a:p>
        </p:txBody>
      </p:sp>
      <p:pic>
        <p:nvPicPr>
          <p:cNvPr id="1028" name="Picture 10" descr="Magnifying glass atop a globe encircled by a yellow ring." title="Research"/>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025" y="4137025"/>
            <a:ext cx="873125" cy="81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11" descr="Three figures framed by a circle with QM in the background" title="Community"/>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6638" y="4137025"/>
            <a:ext cx="811212" cy="81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12" descr="Checkmark atop a document with QM on it; all framed in a blue rectangle." title="Rubrics and Standard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8925" y="4105275"/>
            <a:ext cx="788988" cy="87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13" descr="Three figures framed by arrows of differing colors forming a circular pattern." title="Quality Assurance &amp; Peer Review"/>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8988" y="4075113"/>
            <a:ext cx="935037" cy="93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4" descr="Female figure inside a blue frame holding a pointer positioned atop the letters QM. " title="Professional Development"/>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85100" y="4186238"/>
            <a:ext cx="935038"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2"/>
          <p:cNvSpPr txBox="1">
            <a:spLocks noChangeArrowheads="1"/>
          </p:cNvSpPr>
          <p:nvPr userDrawn="1"/>
        </p:nvSpPr>
        <p:spPr bwMode="auto">
          <a:xfrm>
            <a:off x="7621589" y="4932895"/>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fontAlgn="base">
              <a:spcBef>
                <a:spcPct val="0"/>
              </a:spcBef>
              <a:spcAft>
                <a:spcPct val="0"/>
              </a:spcAft>
            </a:pPr>
            <a:r>
              <a:rPr lang="en-US" sz="800" dirty="0">
                <a:solidFill>
                  <a:srgbClr val="526C7C"/>
                </a:solidFill>
                <a:latin typeface="Calibri" charset="0"/>
              </a:rPr>
              <a:t>©2020 MarylandOnline, Inc.</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hyperlink" Target="http://instructionalconnections.com" TargetMode="External"/><Relationship Id="rId3" Type="http://schemas.openxmlformats.org/officeDocument/2006/relationships/hyperlink" Target="mailto:rgarrett@eduventures.com" TargetMode="External"/><Relationship Id="rId7" Type="http://schemas.openxmlformats.org/officeDocument/2006/relationships/image" Target="../media/image34.png"/><Relationship Id="rId2" Type="http://schemas.openxmlformats.org/officeDocument/2006/relationships/hyperlink" Target="mailto:rlegon@qualitymatters.org" TargetMode="External"/><Relationship Id="rId1" Type="http://schemas.openxmlformats.org/officeDocument/2006/relationships/slideLayout" Target="../slideLayouts/slideLayout1.xml"/><Relationship Id="rId6" Type="http://schemas.openxmlformats.org/officeDocument/2006/relationships/hyperlink" Target="http://extensionengine.org" TargetMode="External"/><Relationship Id="rId5" Type="http://schemas.openxmlformats.org/officeDocument/2006/relationships/image" Target="../media/image33.png"/><Relationship Id="rId4" Type="http://schemas.openxmlformats.org/officeDocument/2006/relationships/hyperlink" Target="http://idesignedu.org" TargetMode="External"/><Relationship Id="rId9"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hyperlink" Target="https://www.qualitymatters.org/professional-development/workshops/abcs-of-qm-focused-research" TargetMode="External"/><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hyperlink" Target="https://www.qualitymatters.org/events/atten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3"/>
          <p:cNvSpPr>
            <a:spLocks noGrp="1"/>
          </p:cNvSpPr>
          <p:nvPr>
            <p:ph type="ctr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dirty="0"/>
              <a:t>Research Webinar</a:t>
            </a:r>
          </a:p>
        </p:txBody>
      </p:sp>
      <p:sp>
        <p:nvSpPr>
          <p:cNvPr id="5" name="Subtitle 4"/>
          <p:cNvSpPr>
            <a:spLocks noGrp="1"/>
          </p:cNvSpPr>
          <p:nvPr>
            <p:ph type="subTitle" idx="1"/>
          </p:nvPr>
        </p:nvSpPr>
        <p:spPr>
          <a:xfrm>
            <a:off x="432769" y="2740966"/>
            <a:ext cx="8278462" cy="631104"/>
          </a:xfrm>
        </p:spPr>
        <p:txBody>
          <a:bodyPr/>
          <a:lstStyle/>
          <a:p>
            <a:r>
              <a:rPr lang="en-US" b="1" dirty="0"/>
              <a:t>CHLOE 4 – Navigating the Mainstream</a:t>
            </a:r>
          </a:p>
        </p:txBody>
      </p:sp>
      <p:pic>
        <p:nvPicPr>
          <p:cNvPr id="4" name="Picture 3" descr="Typographic logo that represents Quality Matters" title="QM Quality Matters">
            <a:extLst>
              <a:ext uri="{FF2B5EF4-FFF2-40B4-BE49-F238E27FC236}">
                <a16:creationId xmlns:a16="http://schemas.microsoft.com/office/drawing/2014/main" id="{6D3CF01B-8E30-C740-B9C8-28296E9B7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733" y="300038"/>
            <a:ext cx="1786533" cy="1588029"/>
          </a:xfrm>
          <a:prstGeom prst="rect">
            <a:avLst/>
          </a:prstGeom>
          <a:effectLst>
            <a:outerShdw blurRad="82550" dist="88900" dir="2700000" algn="tl" rotWithShape="0">
              <a:prstClr val="black">
                <a:alpha val="3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237"/>
          </a:xfrm>
        </p:spPr>
        <p:txBody>
          <a:bodyPr>
            <a:normAutofit fontScale="90000"/>
          </a:bodyPr>
          <a:lstStyle/>
          <a:p>
            <a:r>
              <a:rPr lang="en-US" b="1" dirty="0">
                <a:solidFill>
                  <a:srgbClr val="FF0000"/>
                </a:solidFill>
              </a:rPr>
              <a:t>Do CHLOE Findings Shed Light on Higher Education’s Response to the Covid-19 Pandemic?</a:t>
            </a:r>
          </a:p>
        </p:txBody>
      </p:sp>
      <p:sp>
        <p:nvSpPr>
          <p:cNvPr id="3" name="Content Placeholder 2"/>
          <p:cNvSpPr>
            <a:spLocks noGrp="1"/>
          </p:cNvSpPr>
          <p:nvPr>
            <p:ph idx="1"/>
          </p:nvPr>
        </p:nvSpPr>
        <p:spPr>
          <a:xfrm>
            <a:off x="457200" y="950361"/>
            <a:ext cx="8229600" cy="3984425"/>
          </a:xfrm>
        </p:spPr>
        <p:txBody>
          <a:bodyPr>
            <a:normAutofit fontScale="77500" lnSpcReduction="20000"/>
          </a:bodyPr>
          <a:lstStyle/>
          <a:p>
            <a:r>
              <a:rPr lang="en-US" dirty="0"/>
              <a:t>CHLOE has explored how well online learning is establishing itself alongside face-to-face learning</a:t>
            </a:r>
            <a:br>
              <a:rPr lang="en-US" dirty="0"/>
            </a:br>
            <a:endParaRPr lang="en-US" dirty="0"/>
          </a:p>
          <a:p>
            <a:r>
              <a:rPr lang="en-US" dirty="0"/>
              <a:t>CHLOE has focused on a glass half full, but </a:t>
            </a:r>
            <a:r>
              <a:rPr lang="en-US" dirty="0">
                <a:solidFill>
                  <a:srgbClr val="FF0000"/>
                </a:solidFill>
              </a:rPr>
              <a:t>Covid-19 forces us to consider the consequences of a glass half </a:t>
            </a:r>
            <a:r>
              <a:rPr lang="en-US" dirty="0" smtClean="0">
                <a:solidFill>
                  <a:srgbClr val="FF0000"/>
                </a:solidFill>
              </a:rPr>
              <a:t>empty</a:t>
            </a:r>
            <a:br>
              <a:rPr lang="en-US" dirty="0" smtClean="0">
                <a:solidFill>
                  <a:srgbClr val="FF0000"/>
                </a:solidFill>
              </a:rPr>
            </a:br>
            <a:endParaRPr lang="en-US" dirty="0">
              <a:solidFill>
                <a:srgbClr val="FF0000"/>
              </a:solidFill>
            </a:endParaRPr>
          </a:p>
          <a:p>
            <a:r>
              <a:rPr lang="en-US" dirty="0">
                <a:solidFill>
                  <a:srgbClr val="FF0000"/>
                </a:solidFill>
              </a:rPr>
              <a:t>CHLOE has </a:t>
            </a:r>
            <a:r>
              <a:rPr lang="en-US" u="sng" dirty="0">
                <a:solidFill>
                  <a:srgbClr val="FF0000"/>
                </a:solidFill>
              </a:rPr>
              <a:t>not</a:t>
            </a:r>
            <a:r>
              <a:rPr lang="en-US" dirty="0">
                <a:solidFill>
                  <a:srgbClr val="FF0000"/>
                </a:solidFill>
              </a:rPr>
              <a:t> explored the degree to which online learning capabilities have penetrated the </a:t>
            </a:r>
            <a:r>
              <a:rPr lang="en-US" u="sng" dirty="0">
                <a:solidFill>
                  <a:srgbClr val="FF0000"/>
                </a:solidFill>
              </a:rPr>
              <a:t>non-participating</a:t>
            </a:r>
            <a:r>
              <a:rPr lang="en-US" dirty="0">
                <a:solidFill>
                  <a:srgbClr val="FF0000"/>
                </a:solidFill>
              </a:rPr>
              <a:t> segment of the faculty and student body</a:t>
            </a:r>
            <a:r>
              <a:rPr lang="en-US" dirty="0"/>
              <a:t/>
            </a:r>
            <a:br>
              <a:rPr lang="en-US" dirty="0"/>
            </a:br>
            <a:endParaRPr lang="en-US" dirty="0"/>
          </a:p>
          <a:p>
            <a:r>
              <a:rPr lang="en-US" dirty="0"/>
              <a:t>In this webinar will attempt to address the empty portion of the glass: </a:t>
            </a:r>
            <a:r>
              <a:rPr lang="en-US" dirty="0">
                <a:solidFill>
                  <a:srgbClr val="FF0000"/>
                </a:solidFill>
              </a:rPr>
              <a:t>How ready is online learning to assume responsibility for </a:t>
            </a:r>
            <a:r>
              <a:rPr lang="en-US" i="1" dirty="0">
                <a:solidFill>
                  <a:srgbClr val="FF0000"/>
                </a:solidFill>
              </a:rPr>
              <a:t>all </a:t>
            </a:r>
            <a:r>
              <a:rPr lang="en-US" dirty="0">
                <a:solidFill>
                  <a:srgbClr val="FF0000"/>
                </a:solidFill>
              </a:rPr>
              <a:t>learning </a:t>
            </a:r>
            <a:r>
              <a:rPr lang="mr-IN" dirty="0">
                <a:solidFill>
                  <a:srgbClr val="FF0000"/>
                </a:solidFill>
              </a:rPr>
              <a:t>–</a:t>
            </a:r>
            <a:r>
              <a:rPr lang="en-US" dirty="0">
                <a:solidFill>
                  <a:srgbClr val="FF0000"/>
                </a:solidFill>
              </a:rPr>
              <a:t> temporarily or permanently?</a:t>
            </a:r>
          </a:p>
        </p:txBody>
      </p:sp>
    </p:spTree>
    <p:extLst>
      <p:ext uri="{BB962C8B-B14F-4D97-AF65-F5344CB8AC3E}">
        <p14:creationId xmlns:p14="http://schemas.microsoft.com/office/powerpoint/2010/main" val="4287533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E0D6-BFA2-4A3D-A08E-8B20AAF92C0C}"/>
              </a:ext>
            </a:extLst>
          </p:cNvPr>
          <p:cNvSpPr>
            <a:spLocks noGrp="1"/>
          </p:cNvSpPr>
          <p:nvPr>
            <p:ph type="title"/>
          </p:nvPr>
        </p:nvSpPr>
        <p:spPr>
          <a:xfrm>
            <a:off x="722313" y="1363666"/>
            <a:ext cx="8183562" cy="1022350"/>
          </a:xfrm>
        </p:spPr>
        <p:txBody>
          <a:bodyPr>
            <a:normAutofit fontScale="90000"/>
          </a:bodyPr>
          <a:lstStyle/>
          <a:p>
            <a:pPr algn="ctr"/>
            <a:r>
              <a:rPr lang="en-US" dirty="0"/>
              <a:t>What do CHLOE 4 Results tell us  about online leadership and policy?</a:t>
            </a:r>
          </a:p>
        </p:txBody>
      </p:sp>
      <p:sp>
        <p:nvSpPr>
          <p:cNvPr id="3" name="Text Placeholder 2">
            <a:extLst>
              <a:ext uri="{FF2B5EF4-FFF2-40B4-BE49-F238E27FC236}">
                <a16:creationId xmlns:a16="http://schemas.microsoft.com/office/drawing/2014/main" id="{FC1AAF74-BC52-4A39-B558-E4CE49B21AC3}"/>
              </a:ext>
            </a:extLst>
          </p:cNvPr>
          <p:cNvSpPr>
            <a:spLocks noGrp="1"/>
          </p:cNvSpPr>
          <p:nvPr>
            <p:ph type="body" idx="1"/>
          </p:nvPr>
        </p:nvSpPr>
        <p:spPr>
          <a:xfrm>
            <a:off x="722313" y="228456"/>
            <a:ext cx="7859145" cy="1125537"/>
          </a:xfrm>
        </p:spPr>
        <p:txBody>
          <a:bodyPr/>
          <a:lstStyle/>
          <a:p>
            <a:r>
              <a:rPr lang="en-US" dirty="0"/>
              <a:t>Role of Chief Online Officer, </a:t>
            </a:r>
            <a:r>
              <a:rPr lang="en-US" dirty="0" smtClean="0"/>
              <a:t>Training </a:t>
            </a:r>
            <a:r>
              <a:rPr lang="en-US" dirty="0"/>
              <a:t>&amp; </a:t>
            </a:r>
            <a:r>
              <a:rPr lang="en-US" dirty="0" smtClean="0"/>
              <a:t>Orientation, OPMs</a:t>
            </a:r>
            <a:r>
              <a:rPr lang="en-US" dirty="0"/>
              <a:t>, </a:t>
            </a:r>
            <a:r>
              <a:rPr lang="en-US" dirty="0" smtClean="0"/>
              <a:t>and Faculty</a:t>
            </a:r>
            <a:endParaRPr lang="en-US" dirty="0"/>
          </a:p>
        </p:txBody>
      </p:sp>
    </p:spTree>
    <p:extLst>
      <p:ext uri="{BB962C8B-B14F-4D97-AF65-F5344CB8AC3E}">
        <p14:creationId xmlns:p14="http://schemas.microsoft.com/office/powerpoint/2010/main" val="257641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20-03-09 at 9.29.4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086" b="4997"/>
          <a:stretch/>
        </p:blipFill>
        <p:spPr>
          <a:xfrm>
            <a:off x="504824" y="1185862"/>
            <a:ext cx="7900987" cy="3317675"/>
          </a:xfrm>
        </p:spPr>
      </p:pic>
      <p:sp>
        <p:nvSpPr>
          <p:cNvPr id="2" name="Title 1"/>
          <p:cNvSpPr>
            <a:spLocks noGrp="1"/>
          </p:cNvSpPr>
          <p:nvPr>
            <p:ph type="title"/>
          </p:nvPr>
        </p:nvSpPr>
        <p:spPr>
          <a:xfrm>
            <a:off x="198087" y="0"/>
            <a:ext cx="8762392" cy="964405"/>
          </a:xfrm>
        </p:spPr>
        <p:txBody>
          <a:bodyPr>
            <a:noAutofit/>
          </a:bodyPr>
          <a:lstStyle/>
          <a:p>
            <a:r>
              <a:rPr lang="en-US" b="1" dirty="0"/>
              <a:t>Is someone in charge of online learning?</a:t>
            </a:r>
            <a:br>
              <a:rPr lang="en-US" b="1" dirty="0"/>
            </a:br>
            <a:r>
              <a:rPr lang="en-US" sz="2400" dirty="0"/>
              <a:t>Chief Online Officers (COO) in CHLOE Sample</a:t>
            </a:r>
            <a:endParaRPr lang="en-US" dirty="0"/>
          </a:p>
        </p:txBody>
      </p:sp>
    </p:spTree>
    <p:extLst>
      <p:ext uri="{BB962C8B-B14F-4D97-AF65-F5344CB8AC3E}">
        <p14:creationId xmlns:p14="http://schemas.microsoft.com/office/powerpoint/2010/main" val="2521883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617453"/>
          </a:xfrm>
        </p:spPr>
        <p:txBody>
          <a:bodyPr>
            <a:normAutofit fontScale="90000"/>
          </a:bodyPr>
          <a:lstStyle/>
          <a:p>
            <a:r>
              <a:rPr lang="en-US" sz="3100" b="1" dirty="0" smtClean="0"/>
              <a:t>COO </a:t>
            </a:r>
            <a:r>
              <a:rPr lang="en-US" sz="3100" b="1" dirty="0"/>
              <a:t>Core and Co-Responsibilities </a:t>
            </a:r>
            <a:r>
              <a:rPr lang="en-US" sz="3100" dirty="0">
                <a:solidFill>
                  <a:srgbClr val="FF0000"/>
                </a:solidFill>
              </a:rPr>
              <a:t>Who do you call? </a:t>
            </a:r>
            <a:r>
              <a:rPr lang="en-US" sz="3100" dirty="0"/>
              <a:t/>
            </a:r>
            <a:br>
              <a:rPr lang="en-US" sz="3100" dirty="0"/>
            </a:br>
            <a:r>
              <a:rPr lang="en-US" sz="2000" dirty="0"/>
              <a:t>(49% or more COOs report each of these responsibilities)</a:t>
            </a:r>
            <a:endParaRPr lang="en-US"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3981764"/>
              </p:ext>
            </p:extLst>
          </p:nvPr>
        </p:nvGraphicFramePr>
        <p:xfrm>
          <a:off x="800100" y="837485"/>
          <a:ext cx="7643812" cy="3840480"/>
        </p:xfrm>
        <a:graphic>
          <a:graphicData uri="http://schemas.openxmlformats.org/drawingml/2006/table">
            <a:tbl>
              <a:tblPr firstRow="1" bandRow="1">
                <a:tableStyleId>{5C22544A-7EE6-4342-B048-85BDC9FD1C3A}</a:tableStyleId>
              </a:tblPr>
              <a:tblGrid>
                <a:gridCol w="3821906">
                  <a:extLst>
                    <a:ext uri="{9D8B030D-6E8A-4147-A177-3AD203B41FA5}">
                      <a16:colId xmlns:a16="http://schemas.microsoft.com/office/drawing/2014/main" val="20000"/>
                    </a:ext>
                  </a:extLst>
                </a:gridCol>
                <a:gridCol w="3821906">
                  <a:extLst>
                    <a:ext uri="{9D8B030D-6E8A-4147-A177-3AD203B41FA5}">
                      <a16:colId xmlns:a16="http://schemas.microsoft.com/office/drawing/2014/main" val="20001"/>
                    </a:ext>
                  </a:extLst>
                </a:gridCol>
              </a:tblGrid>
              <a:tr h="263043">
                <a:tc>
                  <a:txBody>
                    <a:bodyPr/>
                    <a:lstStyle/>
                    <a:p>
                      <a:pPr marL="0" marR="0" algn="ctr">
                        <a:spcBef>
                          <a:spcPts val="0"/>
                        </a:spcBef>
                        <a:spcAft>
                          <a:spcPts val="0"/>
                        </a:spcAft>
                      </a:pPr>
                      <a:r>
                        <a:rPr lang="en-US" sz="1800" b="1" dirty="0">
                          <a:solidFill>
                            <a:schemeClr val="bg1"/>
                          </a:solidFill>
                          <a:effectLst/>
                          <a:latin typeface="Calibri"/>
                          <a:ea typeface="ＭＳ 明朝"/>
                          <a:cs typeface="Times New Roman"/>
                        </a:rPr>
                        <a:t>COO Core Responsibilities</a:t>
                      </a:r>
                      <a:endParaRPr lang="en-US" sz="1800" dirty="0">
                        <a:solidFill>
                          <a:schemeClr val="bg1"/>
                        </a:solidFill>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800" b="1" dirty="0">
                          <a:effectLst/>
                          <a:latin typeface="Calibri"/>
                          <a:ea typeface="ＭＳ 明朝"/>
                          <a:cs typeface="Times New Roman"/>
                        </a:rPr>
                        <a:t>COO Co-Responsibilities</a:t>
                      </a:r>
                      <a:endParaRPr lang="en-US" sz="18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0"/>
                  </a:ext>
                </a:extLst>
              </a:tr>
              <a:tr h="263043">
                <a:tc>
                  <a:txBody>
                    <a:bodyPr/>
                    <a:lstStyle/>
                    <a:p>
                      <a:pPr marL="0" marR="0">
                        <a:spcBef>
                          <a:spcPts val="0"/>
                        </a:spcBef>
                        <a:spcAft>
                          <a:spcPts val="0"/>
                        </a:spcAft>
                      </a:pPr>
                      <a:r>
                        <a:rPr lang="en-US" sz="1800" dirty="0">
                          <a:solidFill>
                            <a:srgbClr val="FF0000"/>
                          </a:solidFill>
                          <a:effectLst/>
                          <a:latin typeface="Calibri"/>
                          <a:ea typeface="ＭＳ 明朝"/>
                          <a:cs typeface="Times New Roman"/>
                        </a:rPr>
                        <a:t>Faculty training</a:t>
                      </a:r>
                      <a:endParaRPr lang="en-US" sz="1800" dirty="0">
                        <a:solidFill>
                          <a:srgbClr val="FF0000"/>
                        </a:solidFill>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effectLst/>
                          <a:latin typeface="Calibri"/>
                          <a:ea typeface="ＭＳ 明朝"/>
                          <a:cs typeface="Times New Roman"/>
                        </a:rPr>
                        <a:t>Selection of LMS and online tools</a:t>
                      </a:r>
                      <a:endParaRPr lang="en-US" sz="18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1"/>
                  </a:ext>
                </a:extLst>
              </a:tr>
              <a:tr h="263043">
                <a:tc>
                  <a:txBody>
                    <a:bodyPr/>
                    <a:lstStyle/>
                    <a:p>
                      <a:pPr marL="0" marR="0">
                        <a:spcBef>
                          <a:spcPts val="0"/>
                        </a:spcBef>
                        <a:spcAft>
                          <a:spcPts val="0"/>
                        </a:spcAft>
                      </a:pPr>
                      <a:r>
                        <a:rPr lang="en-US" sz="1800" dirty="0">
                          <a:solidFill>
                            <a:srgbClr val="FF0000"/>
                          </a:solidFill>
                          <a:effectLst/>
                          <a:latin typeface="Calibri"/>
                          <a:ea typeface="ＭＳ 明朝"/>
                          <a:cs typeface="Times New Roman"/>
                        </a:rPr>
                        <a:t>Instructional design </a:t>
                      </a:r>
                      <a:endParaRPr lang="en-US" sz="1800" dirty="0">
                        <a:solidFill>
                          <a:srgbClr val="FF0000"/>
                        </a:solidFill>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libri"/>
                          <a:ea typeface="ＭＳ 明朝"/>
                          <a:cs typeface="Times New Roman"/>
                        </a:rPr>
                        <a:t>Online support services</a:t>
                      </a:r>
                      <a:endParaRPr lang="en-US" sz="1800" dirty="0">
                        <a:solidFill>
                          <a:srgbClr val="FF0000"/>
                        </a:solidFill>
                        <a:effectLst/>
                        <a:latin typeface="Cambria"/>
                        <a:ea typeface="ＭＳ 明朝"/>
                        <a:cs typeface="Times New Roman"/>
                      </a:endParaRPr>
                    </a:p>
                  </a:txBody>
                  <a:tcPr marL="68580" marR="68580" marT="0" marB="0"/>
                </a:tc>
                <a:extLst>
                  <a:ext uri="{0D108BD9-81ED-4DB2-BD59-A6C34878D82A}">
                    <a16:rowId xmlns:a16="http://schemas.microsoft.com/office/drawing/2014/main" val="10002"/>
                  </a:ext>
                </a:extLst>
              </a:tr>
              <a:tr h="263043">
                <a:tc>
                  <a:txBody>
                    <a:bodyPr/>
                    <a:lstStyle/>
                    <a:p>
                      <a:pPr marL="0" marR="0">
                        <a:spcBef>
                          <a:spcPts val="0"/>
                        </a:spcBef>
                        <a:spcAft>
                          <a:spcPts val="0"/>
                        </a:spcAft>
                      </a:pPr>
                      <a:r>
                        <a:rPr lang="en-US" sz="1800" dirty="0">
                          <a:solidFill>
                            <a:srgbClr val="FF0000"/>
                          </a:solidFill>
                          <a:effectLst/>
                          <a:latin typeface="Calibri"/>
                          <a:ea typeface="ＭＳ 明朝"/>
                          <a:cs typeface="Times New Roman"/>
                        </a:rPr>
                        <a:t>Quality assurance </a:t>
                      </a:r>
                      <a:endParaRPr lang="en-US" sz="1800" dirty="0">
                        <a:solidFill>
                          <a:srgbClr val="FF0000"/>
                        </a:solidFill>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effectLst/>
                          <a:latin typeface="Calibri"/>
                          <a:ea typeface="ＭＳ 明朝"/>
                          <a:cs typeface="Times New Roman"/>
                        </a:rPr>
                        <a:t>Regulatory compliance</a:t>
                      </a:r>
                      <a:endParaRPr lang="en-US" sz="18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3"/>
                  </a:ext>
                </a:extLst>
              </a:tr>
              <a:tr h="263043">
                <a:tc>
                  <a:txBody>
                    <a:bodyPr/>
                    <a:lstStyle/>
                    <a:p>
                      <a:pPr marL="0" marR="0">
                        <a:spcBef>
                          <a:spcPts val="0"/>
                        </a:spcBef>
                        <a:spcAft>
                          <a:spcPts val="0"/>
                        </a:spcAft>
                      </a:pPr>
                      <a:r>
                        <a:rPr lang="en-US" sz="1800" dirty="0">
                          <a:effectLst/>
                          <a:latin typeface="Calibri"/>
                          <a:ea typeface="ＭＳ 明朝"/>
                          <a:cs typeface="Times New Roman"/>
                        </a:rPr>
                        <a:t>Online policies</a:t>
                      </a:r>
                      <a:endParaRPr lang="en-US" sz="18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libri"/>
                          <a:ea typeface="ＭＳ 明朝"/>
                          <a:cs typeface="Times New Roman"/>
                        </a:rPr>
                        <a:t>Contracting with external providers</a:t>
                      </a:r>
                      <a:endParaRPr lang="en-US" sz="1800" dirty="0">
                        <a:solidFill>
                          <a:srgbClr val="FF0000"/>
                        </a:solidFill>
                        <a:effectLst/>
                        <a:latin typeface="Cambria"/>
                        <a:ea typeface="ＭＳ 明朝"/>
                        <a:cs typeface="Times New Roman"/>
                      </a:endParaRPr>
                    </a:p>
                  </a:txBody>
                  <a:tcPr marL="68580" marR="68580" marT="0" marB="0"/>
                </a:tc>
                <a:extLst>
                  <a:ext uri="{0D108BD9-81ED-4DB2-BD59-A6C34878D82A}">
                    <a16:rowId xmlns:a16="http://schemas.microsoft.com/office/drawing/2014/main" val="10004"/>
                  </a:ext>
                </a:extLst>
              </a:tr>
              <a:tr h="263043">
                <a:tc>
                  <a:txBody>
                    <a:bodyPr/>
                    <a:lstStyle/>
                    <a:p>
                      <a:pPr marL="0" marR="0">
                        <a:spcBef>
                          <a:spcPts val="0"/>
                        </a:spcBef>
                        <a:spcAft>
                          <a:spcPts val="0"/>
                        </a:spcAft>
                      </a:pPr>
                      <a:r>
                        <a:rPr lang="en-US" sz="1800" dirty="0">
                          <a:effectLst/>
                          <a:latin typeface="Calibri"/>
                          <a:ea typeface="ＭＳ 明朝"/>
                          <a:cs typeface="Times New Roman"/>
                        </a:rPr>
                        <a:t>LMS support and administration</a:t>
                      </a:r>
                      <a:endParaRPr lang="en-US" sz="18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effectLst/>
                          <a:latin typeface="Calibri"/>
                          <a:ea typeface="ＭＳ 明朝"/>
                          <a:cs typeface="Times New Roman"/>
                        </a:rPr>
                        <a:t>Data gathering and reporting</a:t>
                      </a:r>
                      <a:endParaRPr lang="en-US" sz="18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5"/>
                  </a:ext>
                </a:extLst>
              </a:tr>
              <a:tr h="263043">
                <a:tc>
                  <a:txBody>
                    <a:bodyPr/>
                    <a:lstStyle/>
                    <a:p>
                      <a:pPr marL="0" marR="0">
                        <a:spcBef>
                          <a:spcPts val="0"/>
                        </a:spcBef>
                        <a:spcAft>
                          <a:spcPts val="0"/>
                        </a:spcAft>
                      </a:pPr>
                      <a:r>
                        <a:rPr lang="en-US" sz="1800" dirty="0">
                          <a:solidFill>
                            <a:srgbClr val="FF0000"/>
                          </a:solidFill>
                          <a:effectLst/>
                          <a:latin typeface="Calibri"/>
                          <a:ea typeface="ＭＳ 明朝"/>
                          <a:cs typeface="Times New Roman"/>
                        </a:rPr>
                        <a:t>Course development</a:t>
                      </a:r>
                      <a:endParaRPr lang="en-US" sz="1800" dirty="0">
                        <a:solidFill>
                          <a:srgbClr val="FF0000"/>
                        </a:solidFill>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effectLst/>
                          <a:latin typeface="Calibri"/>
                          <a:ea typeface="ＭＳ 明朝"/>
                          <a:cs typeface="Times New Roman"/>
                        </a:rPr>
                        <a:t>Online technical support</a:t>
                      </a:r>
                      <a:endParaRPr lang="en-US" sz="18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6"/>
                  </a:ext>
                </a:extLst>
              </a:tr>
              <a:tr h="263043">
                <a:tc>
                  <a:txBody>
                    <a:bodyPr/>
                    <a:lstStyle/>
                    <a:p>
                      <a:pPr marL="0" marR="0">
                        <a:spcBef>
                          <a:spcPts val="0"/>
                        </a:spcBef>
                        <a:spcAft>
                          <a:spcPts val="0"/>
                        </a:spcAft>
                      </a:pPr>
                      <a:r>
                        <a:rPr lang="en-US" sz="1800" dirty="0">
                          <a:solidFill>
                            <a:srgbClr val="FF0000"/>
                          </a:solidFill>
                          <a:effectLst/>
                          <a:latin typeface="Calibri"/>
                          <a:ea typeface="ＭＳ 明朝"/>
                          <a:cs typeface="Times New Roman"/>
                        </a:rPr>
                        <a:t>Coordination with academic units</a:t>
                      </a:r>
                      <a:endParaRPr lang="en-US" sz="1800" dirty="0">
                        <a:solidFill>
                          <a:srgbClr val="FF0000"/>
                        </a:solidFill>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libri"/>
                          <a:ea typeface="ＭＳ 明朝"/>
                          <a:cs typeface="Times New Roman"/>
                        </a:rPr>
                        <a:t>Online program development</a:t>
                      </a:r>
                      <a:endParaRPr lang="en-US" sz="1800" dirty="0">
                        <a:solidFill>
                          <a:srgbClr val="FF0000"/>
                        </a:solidFill>
                        <a:effectLst/>
                        <a:latin typeface="Cambria"/>
                        <a:ea typeface="ＭＳ 明朝"/>
                        <a:cs typeface="Times New Roman"/>
                      </a:endParaRPr>
                    </a:p>
                  </a:txBody>
                  <a:tcPr marL="68580" marR="68580" marT="0" marB="0"/>
                </a:tc>
                <a:extLst>
                  <a:ext uri="{0D108BD9-81ED-4DB2-BD59-A6C34878D82A}">
                    <a16:rowId xmlns:a16="http://schemas.microsoft.com/office/drawing/2014/main" val="10007"/>
                  </a:ext>
                </a:extLst>
              </a:tr>
              <a:tr h="263043">
                <a:tc>
                  <a:txBody>
                    <a:bodyPr/>
                    <a:lstStyle/>
                    <a:p>
                      <a:pPr marL="0" marR="0">
                        <a:spcBef>
                          <a:spcPts val="0"/>
                        </a:spcBef>
                        <a:spcAft>
                          <a:spcPts val="0"/>
                        </a:spcAft>
                      </a:pPr>
                      <a:r>
                        <a:rPr lang="en-US" sz="1800" dirty="0">
                          <a:effectLst/>
                          <a:latin typeface="Calibri"/>
                          <a:ea typeface="ＭＳ 明朝"/>
                          <a:cs typeface="Times New Roman"/>
                        </a:rPr>
                        <a:t>External representation</a:t>
                      </a:r>
                      <a:endParaRPr lang="en-US" sz="18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effectLst/>
                          <a:latin typeface="Calibri"/>
                          <a:ea typeface="ＭＳ 明朝"/>
                          <a:cs typeface="Times New Roman"/>
                        </a:rPr>
                        <a:t>Intellectual property protection</a:t>
                      </a:r>
                      <a:endParaRPr lang="en-US" sz="18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8"/>
                  </a:ext>
                </a:extLst>
              </a:tr>
              <a:tr h="263043">
                <a:tc>
                  <a:txBody>
                    <a:bodyPr/>
                    <a:lstStyle/>
                    <a:p>
                      <a:pPr marL="0" marR="0">
                        <a:spcBef>
                          <a:spcPts val="0"/>
                        </a:spcBef>
                        <a:spcAft>
                          <a:spcPts val="0"/>
                        </a:spcAft>
                      </a:pPr>
                      <a:r>
                        <a:rPr lang="en-US" sz="1800" dirty="0">
                          <a:effectLst/>
                          <a:latin typeface="Calibri"/>
                          <a:ea typeface="ＭＳ 明朝"/>
                          <a:cs typeface="Times New Roman"/>
                        </a:rPr>
                        <a:t>Budgeting of online</a:t>
                      </a:r>
                      <a:endParaRPr lang="en-US" sz="18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effectLst/>
                          <a:latin typeface="Calibri"/>
                          <a:ea typeface="ＭＳ 明朝"/>
                          <a:cs typeface="Times New Roman"/>
                        </a:rPr>
                        <a:t>Market research</a:t>
                      </a:r>
                      <a:endParaRPr lang="en-US" sz="18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9"/>
                  </a:ext>
                </a:extLst>
              </a:tr>
              <a:tr h="263043">
                <a:tc>
                  <a:txBody>
                    <a:bodyPr/>
                    <a:lstStyle/>
                    <a:p>
                      <a:pPr marL="0" marR="0">
                        <a:spcBef>
                          <a:spcPts val="0"/>
                        </a:spcBef>
                        <a:spcAft>
                          <a:spcPts val="0"/>
                        </a:spcAft>
                      </a:pPr>
                      <a:r>
                        <a:rPr lang="en-US" sz="1800" dirty="0">
                          <a:solidFill>
                            <a:srgbClr val="FF0000"/>
                          </a:solidFill>
                          <a:effectLst/>
                          <a:latin typeface="Calibri"/>
                          <a:ea typeface="ＭＳ 明朝"/>
                          <a:cs typeface="Times New Roman"/>
                        </a:rPr>
                        <a:t>Student orientation </a:t>
                      </a:r>
                      <a:endParaRPr lang="en-US" sz="1800" dirty="0">
                        <a:solidFill>
                          <a:srgbClr val="FF0000"/>
                        </a:solidFill>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solidFill>
                            <a:srgbClr val="FF0000"/>
                          </a:solidFill>
                          <a:effectLst/>
                          <a:latin typeface="Calibri"/>
                          <a:ea typeface="ＭＳ 明朝"/>
                          <a:cs typeface="Times New Roman"/>
                        </a:rPr>
                        <a:t>Accessibility issues</a:t>
                      </a:r>
                      <a:endParaRPr lang="en-US" sz="1800" dirty="0">
                        <a:solidFill>
                          <a:srgbClr val="FF0000"/>
                        </a:solidFill>
                        <a:effectLst/>
                        <a:latin typeface="Cambria"/>
                        <a:ea typeface="ＭＳ 明朝"/>
                        <a:cs typeface="Times New Roman"/>
                      </a:endParaRPr>
                    </a:p>
                  </a:txBody>
                  <a:tcPr marL="68580" marR="68580" marT="0" marB="0"/>
                </a:tc>
                <a:extLst>
                  <a:ext uri="{0D108BD9-81ED-4DB2-BD59-A6C34878D82A}">
                    <a16:rowId xmlns:a16="http://schemas.microsoft.com/office/drawing/2014/main" val="10010"/>
                  </a:ext>
                </a:extLst>
              </a:tr>
              <a:tr h="263043">
                <a:tc>
                  <a:txBody>
                    <a:bodyPr/>
                    <a:lstStyle/>
                    <a:p>
                      <a:pPr marL="0" marR="0">
                        <a:spcBef>
                          <a:spcPts val="0"/>
                        </a:spcBef>
                        <a:spcAft>
                          <a:spcPts val="0"/>
                        </a:spcAft>
                      </a:pPr>
                      <a:r>
                        <a:rPr lang="en-US" sz="1800" dirty="0">
                          <a:effectLst/>
                          <a:latin typeface="Calibri"/>
                          <a:ea typeface="ＭＳ 明朝"/>
                          <a:cs typeface="Times New Roman"/>
                        </a:rPr>
                        <a:t>Strategic planning</a:t>
                      </a:r>
                      <a:endParaRPr lang="en-US" sz="18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effectLst/>
                          <a:latin typeface="Calibri"/>
                          <a:ea typeface="ＭＳ 明朝"/>
                          <a:cs typeface="Times New Roman"/>
                        </a:rPr>
                        <a:t>On-campus technology</a:t>
                      </a:r>
                      <a:endParaRPr lang="en-US" sz="18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11"/>
                  </a:ext>
                </a:extLst>
              </a:tr>
              <a:tr h="263043">
                <a:tc>
                  <a:txBody>
                    <a:bodyPr/>
                    <a:lstStyle/>
                    <a:p>
                      <a:pPr marL="0" marR="0">
                        <a:spcBef>
                          <a:spcPts val="0"/>
                        </a:spcBef>
                        <a:spcAft>
                          <a:spcPts val="0"/>
                        </a:spcAft>
                      </a:pPr>
                      <a:r>
                        <a:rPr lang="en-US" sz="1800" dirty="0">
                          <a:effectLst/>
                          <a:latin typeface="Calibri"/>
                          <a:ea typeface="ＭＳ 明朝"/>
                          <a:cs typeface="Times New Roman"/>
                        </a:rPr>
                        <a:t> </a:t>
                      </a:r>
                      <a:endParaRPr lang="en-US" sz="18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effectLst/>
                          <a:latin typeface="Calibri"/>
                          <a:ea typeface="ＭＳ 明朝"/>
                          <a:cs typeface="Times New Roman"/>
                        </a:rPr>
                        <a:t>Open educational resources support</a:t>
                      </a:r>
                      <a:endParaRPr lang="en-US" sz="18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12"/>
                  </a:ext>
                </a:extLst>
              </a:tr>
              <a:tr h="263043">
                <a:tc>
                  <a:txBody>
                    <a:bodyPr/>
                    <a:lstStyle/>
                    <a:p>
                      <a:pPr marL="0" marR="0">
                        <a:spcBef>
                          <a:spcPts val="0"/>
                        </a:spcBef>
                        <a:spcAft>
                          <a:spcPts val="0"/>
                        </a:spcAft>
                      </a:pPr>
                      <a:r>
                        <a:rPr lang="en-US" sz="1800" dirty="0">
                          <a:effectLst/>
                          <a:latin typeface="Calibri"/>
                          <a:ea typeface="ＭＳ 明朝"/>
                          <a:cs typeface="Times New Roman"/>
                        </a:rPr>
                        <a:t> </a:t>
                      </a:r>
                      <a:endParaRPr lang="en-US" sz="18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800" dirty="0">
                          <a:effectLst/>
                          <a:latin typeface="Calibri"/>
                          <a:ea typeface="ＭＳ 明朝"/>
                          <a:cs typeface="Times New Roman"/>
                        </a:rPr>
                        <a:t>Marketing of online programs</a:t>
                      </a:r>
                      <a:endParaRPr lang="en-US" sz="18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42643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Growing Influence of COOs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8815885"/>
              </p:ext>
            </p:extLst>
          </p:nvPr>
        </p:nvGraphicFramePr>
        <p:xfrm>
          <a:off x="397915" y="514350"/>
          <a:ext cx="5438168" cy="413629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4392134" y="2008823"/>
            <a:ext cx="3984172" cy="1200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t>61%</a:t>
            </a:r>
            <a:r>
              <a:rPr lang="en-US" sz="2400" dirty="0"/>
              <a:t> of COOs in our sample have a collaborative peer-to-peer relationship with the CIO. </a:t>
            </a:r>
          </a:p>
        </p:txBody>
      </p:sp>
      <p:sp>
        <p:nvSpPr>
          <p:cNvPr id="8" name="TextBox 7"/>
          <p:cNvSpPr txBox="1"/>
          <p:nvPr/>
        </p:nvSpPr>
        <p:spPr>
          <a:xfrm>
            <a:off x="4392134" y="886809"/>
            <a:ext cx="398417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t>80-85%</a:t>
            </a:r>
            <a:r>
              <a:rPr lang="en-US" sz="2400" dirty="0"/>
              <a:t> of COOs report to an Academic Affairs officer.</a:t>
            </a:r>
          </a:p>
        </p:txBody>
      </p:sp>
      <p:sp>
        <p:nvSpPr>
          <p:cNvPr id="3" name="TextBox 2"/>
          <p:cNvSpPr txBox="1"/>
          <p:nvPr/>
        </p:nvSpPr>
        <p:spPr>
          <a:xfrm>
            <a:off x="4392134" y="3448417"/>
            <a:ext cx="3984172"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solidFill>
                  <a:srgbClr val="FF0000"/>
                </a:solidFill>
              </a:rPr>
              <a:t>How might coronavirus affect the influence of the COO position?</a:t>
            </a:r>
          </a:p>
        </p:txBody>
      </p:sp>
    </p:spTree>
    <p:extLst>
      <p:ext uri="{BB962C8B-B14F-4D97-AF65-F5344CB8AC3E}">
        <p14:creationId xmlns:p14="http://schemas.microsoft.com/office/powerpoint/2010/main" val="1091720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9" y="0"/>
            <a:ext cx="8895866" cy="912482"/>
          </a:xfrm>
        </p:spPr>
        <p:txBody>
          <a:bodyPr>
            <a:normAutofit fontScale="90000"/>
          </a:bodyPr>
          <a:lstStyle/>
          <a:p>
            <a:r>
              <a:rPr lang="en-US" b="1" dirty="0"/>
              <a:t>Only 30% of Schools Require Online Student </a:t>
            </a:r>
            <a:r>
              <a:rPr lang="en-US" b="1" dirty="0" smtClean="0"/>
              <a:t>Orientation</a:t>
            </a:r>
            <a:br>
              <a:rPr lang="en-US" b="1" dirty="0" smtClean="0"/>
            </a:br>
            <a:r>
              <a:rPr lang="en-US" sz="2700" dirty="0" smtClean="0">
                <a:solidFill>
                  <a:srgbClr val="FF0000"/>
                </a:solidFill>
              </a:rPr>
              <a:t>How will the other 70% prepare </a:t>
            </a:r>
            <a:r>
              <a:rPr lang="en-US" sz="2700" i="1" dirty="0" smtClean="0">
                <a:solidFill>
                  <a:srgbClr val="FF0000"/>
                </a:solidFill>
              </a:rPr>
              <a:t>all</a:t>
            </a:r>
            <a:r>
              <a:rPr lang="en-US" sz="2700" dirty="0" smtClean="0">
                <a:solidFill>
                  <a:srgbClr val="FF0000"/>
                </a:solidFill>
              </a:rPr>
              <a:t> students for online?</a:t>
            </a:r>
            <a:endParaRPr lang="en-US" sz="2700" b="1" dirty="0">
              <a:solidFill>
                <a:srgbClr val="FF0000"/>
              </a:solidFill>
            </a:endParaRPr>
          </a:p>
        </p:txBody>
      </p:sp>
      <p:pic>
        <p:nvPicPr>
          <p:cNvPr id="4" name="Picture 3" descr="Screen Shot 2020-04-01 at 8.56.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088" y="1122106"/>
            <a:ext cx="7267781" cy="3468232"/>
          </a:xfrm>
          <a:prstGeom prst="rect">
            <a:avLst/>
          </a:prstGeom>
        </p:spPr>
      </p:pic>
    </p:spTree>
    <p:extLst>
      <p:ext uri="{BB962C8B-B14F-4D97-AF65-F5344CB8AC3E}">
        <p14:creationId xmlns:p14="http://schemas.microsoft.com/office/powerpoint/2010/main" val="4077314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259591" cy="830793"/>
          </a:xfrm>
        </p:spPr>
        <p:txBody>
          <a:bodyPr>
            <a:normAutofit fontScale="90000"/>
          </a:bodyPr>
          <a:lstStyle/>
          <a:p>
            <a:r>
              <a:rPr lang="en-US" sz="3000" b="1" dirty="0"/>
              <a:t>60</a:t>
            </a:r>
            <a:r>
              <a:rPr lang="en-US" sz="3000" b="1" dirty="0" smtClean="0"/>
              <a:t>% of Schools </a:t>
            </a:r>
            <a:r>
              <a:rPr lang="en-US" sz="3000" b="1" dirty="0"/>
              <a:t>Require Faculty Preparation for Online </a:t>
            </a:r>
            <a:r>
              <a:rPr lang="en-US" sz="3000" b="1" dirty="0" smtClean="0"/>
              <a:t>Teaching</a:t>
            </a:r>
            <a:r>
              <a:rPr lang="en-US" b="1" dirty="0" smtClean="0"/>
              <a:t/>
            </a:r>
            <a:br>
              <a:rPr lang="en-US" b="1" dirty="0" smtClean="0"/>
            </a:br>
            <a:r>
              <a:rPr lang="en-US" sz="2700" dirty="0" smtClean="0">
                <a:solidFill>
                  <a:srgbClr val="FF0000"/>
                </a:solidFill>
              </a:rPr>
              <a:t>How quickly can the other 40% of institutions prepare faculty?</a:t>
            </a:r>
            <a:endParaRPr lang="en-US" sz="2700" b="1" dirty="0">
              <a:solidFill>
                <a:srgbClr val="FF0000"/>
              </a:solidFill>
            </a:endParaRPr>
          </a:p>
        </p:txBody>
      </p:sp>
      <p:pic>
        <p:nvPicPr>
          <p:cNvPr id="4" name="Picture 3" descr="Screen Shot 2020-04-01 at 9.01.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37" y="830793"/>
            <a:ext cx="6953319" cy="3848492"/>
          </a:xfrm>
          <a:prstGeom prst="rect">
            <a:avLst/>
          </a:prstGeom>
        </p:spPr>
      </p:pic>
    </p:spTree>
    <p:extLst>
      <p:ext uri="{BB962C8B-B14F-4D97-AF65-F5344CB8AC3E}">
        <p14:creationId xmlns:p14="http://schemas.microsoft.com/office/powerpoint/2010/main" val="4052009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913"/>
            <a:ext cx="8229600" cy="717825"/>
          </a:xfrm>
        </p:spPr>
        <p:txBody>
          <a:bodyPr>
            <a:normAutofit fontScale="90000"/>
          </a:bodyPr>
          <a:lstStyle/>
          <a:p>
            <a:pPr lvl="0"/>
            <a:r>
              <a:rPr lang="en-US" b="1" dirty="0">
                <a:solidFill>
                  <a:srgbClr val="FF0000"/>
                </a:solidFill>
              </a:rPr>
              <a:t>How much </a:t>
            </a:r>
            <a:r>
              <a:rPr lang="en-US" b="1" dirty="0" smtClean="0">
                <a:solidFill>
                  <a:srgbClr val="FF0000"/>
                </a:solidFill>
              </a:rPr>
              <a:t>can </a:t>
            </a:r>
            <a:r>
              <a:rPr lang="en-US" b="1" dirty="0">
                <a:solidFill>
                  <a:srgbClr val="FF0000"/>
                </a:solidFill>
              </a:rPr>
              <a:t>Teaching, Learning, &amp; Technology Centers contribute to faculty readiness?</a:t>
            </a:r>
            <a:r>
              <a:rPr lang="en-US" b="1" dirty="0"/>
              <a:t/>
            </a:r>
            <a:br>
              <a:rPr lang="en-US" b="1" dirty="0"/>
            </a:br>
            <a:endParaRPr lang="en-US" b="1" dirty="0"/>
          </a:p>
        </p:txBody>
      </p:sp>
      <p:pic>
        <p:nvPicPr>
          <p:cNvPr id="4" name="Picture 3" descr="Screen Shot 2020-04-01 at 9.16.5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325" y="949739"/>
            <a:ext cx="6952284" cy="3636770"/>
          </a:xfrm>
          <a:prstGeom prst="rect">
            <a:avLst/>
          </a:prstGeom>
        </p:spPr>
      </p:pic>
    </p:spTree>
    <p:extLst>
      <p:ext uri="{BB962C8B-B14F-4D97-AF65-F5344CB8AC3E}">
        <p14:creationId xmlns:p14="http://schemas.microsoft.com/office/powerpoint/2010/main" val="2460776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702"/>
            <a:ext cx="8229600" cy="715237"/>
          </a:xfrm>
        </p:spPr>
        <p:txBody>
          <a:bodyPr>
            <a:normAutofit fontScale="90000"/>
          </a:bodyPr>
          <a:lstStyle/>
          <a:p>
            <a:r>
              <a:rPr lang="en-US" b="1" dirty="0"/>
              <a:t>Online Program Management (OPM) Partnerships </a:t>
            </a:r>
            <a:r>
              <a:rPr lang="en-US" dirty="0">
                <a:solidFill>
                  <a:srgbClr val="FF0000"/>
                </a:solidFill>
              </a:rPr>
              <a:t>C</a:t>
            </a:r>
            <a:r>
              <a:rPr lang="en-US" dirty="0" smtClean="0">
                <a:solidFill>
                  <a:srgbClr val="FF0000"/>
                </a:solidFill>
              </a:rPr>
              <a:t>an they help </a:t>
            </a:r>
            <a:r>
              <a:rPr lang="en-US" dirty="0">
                <a:solidFill>
                  <a:srgbClr val="FF0000"/>
                </a:solidFill>
              </a:rPr>
              <a:t>some institutions make a rapid transition to online learning</a:t>
            </a:r>
            <a:r>
              <a:rPr lang="mr-IN" dirty="0">
                <a:solidFill>
                  <a:srgbClr val="FF0000"/>
                </a:solidFill>
              </a:rPr>
              <a:t>…</a:t>
            </a:r>
            <a:r>
              <a:rPr lang="en-US" dirty="0">
                <a:solidFill>
                  <a:srgbClr val="FF0000"/>
                </a:solidFill>
              </a:rPr>
              <a:t> </a:t>
            </a:r>
          </a:p>
        </p:txBody>
      </p:sp>
      <p:sp>
        <p:nvSpPr>
          <p:cNvPr id="3" name="Content Placeholder 2"/>
          <p:cNvSpPr>
            <a:spLocks noGrp="1"/>
          </p:cNvSpPr>
          <p:nvPr>
            <p:ph idx="1"/>
          </p:nvPr>
        </p:nvSpPr>
        <p:spPr>
          <a:xfrm>
            <a:off x="457200" y="1853720"/>
            <a:ext cx="8229600" cy="2740505"/>
          </a:xfrm>
        </p:spPr>
        <p:txBody>
          <a:bodyPr>
            <a:normAutofit/>
          </a:bodyPr>
          <a:lstStyle/>
          <a:p>
            <a:r>
              <a:rPr lang="en-US" sz="2400" dirty="0"/>
              <a:t>Half of OPM users cite these advantages:</a:t>
            </a:r>
          </a:p>
          <a:p>
            <a:pPr lvl="1"/>
            <a:r>
              <a:rPr lang="en-US" sz="2000" dirty="0"/>
              <a:t>OPMs can provide rapid scaling (49%)</a:t>
            </a:r>
          </a:p>
          <a:p>
            <a:pPr lvl="1"/>
            <a:r>
              <a:rPr lang="en-US" sz="2000" dirty="0"/>
              <a:t>OPMs enable rapid development (48%)</a:t>
            </a:r>
          </a:p>
          <a:p>
            <a:r>
              <a:rPr lang="en-US" sz="2400" dirty="0"/>
              <a:t>Heaviest users </a:t>
            </a:r>
            <a:r>
              <a:rPr lang="mr-IN" sz="2400" dirty="0"/>
              <a:t>–</a:t>
            </a:r>
            <a:r>
              <a:rPr lang="en-US" sz="2400" dirty="0"/>
              <a:t> Flagships and Regional Privat</a:t>
            </a:r>
            <a:r>
              <a:rPr lang="en-US" dirty="0"/>
              <a:t>es</a:t>
            </a:r>
          </a:p>
          <a:p>
            <a:pPr lvl="1"/>
            <a:r>
              <a:rPr lang="en-US" dirty="0"/>
              <a:t>Institutions that typically have more discretionary resources</a:t>
            </a:r>
          </a:p>
        </p:txBody>
      </p:sp>
    </p:spTree>
    <p:extLst>
      <p:ext uri="{BB962C8B-B14F-4D97-AF65-F5344CB8AC3E}">
        <p14:creationId xmlns:p14="http://schemas.microsoft.com/office/powerpoint/2010/main" val="261175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38" y="57150"/>
            <a:ext cx="8681776" cy="715237"/>
          </a:xfrm>
        </p:spPr>
        <p:txBody>
          <a:bodyPr>
            <a:normAutofit fontScale="90000"/>
          </a:bodyPr>
          <a:lstStyle/>
          <a:p>
            <a:r>
              <a:rPr lang="en-US" dirty="0">
                <a:solidFill>
                  <a:srgbClr val="FF0000"/>
                </a:solidFill>
              </a:rPr>
              <a:t>But many will not or cannot rely on external </a:t>
            </a:r>
            <a:r>
              <a:rPr lang="en-US" dirty="0" smtClean="0">
                <a:solidFill>
                  <a:srgbClr val="FF0000"/>
                </a:solidFill>
              </a:rPr>
              <a:t>assistance:</a:t>
            </a:r>
            <a:endParaRPr lang="en-US" dirty="0">
              <a:solidFill>
                <a:srgbClr val="FF0000"/>
              </a:solidFill>
            </a:endParaRPr>
          </a:p>
        </p:txBody>
      </p:sp>
      <p:sp>
        <p:nvSpPr>
          <p:cNvPr id="3" name="Content Placeholder 2"/>
          <p:cNvSpPr>
            <a:spLocks noGrp="1"/>
          </p:cNvSpPr>
          <p:nvPr>
            <p:ph idx="1"/>
          </p:nvPr>
        </p:nvSpPr>
        <p:spPr>
          <a:xfrm>
            <a:off x="257238" y="886688"/>
            <a:ext cx="8681776" cy="3878988"/>
          </a:xfrm>
        </p:spPr>
        <p:txBody>
          <a:bodyPr>
            <a:normAutofit/>
          </a:bodyPr>
          <a:lstStyle/>
          <a:p>
            <a:r>
              <a:rPr lang="en-US" sz="2400" b="1" dirty="0"/>
              <a:t>Community Colleges, 4-year low online enrollment and regional public institutions </a:t>
            </a:r>
            <a:r>
              <a:rPr lang="en-US" sz="2400" dirty="0"/>
              <a:t>are least frequent OPM users </a:t>
            </a:r>
          </a:p>
          <a:p>
            <a:pPr lvl="1"/>
            <a:r>
              <a:rPr lang="en-US" dirty="0"/>
              <a:t>More limited or absent discretionary resources</a:t>
            </a:r>
          </a:p>
          <a:p>
            <a:r>
              <a:rPr lang="en-US" sz="2400" b="1" dirty="0"/>
              <a:t>Frequently cited reasons</a:t>
            </a:r>
            <a:r>
              <a:rPr lang="en-US" sz="2400" dirty="0"/>
              <a:t>:</a:t>
            </a:r>
          </a:p>
          <a:p>
            <a:pPr lvl="1"/>
            <a:r>
              <a:rPr lang="en-US" dirty="0"/>
              <a:t>Assert they can meet their needs internally </a:t>
            </a:r>
          </a:p>
          <a:p>
            <a:pPr lvl="1"/>
            <a:r>
              <a:rPr lang="en-US" dirty="0"/>
              <a:t>Concerned about costs </a:t>
            </a:r>
          </a:p>
          <a:p>
            <a:pPr lvl="1"/>
            <a:r>
              <a:rPr lang="en-US" dirty="0"/>
              <a:t>Concerned about revenue sharing </a:t>
            </a:r>
          </a:p>
          <a:p>
            <a:pPr lvl="1"/>
            <a:r>
              <a:rPr lang="en-US" dirty="0"/>
              <a:t>Preference for short-term limited contracts </a:t>
            </a:r>
          </a:p>
        </p:txBody>
      </p:sp>
    </p:spTree>
    <p:extLst>
      <p:ext uri="{BB962C8B-B14F-4D97-AF65-F5344CB8AC3E}">
        <p14:creationId xmlns:p14="http://schemas.microsoft.com/office/powerpoint/2010/main" val="2416247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a:t>Please Check Your Audio Setup</a:t>
            </a:r>
          </a:p>
        </p:txBody>
      </p:sp>
      <p:pic>
        <p:nvPicPr>
          <p:cNvPr id="6" name="Picture 5">
            <a:extLst>
              <a:ext uri="{FF2B5EF4-FFF2-40B4-BE49-F238E27FC236}">
                <a16:creationId xmlns:a16="http://schemas.microsoft.com/office/drawing/2014/main" id="{BF7468E0-8390-BF4F-A1FD-69AE9859BD98}"/>
              </a:ext>
            </a:extLst>
          </p:cNvPr>
          <p:cNvPicPr>
            <a:picLocks noChangeAspect="1"/>
          </p:cNvPicPr>
          <p:nvPr/>
        </p:nvPicPr>
        <p:blipFill>
          <a:blip r:embed="rId3"/>
          <a:stretch>
            <a:fillRect/>
          </a:stretch>
        </p:blipFill>
        <p:spPr>
          <a:xfrm>
            <a:off x="60348" y="2477479"/>
            <a:ext cx="4333459" cy="614191"/>
          </a:xfrm>
          <a:prstGeom prst="rect">
            <a:avLst/>
          </a:prstGeom>
        </p:spPr>
      </p:pic>
      <p:sp>
        <p:nvSpPr>
          <p:cNvPr id="2" name="TextBox 1"/>
          <p:cNvSpPr txBox="1"/>
          <p:nvPr/>
        </p:nvSpPr>
        <p:spPr>
          <a:xfrm>
            <a:off x="169677" y="3020284"/>
            <a:ext cx="4224130" cy="1200329"/>
          </a:xfrm>
          <a:prstGeom prst="rect">
            <a:avLst/>
          </a:prstGeom>
          <a:noFill/>
        </p:spPr>
        <p:txBody>
          <a:bodyPr wrap="square" rtlCol="0">
            <a:spAutoFit/>
          </a:bodyPr>
          <a:lstStyle/>
          <a:p>
            <a:pPr fontAlgn="base">
              <a:spcBef>
                <a:spcPct val="0"/>
              </a:spcBef>
              <a:spcAft>
                <a:spcPct val="0"/>
              </a:spcAft>
            </a:pPr>
            <a:r>
              <a:rPr lang="en-US" sz="2400" dirty="0">
                <a:solidFill>
                  <a:prstClr val="black"/>
                </a:solidFill>
                <a:latin typeface="Trebuchet MS" charset="0"/>
                <a:ea typeface="ＭＳ Ｐゴシック" charset="0"/>
                <a:cs typeface="ＭＳ Ｐゴシック" charset="0"/>
              </a:rPr>
              <a:t>You will be muted during this session, but please test your speaker.</a:t>
            </a:r>
          </a:p>
        </p:txBody>
      </p:sp>
      <p:pic>
        <p:nvPicPr>
          <p:cNvPr id="8" name="Picture 7">
            <a:extLst>
              <a:ext uri="{FF2B5EF4-FFF2-40B4-BE49-F238E27FC236}">
                <a16:creationId xmlns:a16="http://schemas.microsoft.com/office/drawing/2014/main" id="{C0BC62E0-283F-EC43-8929-35AC3C9BB7E1}"/>
              </a:ext>
            </a:extLst>
          </p:cNvPr>
          <p:cNvPicPr>
            <a:picLocks noChangeAspect="1"/>
          </p:cNvPicPr>
          <p:nvPr/>
        </p:nvPicPr>
        <p:blipFill>
          <a:blip r:embed="rId4"/>
          <a:stretch>
            <a:fillRect/>
          </a:stretch>
        </p:blipFill>
        <p:spPr>
          <a:xfrm>
            <a:off x="5309071" y="1038224"/>
            <a:ext cx="3550398" cy="2925422"/>
          </a:xfrm>
          <a:prstGeom prst="rect">
            <a:avLst/>
          </a:prstGeom>
          <a:ln>
            <a:solidFill>
              <a:schemeClr val="accent1"/>
            </a:solidFill>
          </a:ln>
        </p:spPr>
      </p:pic>
      <p:sp>
        <p:nvSpPr>
          <p:cNvPr id="9" name="Rectangle 8">
            <a:extLst>
              <a:ext uri="{FF2B5EF4-FFF2-40B4-BE49-F238E27FC236}">
                <a16:creationId xmlns:a16="http://schemas.microsoft.com/office/drawing/2014/main" id="{1AA5A867-D0DA-4A47-BB26-98F356DAA59D}"/>
              </a:ext>
            </a:extLst>
          </p:cNvPr>
          <p:cNvSpPr/>
          <p:nvPr/>
        </p:nvSpPr>
        <p:spPr>
          <a:xfrm>
            <a:off x="210594" y="2606223"/>
            <a:ext cx="1084839" cy="37119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rebuchet MS"/>
            </a:endParaRPr>
          </a:p>
        </p:txBody>
      </p:sp>
      <p:cxnSp>
        <p:nvCxnSpPr>
          <p:cNvPr id="10" name="Straight Arrow Connector 9">
            <a:extLst>
              <a:ext uri="{FF2B5EF4-FFF2-40B4-BE49-F238E27FC236}">
                <a16:creationId xmlns:a16="http://schemas.microsoft.com/office/drawing/2014/main" id="{6A3C20C6-D8A1-DF4C-BFBE-E42A7311136E}"/>
              </a:ext>
            </a:extLst>
          </p:cNvPr>
          <p:cNvCxnSpPr>
            <a:cxnSpLocks/>
          </p:cNvCxnSpPr>
          <p:nvPr/>
        </p:nvCxnSpPr>
        <p:spPr>
          <a:xfrm flipV="1">
            <a:off x="1343653" y="1784973"/>
            <a:ext cx="3965418" cy="11860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Faculty Input to Online Policies &amp; Priorities</a:t>
            </a:r>
          </a:p>
        </p:txBody>
      </p:sp>
      <p:pic>
        <p:nvPicPr>
          <p:cNvPr id="5" name="Picture 4" descr="Screen Shot 2020-04-01 at 9.29.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19" y="596348"/>
            <a:ext cx="8210781" cy="4130261"/>
          </a:xfrm>
          <a:prstGeom prst="rect">
            <a:avLst/>
          </a:prstGeom>
        </p:spPr>
      </p:pic>
      <p:sp>
        <p:nvSpPr>
          <p:cNvPr id="4" name="Right Arrow 3"/>
          <p:cNvSpPr/>
          <p:nvPr/>
        </p:nvSpPr>
        <p:spPr>
          <a:xfrm>
            <a:off x="204441" y="1979098"/>
            <a:ext cx="505517" cy="33293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181432" y="2379850"/>
            <a:ext cx="505517" cy="33293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181432" y="2686385"/>
            <a:ext cx="505517" cy="33293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181432" y="3019318"/>
            <a:ext cx="505517" cy="33293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181432" y="3685184"/>
            <a:ext cx="505517" cy="33293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181432" y="4018117"/>
            <a:ext cx="505517" cy="33293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204441" y="1366987"/>
            <a:ext cx="505517" cy="33293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17558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E0D6-BFA2-4A3D-A08E-8B20AAF92C0C}"/>
              </a:ext>
            </a:extLst>
          </p:cNvPr>
          <p:cNvSpPr>
            <a:spLocks noGrp="1"/>
          </p:cNvSpPr>
          <p:nvPr>
            <p:ph type="title"/>
          </p:nvPr>
        </p:nvSpPr>
        <p:spPr>
          <a:xfrm>
            <a:off x="722313" y="1363666"/>
            <a:ext cx="7772400" cy="1022350"/>
          </a:xfrm>
        </p:spPr>
        <p:txBody>
          <a:bodyPr>
            <a:normAutofit fontScale="90000"/>
          </a:bodyPr>
          <a:lstStyle/>
          <a:p>
            <a:r>
              <a:rPr lang="en-US" dirty="0"/>
              <a:t>What do CHLOE 4 Results suggest about online and scale?</a:t>
            </a:r>
          </a:p>
        </p:txBody>
      </p:sp>
      <p:sp>
        <p:nvSpPr>
          <p:cNvPr id="3" name="Text Placeholder 2">
            <a:extLst>
              <a:ext uri="{FF2B5EF4-FFF2-40B4-BE49-F238E27FC236}">
                <a16:creationId xmlns:a16="http://schemas.microsoft.com/office/drawing/2014/main" id="{FC1AAF74-BC52-4A39-B558-E4CE49B21AC3}"/>
              </a:ext>
            </a:extLst>
          </p:cNvPr>
          <p:cNvSpPr>
            <a:spLocks noGrp="1"/>
          </p:cNvSpPr>
          <p:nvPr>
            <p:ph type="body" idx="1"/>
          </p:nvPr>
        </p:nvSpPr>
        <p:spPr>
          <a:xfrm>
            <a:off x="722313" y="228456"/>
            <a:ext cx="7772400" cy="1125537"/>
          </a:xfrm>
        </p:spPr>
        <p:txBody>
          <a:bodyPr/>
          <a:lstStyle/>
          <a:p>
            <a:r>
              <a:rPr lang="en-US" dirty="0"/>
              <a:t>Price, Cost &amp; Online Course Design</a:t>
            </a:r>
          </a:p>
        </p:txBody>
      </p:sp>
    </p:spTree>
    <p:extLst>
      <p:ext uri="{BB962C8B-B14F-4D97-AF65-F5344CB8AC3E}">
        <p14:creationId xmlns:p14="http://schemas.microsoft.com/office/powerpoint/2010/main" val="4290311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D609-707F-4765-A1CF-EF164BC6F8DD}"/>
              </a:ext>
            </a:extLst>
          </p:cNvPr>
          <p:cNvSpPr>
            <a:spLocks noGrp="1"/>
          </p:cNvSpPr>
          <p:nvPr>
            <p:ph type="title"/>
          </p:nvPr>
        </p:nvSpPr>
        <p:spPr/>
        <p:txBody>
          <a:bodyPr>
            <a:normAutofit fontScale="90000"/>
          </a:bodyPr>
          <a:lstStyle/>
          <a:p>
            <a:r>
              <a:rPr lang="en-US" b="1" dirty="0"/>
              <a:t>Online Pricing</a:t>
            </a:r>
            <a:r>
              <a:rPr lang="en-US" dirty="0"/>
              <a:t>: The pandemic will test assumptions</a:t>
            </a:r>
          </a:p>
        </p:txBody>
      </p:sp>
      <p:pic>
        <p:nvPicPr>
          <p:cNvPr id="3" name="Picture 2">
            <a:extLst>
              <a:ext uri="{FF2B5EF4-FFF2-40B4-BE49-F238E27FC236}">
                <a16:creationId xmlns:a16="http://schemas.microsoft.com/office/drawing/2014/main" id="{6D726B06-A6AA-4F81-B5A1-58CC99BB5DA0}"/>
              </a:ext>
            </a:extLst>
          </p:cNvPr>
          <p:cNvPicPr>
            <a:picLocks noChangeAspect="1"/>
          </p:cNvPicPr>
          <p:nvPr/>
        </p:nvPicPr>
        <p:blipFill>
          <a:blip r:embed="rId2"/>
          <a:stretch>
            <a:fillRect/>
          </a:stretch>
        </p:blipFill>
        <p:spPr>
          <a:xfrm>
            <a:off x="1700211" y="858740"/>
            <a:ext cx="5511081" cy="3829196"/>
          </a:xfrm>
          <a:prstGeom prst="rect">
            <a:avLst/>
          </a:prstGeom>
        </p:spPr>
      </p:pic>
    </p:spTree>
    <p:extLst>
      <p:ext uri="{BB962C8B-B14F-4D97-AF65-F5344CB8AC3E}">
        <p14:creationId xmlns:p14="http://schemas.microsoft.com/office/powerpoint/2010/main" val="2754049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48318-90EA-4796-87ED-AD88CC50985E}"/>
              </a:ext>
            </a:extLst>
          </p:cNvPr>
          <p:cNvSpPr>
            <a:spLocks noGrp="1"/>
          </p:cNvSpPr>
          <p:nvPr>
            <p:ph type="title"/>
          </p:nvPr>
        </p:nvSpPr>
        <p:spPr/>
        <p:txBody>
          <a:bodyPr/>
          <a:lstStyle/>
          <a:p>
            <a:r>
              <a:rPr lang="en-US" b="1" dirty="0"/>
              <a:t>Pricing Logic</a:t>
            </a:r>
            <a:r>
              <a:rPr lang="en-US" dirty="0"/>
              <a:t>: Online really does cost more? </a:t>
            </a:r>
          </a:p>
        </p:txBody>
      </p:sp>
      <p:pic>
        <p:nvPicPr>
          <p:cNvPr id="3" name="Picture 2">
            <a:extLst>
              <a:ext uri="{FF2B5EF4-FFF2-40B4-BE49-F238E27FC236}">
                <a16:creationId xmlns:a16="http://schemas.microsoft.com/office/drawing/2014/main" id="{9E46C37B-867F-4D50-B796-6CD124233C7E}"/>
              </a:ext>
            </a:extLst>
          </p:cNvPr>
          <p:cNvPicPr>
            <a:picLocks noChangeAspect="1"/>
          </p:cNvPicPr>
          <p:nvPr/>
        </p:nvPicPr>
        <p:blipFill>
          <a:blip r:embed="rId2"/>
          <a:stretch>
            <a:fillRect/>
          </a:stretch>
        </p:blipFill>
        <p:spPr>
          <a:xfrm>
            <a:off x="410021" y="1141190"/>
            <a:ext cx="7114729" cy="3018479"/>
          </a:xfrm>
          <a:prstGeom prst="rect">
            <a:avLst/>
          </a:prstGeom>
        </p:spPr>
      </p:pic>
      <p:pic>
        <p:nvPicPr>
          <p:cNvPr id="4" name="Picture 3">
            <a:extLst>
              <a:ext uri="{FF2B5EF4-FFF2-40B4-BE49-F238E27FC236}">
                <a16:creationId xmlns:a16="http://schemas.microsoft.com/office/drawing/2014/main" id="{11C16593-632F-4FF3-A626-C6C14643BF0D}"/>
              </a:ext>
            </a:extLst>
          </p:cNvPr>
          <p:cNvPicPr>
            <a:picLocks noChangeAspect="1"/>
          </p:cNvPicPr>
          <p:nvPr/>
        </p:nvPicPr>
        <p:blipFill>
          <a:blip r:embed="rId3"/>
          <a:stretch>
            <a:fillRect/>
          </a:stretch>
        </p:blipFill>
        <p:spPr>
          <a:xfrm>
            <a:off x="304800" y="1141190"/>
            <a:ext cx="7515225" cy="3108868"/>
          </a:xfrm>
          <a:prstGeom prst="rect">
            <a:avLst/>
          </a:prstGeom>
        </p:spPr>
      </p:pic>
    </p:spTree>
    <p:extLst>
      <p:ext uri="{BB962C8B-B14F-4D97-AF65-F5344CB8AC3E}">
        <p14:creationId xmlns:p14="http://schemas.microsoft.com/office/powerpoint/2010/main" val="263189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EDA2-3500-4688-8089-50EB401B1BBA}"/>
              </a:ext>
            </a:extLst>
          </p:cNvPr>
          <p:cNvSpPr>
            <a:spLocks noGrp="1"/>
          </p:cNvSpPr>
          <p:nvPr>
            <p:ph type="title"/>
          </p:nvPr>
        </p:nvSpPr>
        <p:spPr>
          <a:xfrm>
            <a:off x="364331" y="0"/>
            <a:ext cx="8415338" cy="715237"/>
          </a:xfrm>
        </p:spPr>
        <p:txBody>
          <a:bodyPr>
            <a:noAutofit/>
          </a:bodyPr>
          <a:lstStyle/>
          <a:p>
            <a:r>
              <a:rPr lang="en-US" sz="2400" b="1" dirty="0"/>
              <a:t>Cost Understanding</a:t>
            </a:r>
            <a:r>
              <a:rPr lang="en-US" sz="2400" dirty="0"/>
              <a:t>: will new revenue pressures demand clarity?</a:t>
            </a:r>
          </a:p>
        </p:txBody>
      </p:sp>
      <p:pic>
        <p:nvPicPr>
          <p:cNvPr id="3" name="Picture 2">
            <a:extLst>
              <a:ext uri="{FF2B5EF4-FFF2-40B4-BE49-F238E27FC236}">
                <a16:creationId xmlns:a16="http://schemas.microsoft.com/office/drawing/2014/main" id="{330E7856-51CA-4789-B9CB-F21914B02F9E}"/>
              </a:ext>
            </a:extLst>
          </p:cNvPr>
          <p:cNvPicPr>
            <a:picLocks noChangeAspect="1"/>
          </p:cNvPicPr>
          <p:nvPr/>
        </p:nvPicPr>
        <p:blipFill>
          <a:blip r:embed="rId2"/>
          <a:stretch>
            <a:fillRect/>
          </a:stretch>
        </p:blipFill>
        <p:spPr>
          <a:xfrm>
            <a:off x="954765" y="804862"/>
            <a:ext cx="7050998" cy="3657405"/>
          </a:xfrm>
          <a:prstGeom prst="rect">
            <a:avLst/>
          </a:prstGeom>
        </p:spPr>
      </p:pic>
      <p:pic>
        <p:nvPicPr>
          <p:cNvPr id="4" name="Picture 3">
            <a:extLst>
              <a:ext uri="{FF2B5EF4-FFF2-40B4-BE49-F238E27FC236}">
                <a16:creationId xmlns:a16="http://schemas.microsoft.com/office/drawing/2014/main" id="{7383E189-2800-4CEC-9B00-F7B62197334D}"/>
              </a:ext>
            </a:extLst>
          </p:cNvPr>
          <p:cNvPicPr>
            <a:picLocks noChangeAspect="1"/>
          </p:cNvPicPr>
          <p:nvPr/>
        </p:nvPicPr>
        <p:blipFill>
          <a:blip r:embed="rId3"/>
          <a:stretch>
            <a:fillRect/>
          </a:stretch>
        </p:blipFill>
        <p:spPr>
          <a:xfrm>
            <a:off x="309562" y="656975"/>
            <a:ext cx="8834437" cy="3968611"/>
          </a:xfrm>
          <a:prstGeom prst="rect">
            <a:avLst/>
          </a:prstGeom>
        </p:spPr>
      </p:pic>
    </p:spTree>
    <p:extLst>
      <p:ext uri="{BB962C8B-B14F-4D97-AF65-F5344CB8AC3E}">
        <p14:creationId xmlns:p14="http://schemas.microsoft.com/office/powerpoint/2010/main" val="53115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1EC39-ECD2-4275-8D97-12B370DBD957}"/>
              </a:ext>
            </a:extLst>
          </p:cNvPr>
          <p:cNvSpPr>
            <a:spLocks noGrp="1"/>
          </p:cNvSpPr>
          <p:nvPr>
            <p:ph type="title"/>
          </p:nvPr>
        </p:nvSpPr>
        <p:spPr>
          <a:xfrm>
            <a:off x="95249" y="0"/>
            <a:ext cx="8829675" cy="715237"/>
          </a:xfrm>
        </p:spPr>
        <p:txBody>
          <a:bodyPr>
            <a:normAutofit fontScale="90000"/>
          </a:bodyPr>
          <a:lstStyle/>
          <a:p>
            <a:r>
              <a:rPr lang="en-US" b="1" dirty="0"/>
              <a:t>Online Course Development</a:t>
            </a:r>
            <a:r>
              <a:rPr lang="en-US" dirty="0"/>
              <a:t>: Right model for true scale?</a:t>
            </a:r>
          </a:p>
        </p:txBody>
      </p:sp>
      <p:pic>
        <p:nvPicPr>
          <p:cNvPr id="3" name="Picture 2">
            <a:extLst>
              <a:ext uri="{FF2B5EF4-FFF2-40B4-BE49-F238E27FC236}">
                <a16:creationId xmlns:a16="http://schemas.microsoft.com/office/drawing/2014/main" id="{265644E0-31D3-45B8-9F66-E73ACDA9EF83}"/>
              </a:ext>
            </a:extLst>
          </p:cNvPr>
          <p:cNvPicPr>
            <a:picLocks noChangeAspect="1"/>
          </p:cNvPicPr>
          <p:nvPr/>
        </p:nvPicPr>
        <p:blipFill>
          <a:blip r:embed="rId2"/>
          <a:stretch>
            <a:fillRect/>
          </a:stretch>
        </p:blipFill>
        <p:spPr>
          <a:xfrm>
            <a:off x="995363" y="823912"/>
            <a:ext cx="7586662" cy="3766946"/>
          </a:xfrm>
          <a:prstGeom prst="rect">
            <a:avLst/>
          </a:prstGeom>
        </p:spPr>
      </p:pic>
    </p:spTree>
    <p:extLst>
      <p:ext uri="{BB962C8B-B14F-4D97-AF65-F5344CB8AC3E}">
        <p14:creationId xmlns:p14="http://schemas.microsoft.com/office/powerpoint/2010/main" val="1119707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CCCE-D7F4-4C4D-B823-88A177446D66}"/>
              </a:ext>
            </a:extLst>
          </p:cNvPr>
          <p:cNvSpPr>
            <a:spLocks noGrp="1"/>
          </p:cNvSpPr>
          <p:nvPr>
            <p:ph type="title"/>
          </p:nvPr>
        </p:nvSpPr>
        <p:spPr>
          <a:xfrm>
            <a:off x="185738" y="42862"/>
            <a:ext cx="8605837" cy="715237"/>
          </a:xfrm>
        </p:spPr>
        <p:txBody>
          <a:bodyPr>
            <a:normAutofit fontScale="90000"/>
          </a:bodyPr>
          <a:lstStyle/>
          <a:p>
            <a:r>
              <a:rPr lang="en-US" b="1" dirty="0"/>
              <a:t>What is an online course? </a:t>
            </a:r>
            <a:r>
              <a:rPr lang="en-US" dirty="0"/>
              <a:t>What is remote instruction?</a:t>
            </a:r>
          </a:p>
        </p:txBody>
      </p:sp>
      <p:pic>
        <p:nvPicPr>
          <p:cNvPr id="3" name="Picture 2">
            <a:extLst>
              <a:ext uri="{FF2B5EF4-FFF2-40B4-BE49-F238E27FC236}">
                <a16:creationId xmlns:a16="http://schemas.microsoft.com/office/drawing/2014/main" id="{EA2CEFBC-C1A3-4087-871A-A859EAFDEA72}"/>
              </a:ext>
            </a:extLst>
          </p:cNvPr>
          <p:cNvPicPr>
            <a:picLocks noChangeAspect="1"/>
          </p:cNvPicPr>
          <p:nvPr/>
        </p:nvPicPr>
        <p:blipFill>
          <a:blip r:embed="rId2"/>
          <a:stretch>
            <a:fillRect/>
          </a:stretch>
        </p:blipFill>
        <p:spPr>
          <a:xfrm>
            <a:off x="963403" y="942974"/>
            <a:ext cx="6766134" cy="3642203"/>
          </a:xfrm>
          <a:prstGeom prst="rect">
            <a:avLst/>
          </a:prstGeom>
        </p:spPr>
      </p:pic>
      <p:pic>
        <p:nvPicPr>
          <p:cNvPr id="4" name="Picture 3">
            <a:extLst>
              <a:ext uri="{FF2B5EF4-FFF2-40B4-BE49-F238E27FC236}">
                <a16:creationId xmlns:a16="http://schemas.microsoft.com/office/drawing/2014/main" id="{408927A0-C56C-4ED1-8C19-023AC38589D7}"/>
              </a:ext>
            </a:extLst>
          </p:cNvPr>
          <p:cNvPicPr>
            <a:picLocks noChangeAspect="1"/>
          </p:cNvPicPr>
          <p:nvPr/>
        </p:nvPicPr>
        <p:blipFill>
          <a:blip r:embed="rId3"/>
          <a:stretch>
            <a:fillRect/>
          </a:stretch>
        </p:blipFill>
        <p:spPr>
          <a:xfrm>
            <a:off x="639558" y="666750"/>
            <a:ext cx="7951160" cy="3918427"/>
          </a:xfrm>
          <a:prstGeom prst="rect">
            <a:avLst/>
          </a:prstGeom>
        </p:spPr>
      </p:pic>
    </p:spTree>
    <p:extLst>
      <p:ext uri="{BB962C8B-B14F-4D97-AF65-F5344CB8AC3E}">
        <p14:creationId xmlns:p14="http://schemas.microsoft.com/office/powerpoint/2010/main" val="208308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3A88D-D503-4A33-8751-B9F9B0A88A18}"/>
              </a:ext>
            </a:extLst>
          </p:cNvPr>
          <p:cNvSpPr>
            <a:spLocks noGrp="1"/>
          </p:cNvSpPr>
          <p:nvPr>
            <p:ph type="title"/>
          </p:nvPr>
        </p:nvSpPr>
        <p:spPr>
          <a:xfrm>
            <a:off x="152400" y="0"/>
            <a:ext cx="8534400" cy="715237"/>
          </a:xfrm>
        </p:spPr>
        <p:txBody>
          <a:bodyPr>
            <a:normAutofit fontScale="90000"/>
          </a:bodyPr>
          <a:lstStyle/>
          <a:p>
            <a:r>
              <a:rPr lang="en-US" b="1" dirty="0"/>
              <a:t>Reminder from CHLOE 3</a:t>
            </a:r>
            <a:r>
              <a:rPr lang="en-US" dirty="0"/>
              <a:t>: Design means better courses?</a:t>
            </a:r>
          </a:p>
        </p:txBody>
      </p:sp>
      <p:pic>
        <p:nvPicPr>
          <p:cNvPr id="3" name="Picture 2" descr="Screen Shot 2019-04-04 at 10.04.52 AM.png">
            <a:extLst>
              <a:ext uri="{FF2B5EF4-FFF2-40B4-BE49-F238E27FC236}">
                <a16:creationId xmlns:a16="http://schemas.microsoft.com/office/drawing/2014/main" id="{4C7FF331-A28E-459A-BE27-524211E41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 y="1244200"/>
            <a:ext cx="4735545" cy="2756914"/>
          </a:xfrm>
          <a:prstGeom prst="rect">
            <a:avLst/>
          </a:prstGeom>
        </p:spPr>
      </p:pic>
      <p:pic>
        <p:nvPicPr>
          <p:cNvPr id="4" name="Picture 3" descr="Screen Shot 2019-04-04 at 10.05.18 AM.png">
            <a:extLst>
              <a:ext uri="{FF2B5EF4-FFF2-40B4-BE49-F238E27FC236}">
                <a16:creationId xmlns:a16="http://schemas.microsoft.com/office/drawing/2014/main" id="{4B8F8693-1CFC-4A51-A3B8-E08071E60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702" y="1244201"/>
            <a:ext cx="4615298" cy="2756913"/>
          </a:xfrm>
          <a:prstGeom prst="rect">
            <a:avLst/>
          </a:prstGeom>
        </p:spPr>
      </p:pic>
      <p:pic>
        <p:nvPicPr>
          <p:cNvPr id="5" name="Picture 4" descr="Screen Shot 2019-04-04 at 10.05.47 AM.png">
            <a:extLst>
              <a:ext uri="{FF2B5EF4-FFF2-40B4-BE49-F238E27FC236}">
                <a16:creationId xmlns:a16="http://schemas.microsoft.com/office/drawing/2014/main" id="{DB8A6859-7818-4901-8648-07FBA04D2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239" y="4001114"/>
            <a:ext cx="5538346" cy="508000"/>
          </a:xfrm>
          <a:prstGeom prst="rect">
            <a:avLst/>
          </a:prstGeom>
        </p:spPr>
      </p:pic>
    </p:spTree>
    <p:extLst>
      <p:ext uri="{BB962C8B-B14F-4D97-AF65-F5344CB8AC3E}">
        <p14:creationId xmlns:p14="http://schemas.microsoft.com/office/powerpoint/2010/main" val="2060434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E739-ED4B-497D-BE94-37D76103F6C2}"/>
              </a:ext>
            </a:extLst>
          </p:cNvPr>
          <p:cNvSpPr>
            <a:spLocks noGrp="1"/>
          </p:cNvSpPr>
          <p:nvPr>
            <p:ph type="title"/>
          </p:nvPr>
        </p:nvSpPr>
        <p:spPr>
          <a:xfrm>
            <a:off x="457200" y="90488"/>
            <a:ext cx="8229600" cy="715237"/>
          </a:xfrm>
        </p:spPr>
        <p:txBody>
          <a:bodyPr>
            <a:noAutofit/>
          </a:bodyPr>
          <a:lstStyle/>
          <a:p>
            <a:r>
              <a:rPr lang="en-US" sz="2600" b="1" dirty="0"/>
              <a:t>Coherent and consistent design </a:t>
            </a:r>
            <a:r>
              <a:rPr lang="en-US" sz="2600" dirty="0"/>
              <a:t>drives cost understanding</a:t>
            </a:r>
          </a:p>
        </p:txBody>
      </p:sp>
      <p:pic>
        <p:nvPicPr>
          <p:cNvPr id="3" name="Picture 2">
            <a:extLst>
              <a:ext uri="{FF2B5EF4-FFF2-40B4-BE49-F238E27FC236}">
                <a16:creationId xmlns:a16="http://schemas.microsoft.com/office/drawing/2014/main" id="{2DB769D6-92F7-4125-93D3-4130E4E172FD}"/>
              </a:ext>
            </a:extLst>
          </p:cNvPr>
          <p:cNvPicPr>
            <a:picLocks noChangeAspect="1"/>
          </p:cNvPicPr>
          <p:nvPr/>
        </p:nvPicPr>
        <p:blipFill>
          <a:blip r:embed="rId2"/>
          <a:stretch>
            <a:fillRect/>
          </a:stretch>
        </p:blipFill>
        <p:spPr>
          <a:xfrm>
            <a:off x="990600" y="977734"/>
            <a:ext cx="7344059" cy="3579561"/>
          </a:xfrm>
          <a:prstGeom prst="rect">
            <a:avLst/>
          </a:prstGeom>
        </p:spPr>
      </p:pic>
    </p:spTree>
    <p:extLst>
      <p:ext uri="{BB962C8B-B14F-4D97-AF65-F5344CB8AC3E}">
        <p14:creationId xmlns:p14="http://schemas.microsoft.com/office/powerpoint/2010/main" val="4293258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CE47-335B-4B4B-9AB6-B073DF4E574D}"/>
              </a:ext>
            </a:extLst>
          </p:cNvPr>
          <p:cNvSpPr>
            <a:spLocks noGrp="1"/>
          </p:cNvSpPr>
          <p:nvPr>
            <p:ph type="title"/>
          </p:nvPr>
        </p:nvSpPr>
        <p:spPr>
          <a:xfrm>
            <a:off x="771525" y="109537"/>
            <a:ext cx="7424738" cy="715237"/>
          </a:xfrm>
        </p:spPr>
        <p:txBody>
          <a:bodyPr>
            <a:noAutofit/>
          </a:bodyPr>
          <a:lstStyle/>
          <a:p>
            <a:r>
              <a:rPr lang="en-US" sz="2400" b="1" dirty="0"/>
              <a:t>Less Traditional Students More Likely to Struggle Online</a:t>
            </a:r>
            <a:r>
              <a:rPr lang="en-US" sz="2400" dirty="0"/>
              <a:t> How to mitigate for Fall 2020?</a:t>
            </a:r>
          </a:p>
        </p:txBody>
      </p:sp>
      <p:graphicFrame>
        <p:nvGraphicFramePr>
          <p:cNvPr id="5" name="Chart 4">
            <a:extLst>
              <a:ext uri="{FF2B5EF4-FFF2-40B4-BE49-F238E27FC236}">
                <a16:creationId xmlns:a16="http://schemas.microsoft.com/office/drawing/2014/main" id="{A707A771-7643-4D7D-AFA0-668009557D80}"/>
              </a:ext>
            </a:extLst>
          </p:cNvPr>
          <p:cNvGraphicFramePr/>
          <p:nvPr>
            <p:extLst>
              <p:ext uri="{D42A27DB-BD31-4B8C-83A1-F6EECF244321}">
                <p14:modId xmlns:p14="http://schemas.microsoft.com/office/powerpoint/2010/main" val="3063286408"/>
              </p:ext>
            </p:extLst>
          </p:nvPr>
        </p:nvGraphicFramePr>
        <p:xfrm>
          <a:off x="781050" y="789410"/>
          <a:ext cx="7467600" cy="382123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6545D6D6-ED71-4B06-8E82-E0C1D32A15D0}"/>
              </a:ext>
            </a:extLst>
          </p:cNvPr>
          <p:cNvSpPr/>
          <p:nvPr/>
        </p:nvSpPr>
        <p:spPr>
          <a:xfrm>
            <a:off x="3924283" y="4308813"/>
            <a:ext cx="242888" cy="15716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 name="Rectangle 6">
            <a:extLst>
              <a:ext uri="{FF2B5EF4-FFF2-40B4-BE49-F238E27FC236}">
                <a16:creationId xmlns:a16="http://schemas.microsoft.com/office/drawing/2014/main" id="{6545D6D6-ED71-4B06-8E82-E0C1D32A15D0}"/>
              </a:ext>
            </a:extLst>
          </p:cNvPr>
          <p:cNvSpPr/>
          <p:nvPr/>
        </p:nvSpPr>
        <p:spPr>
          <a:xfrm>
            <a:off x="6838521" y="4308813"/>
            <a:ext cx="242888" cy="157162"/>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 name="TextBox 2"/>
          <p:cNvSpPr txBox="1"/>
          <p:nvPr/>
        </p:nvSpPr>
        <p:spPr>
          <a:xfrm>
            <a:off x="2527585" y="4472148"/>
            <a:ext cx="4105784" cy="276999"/>
          </a:xfrm>
          <a:prstGeom prst="rect">
            <a:avLst/>
          </a:prstGeom>
          <a:noFill/>
        </p:spPr>
        <p:txBody>
          <a:bodyPr wrap="square" rtlCol="0">
            <a:spAutoFit/>
          </a:bodyPr>
          <a:lstStyle/>
          <a:p>
            <a:r>
              <a:rPr lang="en-US" sz="1200" dirty="0" smtClean="0"/>
              <a:t>(Source</a:t>
            </a:r>
            <a:r>
              <a:rPr lang="en-US" sz="1200" dirty="0"/>
              <a:t>: </a:t>
            </a:r>
            <a:r>
              <a:rPr lang="en-US" sz="1200" dirty="0" err="1"/>
              <a:t>Eduventures</a:t>
            </a:r>
            <a:r>
              <a:rPr lang="en-US" sz="1200" dirty="0"/>
              <a:t> analysis of IPEDS </a:t>
            </a:r>
            <a:r>
              <a:rPr lang="en-US" sz="1200" dirty="0" smtClean="0"/>
              <a:t>data)</a:t>
            </a:r>
            <a:endParaRPr lang="en-US" sz="1200" dirty="0"/>
          </a:p>
        </p:txBody>
      </p:sp>
    </p:spTree>
    <p:extLst>
      <p:ext uri="{BB962C8B-B14F-4D97-AF65-F5344CB8AC3E}">
        <p14:creationId xmlns:p14="http://schemas.microsoft.com/office/powerpoint/2010/main" val="150643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a:t>Asking Questions Using the Q&amp;A</a:t>
            </a:r>
          </a:p>
        </p:txBody>
      </p:sp>
      <p:sp>
        <p:nvSpPr>
          <p:cNvPr id="2" name="TextBox 1"/>
          <p:cNvSpPr txBox="1"/>
          <p:nvPr/>
        </p:nvSpPr>
        <p:spPr>
          <a:xfrm>
            <a:off x="277327" y="987422"/>
            <a:ext cx="4294673" cy="1846659"/>
          </a:xfrm>
          <a:prstGeom prst="rect">
            <a:avLst/>
          </a:prstGeom>
          <a:noFill/>
        </p:spPr>
        <p:txBody>
          <a:bodyPr wrap="square" rtlCol="0">
            <a:spAutoFit/>
          </a:bodyPr>
          <a:lstStyle/>
          <a:p>
            <a:pPr fontAlgn="base">
              <a:spcBef>
                <a:spcPct val="0"/>
              </a:spcBef>
              <a:spcAft>
                <a:spcPct val="0"/>
              </a:spcAft>
            </a:pPr>
            <a:r>
              <a:rPr lang="en-US" sz="2400" dirty="0">
                <a:solidFill>
                  <a:prstClr val="black"/>
                </a:solidFill>
                <a:latin typeface="Trebuchet MS" charset="0"/>
                <a:ea typeface="ＭＳ Ｐゴシック" charset="0"/>
                <a:cs typeface="ＭＳ Ｐゴシック" charset="0"/>
              </a:rPr>
              <a:t>Only the host and panelists will see your questions. This is the best way to have your question seen and answered.</a:t>
            </a:r>
          </a:p>
          <a:p>
            <a:pPr fontAlgn="base">
              <a:spcBef>
                <a:spcPct val="0"/>
              </a:spcBef>
              <a:spcAft>
                <a:spcPct val="0"/>
              </a:spcAft>
            </a:pPr>
            <a:endParaRPr lang="en-US" dirty="0">
              <a:solidFill>
                <a:prstClr val="black"/>
              </a:solidFill>
              <a:latin typeface="Trebuchet MS" charset="0"/>
              <a:ea typeface="ＭＳ Ｐゴシック" charset="0"/>
              <a:cs typeface="ＭＳ Ｐゴシック" charset="0"/>
            </a:endParaRPr>
          </a:p>
        </p:txBody>
      </p:sp>
      <p:pic>
        <p:nvPicPr>
          <p:cNvPr id="11" name="Picture 10">
            <a:extLst>
              <a:ext uri="{FF2B5EF4-FFF2-40B4-BE49-F238E27FC236}">
                <a16:creationId xmlns:a16="http://schemas.microsoft.com/office/drawing/2014/main" id="{BF7468E0-8390-BF4F-A1FD-69AE9859BD98}"/>
              </a:ext>
            </a:extLst>
          </p:cNvPr>
          <p:cNvPicPr>
            <a:picLocks noChangeAspect="1"/>
          </p:cNvPicPr>
          <p:nvPr/>
        </p:nvPicPr>
        <p:blipFill>
          <a:blip r:embed="rId3"/>
          <a:stretch>
            <a:fillRect/>
          </a:stretch>
        </p:blipFill>
        <p:spPr>
          <a:xfrm>
            <a:off x="238541" y="3479431"/>
            <a:ext cx="4333459" cy="614191"/>
          </a:xfrm>
          <a:prstGeom prst="rect">
            <a:avLst/>
          </a:prstGeom>
        </p:spPr>
      </p:pic>
      <p:sp>
        <p:nvSpPr>
          <p:cNvPr id="12" name="Rectangle 11">
            <a:extLst>
              <a:ext uri="{FF2B5EF4-FFF2-40B4-BE49-F238E27FC236}">
                <a16:creationId xmlns:a16="http://schemas.microsoft.com/office/drawing/2014/main" id="{9F88D92F-4955-D549-AF11-53B650D73AFE}"/>
              </a:ext>
            </a:extLst>
          </p:cNvPr>
          <p:cNvSpPr/>
          <p:nvPr/>
        </p:nvSpPr>
        <p:spPr>
          <a:xfrm>
            <a:off x="2915242" y="3556579"/>
            <a:ext cx="555262" cy="45989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rebuchet MS"/>
            </a:endParaRPr>
          </a:p>
        </p:txBody>
      </p:sp>
      <p:cxnSp>
        <p:nvCxnSpPr>
          <p:cNvPr id="13" name="Straight Arrow Connector 12">
            <a:extLst>
              <a:ext uri="{FF2B5EF4-FFF2-40B4-BE49-F238E27FC236}">
                <a16:creationId xmlns:a16="http://schemas.microsoft.com/office/drawing/2014/main" id="{D37A5C10-C6DF-E246-8E1F-FBBBFD1F5B6B}"/>
              </a:ext>
            </a:extLst>
          </p:cNvPr>
          <p:cNvCxnSpPr>
            <a:cxnSpLocks/>
          </p:cNvCxnSpPr>
          <p:nvPr/>
        </p:nvCxnSpPr>
        <p:spPr>
          <a:xfrm flipV="1">
            <a:off x="3470504" y="1445748"/>
            <a:ext cx="1756372" cy="21108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1AC5A357-8BBA-664B-8D95-B9A0621F664A}"/>
              </a:ext>
            </a:extLst>
          </p:cNvPr>
          <p:cNvPicPr>
            <a:picLocks noChangeAspect="1"/>
          </p:cNvPicPr>
          <p:nvPr/>
        </p:nvPicPr>
        <p:blipFill>
          <a:blip r:embed="rId4"/>
          <a:stretch>
            <a:fillRect/>
          </a:stretch>
        </p:blipFill>
        <p:spPr>
          <a:xfrm>
            <a:off x="5226876" y="973646"/>
            <a:ext cx="2618679" cy="3154951"/>
          </a:xfrm>
          <a:prstGeom prst="rect">
            <a:avLst/>
          </a:prstGeom>
        </p:spPr>
      </p:pic>
    </p:spTree>
    <p:extLst>
      <p:ext uri="{BB962C8B-B14F-4D97-AF65-F5344CB8AC3E}">
        <p14:creationId xmlns:p14="http://schemas.microsoft.com/office/powerpoint/2010/main" val="1805772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E0D6-BFA2-4A3D-A08E-8B20AAF92C0C}"/>
              </a:ext>
            </a:extLst>
          </p:cNvPr>
          <p:cNvSpPr>
            <a:spLocks noGrp="1"/>
          </p:cNvSpPr>
          <p:nvPr>
            <p:ph type="title"/>
          </p:nvPr>
        </p:nvSpPr>
        <p:spPr>
          <a:xfrm>
            <a:off x="722313" y="1363666"/>
            <a:ext cx="8183562" cy="1022350"/>
          </a:xfrm>
        </p:spPr>
        <p:txBody>
          <a:bodyPr>
            <a:normAutofit/>
          </a:bodyPr>
          <a:lstStyle/>
          <a:p>
            <a:r>
              <a:rPr lang="en-US" dirty="0"/>
              <a:t>Online goals &amp; plans for </a:t>
            </a:r>
            <a:r>
              <a:rPr lang="en-US" dirty="0" err="1"/>
              <a:t>chloe</a:t>
            </a:r>
            <a:r>
              <a:rPr lang="en-US" dirty="0"/>
              <a:t> 5</a:t>
            </a:r>
          </a:p>
        </p:txBody>
      </p:sp>
      <p:sp>
        <p:nvSpPr>
          <p:cNvPr id="3" name="Text Placeholder 2">
            <a:extLst>
              <a:ext uri="{FF2B5EF4-FFF2-40B4-BE49-F238E27FC236}">
                <a16:creationId xmlns:a16="http://schemas.microsoft.com/office/drawing/2014/main" id="{FC1AAF74-BC52-4A39-B558-E4CE49B21AC3}"/>
              </a:ext>
            </a:extLst>
          </p:cNvPr>
          <p:cNvSpPr>
            <a:spLocks noGrp="1"/>
          </p:cNvSpPr>
          <p:nvPr>
            <p:ph type="body" idx="1"/>
          </p:nvPr>
        </p:nvSpPr>
        <p:spPr>
          <a:xfrm>
            <a:off x="722313" y="228456"/>
            <a:ext cx="7772400" cy="1125537"/>
          </a:xfrm>
        </p:spPr>
        <p:txBody>
          <a:bodyPr/>
          <a:lstStyle/>
          <a:p>
            <a:r>
              <a:rPr lang="en-US" dirty="0"/>
              <a:t>Concluding Remarks</a:t>
            </a:r>
          </a:p>
        </p:txBody>
      </p:sp>
    </p:spTree>
    <p:extLst>
      <p:ext uri="{BB962C8B-B14F-4D97-AF65-F5344CB8AC3E}">
        <p14:creationId xmlns:p14="http://schemas.microsoft.com/office/powerpoint/2010/main" val="1313299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 Five-Year Online Program Goals</a:t>
            </a:r>
          </a:p>
        </p:txBody>
      </p:sp>
      <p:sp>
        <p:nvSpPr>
          <p:cNvPr id="3" name="Content Placeholder 2"/>
          <p:cNvSpPr>
            <a:spLocks noGrp="1"/>
          </p:cNvSpPr>
          <p:nvPr>
            <p:ph idx="1"/>
          </p:nvPr>
        </p:nvSpPr>
        <p:spPr>
          <a:xfrm>
            <a:off x="457200" y="715236"/>
            <a:ext cx="8229600" cy="3878851"/>
          </a:xfrm>
        </p:spPr>
        <p:txBody>
          <a:bodyPr>
            <a:normAutofit fontScale="92500" lnSpcReduction="10000"/>
          </a:bodyPr>
          <a:lstStyle/>
          <a:p>
            <a:pPr marL="0" indent="0">
              <a:buNone/>
            </a:pPr>
            <a:r>
              <a:rPr lang="en-US" b="1" dirty="0"/>
              <a:t>Improve quality (27%)</a:t>
            </a:r>
            <a:endParaRPr lang="en-US" sz="3200" dirty="0"/>
          </a:p>
          <a:p>
            <a:pPr marL="457200" lvl="1" indent="0">
              <a:buNone/>
            </a:pPr>
            <a:r>
              <a:rPr lang="en-US" sz="2600" dirty="0"/>
              <a:t>47% improve overall program quality</a:t>
            </a:r>
          </a:p>
          <a:p>
            <a:pPr marL="457200" lvl="1" indent="0">
              <a:buNone/>
            </a:pPr>
            <a:r>
              <a:rPr lang="en-US" sz="2600" dirty="0"/>
              <a:t>39% improve online course quality</a:t>
            </a:r>
          </a:p>
          <a:p>
            <a:pPr marL="457200" lvl="1" indent="0">
              <a:buNone/>
            </a:pPr>
            <a:r>
              <a:rPr lang="en-US" sz="2600" dirty="0"/>
              <a:t>13% meet external quality standards</a:t>
            </a:r>
          </a:p>
          <a:p>
            <a:pPr marL="457200" lvl="1" indent="0">
              <a:buNone/>
            </a:pPr>
            <a:r>
              <a:rPr lang="en-US" sz="2600" dirty="0"/>
              <a:t>8% improve the student learning experience</a:t>
            </a:r>
          </a:p>
          <a:p>
            <a:pPr marL="457200" lvl="1" indent="0">
              <a:buNone/>
            </a:pPr>
            <a:r>
              <a:rPr lang="en-US" sz="2600" dirty="0"/>
              <a:t>8% achieve consistency across online curriculum, policies, and practices</a:t>
            </a:r>
          </a:p>
          <a:p>
            <a:pPr marL="0" indent="0">
              <a:buNone/>
            </a:pPr>
            <a:r>
              <a:rPr lang="en-US" b="1" dirty="0"/>
              <a:t>Increase online enrollment (24%)</a:t>
            </a:r>
            <a:endParaRPr lang="en-US" sz="3200" dirty="0"/>
          </a:p>
          <a:p>
            <a:pPr marL="0" indent="0">
              <a:buNone/>
            </a:pPr>
            <a:r>
              <a:rPr lang="en-US" b="1" dirty="0"/>
              <a:t>Add online courses and programs (22%)</a:t>
            </a:r>
            <a:endParaRPr lang="en-US" sz="3200" dirty="0"/>
          </a:p>
        </p:txBody>
      </p:sp>
    </p:spTree>
    <p:extLst>
      <p:ext uri="{BB962C8B-B14F-4D97-AF65-F5344CB8AC3E}">
        <p14:creationId xmlns:p14="http://schemas.microsoft.com/office/powerpoint/2010/main" val="1125075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Will Coronavirus Disrupt Top 5-Year Goals?</a:t>
            </a:r>
          </a:p>
        </p:txBody>
      </p:sp>
      <p:graphicFrame>
        <p:nvGraphicFramePr>
          <p:cNvPr id="4" name="Table 3"/>
          <p:cNvGraphicFramePr>
            <a:graphicFrameLocks noGrp="1"/>
          </p:cNvGraphicFramePr>
          <p:nvPr>
            <p:extLst>
              <p:ext uri="{D42A27DB-BD31-4B8C-83A1-F6EECF244321}">
                <p14:modId xmlns:p14="http://schemas.microsoft.com/office/powerpoint/2010/main" val="3259613855"/>
              </p:ext>
            </p:extLst>
          </p:nvPr>
        </p:nvGraphicFramePr>
        <p:xfrm>
          <a:off x="457200" y="715237"/>
          <a:ext cx="8229600" cy="3956436"/>
        </p:xfrm>
        <a:graphic>
          <a:graphicData uri="http://schemas.openxmlformats.org/drawingml/2006/table">
            <a:tbl>
              <a:tblPr firstRow="1" bandRow="1">
                <a:tableStyleId>{5C22544A-7EE6-4342-B048-85BDC9FD1C3A}</a:tableStyleId>
              </a:tblPr>
              <a:tblGrid>
                <a:gridCol w="4809558">
                  <a:extLst>
                    <a:ext uri="{9D8B030D-6E8A-4147-A177-3AD203B41FA5}">
                      <a16:colId xmlns:a16="http://schemas.microsoft.com/office/drawing/2014/main" val="20000"/>
                    </a:ext>
                  </a:extLst>
                </a:gridCol>
                <a:gridCol w="3420042">
                  <a:extLst>
                    <a:ext uri="{9D8B030D-6E8A-4147-A177-3AD203B41FA5}">
                      <a16:colId xmlns:a16="http://schemas.microsoft.com/office/drawing/2014/main" val="20001"/>
                    </a:ext>
                  </a:extLst>
                </a:gridCol>
              </a:tblGrid>
              <a:tr h="439604">
                <a:tc>
                  <a:txBody>
                    <a:bodyPr/>
                    <a:lstStyle/>
                    <a:p>
                      <a:pPr algn="ctr"/>
                      <a:r>
                        <a:rPr lang="en-US" dirty="0"/>
                        <a:t>Top 5-Year</a:t>
                      </a:r>
                      <a:r>
                        <a:rPr lang="en-US" baseline="0" dirty="0"/>
                        <a:t> Online Program Goals</a:t>
                      </a:r>
                      <a:endParaRPr lang="en-US" dirty="0"/>
                    </a:p>
                  </a:txBody>
                  <a:tcPr/>
                </a:tc>
                <a:tc>
                  <a:txBody>
                    <a:bodyPr/>
                    <a:lstStyle/>
                    <a:p>
                      <a:pPr algn="ctr"/>
                      <a:r>
                        <a:rPr lang="en-US" dirty="0"/>
                        <a:t>Coronavirus</a:t>
                      </a:r>
                      <a:r>
                        <a:rPr lang="en-US" baseline="0" dirty="0"/>
                        <a:t> Impact</a:t>
                      </a:r>
                      <a:endParaRPr lang="en-US" dirty="0"/>
                    </a:p>
                  </a:txBody>
                  <a:tcPr/>
                </a:tc>
                <a:extLst>
                  <a:ext uri="{0D108BD9-81ED-4DB2-BD59-A6C34878D82A}">
                    <a16:rowId xmlns:a16="http://schemas.microsoft.com/office/drawing/2014/main" val="10000"/>
                  </a:ext>
                </a:extLst>
              </a:tr>
              <a:tr h="439604">
                <a:tc>
                  <a:txBody>
                    <a:bodyPr/>
                    <a:lstStyle/>
                    <a:p>
                      <a:r>
                        <a:rPr lang="en-US" sz="2000" b="1" dirty="0"/>
                        <a:t>Improve online quality (27%)</a:t>
                      </a:r>
                    </a:p>
                  </a:txBody>
                  <a:tcPr/>
                </a:tc>
                <a:tc>
                  <a:txBody>
                    <a:bodyPr/>
                    <a:lstStyle/>
                    <a:p>
                      <a:pPr algn="ctr"/>
                      <a:r>
                        <a:rPr lang="en-US" b="0" dirty="0">
                          <a:solidFill>
                            <a:srgbClr val="FF0000"/>
                          </a:solidFill>
                        </a:rPr>
                        <a:t>NO</a:t>
                      </a:r>
                    </a:p>
                  </a:txBody>
                  <a:tcPr/>
                </a:tc>
                <a:extLst>
                  <a:ext uri="{0D108BD9-81ED-4DB2-BD59-A6C34878D82A}">
                    <a16:rowId xmlns:a16="http://schemas.microsoft.com/office/drawing/2014/main" val="10001"/>
                  </a:ext>
                </a:extLst>
              </a:tr>
              <a:tr h="439604">
                <a:tc>
                  <a:txBody>
                    <a:bodyPr/>
                    <a:lstStyle/>
                    <a:p>
                      <a:r>
                        <a:rPr lang="en-US" dirty="0"/>
                        <a:t>    Improve overall program quality (47%)</a:t>
                      </a:r>
                    </a:p>
                  </a:txBody>
                  <a:tcPr/>
                </a:tc>
                <a:tc>
                  <a:txBody>
                    <a:bodyPr/>
                    <a:lstStyle/>
                    <a:p>
                      <a:pPr algn="ctr"/>
                      <a:r>
                        <a:rPr lang="en-US" b="0" dirty="0">
                          <a:solidFill>
                            <a:srgbClr val="FF0000"/>
                          </a:solidFill>
                        </a:rPr>
                        <a:t>NEGATIVE</a:t>
                      </a:r>
                    </a:p>
                  </a:txBody>
                  <a:tcPr/>
                </a:tc>
                <a:extLst>
                  <a:ext uri="{0D108BD9-81ED-4DB2-BD59-A6C34878D82A}">
                    <a16:rowId xmlns:a16="http://schemas.microsoft.com/office/drawing/2014/main" val="10002"/>
                  </a:ext>
                </a:extLst>
              </a:tr>
              <a:tr h="439604">
                <a:tc>
                  <a:txBody>
                    <a:bodyPr/>
                    <a:lstStyle/>
                    <a:p>
                      <a:r>
                        <a:rPr lang="en-US" dirty="0"/>
                        <a:t>    </a:t>
                      </a:r>
                      <a:r>
                        <a:rPr lang="en-US" baseline="0" dirty="0"/>
                        <a:t>Improve online course quality (39%)</a:t>
                      </a:r>
                      <a:endParaRPr lang="en-US" dirty="0"/>
                    </a:p>
                  </a:txBody>
                  <a:tcPr/>
                </a:tc>
                <a:tc>
                  <a:txBody>
                    <a:bodyPr/>
                    <a:lstStyle/>
                    <a:p>
                      <a:pPr algn="ctr"/>
                      <a:r>
                        <a:rPr lang="en-US" b="0" dirty="0">
                          <a:solidFill>
                            <a:srgbClr val="FF0000"/>
                          </a:solidFill>
                        </a:rPr>
                        <a:t>NEGATIVE</a:t>
                      </a:r>
                    </a:p>
                  </a:txBody>
                  <a:tcPr/>
                </a:tc>
                <a:extLst>
                  <a:ext uri="{0D108BD9-81ED-4DB2-BD59-A6C34878D82A}">
                    <a16:rowId xmlns:a16="http://schemas.microsoft.com/office/drawing/2014/main" val="10003"/>
                  </a:ext>
                </a:extLst>
              </a:tr>
              <a:tr h="439604">
                <a:tc>
                  <a:txBody>
                    <a:bodyPr/>
                    <a:lstStyle/>
                    <a:p>
                      <a:r>
                        <a:rPr lang="en-US" dirty="0"/>
                        <a:t>    Meet</a:t>
                      </a:r>
                      <a:r>
                        <a:rPr lang="en-US" baseline="0" dirty="0"/>
                        <a:t> external quality standards (13%)</a:t>
                      </a:r>
                      <a:endParaRPr lang="en-US" dirty="0"/>
                    </a:p>
                  </a:txBody>
                  <a:tcPr/>
                </a:tc>
                <a:tc>
                  <a:txBody>
                    <a:bodyPr/>
                    <a:lstStyle/>
                    <a:p>
                      <a:pPr algn="ctr"/>
                      <a:r>
                        <a:rPr lang="en-US" b="0" dirty="0">
                          <a:solidFill>
                            <a:srgbClr val="FF0000"/>
                          </a:solidFill>
                        </a:rPr>
                        <a:t>NEGATIVE</a:t>
                      </a:r>
                    </a:p>
                  </a:txBody>
                  <a:tcPr/>
                </a:tc>
                <a:extLst>
                  <a:ext uri="{0D108BD9-81ED-4DB2-BD59-A6C34878D82A}">
                    <a16:rowId xmlns:a16="http://schemas.microsoft.com/office/drawing/2014/main" val="10004"/>
                  </a:ext>
                </a:extLst>
              </a:tr>
              <a:tr h="439604">
                <a:tc>
                  <a:txBody>
                    <a:bodyPr/>
                    <a:lstStyle/>
                    <a:p>
                      <a:r>
                        <a:rPr lang="en-US" dirty="0"/>
                        <a:t>    Improve the student learning experience (8%)</a:t>
                      </a:r>
                    </a:p>
                  </a:txBody>
                  <a:tcPr/>
                </a:tc>
                <a:tc>
                  <a:txBody>
                    <a:bodyPr/>
                    <a:lstStyle/>
                    <a:p>
                      <a:pPr algn="ctr"/>
                      <a:r>
                        <a:rPr lang="en-US" b="0" dirty="0">
                          <a:solidFill>
                            <a:srgbClr val="FF0000"/>
                          </a:solidFill>
                        </a:rPr>
                        <a:t>DOUBTFUL</a:t>
                      </a:r>
                    </a:p>
                  </a:txBody>
                  <a:tcPr/>
                </a:tc>
                <a:extLst>
                  <a:ext uri="{0D108BD9-81ED-4DB2-BD59-A6C34878D82A}">
                    <a16:rowId xmlns:a16="http://schemas.microsoft.com/office/drawing/2014/main" val="10005"/>
                  </a:ext>
                </a:extLst>
              </a:tr>
              <a:tr h="439604">
                <a:tc>
                  <a:txBody>
                    <a:bodyPr/>
                    <a:lstStyle/>
                    <a:p>
                      <a:r>
                        <a:rPr lang="en-US" dirty="0"/>
                        <a:t>    Achieve consistency across the curriculum (8%)</a:t>
                      </a:r>
                    </a:p>
                  </a:txBody>
                  <a:tcPr/>
                </a:tc>
                <a:tc>
                  <a:txBody>
                    <a:bodyPr/>
                    <a:lstStyle/>
                    <a:p>
                      <a:pPr algn="ctr"/>
                      <a:r>
                        <a:rPr lang="en-US" b="0" dirty="0">
                          <a:solidFill>
                            <a:srgbClr val="FF0000"/>
                          </a:solidFill>
                        </a:rPr>
                        <a:t>DOUBTFUL</a:t>
                      </a:r>
                    </a:p>
                  </a:txBody>
                  <a:tcPr/>
                </a:tc>
                <a:extLst>
                  <a:ext uri="{0D108BD9-81ED-4DB2-BD59-A6C34878D82A}">
                    <a16:rowId xmlns:a16="http://schemas.microsoft.com/office/drawing/2014/main" val="10006"/>
                  </a:ext>
                </a:extLst>
              </a:tr>
              <a:tr h="439604">
                <a:tc>
                  <a:txBody>
                    <a:bodyPr/>
                    <a:lstStyle/>
                    <a:p>
                      <a:r>
                        <a:rPr lang="en-US" sz="2000" b="1" dirty="0"/>
                        <a:t>Increase</a:t>
                      </a:r>
                      <a:r>
                        <a:rPr lang="en-US" sz="2000" b="1" baseline="0" dirty="0"/>
                        <a:t> online enrollment (24%)</a:t>
                      </a:r>
                      <a:endParaRPr lang="en-US" sz="2000" b="1" dirty="0"/>
                    </a:p>
                  </a:txBody>
                  <a:tcPr/>
                </a:tc>
                <a:tc>
                  <a:txBody>
                    <a:bodyPr/>
                    <a:lstStyle/>
                    <a:p>
                      <a:pPr algn="ctr"/>
                      <a:r>
                        <a:rPr lang="en-US" b="0" dirty="0">
                          <a:solidFill>
                            <a:srgbClr val="FF0000"/>
                          </a:solidFill>
                        </a:rPr>
                        <a:t>YES </a:t>
                      </a:r>
                      <a:r>
                        <a:rPr lang="mr-IN" b="0" dirty="0">
                          <a:solidFill>
                            <a:srgbClr val="FF0000"/>
                          </a:solidFill>
                        </a:rPr>
                        <a:t>–</a:t>
                      </a:r>
                      <a:r>
                        <a:rPr lang="en-US" b="0" dirty="0">
                          <a:solidFill>
                            <a:srgbClr val="FF0000"/>
                          </a:solidFill>
                        </a:rPr>
                        <a:t> BUT TEMPORARILY</a:t>
                      </a:r>
                    </a:p>
                  </a:txBody>
                  <a:tcPr/>
                </a:tc>
                <a:extLst>
                  <a:ext uri="{0D108BD9-81ED-4DB2-BD59-A6C34878D82A}">
                    <a16:rowId xmlns:a16="http://schemas.microsoft.com/office/drawing/2014/main" val="10007"/>
                  </a:ext>
                </a:extLst>
              </a:tr>
              <a:tr h="439604">
                <a:tc>
                  <a:txBody>
                    <a:bodyPr/>
                    <a:lstStyle/>
                    <a:p>
                      <a:r>
                        <a:rPr lang="en-US" sz="2000" b="1" dirty="0"/>
                        <a:t>Add</a:t>
                      </a:r>
                      <a:r>
                        <a:rPr lang="en-US" sz="2000" b="1" baseline="0" dirty="0"/>
                        <a:t> online courses and programs (22%)</a:t>
                      </a:r>
                      <a:endParaRPr lang="en-US" sz="2000" b="1" dirty="0"/>
                    </a:p>
                  </a:txBody>
                  <a:tcPr/>
                </a:tc>
                <a:tc>
                  <a:txBody>
                    <a:bodyPr/>
                    <a:lstStyle/>
                    <a:p>
                      <a:pPr algn="ctr"/>
                      <a:r>
                        <a:rPr lang="en-US" b="0" dirty="0">
                          <a:solidFill>
                            <a:srgbClr val="FF0000"/>
                          </a:solidFill>
                        </a:rPr>
                        <a:t>YES</a:t>
                      </a:r>
                      <a:r>
                        <a:rPr lang="en-US" b="0" baseline="0" dirty="0">
                          <a:solidFill>
                            <a:srgbClr val="FF0000"/>
                          </a:solidFill>
                        </a:rPr>
                        <a:t> </a:t>
                      </a:r>
                      <a:r>
                        <a:rPr lang="mr-IN" b="0" baseline="0" dirty="0">
                          <a:solidFill>
                            <a:srgbClr val="FF0000"/>
                          </a:solidFill>
                        </a:rPr>
                        <a:t>–</a:t>
                      </a:r>
                      <a:r>
                        <a:rPr lang="en-US" b="0" baseline="0" dirty="0">
                          <a:solidFill>
                            <a:srgbClr val="FF0000"/>
                          </a:solidFill>
                        </a:rPr>
                        <a:t> BUT OF VARIABLE QUALITY</a:t>
                      </a:r>
                      <a:endParaRPr lang="en-US" b="0" dirty="0">
                        <a:solidFill>
                          <a:srgbClr val="FF0000"/>
                        </a:solidFill>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40713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CHLOE 5 </a:t>
            </a:r>
            <a:r>
              <a:rPr lang="mr-IN" b="1" dirty="0"/>
              <a:t>–</a:t>
            </a:r>
            <a:r>
              <a:rPr lang="en-US" b="1" dirty="0"/>
              <a:t> Looking Ahead</a:t>
            </a:r>
          </a:p>
        </p:txBody>
      </p:sp>
      <p:sp>
        <p:nvSpPr>
          <p:cNvPr id="3" name="Content Placeholder 2"/>
          <p:cNvSpPr>
            <a:spLocks noGrp="1"/>
          </p:cNvSpPr>
          <p:nvPr>
            <p:ph idx="1"/>
          </p:nvPr>
        </p:nvSpPr>
        <p:spPr>
          <a:xfrm>
            <a:off x="457200" y="720001"/>
            <a:ext cx="8229600" cy="3878988"/>
          </a:xfrm>
        </p:spPr>
        <p:txBody>
          <a:bodyPr>
            <a:normAutofit/>
          </a:bodyPr>
          <a:lstStyle/>
          <a:p>
            <a:pPr lvl="0"/>
            <a:r>
              <a:rPr lang="en-US" dirty="0"/>
              <a:t>COVID-19 Upends CHLOE 5 Plans</a:t>
            </a:r>
          </a:p>
          <a:p>
            <a:pPr lvl="1"/>
            <a:r>
              <a:rPr lang="en-US" dirty="0"/>
              <a:t>The Online Market Survey postponed</a:t>
            </a:r>
            <a:br>
              <a:rPr lang="en-US" dirty="0"/>
            </a:br>
            <a:endParaRPr lang="en-US" dirty="0"/>
          </a:p>
          <a:p>
            <a:pPr lvl="0"/>
            <a:r>
              <a:rPr lang="en-US" dirty="0"/>
              <a:t>Focus shifts to assessment of online learning’s readiness to assume the entire instructional burden</a:t>
            </a:r>
          </a:p>
          <a:p>
            <a:pPr lvl="1"/>
            <a:r>
              <a:rPr lang="en-US" dirty="0"/>
              <a:t>Brief survey focused on scale and scope of the challenge</a:t>
            </a:r>
          </a:p>
          <a:p>
            <a:pPr lvl="1"/>
            <a:r>
              <a:rPr lang="en-US" dirty="0"/>
              <a:t>Re-analysis of CHLOE 1-4 findings on relevant resources</a:t>
            </a:r>
          </a:p>
          <a:p>
            <a:pPr lvl="1"/>
            <a:r>
              <a:rPr lang="en-US" dirty="0"/>
              <a:t>Mid-Summer CHLOE 5 Report on the challenges ahead</a:t>
            </a:r>
          </a:p>
          <a:p>
            <a:pPr lvl="1"/>
            <a:endParaRPr lang="en-US" dirty="0"/>
          </a:p>
          <a:p>
            <a:pPr lvl="1"/>
            <a:endParaRPr lang="en-US" dirty="0"/>
          </a:p>
          <a:p>
            <a:pPr lvl="0"/>
            <a:endParaRPr lang="en-US" dirty="0"/>
          </a:p>
          <a:p>
            <a:pPr lvl="0"/>
            <a:endParaRPr lang="en-US" dirty="0"/>
          </a:p>
          <a:p>
            <a:endParaRPr lang="en-US" dirty="0"/>
          </a:p>
        </p:txBody>
      </p:sp>
    </p:spTree>
    <p:extLst>
      <p:ext uri="{BB962C8B-B14F-4D97-AF65-F5344CB8AC3E}">
        <p14:creationId xmlns:p14="http://schemas.microsoft.com/office/powerpoint/2010/main" val="1096794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3647" y="1676400"/>
            <a:ext cx="6784647" cy="2402111"/>
          </a:xfrm>
        </p:spPr>
        <p:txBody>
          <a:bodyPr/>
          <a:lstStyle/>
          <a:p>
            <a:r>
              <a:rPr lang="en-US" sz="3200" b="1" dirty="0"/>
              <a:t>Your questions and Comments</a:t>
            </a:r>
          </a:p>
          <a:p>
            <a:endParaRPr lang="en-US" sz="3200" b="1" dirty="0"/>
          </a:p>
          <a:p>
            <a:r>
              <a:rPr lang="en-US" sz="3200" b="1" dirty="0"/>
              <a:t>Thank You!</a:t>
            </a:r>
          </a:p>
        </p:txBody>
      </p:sp>
    </p:spTree>
    <p:extLst>
      <p:ext uri="{BB962C8B-B14F-4D97-AF65-F5344CB8AC3E}">
        <p14:creationId xmlns:p14="http://schemas.microsoft.com/office/powerpoint/2010/main" val="1281089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7175" y="3131855"/>
            <a:ext cx="8843963" cy="631104"/>
          </a:xfrm>
        </p:spPr>
        <p:txBody>
          <a:bodyPr/>
          <a:lstStyle/>
          <a:p>
            <a:pPr algn="l"/>
            <a:r>
              <a:rPr lang="en-US" sz="1800" b="1" dirty="0"/>
              <a:t>Ron Legon, Co-Director of the CHLOE Project- </a:t>
            </a:r>
            <a:r>
              <a:rPr lang="en-US" sz="1800" b="1" dirty="0">
                <a:hlinkClick r:id="rId2"/>
              </a:rPr>
              <a:t>rlegon@qualitymatters.org</a:t>
            </a:r>
            <a:endParaRPr lang="en-US" sz="1800" b="1" dirty="0"/>
          </a:p>
          <a:p>
            <a:pPr algn="l"/>
            <a:r>
              <a:rPr lang="en-US" sz="1800" b="1" dirty="0"/>
              <a:t>Richard Garrett, Co-Director of the CHLOE Project- </a:t>
            </a:r>
            <a:r>
              <a:rPr lang="en-US" sz="1800" b="1" dirty="0">
                <a:hlinkClick r:id="rId3"/>
              </a:rPr>
              <a:t>rgarrett@eduventures.com</a:t>
            </a:r>
            <a:endParaRPr lang="en-US" sz="1800" b="1" dirty="0"/>
          </a:p>
          <a:p>
            <a:pPr algn="l"/>
            <a:endParaRPr lang="en-US" sz="1800" b="1" dirty="0"/>
          </a:p>
        </p:txBody>
      </p:sp>
      <p:pic>
        <p:nvPicPr>
          <p:cNvPr id="4" name="Picture 3">
            <a:hlinkClick r:id="rId4"/>
          </p:cNvPr>
          <p:cNvPicPr>
            <a:picLocks noChangeAspect="1"/>
          </p:cNvPicPr>
          <p:nvPr/>
        </p:nvPicPr>
        <p:blipFill rotWithShape="1">
          <a:blip r:embed="rId5"/>
          <a:srcRect b="7866"/>
          <a:stretch/>
        </p:blipFill>
        <p:spPr>
          <a:xfrm>
            <a:off x="298531" y="2023822"/>
            <a:ext cx="2753339" cy="758572"/>
          </a:xfrm>
          <a:prstGeom prst="rect">
            <a:avLst/>
          </a:prstGeom>
        </p:spPr>
        <p:style>
          <a:lnRef idx="2">
            <a:schemeClr val="dk1"/>
          </a:lnRef>
          <a:fillRef idx="1">
            <a:schemeClr val="lt1"/>
          </a:fillRef>
          <a:effectRef idx="0">
            <a:schemeClr val="dk1"/>
          </a:effectRef>
          <a:fontRef idx="minor">
            <a:schemeClr val="dk1"/>
          </a:fontRef>
        </p:style>
      </p:pic>
      <p:pic>
        <p:nvPicPr>
          <p:cNvPr id="5" name="Picture 4">
            <a:hlinkClick r:id="rId6"/>
          </p:cNvPr>
          <p:cNvPicPr>
            <a:picLocks noChangeAspect="1"/>
          </p:cNvPicPr>
          <p:nvPr/>
        </p:nvPicPr>
        <p:blipFill>
          <a:blip r:embed="rId7"/>
          <a:stretch>
            <a:fillRect/>
          </a:stretch>
        </p:blipFill>
        <p:spPr>
          <a:xfrm>
            <a:off x="3920042" y="2220938"/>
            <a:ext cx="2205976" cy="561456"/>
          </a:xfrm>
          <a:prstGeom prst="rect">
            <a:avLst/>
          </a:prstGeom>
        </p:spPr>
        <p:style>
          <a:lnRef idx="2">
            <a:schemeClr val="dk1"/>
          </a:lnRef>
          <a:fillRef idx="1">
            <a:schemeClr val="lt1"/>
          </a:fillRef>
          <a:effectRef idx="0">
            <a:schemeClr val="dk1"/>
          </a:effectRef>
          <a:fontRef idx="minor">
            <a:schemeClr val="dk1"/>
          </a:fontRef>
        </p:style>
      </p:pic>
      <p:pic>
        <p:nvPicPr>
          <p:cNvPr id="6" name="Picture 5">
            <a:hlinkClick r:id="rId8"/>
          </p:cNvPr>
          <p:cNvPicPr>
            <a:picLocks noChangeAspect="1"/>
          </p:cNvPicPr>
          <p:nvPr/>
        </p:nvPicPr>
        <p:blipFill>
          <a:blip r:embed="rId9"/>
          <a:stretch>
            <a:fillRect/>
          </a:stretch>
        </p:blipFill>
        <p:spPr>
          <a:xfrm>
            <a:off x="6498256" y="2230923"/>
            <a:ext cx="2205976" cy="551472"/>
          </a:xfrm>
          <a:prstGeom prst="rect">
            <a:avLst/>
          </a:prstGeom>
        </p:spPr>
        <p:style>
          <a:lnRef idx="2">
            <a:schemeClr val="dk1"/>
          </a:lnRef>
          <a:fillRef idx="1">
            <a:schemeClr val="lt1"/>
          </a:fillRef>
          <a:effectRef idx="0">
            <a:schemeClr val="dk1"/>
          </a:effectRef>
          <a:fontRef idx="minor">
            <a:schemeClr val="dk1"/>
          </a:fontRef>
        </p:style>
      </p:pic>
      <p:sp>
        <p:nvSpPr>
          <p:cNvPr id="2" name="Rectangle 1"/>
          <p:cNvSpPr/>
          <p:nvPr/>
        </p:nvSpPr>
        <p:spPr>
          <a:xfrm>
            <a:off x="298531" y="1485841"/>
            <a:ext cx="2685351" cy="461665"/>
          </a:xfrm>
          <a:prstGeom prst="rect">
            <a:avLst/>
          </a:prstGeom>
        </p:spPr>
        <p:txBody>
          <a:bodyPr wrap="none">
            <a:spAutoFit/>
          </a:bodyPr>
          <a:lstStyle/>
          <a:p>
            <a:pPr algn="ctr"/>
            <a:r>
              <a:rPr lang="en-US" sz="2400" b="1" dirty="0">
                <a:solidFill>
                  <a:srgbClr val="000000"/>
                </a:solidFill>
              </a:rPr>
              <a:t>Platinum Sponsor</a:t>
            </a:r>
          </a:p>
        </p:txBody>
      </p:sp>
      <p:sp>
        <p:nvSpPr>
          <p:cNvPr id="7" name="TextBox 6"/>
          <p:cNvSpPr txBox="1"/>
          <p:nvPr/>
        </p:nvSpPr>
        <p:spPr>
          <a:xfrm>
            <a:off x="5270486" y="1578174"/>
            <a:ext cx="2455540" cy="461665"/>
          </a:xfrm>
          <a:prstGeom prst="rect">
            <a:avLst/>
          </a:prstGeom>
          <a:noFill/>
        </p:spPr>
        <p:txBody>
          <a:bodyPr wrap="square" rtlCol="0">
            <a:spAutoFit/>
          </a:bodyPr>
          <a:lstStyle/>
          <a:p>
            <a:r>
              <a:rPr lang="en-US" sz="2400" b="1" dirty="0"/>
              <a:t>Gold Sponsors</a:t>
            </a:r>
          </a:p>
        </p:txBody>
      </p:sp>
    </p:spTree>
    <p:extLst>
      <p:ext uri="{BB962C8B-B14F-4D97-AF65-F5344CB8AC3E}">
        <p14:creationId xmlns:p14="http://schemas.microsoft.com/office/powerpoint/2010/main" val="1735414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B26630-00DC-854D-BFD0-BC9325D409FD}"/>
              </a:ext>
            </a:extLst>
          </p:cNvPr>
          <p:cNvSpPr>
            <a:spLocks noGrp="1"/>
          </p:cNvSpPr>
          <p:nvPr>
            <p:ph type="title"/>
          </p:nvPr>
        </p:nvSpPr>
        <p:spPr/>
        <p:txBody>
          <a:bodyPr/>
          <a:lstStyle/>
          <a:p>
            <a:r>
              <a:rPr lang="en-US" dirty="0"/>
              <a:t>About Quality Matters</a:t>
            </a:r>
          </a:p>
        </p:txBody>
      </p:sp>
      <p:sp>
        <p:nvSpPr>
          <p:cNvPr id="6" name="TextBox 5">
            <a:extLst>
              <a:ext uri="{FF2B5EF4-FFF2-40B4-BE49-F238E27FC236}">
                <a16:creationId xmlns:a16="http://schemas.microsoft.com/office/drawing/2014/main" id="{F51B3A4F-C623-6943-8888-BCE7951066B6}"/>
              </a:ext>
            </a:extLst>
          </p:cNvPr>
          <p:cNvSpPr txBox="1"/>
          <p:nvPr/>
        </p:nvSpPr>
        <p:spPr>
          <a:xfrm>
            <a:off x="491068" y="1583267"/>
            <a:ext cx="7780866" cy="2585323"/>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Trebuchet MS" charset="0"/>
                <a:ea typeface="ＭＳ Ｐゴシック" charset="0"/>
                <a:cs typeface="ＭＳ Ｐゴシック" charset="0"/>
              </a:rPr>
              <a:t>Quality Matters (QM) is the global organization leading quality assurance in online and innovative digital teaching and learning environments. </a:t>
            </a:r>
            <a:br>
              <a:rPr lang="en-US" dirty="0">
                <a:solidFill>
                  <a:prstClr val="black"/>
                </a:solidFill>
                <a:latin typeface="Trebuchet MS" charset="0"/>
                <a:ea typeface="ＭＳ Ｐゴシック" charset="0"/>
                <a:cs typeface="ＭＳ Ｐゴシック" charset="0"/>
              </a:rPr>
            </a:br>
            <a:endParaRPr lang="en-US" dirty="0">
              <a:solidFill>
                <a:prstClr val="black"/>
              </a:solidFill>
              <a:latin typeface="Trebuchet MS" charset="0"/>
              <a:ea typeface="ＭＳ Ｐゴシック" charset="0"/>
              <a:cs typeface="ＭＳ Ｐゴシック" charset="0"/>
            </a:endParaRPr>
          </a:p>
          <a:p>
            <a:pPr fontAlgn="base">
              <a:spcBef>
                <a:spcPct val="0"/>
              </a:spcBef>
              <a:spcAft>
                <a:spcPct val="0"/>
              </a:spcAft>
            </a:pPr>
            <a:r>
              <a:rPr lang="en-US" dirty="0">
                <a:solidFill>
                  <a:prstClr val="black"/>
                </a:solidFill>
                <a:latin typeface="Trebuchet MS" charset="0"/>
                <a:ea typeface="ＭＳ Ｐゴシック" charset="0"/>
                <a:cs typeface="ＭＳ Ｐゴシック" charset="0"/>
              </a:rPr>
              <a:t>It provides a scalable quality assurance system for online and blended learning used within and across organizations. </a:t>
            </a:r>
          </a:p>
          <a:p>
            <a:pPr fontAlgn="base">
              <a:spcBef>
                <a:spcPct val="0"/>
              </a:spcBef>
              <a:spcAft>
                <a:spcPct val="0"/>
              </a:spcAft>
            </a:pPr>
            <a:endParaRPr lang="en-US" dirty="0">
              <a:solidFill>
                <a:prstClr val="black"/>
              </a:solidFill>
              <a:latin typeface="Trebuchet MS" charset="0"/>
              <a:ea typeface="ＭＳ Ｐゴシック" charset="0"/>
              <a:cs typeface="ＭＳ Ｐゴシック" charset="0"/>
            </a:endParaRPr>
          </a:p>
          <a:p>
            <a:pPr fontAlgn="base">
              <a:spcBef>
                <a:spcPct val="0"/>
              </a:spcBef>
              <a:spcAft>
                <a:spcPct val="0"/>
              </a:spcAft>
            </a:pPr>
            <a:r>
              <a:rPr lang="en-US" dirty="0">
                <a:solidFill>
                  <a:prstClr val="black"/>
                </a:solidFill>
                <a:latin typeface="Trebuchet MS" charset="0"/>
                <a:ea typeface="ＭＳ Ｐゴシック" charset="0"/>
                <a:cs typeface="ＭＳ Ｐゴシック" charset="0"/>
              </a:rPr>
              <a:t>When you see QM Certification Marks on courses or programs, it means they have met QM Course Design Standards or QM Program Review Criteria in a rigorous review process.</a:t>
            </a:r>
          </a:p>
        </p:txBody>
      </p:sp>
    </p:spTree>
    <p:extLst>
      <p:ext uri="{BB962C8B-B14F-4D97-AF65-F5344CB8AC3E}">
        <p14:creationId xmlns:p14="http://schemas.microsoft.com/office/powerpoint/2010/main" val="3759392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2;p11">
            <a:extLst>
              <a:ext uri="{FF2B5EF4-FFF2-40B4-BE49-F238E27FC236}">
                <a16:creationId xmlns:a16="http://schemas.microsoft.com/office/drawing/2014/main" id="{28E3E356-4382-EF4D-8690-4BCE39B58272}"/>
              </a:ext>
            </a:extLst>
          </p:cNvPr>
          <p:cNvSpPr txBox="1">
            <a:spLocks/>
          </p:cNvSpPr>
          <p:nvPr/>
        </p:nvSpPr>
        <p:spPr bwMode="auto">
          <a:xfrm>
            <a:off x="4641150" y="62822"/>
            <a:ext cx="4425000" cy="1870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spcFirstLastPara="1" vert="horz" wrap="square" lIns="91425" tIns="91425" rIns="91425" bIns="91425" numCol="1" anchor="t" anchorCtr="0" compatLnSpc="1">
            <a:prstTxWarp prst="textNoShape">
              <a:avLst/>
            </a:prstTxWarp>
            <a:noAutofit/>
          </a:bodyPr>
          <a:lstStyle>
            <a:lvl1pPr marL="0" indent="0" algn="ctr" defTabSz="457200" rtl="0" fontAlgn="base">
              <a:spcBef>
                <a:spcPct val="20000"/>
              </a:spcBef>
              <a:spcAft>
                <a:spcPct val="0"/>
              </a:spcAft>
              <a:buFont typeface="+mj-lt"/>
              <a:buNone/>
              <a:defRPr sz="3000" kern="1200">
                <a:solidFill>
                  <a:schemeClr val="tx1"/>
                </a:solidFill>
                <a:latin typeface="Lato"/>
                <a:ea typeface="ＭＳ Ｐゴシック" charset="0"/>
                <a:cs typeface="ＭＳ Ｐゴシック" charset="0"/>
              </a:defRPr>
            </a:lvl1pPr>
            <a:lvl2pPr marL="457200" indent="0" algn="ctr" defTabSz="457200" rtl="0" fontAlgn="base">
              <a:spcBef>
                <a:spcPct val="20000"/>
              </a:spcBef>
              <a:spcAft>
                <a:spcPct val="0"/>
              </a:spcAft>
              <a:buFont typeface="+mj-lt"/>
              <a:buNone/>
              <a:defRPr sz="2800" kern="1200">
                <a:solidFill>
                  <a:schemeClr val="tx1">
                    <a:tint val="75000"/>
                  </a:schemeClr>
                </a:solidFill>
                <a:latin typeface="+mn-lt"/>
                <a:ea typeface="ＭＳ Ｐゴシック" charset="0"/>
                <a:cs typeface="+mn-cs"/>
              </a:defRPr>
            </a:lvl2pPr>
            <a:lvl3pPr marL="914400" indent="0" algn="ctr" defTabSz="457200" rtl="0" fontAlgn="base">
              <a:spcBef>
                <a:spcPct val="20000"/>
              </a:spcBef>
              <a:spcAft>
                <a:spcPct val="0"/>
              </a:spcAft>
              <a:buSzPct val="120000"/>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fontAlgn="base">
              <a:spcBef>
                <a:spcPct val="20000"/>
              </a:spcBef>
              <a:spcAft>
                <a:spcPct val="0"/>
              </a:spcAft>
              <a:buSzPct val="90000"/>
              <a:buFont typeface="Lucida Grande"/>
              <a:buNone/>
              <a:defRPr sz="2000" kern="1200">
                <a:solidFill>
                  <a:schemeClr val="tx1">
                    <a:tint val="75000"/>
                  </a:schemeClr>
                </a:solidFill>
                <a:latin typeface="+mn-lt"/>
                <a:ea typeface="ＭＳ Ｐゴシック" charset="0"/>
                <a:cs typeface="+mn-cs"/>
              </a:defRPr>
            </a:lvl4pPr>
            <a:lvl5pPr marL="1828800" indent="0" algn="ctr" defTabSz="457200" rtl="0" fontAlgn="base">
              <a:spcBef>
                <a:spcPct val="20000"/>
              </a:spcBef>
              <a:spcAft>
                <a:spcPct val="0"/>
              </a:spcAft>
              <a:buSzPct val="80000"/>
              <a:buFont typeface="Courier New"/>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0"/>
              </a:spcAft>
            </a:pPr>
            <a:r>
              <a:rPr lang="en-US" sz="3600" dirty="0">
                <a:solidFill>
                  <a:srgbClr val="29A7DF"/>
                </a:solidFill>
                <a:latin typeface="Trebuchet MS"/>
                <a:ea typeface="Trebuchet MS"/>
                <a:cs typeface="Trebuchet MS"/>
                <a:sym typeface="Trebuchet MS"/>
              </a:rPr>
              <a:t>@QMProgram</a:t>
            </a:r>
          </a:p>
          <a:p>
            <a:pPr algn="l">
              <a:spcBef>
                <a:spcPts val="0"/>
              </a:spcBef>
              <a:spcAft>
                <a:spcPts val="0"/>
              </a:spcAft>
            </a:pPr>
            <a:r>
              <a:rPr lang="en-US" sz="3600" dirty="0">
                <a:solidFill>
                  <a:srgbClr val="29A7DF"/>
                </a:solidFill>
                <a:latin typeface="Trebuchet MS"/>
                <a:ea typeface="Trebuchet MS"/>
                <a:cs typeface="Trebuchet MS"/>
                <a:sym typeface="Trebuchet MS"/>
              </a:rPr>
              <a:t>#highered</a:t>
            </a:r>
            <a:endParaRPr lang="en-US" sz="3600" dirty="0">
              <a:solidFill>
                <a:prstClr val="black"/>
              </a:solidFill>
              <a:latin typeface="Trebuchet MS"/>
              <a:ea typeface="Trebuchet MS"/>
              <a:cs typeface="Trebuchet MS"/>
              <a:sym typeface="Trebuchet MS"/>
            </a:endParaRPr>
          </a:p>
        </p:txBody>
      </p:sp>
      <p:pic>
        <p:nvPicPr>
          <p:cNvPr id="5" name="Google Shape;53;p11">
            <a:extLst>
              <a:ext uri="{FF2B5EF4-FFF2-40B4-BE49-F238E27FC236}">
                <a16:creationId xmlns:a16="http://schemas.microsoft.com/office/drawing/2014/main" id="{FAFCBDBF-C162-EA49-929F-2EE71CCBA891}"/>
              </a:ext>
            </a:extLst>
          </p:cNvPr>
          <p:cNvPicPr preferRelativeResize="0"/>
          <p:nvPr/>
        </p:nvPicPr>
        <p:blipFill>
          <a:blip r:embed="rId3">
            <a:alphaModFix/>
          </a:blip>
          <a:stretch>
            <a:fillRect/>
          </a:stretch>
        </p:blipFill>
        <p:spPr>
          <a:xfrm>
            <a:off x="209375" y="355825"/>
            <a:ext cx="4334126" cy="3522750"/>
          </a:xfrm>
          <a:prstGeom prst="rect">
            <a:avLst/>
          </a:prstGeom>
          <a:noFill/>
          <a:ln>
            <a:noFill/>
          </a:ln>
        </p:spPr>
      </p:pic>
      <p:sp>
        <p:nvSpPr>
          <p:cNvPr id="6" name="Google Shape;54;p11">
            <a:extLst>
              <a:ext uri="{FF2B5EF4-FFF2-40B4-BE49-F238E27FC236}">
                <a16:creationId xmlns:a16="http://schemas.microsoft.com/office/drawing/2014/main" id="{96A4CD66-F805-6244-86BF-9E352D80FADD}"/>
              </a:ext>
            </a:extLst>
          </p:cNvPr>
          <p:cNvSpPr txBox="1"/>
          <p:nvPr/>
        </p:nvSpPr>
        <p:spPr>
          <a:xfrm>
            <a:off x="3343493" y="1717118"/>
            <a:ext cx="5877357" cy="2788006"/>
          </a:xfrm>
          <a:prstGeom prst="rect">
            <a:avLst/>
          </a:prstGeom>
          <a:noFill/>
          <a:ln>
            <a:noFill/>
          </a:ln>
        </p:spPr>
        <p:txBody>
          <a:bodyPr spcFirstLastPara="1" wrap="square" lIns="91425" tIns="91425" rIns="91425" bIns="91425" anchor="t" anchorCtr="0">
            <a:noAutofit/>
          </a:bodyPr>
          <a:lstStyle/>
          <a:p>
            <a:pPr fontAlgn="base"/>
            <a:r>
              <a:rPr lang="en-US" sz="4600" dirty="0">
                <a:solidFill>
                  <a:prstClr val="black"/>
                </a:solidFill>
                <a:latin typeface="Trebuchet MS"/>
                <a:ea typeface="Trebuchet MS"/>
                <a:cs typeface="Trebuchet MS"/>
                <a:sym typeface="Trebuchet MS"/>
              </a:rPr>
              <a:t>    Share how you’ll     </a:t>
            </a:r>
            <a:br>
              <a:rPr lang="en-US" sz="4600" dirty="0">
                <a:solidFill>
                  <a:prstClr val="black"/>
                </a:solidFill>
                <a:latin typeface="Trebuchet MS"/>
                <a:ea typeface="Trebuchet MS"/>
                <a:cs typeface="Trebuchet MS"/>
                <a:sym typeface="Trebuchet MS"/>
              </a:rPr>
            </a:br>
            <a:r>
              <a:rPr lang="en-US" sz="4600" dirty="0">
                <a:solidFill>
                  <a:prstClr val="black"/>
                </a:solidFill>
                <a:latin typeface="Trebuchet MS"/>
                <a:ea typeface="Trebuchet MS"/>
                <a:cs typeface="Trebuchet MS"/>
                <a:sym typeface="Trebuchet MS"/>
              </a:rPr>
              <a:t>   use something </a:t>
            </a:r>
            <a:br>
              <a:rPr lang="en-US" sz="4600" dirty="0">
                <a:solidFill>
                  <a:prstClr val="black"/>
                </a:solidFill>
                <a:latin typeface="Trebuchet MS"/>
                <a:ea typeface="Trebuchet MS"/>
                <a:cs typeface="Trebuchet MS"/>
                <a:sym typeface="Trebuchet MS"/>
              </a:rPr>
            </a:br>
            <a:r>
              <a:rPr lang="en-US" sz="4600" dirty="0">
                <a:solidFill>
                  <a:prstClr val="black"/>
                </a:solidFill>
                <a:latin typeface="Trebuchet MS"/>
                <a:ea typeface="Trebuchet MS"/>
                <a:cs typeface="Trebuchet MS"/>
                <a:sym typeface="Trebuchet MS"/>
              </a:rPr>
              <a:t>  you learned today!</a:t>
            </a:r>
            <a:endParaRPr sz="4600" dirty="0">
              <a:solidFill>
                <a:prstClr val="black"/>
              </a:solidFill>
              <a:latin typeface="Trebuchet MS"/>
              <a:ea typeface="Trebuchet MS"/>
              <a:cs typeface="Trebuchet MS"/>
              <a:sym typeface="Trebuchet MS"/>
            </a:endParaRPr>
          </a:p>
        </p:txBody>
      </p:sp>
    </p:spTree>
    <p:extLst>
      <p:ext uri="{BB962C8B-B14F-4D97-AF65-F5344CB8AC3E}">
        <p14:creationId xmlns:p14="http://schemas.microsoft.com/office/powerpoint/2010/main" val="69867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3"/>
          <p:cNvSpPr>
            <a:spLocks noGrp="1"/>
          </p:cNvSpPr>
          <p:nvPr>
            <p:ph type="ctr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dirty="0"/>
              <a:t>Research Webinar</a:t>
            </a:r>
          </a:p>
        </p:txBody>
      </p:sp>
      <p:sp>
        <p:nvSpPr>
          <p:cNvPr id="5" name="Subtitle 4"/>
          <p:cNvSpPr>
            <a:spLocks noGrp="1"/>
          </p:cNvSpPr>
          <p:nvPr>
            <p:ph type="subTitle" idx="1"/>
          </p:nvPr>
        </p:nvSpPr>
        <p:spPr>
          <a:xfrm>
            <a:off x="432769" y="2740966"/>
            <a:ext cx="8278462" cy="631104"/>
          </a:xfrm>
        </p:spPr>
        <p:txBody>
          <a:bodyPr/>
          <a:lstStyle/>
          <a:p>
            <a:r>
              <a:rPr lang="en-US" b="1" dirty="0"/>
              <a:t>CHLOE 4 – Navigating the Mainstream</a:t>
            </a:r>
          </a:p>
        </p:txBody>
      </p:sp>
      <p:pic>
        <p:nvPicPr>
          <p:cNvPr id="4" name="Picture 3" descr="Typographic logo that represents Quality Matters" title="QM Quality Matters">
            <a:extLst>
              <a:ext uri="{FF2B5EF4-FFF2-40B4-BE49-F238E27FC236}">
                <a16:creationId xmlns:a16="http://schemas.microsoft.com/office/drawing/2014/main" id="{6D3CF01B-8E30-C740-B9C8-28296E9B7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733" y="300038"/>
            <a:ext cx="1786533" cy="1588029"/>
          </a:xfrm>
          <a:prstGeom prst="rect">
            <a:avLst/>
          </a:prstGeom>
          <a:effectLst>
            <a:outerShdw blurRad="82550" dist="88900" dir="2700000" algn="tl" rotWithShape="0">
              <a:prstClr val="black">
                <a:alpha val="30000"/>
              </a:prstClr>
            </a:outerShdw>
          </a:effectLst>
        </p:spPr>
      </p:pic>
    </p:spTree>
    <p:extLst>
      <p:ext uri="{BB962C8B-B14F-4D97-AF65-F5344CB8AC3E}">
        <p14:creationId xmlns:p14="http://schemas.microsoft.com/office/powerpoint/2010/main" val="3611471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sz="4000" dirty="0"/>
              <a:t>Upcoming Opportunities with QM</a:t>
            </a:r>
          </a:p>
        </p:txBody>
      </p:sp>
      <p:sp>
        <p:nvSpPr>
          <p:cNvPr id="2" name="TextBox 1"/>
          <p:cNvSpPr txBox="1"/>
          <p:nvPr/>
        </p:nvSpPr>
        <p:spPr>
          <a:xfrm>
            <a:off x="457200" y="987422"/>
            <a:ext cx="8148918" cy="2677656"/>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400" dirty="0">
                <a:solidFill>
                  <a:prstClr val="black"/>
                </a:solidFill>
                <a:latin typeface="Trebuchet MS" charset="0"/>
                <a:ea typeface="ＭＳ Ｐゴシック" charset="0"/>
                <a:cs typeface="ＭＳ Ｐゴシック" charset="0"/>
                <a:hlinkClick r:id="rId3"/>
              </a:rPr>
              <a:t>The ABCs of Online Research</a:t>
            </a:r>
            <a:r>
              <a:rPr lang="en-US" sz="2400" dirty="0">
                <a:solidFill>
                  <a:prstClr val="black"/>
                </a:solidFill>
                <a:latin typeface="Trebuchet MS" charset="0"/>
                <a:ea typeface="ＭＳ Ｐゴシック" charset="0"/>
                <a:cs typeface="ＭＳ Ｐゴシック" charset="0"/>
              </a:rPr>
              <a:t> – Next session begins </a:t>
            </a:r>
            <a:br>
              <a:rPr lang="en-US" sz="2400" dirty="0">
                <a:solidFill>
                  <a:prstClr val="black"/>
                </a:solidFill>
                <a:latin typeface="Trebuchet MS" charset="0"/>
                <a:ea typeface="ＭＳ Ｐゴシック" charset="0"/>
                <a:cs typeface="ＭＳ Ｐゴシック" charset="0"/>
              </a:rPr>
            </a:br>
            <a:r>
              <a:rPr lang="en-US" sz="2400" dirty="0">
                <a:solidFill>
                  <a:prstClr val="black"/>
                </a:solidFill>
                <a:latin typeface="Trebuchet MS" charset="0"/>
                <a:ea typeface="ＭＳ Ｐゴシック" charset="0"/>
                <a:cs typeface="ＭＳ Ｐゴシック" charset="0"/>
              </a:rPr>
              <a:t>2/19: </a:t>
            </a:r>
            <a:r>
              <a:rPr lang="en-US" sz="2400" dirty="0">
                <a:solidFill>
                  <a:prstClr val="black"/>
                </a:solidFill>
                <a:latin typeface="Trebuchet MS" charset="0"/>
                <a:ea typeface="ＭＳ Ｐゴシック" charset="0"/>
                <a:cs typeface="ＭＳ Ｐゴシック" charset="0"/>
                <a:hlinkClick r:id="rId3"/>
              </a:rPr>
              <a:t>https://www.qualitymatters.org/professional-development/workshops/abcs-of-qm-focused-research</a:t>
            </a:r>
            <a:r>
              <a:rPr lang="en-US" sz="2400" dirty="0">
                <a:solidFill>
                  <a:prstClr val="black"/>
                </a:solidFill>
                <a:latin typeface="Trebuchet MS" charset="0"/>
                <a:ea typeface="ＭＳ Ｐゴシック" charset="0"/>
                <a:cs typeface="ＭＳ Ｐゴシック" charset="0"/>
              </a:rPr>
              <a:t/>
            </a:r>
            <a:br>
              <a:rPr lang="en-US" sz="2400" dirty="0">
                <a:solidFill>
                  <a:prstClr val="black"/>
                </a:solidFill>
                <a:latin typeface="Trebuchet MS" charset="0"/>
                <a:ea typeface="ＭＳ Ｐゴシック" charset="0"/>
                <a:cs typeface="ＭＳ Ｐゴシック" charset="0"/>
              </a:rPr>
            </a:br>
            <a:endParaRPr lang="en-US" sz="2400" dirty="0">
              <a:solidFill>
                <a:prstClr val="black"/>
              </a:solidFill>
              <a:latin typeface="Trebuchet MS" charset="0"/>
              <a:ea typeface="ＭＳ Ｐゴシック" charset="0"/>
              <a:cs typeface="ＭＳ Ｐゴシック" charset="0"/>
            </a:endParaRPr>
          </a:p>
          <a:p>
            <a:pPr marL="285750" indent="-285750" fontAlgn="base">
              <a:spcBef>
                <a:spcPct val="0"/>
              </a:spcBef>
              <a:spcAft>
                <a:spcPct val="0"/>
              </a:spcAft>
              <a:buFont typeface="Arial" panose="020B0604020202020204" pitchFamily="34" charset="0"/>
              <a:buChar char="•"/>
            </a:pPr>
            <a:r>
              <a:rPr lang="en-US" sz="2400" dirty="0">
                <a:solidFill>
                  <a:prstClr val="black"/>
                </a:solidFill>
                <a:latin typeface="Trebuchet MS" charset="0"/>
                <a:ea typeface="ＭＳ Ｐゴシック" charset="0"/>
                <a:cs typeface="ＭＳ Ｐゴシック" charset="0"/>
                <a:hlinkClick r:id="rId4"/>
              </a:rPr>
              <a:t>QM Regional Conferences</a:t>
            </a:r>
            <a:r>
              <a:rPr lang="en-US" sz="2400" dirty="0">
                <a:solidFill>
                  <a:prstClr val="black"/>
                </a:solidFill>
                <a:latin typeface="Trebuchet MS" charset="0"/>
                <a:ea typeface="ＭＳ Ｐゴシック" charset="0"/>
                <a:cs typeface="ＭＳ Ｐゴシック" charset="0"/>
              </a:rPr>
              <a:t> – April 2&amp;3 in California, </a:t>
            </a:r>
            <a:br>
              <a:rPr lang="en-US" sz="2400" dirty="0">
                <a:solidFill>
                  <a:prstClr val="black"/>
                </a:solidFill>
                <a:latin typeface="Trebuchet MS" charset="0"/>
                <a:ea typeface="ＭＳ Ｐゴシック" charset="0"/>
                <a:cs typeface="ＭＳ Ｐゴシック" charset="0"/>
              </a:rPr>
            </a:br>
            <a:r>
              <a:rPr lang="en-US" sz="2400" dirty="0">
                <a:solidFill>
                  <a:prstClr val="black"/>
                </a:solidFill>
                <a:latin typeface="Trebuchet MS" charset="0"/>
                <a:ea typeface="ＭＳ Ｐゴシック" charset="0"/>
                <a:cs typeface="ＭＳ Ｐゴシック" charset="0"/>
              </a:rPr>
              <a:t>April 23&amp;24 in New York: </a:t>
            </a:r>
            <a:r>
              <a:rPr lang="en-US" sz="2400" dirty="0">
                <a:solidFill>
                  <a:prstClr val="black"/>
                </a:solidFill>
                <a:latin typeface="Trebuchet MS" charset="0"/>
                <a:ea typeface="ＭＳ Ｐゴシック" charset="0"/>
                <a:cs typeface="ＭＳ Ｐゴシック" charset="0"/>
                <a:hlinkClick r:id="rId4"/>
              </a:rPr>
              <a:t>https://www.qualitymatters.org/events/attend</a:t>
            </a:r>
            <a:endParaRPr lang="en-US" sz="2400" dirty="0">
              <a:solidFill>
                <a:prstClr val="black"/>
              </a:solidFill>
              <a:latin typeface="Trebuchet MS" charset="0"/>
              <a:ea typeface="ＭＳ Ｐゴシック" charset="0"/>
              <a:cs typeface="ＭＳ Ｐゴシック" charset="0"/>
            </a:endParaRPr>
          </a:p>
        </p:txBody>
      </p:sp>
    </p:spTree>
    <p:extLst>
      <p:ext uri="{BB962C8B-B14F-4D97-AF65-F5344CB8AC3E}">
        <p14:creationId xmlns:p14="http://schemas.microsoft.com/office/powerpoint/2010/main" val="29452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algn="l"/>
            <a:r>
              <a:rPr lang="en-US" dirty="0"/>
              <a:t>Let’s chat…</a:t>
            </a:r>
          </a:p>
        </p:txBody>
      </p:sp>
      <p:pic>
        <p:nvPicPr>
          <p:cNvPr id="6" name="Picture 5">
            <a:extLst>
              <a:ext uri="{FF2B5EF4-FFF2-40B4-BE49-F238E27FC236}">
                <a16:creationId xmlns:a16="http://schemas.microsoft.com/office/drawing/2014/main" id="{7B23A291-EC64-FD44-9065-678A74DB8CCF}"/>
              </a:ext>
            </a:extLst>
          </p:cNvPr>
          <p:cNvPicPr>
            <a:picLocks noChangeAspect="1"/>
          </p:cNvPicPr>
          <p:nvPr/>
        </p:nvPicPr>
        <p:blipFill>
          <a:blip r:embed="rId3"/>
          <a:stretch>
            <a:fillRect/>
          </a:stretch>
        </p:blipFill>
        <p:spPr>
          <a:xfrm>
            <a:off x="292033" y="3326336"/>
            <a:ext cx="4333459" cy="614191"/>
          </a:xfrm>
          <a:prstGeom prst="rect">
            <a:avLst/>
          </a:prstGeom>
        </p:spPr>
      </p:pic>
      <p:pic>
        <p:nvPicPr>
          <p:cNvPr id="7" name="Picture 6">
            <a:extLst>
              <a:ext uri="{FF2B5EF4-FFF2-40B4-BE49-F238E27FC236}">
                <a16:creationId xmlns:a16="http://schemas.microsoft.com/office/drawing/2014/main" id="{3040FC5E-5971-AE40-9E0D-D6899C916591}"/>
              </a:ext>
            </a:extLst>
          </p:cNvPr>
          <p:cNvPicPr>
            <a:picLocks noChangeAspect="1"/>
          </p:cNvPicPr>
          <p:nvPr/>
        </p:nvPicPr>
        <p:blipFill>
          <a:blip r:embed="rId4"/>
          <a:stretch>
            <a:fillRect/>
          </a:stretch>
        </p:blipFill>
        <p:spPr>
          <a:xfrm>
            <a:off x="5210128" y="130172"/>
            <a:ext cx="1834373" cy="4148184"/>
          </a:xfrm>
          <a:prstGeom prst="rect">
            <a:avLst/>
          </a:prstGeom>
        </p:spPr>
      </p:pic>
      <p:sp>
        <p:nvSpPr>
          <p:cNvPr id="8" name="Rectangle 7">
            <a:extLst>
              <a:ext uri="{FF2B5EF4-FFF2-40B4-BE49-F238E27FC236}">
                <a16:creationId xmlns:a16="http://schemas.microsoft.com/office/drawing/2014/main" id="{F1DCABAB-9D40-4047-AB0C-B9E0B3FEEB0F}"/>
              </a:ext>
            </a:extLst>
          </p:cNvPr>
          <p:cNvSpPr/>
          <p:nvPr/>
        </p:nvSpPr>
        <p:spPr>
          <a:xfrm>
            <a:off x="1711131" y="3480633"/>
            <a:ext cx="555262" cy="45989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Trebuchet MS"/>
            </a:endParaRPr>
          </a:p>
        </p:txBody>
      </p:sp>
      <p:cxnSp>
        <p:nvCxnSpPr>
          <p:cNvPr id="11" name="Straight Arrow Connector 10">
            <a:extLst>
              <a:ext uri="{FF2B5EF4-FFF2-40B4-BE49-F238E27FC236}">
                <a16:creationId xmlns:a16="http://schemas.microsoft.com/office/drawing/2014/main" id="{42A9BF16-CD57-5344-8DEE-3EEFE31F0F8F}"/>
              </a:ext>
            </a:extLst>
          </p:cNvPr>
          <p:cNvCxnSpPr>
            <a:cxnSpLocks/>
          </p:cNvCxnSpPr>
          <p:nvPr/>
        </p:nvCxnSpPr>
        <p:spPr>
          <a:xfrm flipV="1">
            <a:off x="2330664" y="457736"/>
            <a:ext cx="3259247" cy="30228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124700" y="1323701"/>
            <a:ext cx="1828800" cy="2954655"/>
          </a:xfrm>
          <a:prstGeom prst="rect">
            <a:avLst/>
          </a:prstGeom>
          <a:noFill/>
        </p:spPr>
        <p:txBody>
          <a:bodyPr wrap="square" rtlCol="0">
            <a:spAutoFit/>
          </a:bodyPr>
          <a:lstStyle/>
          <a:p>
            <a:pPr fontAlgn="base">
              <a:spcBef>
                <a:spcPct val="0"/>
              </a:spcBef>
              <a:spcAft>
                <a:spcPct val="0"/>
              </a:spcAft>
            </a:pPr>
            <a:r>
              <a:rPr lang="en-US" sz="2400" dirty="0">
                <a:solidFill>
                  <a:prstClr val="black"/>
                </a:solidFill>
                <a:latin typeface="Trebuchet MS" charset="0"/>
                <a:ea typeface="ＭＳ Ｐゴシック" charset="0"/>
                <a:cs typeface="ＭＳ Ｐゴシック" charset="0"/>
              </a:rPr>
              <a:t>Select “All panelists and attendees” so everyone sees your comment.</a:t>
            </a:r>
          </a:p>
          <a:p>
            <a:pPr fontAlgn="base">
              <a:spcBef>
                <a:spcPct val="0"/>
              </a:spcBef>
              <a:spcAft>
                <a:spcPct val="0"/>
              </a:spcAft>
            </a:pPr>
            <a:endParaRPr lang="en-US" dirty="0">
              <a:solidFill>
                <a:prstClr val="black"/>
              </a:solidFill>
              <a:latin typeface="Trebuchet MS" charset="0"/>
              <a:ea typeface="ＭＳ Ｐゴシック" charset="0"/>
              <a:cs typeface="ＭＳ Ｐゴシック" charset="0"/>
            </a:endParaRPr>
          </a:p>
        </p:txBody>
      </p:sp>
    </p:spTree>
    <p:extLst>
      <p:ext uri="{BB962C8B-B14F-4D97-AF65-F5344CB8AC3E}">
        <p14:creationId xmlns:p14="http://schemas.microsoft.com/office/powerpoint/2010/main" val="22420521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1B2404-DFC2-9043-AA99-2FEF8E2C4D43}"/>
              </a:ext>
            </a:extLst>
          </p:cNvPr>
          <p:cNvPicPr>
            <a:picLocks noChangeAspect="1"/>
          </p:cNvPicPr>
          <p:nvPr/>
        </p:nvPicPr>
        <p:blipFill>
          <a:blip r:embed="rId3"/>
          <a:stretch>
            <a:fillRect/>
          </a:stretch>
        </p:blipFill>
        <p:spPr>
          <a:xfrm>
            <a:off x="462907" y="418213"/>
            <a:ext cx="1329411" cy="1329411"/>
          </a:xfrm>
          <a:prstGeom prst="rect">
            <a:avLst/>
          </a:prstGeom>
        </p:spPr>
      </p:pic>
      <p:sp>
        <p:nvSpPr>
          <p:cNvPr id="6" name="TextBox 5">
            <a:extLst>
              <a:ext uri="{FF2B5EF4-FFF2-40B4-BE49-F238E27FC236}">
                <a16:creationId xmlns:a16="http://schemas.microsoft.com/office/drawing/2014/main" id="{D09772F0-7B1C-DD42-BD47-3EEC9A2159D9}"/>
              </a:ext>
            </a:extLst>
          </p:cNvPr>
          <p:cNvSpPr txBox="1"/>
          <p:nvPr/>
        </p:nvSpPr>
        <p:spPr>
          <a:xfrm>
            <a:off x="351692" y="1858840"/>
            <a:ext cx="1551842" cy="646331"/>
          </a:xfrm>
          <a:prstGeom prst="rect">
            <a:avLst/>
          </a:prstGeom>
          <a:noFill/>
        </p:spPr>
        <p:txBody>
          <a:bodyPr wrap="square" rtlCol="0">
            <a:spAutoFit/>
          </a:bodyPr>
          <a:lstStyle/>
          <a:p>
            <a:pPr algn="ctr" fontAlgn="base">
              <a:spcBef>
                <a:spcPct val="0"/>
              </a:spcBef>
              <a:spcAft>
                <a:spcPct val="0"/>
              </a:spcAft>
            </a:pPr>
            <a:r>
              <a:rPr lang="en-US" dirty="0">
                <a:solidFill>
                  <a:srgbClr val="526C7C"/>
                </a:solidFill>
                <a:latin typeface="Trebuchet MS" charset="0"/>
                <a:ea typeface="ＭＳ Ｐゴシック" charset="0"/>
                <a:cs typeface="ＭＳ Ｐゴシック" charset="0"/>
              </a:rPr>
              <a:t>QM Research Webinar</a:t>
            </a:r>
          </a:p>
        </p:txBody>
      </p:sp>
      <p:sp>
        <p:nvSpPr>
          <p:cNvPr id="10" name="Title 1">
            <a:extLst>
              <a:ext uri="{FF2B5EF4-FFF2-40B4-BE49-F238E27FC236}">
                <a16:creationId xmlns:a16="http://schemas.microsoft.com/office/drawing/2014/main" id="{97D0B832-CD04-4E49-ADF2-1EC490986F9B}"/>
              </a:ext>
            </a:extLst>
          </p:cNvPr>
          <p:cNvSpPr>
            <a:spLocks noGrp="1"/>
          </p:cNvSpPr>
          <p:nvPr>
            <p:ph type="title"/>
          </p:nvPr>
        </p:nvSpPr>
        <p:spPr>
          <a:xfrm>
            <a:off x="1903534" y="306998"/>
            <a:ext cx="6783266" cy="857250"/>
          </a:xfrm>
        </p:spPr>
        <p:txBody>
          <a:bodyPr/>
          <a:lstStyle/>
          <a:p>
            <a:r>
              <a:rPr lang="en-US" dirty="0"/>
              <a:t>Verification of Attendance</a:t>
            </a:r>
          </a:p>
        </p:txBody>
      </p:sp>
      <p:sp>
        <p:nvSpPr>
          <p:cNvPr id="11" name="Subtitle 2">
            <a:extLst>
              <a:ext uri="{FF2B5EF4-FFF2-40B4-BE49-F238E27FC236}">
                <a16:creationId xmlns:a16="http://schemas.microsoft.com/office/drawing/2014/main" id="{0CC0D66A-07EC-964E-B7A3-9F4149C16162}"/>
              </a:ext>
            </a:extLst>
          </p:cNvPr>
          <p:cNvSpPr>
            <a:spLocks noGrp="1"/>
          </p:cNvSpPr>
          <p:nvPr>
            <p:ph type="subTitle" idx="1"/>
          </p:nvPr>
        </p:nvSpPr>
        <p:spPr>
          <a:xfrm>
            <a:off x="2009042" y="1164248"/>
            <a:ext cx="6783266" cy="2871421"/>
          </a:xfrm>
        </p:spPr>
        <p:txBody>
          <a:bodyPr/>
          <a:lstStyle/>
          <a:p>
            <a:pPr algn="l"/>
            <a:r>
              <a:rPr lang="en-US" b="1" dirty="0">
                <a:latin typeface="+mn-lt"/>
              </a:rPr>
              <a:t>Title: </a:t>
            </a:r>
            <a:r>
              <a:rPr lang="en-US" dirty="0"/>
              <a:t>CHLOE 4 – Navigating the Mainstream</a:t>
            </a:r>
            <a:endParaRPr lang="en-US" b="1" dirty="0">
              <a:latin typeface="+mn-lt"/>
            </a:endParaRPr>
          </a:p>
          <a:p>
            <a:pPr algn="l"/>
            <a:endParaRPr lang="en-US" sz="1800" b="1" i="1" dirty="0">
              <a:latin typeface="+mn-lt"/>
            </a:endParaRPr>
          </a:p>
          <a:p>
            <a:pPr algn="l"/>
            <a:r>
              <a:rPr lang="en-US" sz="2400" b="1" dirty="0">
                <a:latin typeface="+mn-lt"/>
              </a:rPr>
              <a:t>Date &amp; Time: </a:t>
            </a:r>
            <a:r>
              <a:rPr lang="en-US" sz="2400" dirty="0">
                <a:latin typeface="+mn-lt"/>
              </a:rPr>
              <a:t>April 14, 2020, 1 p.m. Eastern</a:t>
            </a:r>
          </a:p>
        </p:txBody>
      </p:sp>
    </p:spTree>
    <p:extLst>
      <p:ext uri="{BB962C8B-B14F-4D97-AF65-F5344CB8AC3E}">
        <p14:creationId xmlns:p14="http://schemas.microsoft.com/office/powerpoint/2010/main" val="384180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713" y="1612348"/>
            <a:ext cx="8369852" cy="1835059"/>
          </a:xfrm>
        </p:spPr>
        <p:txBody>
          <a:bodyPr/>
          <a:lstStyle/>
          <a:p>
            <a:r>
              <a:rPr lang="en-US" sz="2800" dirty="0"/>
              <a:t>Quality Matters Research Webinar:</a:t>
            </a:r>
            <a:br>
              <a:rPr lang="en-US" sz="2800" dirty="0"/>
            </a:br>
            <a:r>
              <a:rPr lang="en-US" sz="2800" dirty="0"/>
              <a:t/>
            </a:r>
            <a:br>
              <a:rPr lang="en-US" sz="2800" dirty="0"/>
            </a:br>
            <a:r>
              <a:rPr lang="en-US" sz="3200" i="1" dirty="0"/>
              <a:t>Online Learning Navigating the Mainstream</a:t>
            </a:r>
            <a:r>
              <a:rPr lang="en-US" sz="2800" i="1" dirty="0"/>
              <a:t/>
            </a:r>
            <a:br>
              <a:rPr lang="en-US" sz="2800" i="1" dirty="0"/>
            </a:br>
            <a:r>
              <a:rPr lang="en-US" sz="2400" i="1" dirty="0"/>
              <a:t>Findings of the CHLOE 4 Survey</a:t>
            </a:r>
            <a:endParaRPr lang="en-US" sz="2800" i="1" dirty="0"/>
          </a:p>
        </p:txBody>
      </p:sp>
      <p:sp>
        <p:nvSpPr>
          <p:cNvPr id="3" name="Subtitle 2"/>
          <p:cNvSpPr>
            <a:spLocks noGrp="1"/>
          </p:cNvSpPr>
          <p:nvPr>
            <p:ph type="subTitle" idx="1"/>
          </p:nvPr>
        </p:nvSpPr>
        <p:spPr>
          <a:xfrm>
            <a:off x="1173647" y="3646189"/>
            <a:ext cx="6784647" cy="631104"/>
          </a:xfrm>
        </p:spPr>
        <p:txBody>
          <a:bodyPr/>
          <a:lstStyle/>
          <a:p>
            <a:r>
              <a:rPr lang="en-US" sz="2400" b="1" dirty="0">
                <a:solidFill>
                  <a:schemeClr val="accent1"/>
                </a:solidFill>
              </a:rPr>
              <a:t>Richard Garrett and Ron Legon</a:t>
            </a:r>
          </a:p>
          <a:p>
            <a:r>
              <a:rPr lang="en-US" sz="2400" b="1" dirty="0">
                <a:solidFill>
                  <a:schemeClr val="accent1"/>
                </a:solidFill>
              </a:rPr>
              <a:t>Co-Directors of the CHLOE Project</a:t>
            </a:r>
          </a:p>
        </p:txBody>
      </p:sp>
    </p:spTree>
    <p:extLst>
      <p:ext uri="{BB962C8B-B14F-4D97-AF65-F5344CB8AC3E}">
        <p14:creationId xmlns:p14="http://schemas.microsoft.com/office/powerpoint/2010/main" val="59202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33EE9-D654-4AD1-AF13-304DC375C8F9}"/>
              </a:ext>
            </a:extLst>
          </p:cNvPr>
          <p:cNvSpPr>
            <a:spLocks noGrp="1"/>
          </p:cNvSpPr>
          <p:nvPr>
            <p:ph type="title"/>
          </p:nvPr>
        </p:nvSpPr>
        <p:spPr>
          <a:xfrm>
            <a:off x="457200" y="147638"/>
            <a:ext cx="8229600" cy="715237"/>
          </a:xfrm>
        </p:spPr>
        <p:txBody>
          <a:bodyPr/>
          <a:lstStyle/>
          <a:p>
            <a:r>
              <a:rPr lang="en-US" b="1" dirty="0"/>
              <a:t>Agenda</a:t>
            </a:r>
          </a:p>
        </p:txBody>
      </p:sp>
      <p:sp>
        <p:nvSpPr>
          <p:cNvPr id="3" name="TextBox 2">
            <a:extLst>
              <a:ext uri="{FF2B5EF4-FFF2-40B4-BE49-F238E27FC236}">
                <a16:creationId xmlns:a16="http://schemas.microsoft.com/office/drawing/2014/main" id="{E882300D-B90B-4DE3-9C8A-54BB0796A6EB}"/>
              </a:ext>
            </a:extLst>
          </p:cNvPr>
          <p:cNvSpPr txBox="1"/>
          <p:nvPr/>
        </p:nvSpPr>
        <p:spPr>
          <a:xfrm>
            <a:off x="761999" y="1238250"/>
            <a:ext cx="7453313" cy="1569660"/>
          </a:xfrm>
          <a:prstGeom prst="rect">
            <a:avLst/>
          </a:prstGeom>
          <a:noFill/>
        </p:spPr>
        <p:txBody>
          <a:bodyPr wrap="square" rtlCol="0">
            <a:spAutoFit/>
          </a:bodyPr>
          <a:lstStyle/>
          <a:p>
            <a:pPr marL="285750" indent="-285750">
              <a:buFontTx/>
              <a:buChar char="-"/>
            </a:pPr>
            <a:r>
              <a:rPr lang="en-US" sz="2400" dirty="0"/>
              <a:t>Introduction to CHLOE 4 in Today’s Environment</a:t>
            </a:r>
          </a:p>
          <a:p>
            <a:pPr marL="285750" indent="-285750">
              <a:buFontTx/>
              <a:buChar char="-"/>
            </a:pPr>
            <a:r>
              <a:rPr lang="en-US" sz="2400" dirty="0"/>
              <a:t>CHLOE 4: Online Leadership &amp; Policy</a:t>
            </a:r>
          </a:p>
          <a:p>
            <a:pPr marL="285750" indent="-285750">
              <a:buFontTx/>
              <a:buChar char="-"/>
            </a:pPr>
            <a:r>
              <a:rPr lang="en-US" sz="2400" dirty="0"/>
              <a:t>CHLOE 4: Scale</a:t>
            </a:r>
          </a:p>
          <a:p>
            <a:pPr marL="285750" indent="-285750">
              <a:buFontTx/>
              <a:buChar char="-"/>
            </a:pPr>
            <a:r>
              <a:rPr lang="en-US" sz="2400" dirty="0"/>
              <a:t>Concluding Remarks</a:t>
            </a:r>
          </a:p>
        </p:txBody>
      </p:sp>
    </p:spTree>
    <p:extLst>
      <p:ext uri="{BB962C8B-B14F-4D97-AF65-F5344CB8AC3E}">
        <p14:creationId xmlns:p14="http://schemas.microsoft.com/office/powerpoint/2010/main" val="1458125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565150"/>
          </a:xfrm>
        </p:spPr>
        <p:txBody>
          <a:bodyPr>
            <a:normAutofit fontScale="90000"/>
          </a:bodyPr>
          <a:lstStyle/>
          <a:p>
            <a:r>
              <a:rPr lang="en-US" b="1" dirty="0"/>
              <a:t>Growth in CHLOE Survey Participation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4104510"/>
              </p:ext>
            </p:extLst>
          </p:nvPr>
        </p:nvGraphicFramePr>
        <p:xfrm>
          <a:off x="457200" y="830461"/>
          <a:ext cx="8229600" cy="29942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877367">
                <a:tc>
                  <a:txBody>
                    <a:bodyPr/>
                    <a:lstStyle/>
                    <a:p>
                      <a:pPr marL="0" marR="0">
                        <a:spcBef>
                          <a:spcPts val="0"/>
                        </a:spcBef>
                        <a:spcAft>
                          <a:spcPts val="0"/>
                        </a:spcAft>
                      </a:pPr>
                      <a:r>
                        <a:rPr lang="en-US" sz="1800" b="1" dirty="0">
                          <a:effectLst/>
                          <a:latin typeface="Calibri"/>
                          <a:ea typeface="ＭＳ 明朝"/>
                          <a:cs typeface="Times New Roman"/>
                        </a:rPr>
                        <a:t> </a:t>
                      </a:r>
                      <a:endParaRPr lang="en-US" sz="1800" dirty="0">
                        <a:effectLst/>
                        <a:latin typeface="Cambria"/>
                        <a:ea typeface="ＭＳ 明朝"/>
                        <a:cs typeface="Times New Roman"/>
                      </a:endParaRPr>
                    </a:p>
                    <a:p>
                      <a:pPr marL="0" marR="0" algn="ctr">
                        <a:spcBef>
                          <a:spcPts val="0"/>
                        </a:spcBef>
                        <a:spcAft>
                          <a:spcPts val="0"/>
                        </a:spcAft>
                      </a:pPr>
                      <a:r>
                        <a:rPr lang="en-US" sz="1800" b="1" dirty="0">
                          <a:effectLst/>
                          <a:latin typeface="Calibri"/>
                          <a:ea typeface="ＭＳ 明朝"/>
                          <a:cs typeface="Times New Roman"/>
                        </a:rPr>
                        <a:t>Year</a:t>
                      </a:r>
                      <a:endParaRPr lang="en-US" sz="18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800" b="1" dirty="0">
                          <a:effectLst/>
                          <a:latin typeface="Calibri"/>
                          <a:ea typeface="ＭＳ 明朝"/>
                          <a:cs typeface="Times New Roman"/>
                        </a:rPr>
                        <a:t>Public 2Y</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ＭＳ 明朝"/>
                          <a:cs typeface="Times New Roman"/>
                        </a:rPr>
                        <a:t>Public 4Y</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ＭＳ 明朝"/>
                          <a:cs typeface="Times New Roman"/>
                        </a:rPr>
                        <a:t>Private 4Y</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ＭＳ 明朝"/>
                          <a:cs typeface="Times New Roman"/>
                        </a:rPr>
                        <a:t>For-Profit</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ＭＳ 明朝"/>
                          <a:cs typeface="Times New Roman"/>
                        </a:rPr>
                        <a:t> </a:t>
                      </a:r>
                      <a:endParaRPr lang="en-US" sz="1800" dirty="0">
                        <a:effectLst/>
                        <a:latin typeface="Cambria"/>
                        <a:ea typeface="ＭＳ 明朝"/>
                        <a:cs typeface="Times New Roman"/>
                      </a:endParaRPr>
                    </a:p>
                    <a:p>
                      <a:pPr marL="0" marR="0" algn="ctr">
                        <a:spcBef>
                          <a:spcPts val="0"/>
                        </a:spcBef>
                        <a:spcAft>
                          <a:spcPts val="0"/>
                        </a:spcAft>
                      </a:pPr>
                      <a:r>
                        <a:rPr lang="en-US" sz="1800" b="1" dirty="0">
                          <a:effectLst/>
                          <a:latin typeface="Calibri"/>
                          <a:ea typeface="ＭＳ 明朝"/>
                          <a:cs typeface="Times New Roman"/>
                        </a:rPr>
                        <a:t>TOTAL</a:t>
                      </a:r>
                      <a:endParaRPr lang="en-US" sz="1800" dirty="0">
                        <a:effectLst/>
                        <a:latin typeface="Cambria"/>
                        <a:ea typeface="ＭＳ 明朝"/>
                        <a:cs typeface="Times New Roman"/>
                      </a:endParaRPr>
                    </a:p>
                    <a:p>
                      <a:pPr marL="0" marR="0" algn="ctr">
                        <a:spcBef>
                          <a:spcPts val="0"/>
                        </a:spcBef>
                        <a:spcAft>
                          <a:spcPts val="0"/>
                        </a:spcAft>
                      </a:pPr>
                      <a:r>
                        <a:rPr lang="en-US" sz="1800" b="1" dirty="0">
                          <a:effectLst/>
                          <a:latin typeface="Calibri"/>
                          <a:ea typeface="ＭＳ 明朝"/>
                          <a:cs typeface="Times New Roman"/>
                        </a:rPr>
                        <a:t> </a:t>
                      </a:r>
                      <a:endParaRPr lang="en-US" sz="18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0"/>
                  </a:ext>
                </a:extLst>
              </a:tr>
              <a:tr h="646947">
                <a:tc>
                  <a:txBody>
                    <a:bodyPr/>
                    <a:lstStyle/>
                    <a:p>
                      <a:pPr marL="0" marR="0">
                        <a:spcBef>
                          <a:spcPts val="0"/>
                        </a:spcBef>
                        <a:spcAft>
                          <a:spcPts val="0"/>
                        </a:spcAft>
                      </a:pPr>
                      <a:r>
                        <a:rPr lang="en-US" sz="1800" b="1" dirty="0">
                          <a:effectLst/>
                          <a:latin typeface="Calibri"/>
                          <a:ea typeface="ＭＳ 明朝"/>
                          <a:cs typeface="Times New Roman"/>
                        </a:rPr>
                        <a:t>CHLOE 3</a:t>
                      </a:r>
                      <a:endParaRPr lang="en-US" sz="1800" dirty="0">
                        <a:effectLst/>
                        <a:latin typeface="Cambria"/>
                        <a:ea typeface="ＭＳ 明朝"/>
                        <a:cs typeface="Times New Roman"/>
                      </a:endParaRPr>
                    </a:p>
                    <a:p>
                      <a:pPr marL="0" marR="0">
                        <a:spcBef>
                          <a:spcPts val="0"/>
                        </a:spcBef>
                        <a:spcAft>
                          <a:spcPts val="0"/>
                        </a:spcAft>
                      </a:pPr>
                      <a:r>
                        <a:rPr lang="en-US" sz="1800" b="1" dirty="0">
                          <a:effectLst/>
                          <a:latin typeface="Calibri"/>
                          <a:ea typeface="ＭＳ 明朝"/>
                          <a:cs typeface="Times New Roman"/>
                        </a:rPr>
                        <a:t> </a:t>
                      </a:r>
                      <a:endParaRPr lang="en-US" sz="18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800" dirty="0">
                          <a:effectLst/>
                          <a:latin typeface="Calibri"/>
                          <a:ea typeface="ＭＳ 明朝"/>
                          <a:cs typeface="Times New Roman"/>
                        </a:rPr>
                        <a:t>76</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91</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98</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11</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280*</a:t>
                      </a:r>
                      <a:endParaRPr lang="en-US" sz="18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1"/>
                  </a:ext>
                </a:extLst>
              </a:tr>
              <a:tr h="646947">
                <a:tc>
                  <a:txBody>
                    <a:bodyPr/>
                    <a:lstStyle/>
                    <a:p>
                      <a:pPr marL="0" marR="0">
                        <a:spcBef>
                          <a:spcPts val="0"/>
                        </a:spcBef>
                        <a:spcAft>
                          <a:spcPts val="0"/>
                        </a:spcAft>
                      </a:pPr>
                      <a:r>
                        <a:rPr lang="en-US" sz="1800" b="1" dirty="0">
                          <a:effectLst/>
                          <a:latin typeface="Calibri"/>
                          <a:ea typeface="ＭＳ 明朝"/>
                          <a:cs typeface="Times New Roman"/>
                        </a:rPr>
                        <a:t>CHLOE 4</a:t>
                      </a:r>
                      <a:endParaRPr lang="en-US" sz="1800" dirty="0">
                        <a:effectLst/>
                        <a:latin typeface="Cambria"/>
                        <a:ea typeface="ＭＳ 明朝"/>
                        <a:cs typeface="Times New Roman"/>
                      </a:endParaRPr>
                    </a:p>
                    <a:p>
                      <a:pPr marL="0" marR="0">
                        <a:spcBef>
                          <a:spcPts val="0"/>
                        </a:spcBef>
                        <a:spcAft>
                          <a:spcPts val="0"/>
                        </a:spcAft>
                      </a:pPr>
                      <a:r>
                        <a:rPr lang="en-US" sz="1800" b="1" dirty="0">
                          <a:effectLst/>
                          <a:latin typeface="Calibri"/>
                          <a:ea typeface="ＭＳ 明朝"/>
                          <a:cs typeface="Times New Roman"/>
                        </a:rPr>
                        <a:t> </a:t>
                      </a:r>
                      <a:endParaRPr lang="en-US" sz="18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800" dirty="0">
                          <a:effectLst/>
                          <a:latin typeface="Calibri"/>
                          <a:ea typeface="ＭＳ 明朝"/>
                          <a:cs typeface="Times New Roman"/>
                        </a:rPr>
                        <a:t>99</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135</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123</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8</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367*</a:t>
                      </a:r>
                      <a:endParaRPr lang="en-US" sz="18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2"/>
                  </a:ext>
                </a:extLst>
              </a:tr>
              <a:tr h="646947">
                <a:tc>
                  <a:txBody>
                    <a:bodyPr/>
                    <a:lstStyle/>
                    <a:p>
                      <a:pPr marL="0" marR="0">
                        <a:spcBef>
                          <a:spcPts val="0"/>
                        </a:spcBef>
                        <a:spcAft>
                          <a:spcPts val="0"/>
                        </a:spcAft>
                      </a:pPr>
                      <a:r>
                        <a:rPr lang="en-US" sz="1800" b="1" dirty="0">
                          <a:effectLst/>
                          <a:latin typeface="Calibri"/>
                          <a:ea typeface="ＭＳ 明朝"/>
                          <a:cs typeface="Times New Roman"/>
                        </a:rPr>
                        <a:t>% Increase CHLOE 4 vs. CHLOE 3</a:t>
                      </a:r>
                      <a:endParaRPr lang="en-US" sz="18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800" dirty="0">
                          <a:effectLst/>
                          <a:latin typeface="Calibri"/>
                          <a:ea typeface="ＭＳ 明朝"/>
                          <a:cs typeface="Times New Roman"/>
                        </a:rPr>
                        <a:t>30%</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48%</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26%</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-27%</a:t>
                      </a:r>
                      <a:endParaRPr lang="en-US" sz="18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ＭＳ 明朝"/>
                          <a:cs typeface="Times New Roman"/>
                        </a:rPr>
                        <a:t>31%</a:t>
                      </a:r>
                      <a:endParaRPr lang="en-US" sz="18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TextBox 4"/>
          <p:cNvSpPr txBox="1"/>
          <p:nvPr/>
        </p:nvSpPr>
        <p:spPr>
          <a:xfrm>
            <a:off x="457200" y="3824681"/>
            <a:ext cx="5114925" cy="307777"/>
          </a:xfrm>
          <a:prstGeom prst="rect">
            <a:avLst/>
          </a:prstGeom>
          <a:noFill/>
        </p:spPr>
        <p:txBody>
          <a:bodyPr wrap="square" rtlCol="0">
            <a:spAutoFit/>
          </a:bodyPr>
          <a:lstStyle/>
          <a:p>
            <a:r>
              <a:rPr lang="en-US" sz="1400" dirty="0"/>
              <a:t>* Including a handful of other institutional types </a:t>
            </a:r>
          </a:p>
        </p:txBody>
      </p:sp>
      <p:sp>
        <p:nvSpPr>
          <p:cNvPr id="6" name="TextBox 5"/>
          <p:cNvSpPr txBox="1"/>
          <p:nvPr/>
        </p:nvSpPr>
        <p:spPr>
          <a:xfrm>
            <a:off x="1551938" y="4202228"/>
            <a:ext cx="604012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a:t>Statistical reliability: </a:t>
            </a:r>
            <a:r>
              <a:rPr lang="en-US" dirty="0"/>
              <a:t>margin of error of 5% at 95% confidence. </a:t>
            </a:r>
          </a:p>
        </p:txBody>
      </p:sp>
    </p:spTree>
    <p:extLst>
      <p:ext uri="{BB962C8B-B14F-4D97-AF65-F5344CB8AC3E}">
        <p14:creationId xmlns:p14="http://schemas.microsoft.com/office/powerpoint/2010/main" val="2698536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CHLOE 4 Sample By Online Enrollment Size</a:t>
            </a:r>
          </a:p>
        </p:txBody>
      </p:sp>
      <p:sp>
        <p:nvSpPr>
          <p:cNvPr id="3" name="Content Placeholder 2"/>
          <p:cNvSpPr>
            <a:spLocks noGrp="1"/>
          </p:cNvSpPr>
          <p:nvPr>
            <p:ph idx="1"/>
          </p:nvPr>
        </p:nvSpPr>
        <p:spPr/>
        <p:txBody>
          <a:bodyPr/>
          <a:lstStyle/>
          <a:p>
            <a:r>
              <a:rPr lang="en-US" dirty="0"/>
              <a:t>Less than 1,000 online students =	34% = 125</a:t>
            </a:r>
            <a:br>
              <a:rPr lang="en-US" dirty="0"/>
            </a:br>
            <a:endParaRPr lang="en-US" dirty="0"/>
          </a:p>
          <a:p>
            <a:r>
              <a:rPr lang="en-US" dirty="0"/>
              <a:t>1000 – 7,500 online students =		54% = 198</a:t>
            </a:r>
            <a:br>
              <a:rPr lang="en-US" dirty="0"/>
            </a:br>
            <a:endParaRPr lang="en-US" dirty="0"/>
          </a:p>
          <a:p>
            <a:r>
              <a:rPr lang="en-US" dirty="0"/>
              <a:t>More than 7,500 online students =	  9% =   33</a:t>
            </a:r>
          </a:p>
          <a:p>
            <a:pPr marL="0" indent="0">
              <a:buNone/>
            </a:pPr>
            <a:endParaRPr lang="en-US" dirty="0"/>
          </a:p>
        </p:txBody>
      </p:sp>
    </p:spTree>
    <p:extLst>
      <p:ext uri="{BB962C8B-B14F-4D97-AF65-F5344CB8AC3E}">
        <p14:creationId xmlns:p14="http://schemas.microsoft.com/office/powerpoint/2010/main" val="3595788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00856"/>
          </a:xfrm>
        </p:spPr>
        <p:txBody>
          <a:bodyPr>
            <a:normAutofit fontScale="90000"/>
          </a:bodyPr>
          <a:lstStyle/>
          <a:p>
            <a:r>
              <a:rPr lang="en-US" b="1" dirty="0"/>
              <a:t>Multi-factor Institutional Models</a:t>
            </a:r>
          </a:p>
        </p:txBody>
      </p:sp>
      <p:sp>
        <p:nvSpPr>
          <p:cNvPr id="3" name="Content Placeholder 2"/>
          <p:cNvSpPr>
            <a:spLocks noGrp="1"/>
          </p:cNvSpPr>
          <p:nvPr>
            <p:ph idx="1"/>
          </p:nvPr>
        </p:nvSpPr>
        <p:spPr>
          <a:xfrm>
            <a:off x="209007" y="500856"/>
            <a:ext cx="8762162" cy="4208661"/>
          </a:xfrm>
          <a:ln>
            <a:solidFill>
              <a:schemeClr val="accent6"/>
            </a:solidFill>
          </a:ln>
        </p:spPr>
        <p:txBody>
          <a:bodyPr numCol="2">
            <a:noAutofit/>
          </a:bodyPr>
          <a:lstStyle/>
          <a:p>
            <a:pPr marL="0" lvl="0" indent="0">
              <a:buNone/>
            </a:pPr>
            <a:r>
              <a:rPr lang="en-US" sz="1800" b="1" dirty="0"/>
              <a:t>Enterprise </a:t>
            </a:r>
            <a:r>
              <a:rPr lang="en-US" sz="1800" dirty="0"/>
              <a:t>– 4-year public, private nonprofit, and for-profit institutions with more than 7,500 fully and partly online students  </a:t>
            </a:r>
          </a:p>
          <a:p>
            <a:pPr marL="0" lvl="0" indent="0">
              <a:buNone/>
            </a:pPr>
            <a:endParaRPr lang="en-US" sz="1800" b="1" dirty="0"/>
          </a:p>
          <a:p>
            <a:pPr marL="0" lvl="0" indent="0">
              <a:buNone/>
            </a:pPr>
            <a:r>
              <a:rPr lang="en-US" sz="1800" b="1" dirty="0"/>
              <a:t>Flagship – </a:t>
            </a:r>
            <a:r>
              <a:rPr lang="en-US" sz="1800" b="1" dirty="0">
                <a:solidFill>
                  <a:srgbClr val="FF6600"/>
                </a:solidFill>
              </a:rPr>
              <a:t>NEW</a:t>
            </a:r>
            <a:r>
              <a:rPr lang="en-US" sz="1800" b="1" dirty="0"/>
              <a:t> - </a:t>
            </a:r>
            <a:r>
              <a:rPr lang="en-US" sz="1800" dirty="0"/>
              <a:t>The leading 4-year public universities, with research and public service roles, as designated by their home states and recognized by the Association of American Universities, with fewer than 7,500 fully and partly online students. The CHLOE 4 Survey included 20 out of 60 flagship school in the U.S. – 33%.</a:t>
            </a:r>
          </a:p>
          <a:p>
            <a:pPr marL="0" lvl="0" indent="0">
              <a:buNone/>
            </a:pPr>
            <a:endParaRPr lang="en-US" sz="1800" b="1" dirty="0"/>
          </a:p>
          <a:p>
            <a:pPr marL="0" lvl="0" indent="0">
              <a:buNone/>
            </a:pPr>
            <a:endParaRPr lang="en-US" sz="1800" b="1" dirty="0"/>
          </a:p>
          <a:p>
            <a:pPr marL="0" lvl="0" indent="0">
              <a:buNone/>
            </a:pPr>
            <a:r>
              <a:rPr lang="en-US" sz="1800" b="1" dirty="0"/>
              <a:t>Regional Public </a:t>
            </a:r>
            <a:r>
              <a:rPr lang="en-US" sz="1800" dirty="0"/>
              <a:t>– 4-year public institutions (excluding state flagships) with between 1,000 and 7,500 fully and partly online students</a:t>
            </a:r>
          </a:p>
          <a:p>
            <a:pPr marL="0" lvl="0" indent="0">
              <a:buNone/>
            </a:pPr>
            <a:r>
              <a:rPr lang="en-US" sz="1800" b="1" dirty="0"/>
              <a:t>Regional Private</a:t>
            </a:r>
            <a:r>
              <a:rPr lang="en-US" sz="1800" dirty="0"/>
              <a:t> – 4-year private nonprofits with between 1,000 and 7,500 fully and partly online students</a:t>
            </a:r>
          </a:p>
          <a:p>
            <a:pPr marL="0" lvl="0" indent="0">
              <a:buNone/>
            </a:pPr>
            <a:r>
              <a:rPr lang="en-US" sz="1800" b="1" dirty="0"/>
              <a:t>Low Enrollment </a:t>
            </a:r>
            <a:r>
              <a:rPr lang="en-US" sz="1800" dirty="0"/>
              <a:t>– 4-year public and private nonprofits with fewer than 1,000 fully and partly online students</a:t>
            </a:r>
          </a:p>
          <a:p>
            <a:pPr marL="0" indent="0">
              <a:buNone/>
            </a:pPr>
            <a:r>
              <a:rPr lang="en-US" sz="1800" b="1" dirty="0"/>
              <a:t>Community College</a:t>
            </a:r>
            <a:r>
              <a:rPr lang="en-US" sz="1800" dirty="0"/>
              <a:t> – 2-year public institutions with fewer than 7,500 fully and partly online students</a:t>
            </a:r>
            <a:r>
              <a:rPr lang="en-US" sz="1800" dirty="0">
                <a:effectLst/>
              </a:rPr>
              <a:t> </a:t>
            </a:r>
            <a:endParaRPr lang="en-US" sz="1800" dirty="0"/>
          </a:p>
        </p:txBody>
      </p:sp>
    </p:spTree>
    <p:extLst>
      <p:ext uri="{BB962C8B-B14F-4D97-AF65-F5344CB8AC3E}">
        <p14:creationId xmlns:p14="http://schemas.microsoft.com/office/powerpoint/2010/main" val="175736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QM Regional Title Master">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9-QM-Connect-Conf-slide-template" id="{A20CA13D-4619-BE43-A860-EA1F2FFE8236}" vid="{91F38C8A-BD60-5344-8460-098A6AD261B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ew Section or Closing">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9-QM-Connect-Conf-slide-template" id="{A20CA13D-4619-BE43-A860-EA1F2FFE8236}" vid="{857FFD92-3C75-8545-BC2B-1DC6D53EAB8B}"/>
    </a:ext>
  </a:extLst>
</a:theme>
</file>

<file path=ppt/theme/theme4.xml><?xml version="1.0" encoding="utf-8"?>
<a:theme xmlns:a="http://schemas.openxmlformats.org/drawingml/2006/main" name="QM Regional Content Slides">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9-QM-Connect-Conf-slide-template" id="{A20CA13D-4619-BE43-A860-EA1F2FFE8236}" vid="{D01EB09F-D3EC-0440-92BC-0FFD93C790A9}"/>
    </a:ext>
  </a:extLst>
</a:theme>
</file>

<file path=ppt/theme/theme5.xml><?xml version="1.0" encoding="utf-8"?>
<a:theme xmlns:a="http://schemas.openxmlformats.org/drawingml/2006/main" name="Content Slides">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QM-PPT-Template-widescreen" id="{41021C7E-1D51-D34B-930C-357786170370}" vid="{18103125-7CE2-DF49-9577-31B8FFC2BC7E}"/>
    </a:ext>
  </a:extLst>
</a:theme>
</file>

<file path=ppt/theme/theme6.xml><?xml version="1.0" encoding="utf-8"?>
<a:theme xmlns:a="http://schemas.openxmlformats.org/drawingml/2006/main" name="Introduction">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QM-PPT-Template-widescreen" id="{41021C7E-1D51-D34B-930C-357786170370}" vid="{9EA847BE-26B3-3C44-812A-D1753267F215}"/>
    </a:ext>
  </a:extLst>
</a:theme>
</file>

<file path=ppt/theme/theme7.xml><?xml version="1.0" encoding="utf-8"?>
<a:theme xmlns:a="http://schemas.openxmlformats.org/drawingml/2006/main" name="1_New Section">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QM-PPT-Template-widescreen" id="{41021C7E-1D51-D34B-930C-357786170370}" vid="{B6030885-44CB-A44D-BBD2-54F912134A40}"/>
    </a:ext>
  </a:extLst>
</a:theme>
</file>

<file path=ppt/theme/theme8.xml><?xml version="1.0" encoding="utf-8"?>
<a:theme xmlns:a="http://schemas.openxmlformats.org/drawingml/2006/main" name="1_Content Slides">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QM-PPT-Template-widescreen" id="{41021C7E-1D51-D34B-930C-357786170370}" vid="{18103125-7CE2-DF49-9577-31B8FFC2BC7E}"/>
    </a:ext>
  </a:extLst>
</a:theme>
</file>

<file path=ppt/theme/theme9.xml><?xml version="1.0" encoding="utf-8"?>
<a:theme xmlns:a="http://schemas.openxmlformats.org/drawingml/2006/main" name="1_Introduction">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QM-PPT-Template-widescreen" id="{41021C7E-1D51-D34B-930C-357786170370}" vid="{9EA847BE-26B3-3C44-812A-D1753267F215}"/>
    </a:ext>
  </a:extLst>
</a:theme>
</file>

<file path=docProps/app.xml><?xml version="1.0" encoding="utf-8"?>
<Properties xmlns="http://schemas.openxmlformats.org/officeDocument/2006/extended-properties" xmlns:vt="http://schemas.openxmlformats.org/officeDocument/2006/docPropsVTypes">
  <Template>2019-QM-Connect-Conf-slide-template</Template>
  <TotalTime>25342</TotalTime>
  <Words>1875</Words>
  <Application>Microsoft Office PowerPoint</Application>
  <PresentationFormat>On-screen Show (16:9)</PresentationFormat>
  <Paragraphs>262</Paragraphs>
  <Slides>40</Slides>
  <Notes>16</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40</vt:i4>
      </vt:variant>
    </vt:vector>
  </HeadingPairs>
  <TitlesOfParts>
    <vt:vector size="60" baseType="lpstr">
      <vt:lpstr>ＭＳ Ｐゴシック</vt:lpstr>
      <vt:lpstr>Arial</vt:lpstr>
      <vt:lpstr>Calibri</vt:lpstr>
      <vt:lpstr>Cambria</vt:lpstr>
      <vt:lpstr>Courier New</vt:lpstr>
      <vt:lpstr>Lato</vt:lpstr>
      <vt:lpstr>Lucida Grande</vt:lpstr>
      <vt:lpstr>Mangal</vt:lpstr>
      <vt:lpstr>ＭＳ 明朝</vt:lpstr>
      <vt:lpstr>Times New Roman</vt:lpstr>
      <vt:lpstr>Trebuchet MS</vt:lpstr>
      <vt:lpstr>QM Regional Title Master</vt:lpstr>
      <vt:lpstr>Custom Design</vt:lpstr>
      <vt:lpstr>New Section or Closing</vt:lpstr>
      <vt:lpstr>QM Regional Content Slides</vt:lpstr>
      <vt:lpstr>Content Slides</vt:lpstr>
      <vt:lpstr>Introduction</vt:lpstr>
      <vt:lpstr>1_New Section</vt:lpstr>
      <vt:lpstr>1_Content Slides</vt:lpstr>
      <vt:lpstr>1_Introduction</vt:lpstr>
      <vt:lpstr>Research Webinar</vt:lpstr>
      <vt:lpstr>Please Check Your Audio Setup</vt:lpstr>
      <vt:lpstr>Asking Questions Using the Q&amp;A</vt:lpstr>
      <vt:lpstr>Let’s chat…</vt:lpstr>
      <vt:lpstr>Quality Matters Research Webinar:  Online Learning Navigating the Mainstream Findings of the CHLOE 4 Survey</vt:lpstr>
      <vt:lpstr>Agenda</vt:lpstr>
      <vt:lpstr>Growth in CHLOE Survey Participation</vt:lpstr>
      <vt:lpstr>CHLOE 4 Sample By Online Enrollment Size</vt:lpstr>
      <vt:lpstr>Multi-factor Institutional Models</vt:lpstr>
      <vt:lpstr>Do CHLOE Findings Shed Light on Higher Education’s Response to the Covid-19 Pandemic?</vt:lpstr>
      <vt:lpstr>What do CHLOE 4 Results tell us  about online leadership and policy?</vt:lpstr>
      <vt:lpstr>Is someone in charge of online learning? Chief Online Officers (COO) in CHLOE Sample</vt:lpstr>
      <vt:lpstr>COO Core and Co-Responsibilities Who do you call?  (49% or more COOs report each of these responsibilities)</vt:lpstr>
      <vt:lpstr>Growing Influence of COOs</vt:lpstr>
      <vt:lpstr>Only 30% of Schools Require Online Student Orientation How will the other 70% prepare all students for online?</vt:lpstr>
      <vt:lpstr>60% of Schools Require Faculty Preparation for Online Teaching How quickly can the other 40% of institutions prepare faculty?</vt:lpstr>
      <vt:lpstr>How much can Teaching, Learning, &amp; Technology Centers contribute to faculty readiness? </vt:lpstr>
      <vt:lpstr>Online Program Management (OPM) Partnerships Can they help some institutions make a rapid transition to online learning… </vt:lpstr>
      <vt:lpstr>But many will not or cannot rely on external assistance:</vt:lpstr>
      <vt:lpstr>Faculty Input to Online Policies &amp; Priorities</vt:lpstr>
      <vt:lpstr>What do CHLOE 4 Results suggest about online and scale?</vt:lpstr>
      <vt:lpstr>Online Pricing: The pandemic will test assumptions</vt:lpstr>
      <vt:lpstr>Pricing Logic: Online really does cost more? </vt:lpstr>
      <vt:lpstr>Cost Understanding: will new revenue pressures demand clarity?</vt:lpstr>
      <vt:lpstr>Online Course Development: Right model for true scale?</vt:lpstr>
      <vt:lpstr>What is an online course? What is remote instruction?</vt:lpstr>
      <vt:lpstr>Reminder from CHLOE 3: Design means better courses?</vt:lpstr>
      <vt:lpstr>Coherent and consistent design drives cost understanding</vt:lpstr>
      <vt:lpstr>Less Traditional Students More Likely to Struggle Online How to mitigate for Fall 2020?</vt:lpstr>
      <vt:lpstr>Online goals &amp; plans for chloe 5</vt:lpstr>
      <vt:lpstr>Top Five-Year Online Program Goals</vt:lpstr>
      <vt:lpstr>Will Coronavirus Disrupt Top 5-Year Goals?</vt:lpstr>
      <vt:lpstr>CHLOE 5 – Looking Ahead</vt:lpstr>
      <vt:lpstr>PowerPoint Presentation</vt:lpstr>
      <vt:lpstr>PowerPoint Presentation</vt:lpstr>
      <vt:lpstr>About Quality Matters</vt:lpstr>
      <vt:lpstr>PowerPoint Presentation</vt:lpstr>
      <vt:lpstr>Research Webinar</vt:lpstr>
      <vt:lpstr>Upcoming Opportunities with QM</vt:lpstr>
      <vt:lpstr>Verification of Attendance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Beth</dc:creator>
  <cp:keywords/>
  <dc:description/>
  <cp:lastModifiedBy>Barbra Burch</cp:lastModifiedBy>
  <cp:revision>96</cp:revision>
  <dcterms:created xsi:type="dcterms:W3CDTF">2019-08-12T19:39:48Z</dcterms:created>
  <dcterms:modified xsi:type="dcterms:W3CDTF">2020-04-14T14:15:15Z</dcterms:modified>
  <cp:category/>
</cp:coreProperties>
</file>